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3.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4.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6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61.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notesSlides/notesSlide24.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25.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26.xml" ContentType="application/vnd.openxmlformats-officedocument.presentationml.notesSlide+xml"/>
  <Override PartName="/ppt/tags/tag75.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76.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77.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78.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79.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80.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81.xml" ContentType="application/vnd.openxmlformats-officedocument.presentationml.tags+xml"/>
  <Override PartName="/ppt/notesSlides/notesSlide71.xml" ContentType="application/vnd.openxmlformats-officedocument.presentationml.notesSlide+xml"/>
  <Override PartName="/ppt/tags/tag82.xml" ContentType="application/vnd.openxmlformats-officedocument.presentationml.tags+xml"/>
  <Override PartName="/ppt/notesSlides/notesSlide72.xml" ContentType="application/vnd.openxmlformats-officedocument.presentationml.notesSlide+xml"/>
  <Override PartName="/ppt/tags/tag83.xml" ContentType="application/vnd.openxmlformats-officedocument.presentationml.tags+xml"/>
  <Override PartName="/ppt/notesSlides/notesSlide73.xml" ContentType="application/vnd.openxmlformats-officedocument.presentationml.notesSlide+xml"/>
  <Override PartName="/ppt/tags/tag84.xml" ContentType="application/vnd.openxmlformats-officedocument.presentationml.tags+xml"/>
  <Override PartName="/ppt/notesSlides/notesSlide74.xml" ContentType="application/vnd.openxmlformats-officedocument.presentationml.notesSlide+xml"/>
  <Override PartName="/ppt/tags/tag85.xml" ContentType="application/vnd.openxmlformats-officedocument.presentationml.tags+xml"/>
  <Override PartName="/ppt/notesSlides/notesSlide75.xml" ContentType="application/vnd.openxmlformats-officedocument.presentationml.notesSlide+xml"/>
  <Override PartName="/ppt/tags/tag86.xml" ContentType="application/vnd.openxmlformats-officedocument.presentationml.tags+xml"/>
  <Override PartName="/ppt/notesSlides/notesSlide76.xml" ContentType="application/vnd.openxmlformats-officedocument.presentationml.notesSlide+xml"/>
  <Override PartName="/ppt/tags/tag87.xml" ContentType="application/vnd.openxmlformats-officedocument.presentationml.tags+xml"/>
  <Override PartName="/ppt/notesSlides/notesSlide77.xml" ContentType="application/vnd.openxmlformats-officedocument.presentationml.notesSlide+xml"/>
  <Override PartName="/ppt/tags/tag88.xml" ContentType="application/vnd.openxmlformats-officedocument.presentationml.tags+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84"/>
  </p:notesMasterIdLst>
  <p:sldIdLst>
    <p:sldId id="264" r:id="rId3"/>
    <p:sldId id="265" r:id="rId4"/>
    <p:sldId id="283" r:id="rId5"/>
    <p:sldId id="267" r:id="rId6"/>
    <p:sldId id="296" r:id="rId7"/>
    <p:sldId id="284" r:id="rId8"/>
    <p:sldId id="661" r:id="rId9"/>
    <p:sldId id="636" r:id="rId10"/>
    <p:sldId id="637" r:id="rId11"/>
    <p:sldId id="638" r:id="rId12"/>
    <p:sldId id="639" r:id="rId13"/>
    <p:sldId id="640" r:id="rId14"/>
    <p:sldId id="641" r:id="rId15"/>
    <p:sldId id="647" r:id="rId16"/>
    <p:sldId id="648" r:id="rId17"/>
    <p:sldId id="649" r:id="rId18"/>
    <p:sldId id="650" r:id="rId19"/>
    <p:sldId id="651" r:id="rId20"/>
    <p:sldId id="652" r:id="rId21"/>
    <p:sldId id="653" r:id="rId22"/>
    <p:sldId id="655" r:id="rId23"/>
    <p:sldId id="300" r:id="rId24"/>
    <p:sldId id="629" r:id="rId25"/>
    <p:sldId id="270" r:id="rId26"/>
    <p:sldId id="272" r:id="rId27"/>
    <p:sldId id="274" r:id="rId28"/>
    <p:sldId id="488" r:id="rId29"/>
    <p:sldId id="307" r:id="rId30"/>
    <p:sldId id="308" r:id="rId31"/>
    <p:sldId id="630" r:id="rId32"/>
    <p:sldId id="314" r:id="rId33"/>
    <p:sldId id="312" r:id="rId34"/>
    <p:sldId id="321" r:id="rId35"/>
    <p:sldId id="322" r:id="rId36"/>
    <p:sldId id="323" r:id="rId37"/>
    <p:sldId id="324" r:id="rId38"/>
    <p:sldId id="325" r:id="rId39"/>
    <p:sldId id="328" r:id="rId40"/>
    <p:sldId id="329" r:id="rId41"/>
    <p:sldId id="330" r:id="rId42"/>
    <p:sldId id="331" r:id="rId43"/>
    <p:sldId id="334" r:id="rId44"/>
    <p:sldId id="336" r:id="rId45"/>
    <p:sldId id="347" r:id="rId46"/>
    <p:sldId id="349" r:id="rId47"/>
    <p:sldId id="350" r:id="rId48"/>
    <p:sldId id="351" r:id="rId49"/>
    <p:sldId id="354" r:id="rId50"/>
    <p:sldId id="358" r:id="rId51"/>
    <p:sldId id="551" r:id="rId52"/>
    <p:sldId id="552" r:id="rId53"/>
    <p:sldId id="360" r:id="rId54"/>
    <p:sldId id="363" r:id="rId55"/>
    <p:sldId id="619" r:id="rId56"/>
    <p:sldId id="364" r:id="rId57"/>
    <p:sldId id="660" r:id="rId58"/>
    <p:sldId id="555" r:id="rId59"/>
    <p:sldId id="370" r:id="rId60"/>
    <p:sldId id="371" r:id="rId61"/>
    <p:sldId id="372" r:id="rId62"/>
    <p:sldId id="373" r:id="rId63"/>
    <p:sldId id="604" r:id="rId64"/>
    <p:sldId id="617" r:id="rId65"/>
    <p:sldId id="618" r:id="rId66"/>
    <p:sldId id="557" r:id="rId67"/>
    <p:sldId id="558" r:id="rId68"/>
    <p:sldId id="559" r:id="rId69"/>
    <p:sldId id="561" r:id="rId70"/>
    <p:sldId id="614" r:id="rId71"/>
    <p:sldId id="616" r:id="rId72"/>
    <p:sldId id="560" r:id="rId73"/>
    <p:sldId id="562" r:id="rId74"/>
    <p:sldId id="621" r:id="rId75"/>
    <p:sldId id="622" r:id="rId76"/>
    <p:sldId id="623" r:id="rId77"/>
    <p:sldId id="624" r:id="rId78"/>
    <p:sldId id="625" r:id="rId79"/>
    <p:sldId id="626" r:id="rId80"/>
    <p:sldId id="627" r:id="rId81"/>
    <p:sldId id="628" r:id="rId82"/>
    <p:sldId id="295" r:id="rId83"/>
  </p:sldIdLst>
  <p:sldSz cx="9144000" cy="6858000" type="screen4x3"/>
  <p:notesSz cx="6858000" cy="9144000"/>
  <p:custDataLst>
    <p:tags r:id="rId8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953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06" autoAdjust="0"/>
    <p:restoredTop sz="85036" autoAdjust="0"/>
  </p:normalViewPr>
  <p:slideViewPr>
    <p:cSldViewPr snapToGrid="0">
      <p:cViewPr varScale="1">
        <p:scale>
          <a:sx n="102" d="100"/>
          <a:sy n="102" d="100"/>
        </p:scale>
        <p:origin x="-704" y="-96"/>
      </p:cViewPr>
      <p:guideLst>
        <p:guide orient="horz" pos="3786"/>
        <p:guide pos="279"/>
        <p:guide pos="2875"/>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9" d="100"/>
          <a:sy n="59" d="100"/>
        </p:scale>
        <p:origin x="-174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70" Type="http://schemas.openxmlformats.org/officeDocument/2006/relationships/slide" Target="slides/slide68.xml"/><Relationship Id="rId71" Type="http://schemas.openxmlformats.org/officeDocument/2006/relationships/slide" Target="slides/slide69.xml"/><Relationship Id="rId72" Type="http://schemas.openxmlformats.org/officeDocument/2006/relationships/slide" Target="slides/slide70.xml"/><Relationship Id="rId73" Type="http://schemas.openxmlformats.org/officeDocument/2006/relationships/slide" Target="slides/slide71.xml"/><Relationship Id="rId74" Type="http://schemas.openxmlformats.org/officeDocument/2006/relationships/slide" Target="slides/slide72.xml"/><Relationship Id="rId75" Type="http://schemas.openxmlformats.org/officeDocument/2006/relationships/slide" Target="slides/slide73.xml"/><Relationship Id="rId76" Type="http://schemas.openxmlformats.org/officeDocument/2006/relationships/slide" Target="slides/slide74.xml"/><Relationship Id="rId77" Type="http://schemas.openxmlformats.org/officeDocument/2006/relationships/slide" Target="slides/slide75.xml"/><Relationship Id="rId78" Type="http://schemas.openxmlformats.org/officeDocument/2006/relationships/slide" Target="slides/slide76.xml"/><Relationship Id="rId79" Type="http://schemas.openxmlformats.org/officeDocument/2006/relationships/slide" Target="slides/slide77.xml"/><Relationship Id="rId90"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slide" Target="slides/slide63.xml"/><Relationship Id="rId66" Type="http://schemas.openxmlformats.org/officeDocument/2006/relationships/slide" Target="slides/slide64.xml"/><Relationship Id="rId67" Type="http://schemas.openxmlformats.org/officeDocument/2006/relationships/slide" Target="slides/slide65.xml"/><Relationship Id="rId68" Type="http://schemas.openxmlformats.org/officeDocument/2006/relationships/slide" Target="slides/slide66.xml"/><Relationship Id="rId69" Type="http://schemas.openxmlformats.org/officeDocument/2006/relationships/slide" Target="slides/slide67.xml"/><Relationship Id="rId80" Type="http://schemas.openxmlformats.org/officeDocument/2006/relationships/slide" Target="slides/slide78.xml"/><Relationship Id="rId81" Type="http://schemas.openxmlformats.org/officeDocument/2006/relationships/slide" Target="slides/slide79.xml"/><Relationship Id="rId82" Type="http://schemas.openxmlformats.org/officeDocument/2006/relationships/slide" Target="slides/slide80.xml"/><Relationship Id="rId83" Type="http://schemas.openxmlformats.org/officeDocument/2006/relationships/slide" Target="slides/slide81.xml"/><Relationship Id="rId84" Type="http://schemas.openxmlformats.org/officeDocument/2006/relationships/notesMaster" Target="notesMasters/notesMaster1.xml"/><Relationship Id="rId85" Type="http://schemas.openxmlformats.org/officeDocument/2006/relationships/printerSettings" Target="printerSettings/printerSettings1.bin"/><Relationship Id="rId86" Type="http://schemas.openxmlformats.org/officeDocument/2006/relationships/tags" Target="tags/tag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kshopenbar\Local%20Settings\Temporary%20Internet%20Files\Content.Outlook\0OTARDQH\2010-2011-wifi-sta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col"/>
        <c:grouping val="clustered"/>
        <c:varyColors val="0"/>
        <c:ser>
          <c:idx val="0"/>
          <c:order val="0"/>
          <c:spPr>
            <a:effectLst/>
          </c:spPr>
          <c:invertIfNegative val="0"/>
          <c:cat>
            <c:numRef>
              <c:f>'Sheet1 (2)'!$A$1:$A$629</c:f>
              <c:numCache>
                <c:formatCode>m/d/yyyy</c:formatCode>
                <c:ptCount val="629"/>
                <c:pt idx="0">
                  <c:v>38776.0</c:v>
                </c:pt>
                <c:pt idx="1">
                  <c:v>38777.0</c:v>
                </c:pt>
                <c:pt idx="2">
                  <c:v>38778.0</c:v>
                </c:pt>
                <c:pt idx="3">
                  <c:v>38779.0</c:v>
                </c:pt>
                <c:pt idx="4">
                  <c:v>38780.0</c:v>
                </c:pt>
                <c:pt idx="5">
                  <c:v>38781.0</c:v>
                </c:pt>
                <c:pt idx="6">
                  <c:v>38782.0</c:v>
                </c:pt>
                <c:pt idx="7">
                  <c:v>38783.0</c:v>
                </c:pt>
                <c:pt idx="8">
                  <c:v>38784.0</c:v>
                </c:pt>
                <c:pt idx="9">
                  <c:v>38785.0</c:v>
                </c:pt>
                <c:pt idx="10">
                  <c:v>38786.0</c:v>
                </c:pt>
                <c:pt idx="11">
                  <c:v>38787.0</c:v>
                </c:pt>
                <c:pt idx="12">
                  <c:v>38788.0</c:v>
                </c:pt>
                <c:pt idx="13">
                  <c:v>38789.0</c:v>
                </c:pt>
                <c:pt idx="14">
                  <c:v>38790.0</c:v>
                </c:pt>
                <c:pt idx="15">
                  <c:v>38791.0</c:v>
                </c:pt>
                <c:pt idx="16">
                  <c:v>38792.0</c:v>
                </c:pt>
                <c:pt idx="17">
                  <c:v>38793.0</c:v>
                </c:pt>
                <c:pt idx="18">
                  <c:v>38794.0</c:v>
                </c:pt>
                <c:pt idx="19">
                  <c:v>38795.0</c:v>
                </c:pt>
                <c:pt idx="20">
                  <c:v>38796.0</c:v>
                </c:pt>
                <c:pt idx="21">
                  <c:v>38797.0</c:v>
                </c:pt>
                <c:pt idx="22">
                  <c:v>38798.0</c:v>
                </c:pt>
                <c:pt idx="23">
                  <c:v>38799.0</c:v>
                </c:pt>
                <c:pt idx="24">
                  <c:v>38800.0</c:v>
                </c:pt>
                <c:pt idx="25">
                  <c:v>38801.0</c:v>
                </c:pt>
                <c:pt idx="26">
                  <c:v>38802.0</c:v>
                </c:pt>
                <c:pt idx="27">
                  <c:v>38803.0</c:v>
                </c:pt>
                <c:pt idx="28">
                  <c:v>38804.0</c:v>
                </c:pt>
                <c:pt idx="29">
                  <c:v>38805.0</c:v>
                </c:pt>
                <c:pt idx="30">
                  <c:v>38806.0</c:v>
                </c:pt>
                <c:pt idx="31">
                  <c:v>38807.0</c:v>
                </c:pt>
                <c:pt idx="32">
                  <c:v>38808.0</c:v>
                </c:pt>
                <c:pt idx="33">
                  <c:v>38809.0</c:v>
                </c:pt>
                <c:pt idx="34">
                  <c:v>38810.0</c:v>
                </c:pt>
                <c:pt idx="35">
                  <c:v>38811.0</c:v>
                </c:pt>
                <c:pt idx="36">
                  <c:v>38812.0</c:v>
                </c:pt>
                <c:pt idx="37">
                  <c:v>38813.0</c:v>
                </c:pt>
                <c:pt idx="38">
                  <c:v>38814.0</c:v>
                </c:pt>
                <c:pt idx="39">
                  <c:v>38815.0</c:v>
                </c:pt>
                <c:pt idx="40">
                  <c:v>38816.0</c:v>
                </c:pt>
                <c:pt idx="41">
                  <c:v>38817.0</c:v>
                </c:pt>
                <c:pt idx="42">
                  <c:v>38818.0</c:v>
                </c:pt>
                <c:pt idx="43">
                  <c:v>38819.0</c:v>
                </c:pt>
                <c:pt idx="44">
                  <c:v>38820.0</c:v>
                </c:pt>
                <c:pt idx="45">
                  <c:v>38821.0</c:v>
                </c:pt>
                <c:pt idx="46">
                  <c:v>38822.0</c:v>
                </c:pt>
                <c:pt idx="47">
                  <c:v>38823.0</c:v>
                </c:pt>
                <c:pt idx="48">
                  <c:v>38824.0</c:v>
                </c:pt>
                <c:pt idx="49">
                  <c:v>38825.0</c:v>
                </c:pt>
                <c:pt idx="50">
                  <c:v>38826.0</c:v>
                </c:pt>
                <c:pt idx="51">
                  <c:v>38827.0</c:v>
                </c:pt>
                <c:pt idx="52">
                  <c:v>38828.0</c:v>
                </c:pt>
                <c:pt idx="53">
                  <c:v>38829.0</c:v>
                </c:pt>
                <c:pt idx="54">
                  <c:v>38830.0</c:v>
                </c:pt>
                <c:pt idx="55">
                  <c:v>38831.0</c:v>
                </c:pt>
                <c:pt idx="56">
                  <c:v>38832.0</c:v>
                </c:pt>
                <c:pt idx="57">
                  <c:v>38833.0</c:v>
                </c:pt>
                <c:pt idx="58">
                  <c:v>38834.0</c:v>
                </c:pt>
                <c:pt idx="59">
                  <c:v>38835.0</c:v>
                </c:pt>
                <c:pt idx="60">
                  <c:v>38836.0</c:v>
                </c:pt>
                <c:pt idx="61">
                  <c:v>38837.0</c:v>
                </c:pt>
                <c:pt idx="62">
                  <c:v>38838.0</c:v>
                </c:pt>
                <c:pt idx="63">
                  <c:v>38839.0</c:v>
                </c:pt>
                <c:pt idx="64">
                  <c:v>38840.0</c:v>
                </c:pt>
                <c:pt idx="65">
                  <c:v>38841.0</c:v>
                </c:pt>
                <c:pt idx="66">
                  <c:v>38842.0</c:v>
                </c:pt>
                <c:pt idx="67">
                  <c:v>38843.0</c:v>
                </c:pt>
                <c:pt idx="68">
                  <c:v>38844.0</c:v>
                </c:pt>
                <c:pt idx="69">
                  <c:v>38845.0</c:v>
                </c:pt>
                <c:pt idx="70">
                  <c:v>38846.0</c:v>
                </c:pt>
                <c:pt idx="71">
                  <c:v>38847.0</c:v>
                </c:pt>
                <c:pt idx="72">
                  <c:v>38848.0</c:v>
                </c:pt>
                <c:pt idx="73">
                  <c:v>38849.0</c:v>
                </c:pt>
                <c:pt idx="74">
                  <c:v>38850.0</c:v>
                </c:pt>
                <c:pt idx="75">
                  <c:v>38851.0</c:v>
                </c:pt>
                <c:pt idx="76">
                  <c:v>38852.0</c:v>
                </c:pt>
                <c:pt idx="77">
                  <c:v>38853.0</c:v>
                </c:pt>
                <c:pt idx="78">
                  <c:v>38854.0</c:v>
                </c:pt>
                <c:pt idx="79">
                  <c:v>38855.0</c:v>
                </c:pt>
                <c:pt idx="80">
                  <c:v>38856.0</c:v>
                </c:pt>
                <c:pt idx="81">
                  <c:v>38857.0</c:v>
                </c:pt>
                <c:pt idx="82">
                  <c:v>38858.0</c:v>
                </c:pt>
                <c:pt idx="83">
                  <c:v>38859.0</c:v>
                </c:pt>
                <c:pt idx="84">
                  <c:v>38860.0</c:v>
                </c:pt>
                <c:pt idx="85">
                  <c:v>38861.0</c:v>
                </c:pt>
                <c:pt idx="86">
                  <c:v>38862.0</c:v>
                </c:pt>
                <c:pt idx="87">
                  <c:v>38863.0</c:v>
                </c:pt>
                <c:pt idx="88">
                  <c:v>38864.0</c:v>
                </c:pt>
                <c:pt idx="89">
                  <c:v>38865.0</c:v>
                </c:pt>
                <c:pt idx="90">
                  <c:v>38866.0</c:v>
                </c:pt>
                <c:pt idx="91">
                  <c:v>38867.0</c:v>
                </c:pt>
                <c:pt idx="92">
                  <c:v>38868.0</c:v>
                </c:pt>
                <c:pt idx="93">
                  <c:v>38869.0</c:v>
                </c:pt>
                <c:pt idx="94">
                  <c:v>38870.0</c:v>
                </c:pt>
                <c:pt idx="95">
                  <c:v>38871.0</c:v>
                </c:pt>
                <c:pt idx="96">
                  <c:v>38872.0</c:v>
                </c:pt>
                <c:pt idx="97">
                  <c:v>38873.0</c:v>
                </c:pt>
                <c:pt idx="98">
                  <c:v>38874.0</c:v>
                </c:pt>
                <c:pt idx="99">
                  <c:v>38875.0</c:v>
                </c:pt>
                <c:pt idx="100">
                  <c:v>38876.0</c:v>
                </c:pt>
                <c:pt idx="101">
                  <c:v>38877.0</c:v>
                </c:pt>
                <c:pt idx="102">
                  <c:v>38878.0</c:v>
                </c:pt>
                <c:pt idx="103">
                  <c:v>38879.0</c:v>
                </c:pt>
                <c:pt idx="104">
                  <c:v>38880.0</c:v>
                </c:pt>
                <c:pt idx="105">
                  <c:v>38881.0</c:v>
                </c:pt>
                <c:pt idx="106">
                  <c:v>38882.0</c:v>
                </c:pt>
                <c:pt idx="107">
                  <c:v>38883.0</c:v>
                </c:pt>
                <c:pt idx="108">
                  <c:v>38884.0</c:v>
                </c:pt>
                <c:pt idx="109">
                  <c:v>38885.0</c:v>
                </c:pt>
                <c:pt idx="110">
                  <c:v>38886.0</c:v>
                </c:pt>
                <c:pt idx="111">
                  <c:v>38887.0</c:v>
                </c:pt>
                <c:pt idx="112">
                  <c:v>38888.0</c:v>
                </c:pt>
                <c:pt idx="113">
                  <c:v>38889.0</c:v>
                </c:pt>
                <c:pt idx="114">
                  <c:v>38890.0</c:v>
                </c:pt>
                <c:pt idx="115">
                  <c:v>38891.0</c:v>
                </c:pt>
                <c:pt idx="116">
                  <c:v>38892.0</c:v>
                </c:pt>
                <c:pt idx="117">
                  <c:v>38893.0</c:v>
                </c:pt>
                <c:pt idx="118">
                  <c:v>38894.0</c:v>
                </c:pt>
                <c:pt idx="119">
                  <c:v>38895.0</c:v>
                </c:pt>
                <c:pt idx="120">
                  <c:v>38896.0</c:v>
                </c:pt>
                <c:pt idx="121">
                  <c:v>38897.0</c:v>
                </c:pt>
                <c:pt idx="122">
                  <c:v>38898.0</c:v>
                </c:pt>
                <c:pt idx="123">
                  <c:v>38899.0</c:v>
                </c:pt>
                <c:pt idx="124">
                  <c:v>38900.0</c:v>
                </c:pt>
                <c:pt idx="125">
                  <c:v>38901.0</c:v>
                </c:pt>
                <c:pt idx="126">
                  <c:v>38902.0</c:v>
                </c:pt>
                <c:pt idx="127">
                  <c:v>38903.0</c:v>
                </c:pt>
                <c:pt idx="128">
                  <c:v>38904.0</c:v>
                </c:pt>
                <c:pt idx="129">
                  <c:v>38905.0</c:v>
                </c:pt>
                <c:pt idx="130">
                  <c:v>38906.0</c:v>
                </c:pt>
                <c:pt idx="131">
                  <c:v>38907.0</c:v>
                </c:pt>
                <c:pt idx="132">
                  <c:v>38908.0</c:v>
                </c:pt>
                <c:pt idx="133">
                  <c:v>38910.0</c:v>
                </c:pt>
                <c:pt idx="134">
                  <c:v>38911.0</c:v>
                </c:pt>
                <c:pt idx="135">
                  <c:v>38912.0</c:v>
                </c:pt>
                <c:pt idx="136">
                  <c:v>38913.0</c:v>
                </c:pt>
                <c:pt idx="137">
                  <c:v>38914.0</c:v>
                </c:pt>
                <c:pt idx="138">
                  <c:v>38915.0</c:v>
                </c:pt>
                <c:pt idx="139">
                  <c:v>38916.0</c:v>
                </c:pt>
                <c:pt idx="140">
                  <c:v>38917.0</c:v>
                </c:pt>
                <c:pt idx="141">
                  <c:v>38918.0</c:v>
                </c:pt>
                <c:pt idx="142">
                  <c:v>38919.0</c:v>
                </c:pt>
                <c:pt idx="143">
                  <c:v>38920.0</c:v>
                </c:pt>
                <c:pt idx="144">
                  <c:v>38921.0</c:v>
                </c:pt>
                <c:pt idx="145">
                  <c:v>38922.0</c:v>
                </c:pt>
                <c:pt idx="146">
                  <c:v>38923.0</c:v>
                </c:pt>
                <c:pt idx="147">
                  <c:v>38924.0</c:v>
                </c:pt>
                <c:pt idx="148">
                  <c:v>38925.0</c:v>
                </c:pt>
                <c:pt idx="149">
                  <c:v>38926.0</c:v>
                </c:pt>
                <c:pt idx="150">
                  <c:v>38927.0</c:v>
                </c:pt>
                <c:pt idx="151">
                  <c:v>38928.0</c:v>
                </c:pt>
                <c:pt idx="152">
                  <c:v>38929.0</c:v>
                </c:pt>
                <c:pt idx="153">
                  <c:v>38930.0</c:v>
                </c:pt>
                <c:pt idx="154">
                  <c:v>38931.0</c:v>
                </c:pt>
                <c:pt idx="155">
                  <c:v>38932.0</c:v>
                </c:pt>
                <c:pt idx="156">
                  <c:v>38933.0</c:v>
                </c:pt>
                <c:pt idx="157">
                  <c:v>38934.0</c:v>
                </c:pt>
                <c:pt idx="158">
                  <c:v>38935.0</c:v>
                </c:pt>
                <c:pt idx="159">
                  <c:v>38936.0</c:v>
                </c:pt>
                <c:pt idx="160">
                  <c:v>38937.0</c:v>
                </c:pt>
                <c:pt idx="161">
                  <c:v>38938.0</c:v>
                </c:pt>
                <c:pt idx="162">
                  <c:v>38939.0</c:v>
                </c:pt>
                <c:pt idx="163">
                  <c:v>38940.0</c:v>
                </c:pt>
                <c:pt idx="164">
                  <c:v>38941.0</c:v>
                </c:pt>
                <c:pt idx="165">
                  <c:v>38942.0</c:v>
                </c:pt>
                <c:pt idx="166">
                  <c:v>38943.0</c:v>
                </c:pt>
                <c:pt idx="167">
                  <c:v>38944.0</c:v>
                </c:pt>
                <c:pt idx="168">
                  <c:v>38945.0</c:v>
                </c:pt>
                <c:pt idx="169">
                  <c:v>38946.0</c:v>
                </c:pt>
                <c:pt idx="170">
                  <c:v>38947.0</c:v>
                </c:pt>
                <c:pt idx="171">
                  <c:v>38948.0</c:v>
                </c:pt>
                <c:pt idx="172">
                  <c:v>38949.0</c:v>
                </c:pt>
                <c:pt idx="173">
                  <c:v>38950.0</c:v>
                </c:pt>
                <c:pt idx="174">
                  <c:v>38951.0</c:v>
                </c:pt>
                <c:pt idx="175">
                  <c:v>38952.0</c:v>
                </c:pt>
                <c:pt idx="176">
                  <c:v>38953.0</c:v>
                </c:pt>
                <c:pt idx="177">
                  <c:v>38954.0</c:v>
                </c:pt>
                <c:pt idx="178">
                  <c:v>38955.0</c:v>
                </c:pt>
                <c:pt idx="179">
                  <c:v>38956.0</c:v>
                </c:pt>
                <c:pt idx="180">
                  <c:v>38957.0</c:v>
                </c:pt>
                <c:pt idx="181">
                  <c:v>38958.0</c:v>
                </c:pt>
                <c:pt idx="182">
                  <c:v>38959.0</c:v>
                </c:pt>
                <c:pt idx="183">
                  <c:v>38960.0</c:v>
                </c:pt>
                <c:pt idx="184">
                  <c:v>38961.0</c:v>
                </c:pt>
                <c:pt idx="185">
                  <c:v>38962.0</c:v>
                </c:pt>
                <c:pt idx="186">
                  <c:v>38963.0</c:v>
                </c:pt>
                <c:pt idx="187">
                  <c:v>38964.0</c:v>
                </c:pt>
                <c:pt idx="188">
                  <c:v>38965.0</c:v>
                </c:pt>
                <c:pt idx="189">
                  <c:v>38966.0</c:v>
                </c:pt>
                <c:pt idx="190">
                  <c:v>38967.0</c:v>
                </c:pt>
                <c:pt idx="191">
                  <c:v>38968.0</c:v>
                </c:pt>
                <c:pt idx="192">
                  <c:v>38969.0</c:v>
                </c:pt>
                <c:pt idx="193">
                  <c:v>38970.0</c:v>
                </c:pt>
                <c:pt idx="194">
                  <c:v>38971.0</c:v>
                </c:pt>
                <c:pt idx="195">
                  <c:v>38972.0</c:v>
                </c:pt>
                <c:pt idx="196">
                  <c:v>38973.0</c:v>
                </c:pt>
                <c:pt idx="197">
                  <c:v>38974.0</c:v>
                </c:pt>
                <c:pt idx="198">
                  <c:v>38975.0</c:v>
                </c:pt>
                <c:pt idx="199">
                  <c:v>38976.0</c:v>
                </c:pt>
                <c:pt idx="200">
                  <c:v>38977.0</c:v>
                </c:pt>
                <c:pt idx="201">
                  <c:v>38978.0</c:v>
                </c:pt>
                <c:pt idx="202">
                  <c:v>38979.0</c:v>
                </c:pt>
                <c:pt idx="203">
                  <c:v>38980.0</c:v>
                </c:pt>
                <c:pt idx="204">
                  <c:v>38981.0</c:v>
                </c:pt>
                <c:pt idx="205">
                  <c:v>38982.0</c:v>
                </c:pt>
                <c:pt idx="206">
                  <c:v>38983.0</c:v>
                </c:pt>
                <c:pt idx="207">
                  <c:v>38984.0</c:v>
                </c:pt>
                <c:pt idx="208">
                  <c:v>38985.0</c:v>
                </c:pt>
                <c:pt idx="209">
                  <c:v>38986.0</c:v>
                </c:pt>
                <c:pt idx="210">
                  <c:v>38987.0</c:v>
                </c:pt>
                <c:pt idx="211">
                  <c:v>38988.0</c:v>
                </c:pt>
                <c:pt idx="212">
                  <c:v>38989.0</c:v>
                </c:pt>
                <c:pt idx="213">
                  <c:v>38990.0</c:v>
                </c:pt>
                <c:pt idx="214">
                  <c:v>38991.0</c:v>
                </c:pt>
                <c:pt idx="215">
                  <c:v>38992.0</c:v>
                </c:pt>
                <c:pt idx="216">
                  <c:v>38993.0</c:v>
                </c:pt>
                <c:pt idx="217">
                  <c:v>38994.0</c:v>
                </c:pt>
                <c:pt idx="218">
                  <c:v>38995.0</c:v>
                </c:pt>
                <c:pt idx="219">
                  <c:v>38996.0</c:v>
                </c:pt>
                <c:pt idx="220">
                  <c:v>38997.0</c:v>
                </c:pt>
                <c:pt idx="221">
                  <c:v>38998.0</c:v>
                </c:pt>
                <c:pt idx="222">
                  <c:v>38999.0</c:v>
                </c:pt>
                <c:pt idx="223">
                  <c:v>39000.0</c:v>
                </c:pt>
                <c:pt idx="224">
                  <c:v>39001.0</c:v>
                </c:pt>
                <c:pt idx="225">
                  <c:v>39002.0</c:v>
                </c:pt>
                <c:pt idx="226">
                  <c:v>39003.0</c:v>
                </c:pt>
                <c:pt idx="227">
                  <c:v>39004.0</c:v>
                </c:pt>
                <c:pt idx="228">
                  <c:v>39005.0</c:v>
                </c:pt>
                <c:pt idx="229">
                  <c:v>39006.0</c:v>
                </c:pt>
                <c:pt idx="230">
                  <c:v>39007.0</c:v>
                </c:pt>
                <c:pt idx="231">
                  <c:v>39008.0</c:v>
                </c:pt>
                <c:pt idx="232">
                  <c:v>39009.0</c:v>
                </c:pt>
                <c:pt idx="233">
                  <c:v>39010.0</c:v>
                </c:pt>
                <c:pt idx="234">
                  <c:v>39011.0</c:v>
                </c:pt>
                <c:pt idx="235">
                  <c:v>39012.0</c:v>
                </c:pt>
                <c:pt idx="236">
                  <c:v>39013.0</c:v>
                </c:pt>
                <c:pt idx="237">
                  <c:v>39014.0</c:v>
                </c:pt>
                <c:pt idx="238">
                  <c:v>39015.0</c:v>
                </c:pt>
                <c:pt idx="239">
                  <c:v>39016.0</c:v>
                </c:pt>
                <c:pt idx="240">
                  <c:v>39017.0</c:v>
                </c:pt>
                <c:pt idx="241">
                  <c:v>39018.0</c:v>
                </c:pt>
                <c:pt idx="242">
                  <c:v>39019.0</c:v>
                </c:pt>
                <c:pt idx="243">
                  <c:v>39020.0</c:v>
                </c:pt>
                <c:pt idx="244">
                  <c:v>39021.0</c:v>
                </c:pt>
                <c:pt idx="245">
                  <c:v>39022.0</c:v>
                </c:pt>
                <c:pt idx="246">
                  <c:v>39023.0</c:v>
                </c:pt>
                <c:pt idx="247">
                  <c:v>39024.0</c:v>
                </c:pt>
                <c:pt idx="248">
                  <c:v>39025.0</c:v>
                </c:pt>
                <c:pt idx="249">
                  <c:v>39026.0</c:v>
                </c:pt>
                <c:pt idx="250">
                  <c:v>39027.0</c:v>
                </c:pt>
                <c:pt idx="251">
                  <c:v>39028.0</c:v>
                </c:pt>
                <c:pt idx="252">
                  <c:v>39029.0</c:v>
                </c:pt>
                <c:pt idx="253">
                  <c:v>39030.0</c:v>
                </c:pt>
                <c:pt idx="254">
                  <c:v>39031.0</c:v>
                </c:pt>
                <c:pt idx="255">
                  <c:v>39032.0</c:v>
                </c:pt>
                <c:pt idx="256">
                  <c:v>39033.0</c:v>
                </c:pt>
                <c:pt idx="257">
                  <c:v>39034.0</c:v>
                </c:pt>
                <c:pt idx="258">
                  <c:v>39035.0</c:v>
                </c:pt>
                <c:pt idx="259">
                  <c:v>39036.0</c:v>
                </c:pt>
                <c:pt idx="260">
                  <c:v>39037.0</c:v>
                </c:pt>
                <c:pt idx="261">
                  <c:v>39038.0</c:v>
                </c:pt>
                <c:pt idx="262">
                  <c:v>39039.0</c:v>
                </c:pt>
                <c:pt idx="263">
                  <c:v>39040.0</c:v>
                </c:pt>
                <c:pt idx="264">
                  <c:v>39041.0</c:v>
                </c:pt>
                <c:pt idx="265">
                  <c:v>39042.0</c:v>
                </c:pt>
                <c:pt idx="266">
                  <c:v>39043.0</c:v>
                </c:pt>
                <c:pt idx="267">
                  <c:v>39044.0</c:v>
                </c:pt>
                <c:pt idx="268">
                  <c:v>39045.0</c:v>
                </c:pt>
                <c:pt idx="269">
                  <c:v>39046.0</c:v>
                </c:pt>
                <c:pt idx="270">
                  <c:v>39047.0</c:v>
                </c:pt>
                <c:pt idx="271">
                  <c:v>39048.0</c:v>
                </c:pt>
                <c:pt idx="272">
                  <c:v>39049.0</c:v>
                </c:pt>
                <c:pt idx="273">
                  <c:v>39050.0</c:v>
                </c:pt>
                <c:pt idx="274">
                  <c:v>39051.0</c:v>
                </c:pt>
                <c:pt idx="275">
                  <c:v>39052.0</c:v>
                </c:pt>
                <c:pt idx="276">
                  <c:v>39053.0</c:v>
                </c:pt>
                <c:pt idx="277">
                  <c:v>39054.0</c:v>
                </c:pt>
                <c:pt idx="278">
                  <c:v>39055.0</c:v>
                </c:pt>
                <c:pt idx="279">
                  <c:v>39056.0</c:v>
                </c:pt>
                <c:pt idx="280">
                  <c:v>39057.0</c:v>
                </c:pt>
                <c:pt idx="281">
                  <c:v>39058.0</c:v>
                </c:pt>
                <c:pt idx="282">
                  <c:v>39059.0</c:v>
                </c:pt>
                <c:pt idx="283">
                  <c:v>39060.0</c:v>
                </c:pt>
                <c:pt idx="284">
                  <c:v>39061.0</c:v>
                </c:pt>
                <c:pt idx="285">
                  <c:v>39062.0</c:v>
                </c:pt>
                <c:pt idx="286">
                  <c:v>39063.0</c:v>
                </c:pt>
                <c:pt idx="287">
                  <c:v>39064.0</c:v>
                </c:pt>
                <c:pt idx="288">
                  <c:v>39065.0</c:v>
                </c:pt>
                <c:pt idx="289">
                  <c:v>39066.0</c:v>
                </c:pt>
                <c:pt idx="290">
                  <c:v>39067.0</c:v>
                </c:pt>
                <c:pt idx="291">
                  <c:v>39068.0</c:v>
                </c:pt>
                <c:pt idx="292">
                  <c:v>39069.0</c:v>
                </c:pt>
                <c:pt idx="293">
                  <c:v>39070.0</c:v>
                </c:pt>
                <c:pt idx="294">
                  <c:v>39071.0</c:v>
                </c:pt>
                <c:pt idx="295">
                  <c:v>39072.0</c:v>
                </c:pt>
                <c:pt idx="296">
                  <c:v>39073.0</c:v>
                </c:pt>
                <c:pt idx="297">
                  <c:v>39074.0</c:v>
                </c:pt>
                <c:pt idx="298">
                  <c:v>39075.0</c:v>
                </c:pt>
                <c:pt idx="299">
                  <c:v>39076.0</c:v>
                </c:pt>
                <c:pt idx="300">
                  <c:v>39077.0</c:v>
                </c:pt>
                <c:pt idx="301">
                  <c:v>39078.0</c:v>
                </c:pt>
                <c:pt idx="302">
                  <c:v>39079.0</c:v>
                </c:pt>
                <c:pt idx="303">
                  <c:v>39080.0</c:v>
                </c:pt>
                <c:pt idx="304">
                  <c:v>39081.0</c:v>
                </c:pt>
                <c:pt idx="305">
                  <c:v>39082.0</c:v>
                </c:pt>
                <c:pt idx="306">
                  <c:v>39083.0</c:v>
                </c:pt>
                <c:pt idx="307">
                  <c:v>39084.0</c:v>
                </c:pt>
                <c:pt idx="308">
                  <c:v>39085.0</c:v>
                </c:pt>
                <c:pt idx="309">
                  <c:v>39086.0</c:v>
                </c:pt>
                <c:pt idx="310">
                  <c:v>39087.0</c:v>
                </c:pt>
                <c:pt idx="311">
                  <c:v>39088.0</c:v>
                </c:pt>
                <c:pt idx="312">
                  <c:v>39089.0</c:v>
                </c:pt>
                <c:pt idx="313">
                  <c:v>39090.0</c:v>
                </c:pt>
                <c:pt idx="314">
                  <c:v>39091.0</c:v>
                </c:pt>
                <c:pt idx="315">
                  <c:v>39092.0</c:v>
                </c:pt>
                <c:pt idx="316">
                  <c:v>39093.0</c:v>
                </c:pt>
                <c:pt idx="317">
                  <c:v>39094.0</c:v>
                </c:pt>
                <c:pt idx="318">
                  <c:v>39095.0</c:v>
                </c:pt>
                <c:pt idx="319">
                  <c:v>39096.0</c:v>
                </c:pt>
                <c:pt idx="320">
                  <c:v>39097.0</c:v>
                </c:pt>
                <c:pt idx="321">
                  <c:v>39098.0</c:v>
                </c:pt>
                <c:pt idx="322">
                  <c:v>39099.0</c:v>
                </c:pt>
                <c:pt idx="323">
                  <c:v>39100.0</c:v>
                </c:pt>
                <c:pt idx="324">
                  <c:v>39101.0</c:v>
                </c:pt>
                <c:pt idx="325">
                  <c:v>39102.0</c:v>
                </c:pt>
                <c:pt idx="326">
                  <c:v>39103.0</c:v>
                </c:pt>
                <c:pt idx="327">
                  <c:v>39104.0</c:v>
                </c:pt>
                <c:pt idx="328">
                  <c:v>39105.0</c:v>
                </c:pt>
                <c:pt idx="329">
                  <c:v>39106.0</c:v>
                </c:pt>
                <c:pt idx="330">
                  <c:v>39107.0</c:v>
                </c:pt>
                <c:pt idx="331">
                  <c:v>39108.0</c:v>
                </c:pt>
                <c:pt idx="332">
                  <c:v>39109.0</c:v>
                </c:pt>
                <c:pt idx="333">
                  <c:v>39110.0</c:v>
                </c:pt>
                <c:pt idx="334">
                  <c:v>39111.0</c:v>
                </c:pt>
                <c:pt idx="335">
                  <c:v>39112.0</c:v>
                </c:pt>
                <c:pt idx="336">
                  <c:v>39113.0</c:v>
                </c:pt>
                <c:pt idx="337">
                  <c:v>39114.0</c:v>
                </c:pt>
                <c:pt idx="338">
                  <c:v>39115.0</c:v>
                </c:pt>
                <c:pt idx="339">
                  <c:v>39116.0</c:v>
                </c:pt>
                <c:pt idx="340">
                  <c:v>39117.0</c:v>
                </c:pt>
                <c:pt idx="341">
                  <c:v>39118.0</c:v>
                </c:pt>
                <c:pt idx="342">
                  <c:v>39119.0</c:v>
                </c:pt>
                <c:pt idx="343">
                  <c:v>39120.0</c:v>
                </c:pt>
                <c:pt idx="344">
                  <c:v>39121.0</c:v>
                </c:pt>
                <c:pt idx="345">
                  <c:v>39122.0</c:v>
                </c:pt>
                <c:pt idx="346">
                  <c:v>39123.0</c:v>
                </c:pt>
                <c:pt idx="347">
                  <c:v>39124.0</c:v>
                </c:pt>
                <c:pt idx="348">
                  <c:v>39125.0</c:v>
                </c:pt>
                <c:pt idx="349">
                  <c:v>39126.0</c:v>
                </c:pt>
                <c:pt idx="350">
                  <c:v>39127.0</c:v>
                </c:pt>
                <c:pt idx="351">
                  <c:v>39128.0</c:v>
                </c:pt>
                <c:pt idx="352">
                  <c:v>39129.0</c:v>
                </c:pt>
                <c:pt idx="353">
                  <c:v>39130.0</c:v>
                </c:pt>
                <c:pt idx="354">
                  <c:v>39131.0</c:v>
                </c:pt>
                <c:pt idx="355">
                  <c:v>39132.0</c:v>
                </c:pt>
                <c:pt idx="356">
                  <c:v>39133.0</c:v>
                </c:pt>
                <c:pt idx="357">
                  <c:v>39134.0</c:v>
                </c:pt>
                <c:pt idx="358">
                  <c:v>39135.0</c:v>
                </c:pt>
                <c:pt idx="359">
                  <c:v>39136.0</c:v>
                </c:pt>
                <c:pt idx="360">
                  <c:v>39137.0</c:v>
                </c:pt>
                <c:pt idx="361">
                  <c:v>39138.0</c:v>
                </c:pt>
                <c:pt idx="362">
                  <c:v>39139.0</c:v>
                </c:pt>
                <c:pt idx="363">
                  <c:v>39140.0</c:v>
                </c:pt>
                <c:pt idx="364">
                  <c:v>39141.0</c:v>
                </c:pt>
                <c:pt idx="365">
                  <c:v>39142.0</c:v>
                </c:pt>
                <c:pt idx="366">
                  <c:v>39143.0</c:v>
                </c:pt>
                <c:pt idx="367">
                  <c:v>39144.0</c:v>
                </c:pt>
                <c:pt idx="368">
                  <c:v>39145.0</c:v>
                </c:pt>
                <c:pt idx="369">
                  <c:v>39146.0</c:v>
                </c:pt>
                <c:pt idx="370">
                  <c:v>39147.0</c:v>
                </c:pt>
                <c:pt idx="371">
                  <c:v>39148.0</c:v>
                </c:pt>
                <c:pt idx="372">
                  <c:v>39149.0</c:v>
                </c:pt>
                <c:pt idx="373">
                  <c:v>39150.0</c:v>
                </c:pt>
                <c:pt idx="374">
                  <c:v>39151.0</c:v>
                </c:pt>
                <c:pt idx="375">
                  <c:v>39152.0</c:v>
                </c:pt>
                <c:pt idx="376">
                  <c:v>39153.0</c:v>
                </c:pt>
                <c:pt idx="377">
                  <c:v>39154.0</c:v>
                </c:pt>
                <c:pt idx="378">
                  <c:v>39155.0</c:v>
                </c:pt>
                <c:pt idx="379">
                  <c:v>39156.0</c:v>
                </c:pt>
                <c:pt idx="380">
                  <c:v>39157.0</c:v>
                </c:pt>
                <c:pt idx="381">
                  <c:v>39158.0</c:v>
                </c:pt>
                <c:pt idx="382">
                  <c:v>39159.0</c:v>
                </c:pt>
                <c:pt idx="383">
                  <c:v>39160.0</c:v>
                </c:pt>
                <c:pt idx="384">
                  <c:v>39161.0</c:v>
                </c:pt>
                <c:pt idx="385">
                  <c:v>39162.0</c:v>
                </c:pt>
                <c:pt idx="386">
                  <c:v>39163.0</c:v>
                </c:pt>
                <c:pt idx="387">
                  <c:v>39164.0</c:v>
                </c:pt>
                <c:pt idx="388">
                  <c:v>39165.0</c:v>
                </c:pt>
                <c:pt idx="389">
                  <c:v>39166.0</c:v>
                </c:pt>
                <c:pt idx="390">
                  <c:v>39167.0</c:v>
                </c:pt>
                <c:pt idx="391">
                  <c:v>39168.0</c:v>
                </c:pt>
                <c:pt idx="392">
                  <c:v>39169.0</c:v>
                </c:pt>
                <c:pt idx="393">
                  <c:v>39170.0</c:v>
                </c:pt>
                <c:pt idx="394">
                  <c:v>39171.0</c:v>
                </c:pt>
                <c:pt idx="395">
                  <c:v>39172.0</c:v>
                </c:pt>
                <c:pt idx="396">
                  <c:v>39173.0</c:v>
                </c:pt>
                <c:pt idx="397">
                  <c:v>39174.0</c:v>
                </c:pt>
                <c:pt idx="398">
                  <c:v>39175.0</c:v>
                </c:pt>
                <c:pt idx="399">
                  <c:v>39176.0</c:v>
                </c:pt>
                <c:pt idx="400">
                  <c:v>39177.0</c:v>
                </c:pt>
                <c:pt idx="401">
                  <c:v>39178.0</c:v>
                </c:pt>
                <c:pt idx="402">
                  <c:v>39179.0</c:v>
                </c:pt>
                <c:pt idx="403">
                  <c:v>39180.0</c:v>
                </c:pt>
                <c:pt idx="404">
                  <c:v>39181.0</c:v>
                </c:pt>
                <c:pt idx="405">
                  <c:v>39182.0</c:v>
                </c:pt>
                <c:pt idx="406">
                  <c:v>39183.0</c:v>
                </c:pt>
                <c:pt idx="407">
                  <c:v>39184.0</c:v>
                </c:pt>
                <c:pt idx="408">
                  <c:v>39185.0</c:v>
                </c:pt>
                <c:pt idx="409">
                  <c:v>39186.0</c:v>
                </c:pt>
                <c:pt idx="410">
                  <c:v>39187.0</c:v>
                </c:pt>
                <c:pt idx="411">
                  <c:v>39188.0</c:v>
                </c:pt>
                <c:pt idx="412">
                  <c:v>39189.0</c:v>
                </c:pt>
                <c:pt idx="413">
                  <c:v>39190.0</c:v>
                </c:pt>
                <c:pt idx="414">
                  <c:v>39191.0</c:v>
                </c:pt>
                <c:pt idx="415">
                  <c:v>39192.0</c:v>
                </c:pt>
                <c:pt idx="416">
                  <c:v>39193.0</c:v>
                </c:pt>
                <c:pt idx="417">
                  <c:v>39194.0</c:v>
                </c:pt>
                <c:pt idx="418">
                  <c:v>39195.0</c:v>
                </c:pt>
                <c:pt idx="419">
                  <c:v>39196.0</c:v>
                </c:pt>
                <c:pt idx="420">
                  <c:v>39197.0</c:v>
                </c:pt>
                <c:pt idx="421">
                  <c:v>39198.0</c:v>
                </c:pt>
                <c:pt idx="422">
                  <c:v>39199.0</c:v>
                </c:pt>
                <c:pt idx="423">
                  <c:v>39200.0</c:v>
                </c:pt>
                <c:pt idx="424">
                  <c:v>39201.0</c:v>
                </c:pt>
                <c:pt idx="425">
                  <c:v>39202.0</c:v>
                </c:pt>
                <c:pt idx="426">
                  <c:v>39203.0</c:v>
                </c:pt>
                <c:pt idx="427">
                  <c:v>39204.0</c:v>
                </c:pt>
                <c:pt idx="428">
                  <c:v>39205.0</c:v>
                </c:pt>
                <c:pt idx="429">
                  <c:v>39206.0</c:v>
                </c:pt>
                <c:pt idx="430">
                  <c:v>39207.0</c:v>
                </c:pt>
                <c:pt idx="431">
                  <c:v>39208.0</c:v>
                </c:pt>
                <c:pt idx="432">
                  <c:v>39209.0</c:v>
                </c:pt>
                <c:pt idx="433">
                  <c:v>39210.0</c:v>
                </c:pt>
                <c:pt idx="434">
                  <c:v>39211.0</c:v>
                </c:pt>
                <c:pt idx="435">
                  <c:v>39212.0</c:v>
                </c:pt>
                <c:pt idx="436">
                  <c:v>39213.0</c:v>
                </c:pt>
                <c:pt idx="437">
                  <c:v>39214.0</c:v>
                </c:pt>
                <c:pt idx="438">
                  <c:v>39215.0</c:v>
                </c:pt>
                <c:pt idx="439">
                  <c:v>39216.0</c:v>
                </c:pt>
                <c:pt idx="440">
                  <c:v>39217.0</c:v>
                </c:pt>
                <c:pt idx="441">
                  <c:v>39218.0</c:v>
                </c:pt>
                <c:pt idx="442">
                  <c:v>39219.0</c:v>
                </c:pt>
                <c:pt idx="443">
                  <c:v>39220.0</c:v>
                </c:pt>
                <c:pt idx="444">
                  <c:v>39221.0</c:v>
                </c:pt>
                <c:pt idx="445">
                  <c:v>39222.0</c:v>
                </c:pt>
                <c:pt idx="446">
                  <c:v>39223.0</c:v>
                </c:pt>
                <c:pt idx="447">
                  <c:v>39224.0</c:v>
                </c:pt>
                <c:pt idx="448">
                  <c:v>39225.0</c:v>
                </c:pt>
                <c:pt idx="449">
                  <c:v>39226.0</c:v>
                </c:pt>
                <c:pt idx="450">
                  <c:v>39227.0</c:v>
                </c:pt>
                <c:pt idx="451">
                  <c:v>39228.0</c:v>
                </c:pt>
                <c:pt idx="452">
                  <c:v>39229.0</c:v>
                </c:pt>
                <c:pt idx="453">
                  <c:v>39230.0</c:v>
                </c:pt>
                <c:pt idx="454">
                  <c:v>39231.0</c:v>
                </c:pt>
                <c:pt idx="455">
                  <c:v>39232.0</c:v>
                </c:pt>
                <c:pt idx="456">
                  <c:v>39233.0</c:v>
                </c:pt>
                <c:pt idx="457">
                  <c:v>39234.0</c:v>
                </c:pt>
                <c:pt idx="458">
                  <c:v>39235.0</c:v>
                </c:pt>
                <c:pt idx="459">
                  <c:v>39236.0</c:v>
                </c:pt>
                <c:pt idx="460">
                  <c:v>39237.0</c:v>
                </c:pt>
                <c:pt idx="461">
                  <c:v>39238.0</c:v>
                </c:pt>
                <c:pt idx="462">
                  <c:v>39239.0</c:v>
                </c:pt>
                <c:pt idx="463">
                  <c:v>39240.0</c:v>
                </c:pt>
                <c:pt idx="464">
                  <c:v>39241.0</c:v>
                </c:pt>
                <c:pt idx="465">
                  <c:v>39242.0</c:v>
                </c:pt>
                <c:pt idx="466">
                  <c:v>39243.0</c:v>
                </c:pt>
                <c:pt idx="467">
                  <c:v>39244.0</c:v>
                </c:pt>
                <c:pt idx="468">
                  <c:v>39245.0</c:v>
                </c:pt>
                <c:pt idx="469">
                  <c:v>39246.0</c:v>
                </c:pt>
                <c:pt idx="470">
                  <c:v>39247.0</c:v>
                </c:pt>
                <c:pt idx="471">
                  <c:v>39248.0</c:v>
                </c:pt>
                <c:pt idx="472">
                  <c:v>39249.0</c:v>
                </c:pt>
                <c:pt idx="473">
                  <c:v>39250.0</c:v>
                </c:pt>
                <c:pt idx="474">
                  <c:v>39251.0</c:v>
                </c:pt>
                <c:pt idx="475">
                  <c:v>39252.0</c:v>
                </c:pt>
                <c:pt idx="476">
                  <c:v>39253.0</c:v>
                </c:pt>
                <c:pt idx="477">
                  <c:v>39254.0</c:v>
                </c:pt>
                <c:pt idx="478">
                  <c:v>39255.0</c:v>
                </c:pt>
                <c:pt idx="479">
                  <c:v>39256.0</c:v>
                </c:pt>
                <c:pt idx="480">
                  <c:v>39257.0</c:v>
                </c:pt>
                <c:pt idx="481">
                  <c:v>39258.0</c:v>
                </c:pt>
                <c:pt idx="482">
                  <c:v>39259.0</c:v>
                </c:pt>
                <c:pt idx="483">
                  <c:v>39260.0</c:v>
                </c:pt>
                <c:pt idx="484">
                  <c:v>39261.0</c:v>
                </c:pt>
                <c:pt idx="485">
                  <c:v>39262.0</c:v>
                </c:pt>
                <c:pt idx="486">
                  <c:v>39263.0</c:v>
                </c:pt>
                <c:pt idx="487">
                  <c:v>39264.0</c:v>
                </c:pt>
                <c:pt idx="488">
                  <c:v>39265.0</c:v>
                </c:pt>
                <c:pt idx="489">
                  <c:v>39266.0</c:v>
                </c:pt>
                <c:pt idx="490">
                  <c:v>39267.0</c:v>
                </c:pt>
                <c:pt idx="491">
                  <c:v>39268.0</c:v>
                </c:pt>
                <c:pt idx="492">
                  <c:v>39269.0</c:v>
                </c:pt>
                <c:pt idx="493">
                  <c:v>39270.0</c:v>
                </c:pt>
                <c:pt idx="494">
                  <c:v>39271.0</c:v>
                </c:pt>
                <c:pt idx="495">
                  <c:v>39272.0</c:v>
                </c:pt>
                <c:pt idx="496">
                  <c:v>39273.0</c:v>
                </c:pt>
                <c:pt idx="497">
                  <c:v>39274.0</c:v>
                </c:pt>
                <c:pt idx="498">
                  <c:v>39275.0</c:v>
                </c:pt>
                <c:pt idx="499">
                  <c:v>39276.0</c:v>
                </c:pt>
                <c:pt idx="500">
                  <c:v>39277.0</c:v>
                </c:pt>
                <c:pt idx="501">
                  <c:v>39278.0</c:v>
                </c:pt>
                <c:pt idx="502">
                  <c:v>39279.0</c:v>
                </c:pt>
                <c:pt idx="503">
                  <c:v>39280.0</c:v>
                </c:pt>
                <c:pt idx="504">
                  <c:v>39281.0</c:v>
                </c:pt>
                <c:pt idx="505">
                  <c:v>39282.0</c:v>
                </c:pt>
                <c:pt idx="506">
                  <c:v>39283.0</c:v>
                </c:pt>
                <c:pt idx="507">
                  <c:v>39284.0</c:v>
                </c:pt>
                <c:pt idx="508">
                  <c:v>39285.0</c:v>
                </c:pt>
                <c:pt idx="509">
                  <c:v>39286.0</c:v>
                </c:pt>
                <c:pt idx="510">
                  <c:v>39287.0</c:v>
                </c:pt>
                <c:pt idx="511">
                  <c:v>39288.0</c:v>
                </c:pt>
                <c:pt idx="512">
                  <c:v>39289.0</c:v>
                </c:pt>
                <c:pt idx="513">
                  <c:v>39290.0</c:v>
                </c:pt>
                <c:pt idx="514">
                  <c:v>39291.0</c:v>
                </c:pt>
                <c:pt idx="515">
                  <c:v>39292.0</c:v>
                </c:pt>
                <c:pt idx="516">
                  <c:v>39293.0</c:v>
                </c:pt>
                <c:pt idx="517">
                  <c:v>39294.0</c:v>
                </c:pt>
                <c:pt idx="518">
                  <c:v>39295.0</c:v>
                </c:pt>
                <c:pt idx="519">
                  <c:v>39296.0</c:v>
                </c:pt>
                <c:pt idx="520">
                  <c:v>39297.0</c:v>
                </c:pt>
                <c:pt idx="521">
                  <c:v>39298.0</c:v>
                </c:pt>
                <c:pt idx="522">
                  <c:v>39299.0</c:v>
                </c:pt>
                <c:pt idx="523">
                  <c:v>39300.0</c:v>
                </c:pt>
                <c:pt idx="524">
                  <c:v>39301.0</c:v>
                </c:pt>
                <c:pt idx="525">
                  <c:v>39302.0</c:v>
                </c:pt>
                <c:pt idx="526">
                  <c:v>39303.0</c:v>
                </c:pt>
                <c:pt idx="527">
                  <c:v>39304.0</c:v>
                </c:pt>
                <c:pt idx="528">
                  <c:v>39305.0</c:v>
                </c:pt>
                <c:pt idx="529">
                  <c:v>39306.0</c:v>
                </c:pt>
                <c:pt idx="530">
                  <c:v>39307.0</c:v>
                </c:pt>
                <c:pt idx="531">
                  <c:v>39308.0</c:v>
                </c:pt>
                <c:pt idx="532">
                  <c:v>39309.0</c:v>
                </c:pt>
                <c:pt idx="533">
                  <c:v>39310.0</c:v>
                </c:pt>
                <c:pt idx="534">
                  <c:v>39311.0</c:v>
                </c:pt>
                <c:pt idx="535">
                  <c:v>39312.0</c:v>
                </c:pt>
                <c:pt idx="536">
                  <c:v>39313.0</c:v>
                </c:pt>
                <c:pt idx="537">
                  <c:v>39314.0</c:v>
                </c:pt>
                <c:pt idx="538">
                  <c:v>39315.0</c:v>
                </c:pt>
                <c:pt idx="539">
                  <c:v>39316.0</c:v>
                </c:pt>
                <c:pt idx="540">
                  <c:v>39317.0</c:v>
                </c:pt>
                <c:pt idx="541">
                  <c:v>39318.0</c:v>
                </c:pt>
                <c:pt idx="542">
                  <c:v>39319.0</c:v>
                </c:pt>
                <c:pt idx="543">
                  <c:v>39320.0</c:v>
                </c:pt>
                <c:pt idx="544">
                  <c:v>39321.0</c:v>
                </c:pt>
                <c:pt idx="545">
                  <c:v>39322.0</c:v>
                </c:pt>
                <c:pt idx="546">
                  <c:v>39323.0</c:v>
                </c:pt>
                <c:pt idx="547">
                  <c:v>39324.0</c:v>
                </c:pt>
                <c:pt idx="548">
                  <c:v>39325.0</c:v>
                </c:pt>
                <c:pt idx="549">
                  <c:v>39326.0</c:v>
                </c:pt>
                <c:pt idx="550">
                  <c:v>39327.0</c:v>
                </c:pt>
                <c:pt idx="551">
                  <c:v>39328.0</c:v>
                </c:pt>
                <c:pt idx="552">
                  <c:v>39329.0</c:v>
                </c:pt>
                <c:pt idx="553">
                  <c:v>39330.0</c:v>
                </c:pt>
                <c:pt idx="554">
                  <c:v>39331.0</c:v>
                </c:pt>
                <c:pt idx="555">
                  <c:v>39332.0</c:v>
                </c:pt>
                <c:pt idx="556">
                  <c:v>39333.0</c:v>
                </c:pt>
                <c:pt idx="557">
                  <c:v>39334.0</c:v>
                </c:pt>
                <c:pt idx="558">
                  <c:v>39335.0</c:v>
                </c:pt>
                <c:pt idx="559">
                  <c:v>39336.0</c:v>
                </c:pt>
                <c:pt idx="560">
                  <c:v>39337.0</c:v>
                </c:pt>
                <c:pt idx="561">
                  <c:v>39338.0</c:v>
                </c:pt>
                <c:pt idx="562">
                  <c:v>39339.0</c:v>
                </c:pt>
                <c:pt idx="563">
                  <c:v>39340.0</c:v>
                </c:pt>
                <c:pt idx="564">
                  <c:v>39341.0</c:v>
                </c:pt>
                <c:pt idx="565">
                  <c:v>39342.0</c:v>
                </c:pt>
                <c:pt idx="566">
                  <c:v>39343.0</c:v>
                </c:pt>
                <c:pt idx="567">
                  <c:v>39344.0</c:v>
                </c:pt>
                <c:pt idx="568">
                  <c:v>39345.0</c:v>
                </c:pt>
                <c:pt idx="569">
                  <c:v>39346.0</c:v>
                </c:pt>
                <c:pt idx="570">
                  <c:v>39347.0</c:v>
                </c:pt>
                <c:pt idx="571">
                  <c:v>39348.0</c:v>
                </c:pt>
                <c:pt idx="572">
                  <c:v>39349.0</c:v>
                </c:pt>
                <c:pt idx="573">
                  <c:v>39350.0</c:v>
                </c:pt>
                <c:pt idx="574">
                  <c:v>39351.0</c:v>
                </c:pt>
                <c:pt idx="575">
                  <c:v>39352.0</c:v>
                </c:pt>
                <c:pt idx="576">
                  <c:v>39353.0</c:v>
                </c:pt>
                <c:pt idx="577">
                  <c:v>39364.0</c:v>
                </c:pt>
                <c:pt idx="578">
                  <c:v>39365.0</c:v>
                </c:pt>
                <c:pt idx="579">
                  <c:v>39366.0</c:v>
                </c:pt>
                <c:pt idx="580">
                  <c:v>39367.0</c:v>
                </c:pt>
                <c:pt idx="581">
                  <c:v>39368.0</c:v>
                </c:pt>
                <c:pt idx="582">
                  <c:v>39369.0</c:v>
                </c:pt>
                <c:pt idx="583">
                  <c:v>39370.0</c:v>
                </c:pt>
                <c:pt idx="584">
                  <c:v>39371.0</c:v>
                </c:pt>
                <c:pt idx="585">
                  <c:v>39372.0</c:v>
                </c:pt>
                <c:pt idx="586">
                  <c:v>39373.0</c:v>
                </c:pt>
                <c:pt idx="587">
                  <c:v>39374.0</c:v>
                </c:pt>
                <c:pt idx="588">
                  <c:v>39375.0</c:v>
                </c:pt>
                <c:pt idx="589">
                  <c:v>39376.0</c:v>
                </c:pt>
                <c:pt idx="590">
                  <c:v>39377.0</c:v>
                </c:pt>
                <c:pt idx="591">
                  <c:v>39378.0</c:v>
                </c:pt>
                <c:pt idx="592">
                  <c:v>39379.0</c:v>
                </c:pt>
                <c:pt idx="593">
                  <c:v>39380.0</c:v>
                </c:pt>
                <c:pt idx="594">
                  <c:v>39381.0</c:v>
                </c:pt>
                <c:pt idx="595">
                  <c:v>39382.0</c:v>
                </c:pt>
                <c:pt idx="596">
                  <c:v>39383.0</c:v>
                </c:pt>
                <c:pt idx="597">
                  <c:v>39384.0</c:v>
                </c:pt>
                <c:pt idx="598">
                  <c:v>39385.0</c:v>
                </c:pt>
                <c:pt idx="599">
                  <c:v>39386.0</c:v>
                </c:pt>
                <c:pt idx="600">
                  <c:v>39387.0</c:v>
                </c:pt>
                <c:pt idx="601">
                  <c:v>39388.0</c:v>
                </c:pt>
                <c:pt idx="602">
                  <c:v>39389.0</c:v>
                </c:pt>
                <c:pt idx="603">
                  <c:v>39390.0</c:v>
                </c:pt>
                <c:pt idx="604">
                  <c:v>39391.0</c:v>
                </c:pt>
                <c:pt idx="605">
                  <c:v>39392.0</c:v>
                </c:pt>
                <c:pt idx="606">
                  <c:v>39393.0</c:v>
                </c:pt>
                <c:pt idx="607">
                  <c:v>39394.0</c:v>
                </c:pt>
                <c:pt idx="608">
                  <c:v>39395.0</c:v>
                </c:pt>
                <c:pt idx="609">
                  <c:v>39396.0</c:v>
                </c:pt>
                <c:pt idx="610">
                  <c:v>39397.0</c:v>
                </c:pt>
                <c:pt idx="611">
                  <c:v>39398.0</c:v>
                </c:pt>
                <c:pt idx="612">
                  <c:v>39399.0</c:v>
                </c:pt>
                <c:pt idx="613">
                  <c:v>39400.0</c:v>
                </c:pt>
                <c:pt idx="614">
                  <c:v>39401.0</c:v>
                </c:pt>
                <c:pt idx="615">
                  <c:v>39402.0</c:v>
                </c:pt>
                <c:pt idx="616">
                  <c:v>39403.0</c:v>
                </c:pt>
                <c:pt idx="617">
                  <c:v>39404.0</c:v>
                </c:pt>
                <c:pt idx="618">
                  <c:v>39405.0</c:v>
                </c:pt>
                <c:pt idx="619">
                  <c:v>39406.0</c:v>
                </c:pt>
                <c:pt idx="620">
                  <c:v>39407.0</c:v>
                </c:pt>
                <c:pt idx="621">
                  <c:v>39408.0</c:v>
                </c:pt>
                <c:pt idx="622">
                  <c:v>39409.0</c:v>
                </c:pt>
                <c:pt idx="623">
                  <c:v>39410.0</c:v>
                </c:pt>
                <c:pt idx="624">
                  <c:v>39411.0</c:v>
                </c:pt>
                <c:pt idx="625">
                  <c:v>39412.0</c:v>
                </c:pt>
                <c:pt idx="626">
                  <c:v>39413.0</c:v>
                </c:pt>
                <c:pt idx="627">
                  <c:v>39414.0</c:v>
                </c:pt>
                <c:pt idx="628">
                  <c:v>39415.0</c:v>
                </c:pt>
              </c:numCache>
            </c:numRef>
          </c:cat>
          <c:val>
            <c:numRef>
              <c:f>'Sheet1 (2)'!$B$1:$B$629</c:f>
              <c:numCache>
                <c:formatCode>General</c:formatCode>
                <c:ptCount val="629"/>
                <c:pt idx="0">
                  <c:v>42548.0</c:v>
                </c:pt>
                <c:pt idx="1">
                  <c:v>43646.0</c:v>
                </c:pt>
                <c:pt idx="2">
                  <c:v>41460.0</c:v>
                </c:pt>
                <c:pt idx="3">
                  <c:v>42991.0</c:v>
                </c:pt>
                <c:pt idx="4">
                  <c:v>34299.0</c:v>
                </c:pt>
                <c:pt idx="5">
                  <c:v>11304.0</c:v>
                </c:pt>
                <c:pt idx="6">
                  <c:v>12016.0</c:v>
                </c:pt>
                <c:pt idx="7">
                  <c:v>39896.0</c:v>
                </c:pt>
                <c:pt idx="8">
                  <c:v>46360.0</c:v>
                </c:pt>
                <c:pt idx="9">
                  <c:v>43665.0</c:v>
                </c:pt>
                <c:pt idx="10">
                  <c:v>42928.0</c:v>
                </c:pt>
                <c:pt idx="11">
                  <c:v>26204.0</c:v>
                </c:pt>
                <c:pt idx="12">
                  <c:v>5023.0</c:v>
                </c:pt>
                <c:pt idx="13">
                  <c:v>2908.0</c:v>
                </c:pt>
                <c:pt idx="14">
                  <c:v>22472.0</c:v>
                </c:pt>
                <c:pt idx="15">
                  <c:v>26305.0</c:v>
                </c:pt>
                <c:pt idx="16">
                  <c:v>15743.0</c:v>
                </c:pt>
                <c:pt idx="17">
                  <c:v>11781.0</c:v>
                </c:pt>
                <c:pt idx="18">
                  <c:v>5031.0</c:v>
                </c:pt>
                <c:pt idx="19">
                  <c:v>4683.0</c:v>
                </c:pt>
                <c:pt idx="20">
                  <c:v>7779.0</c:v>
                </c:pt>
                <c:pt idx="21">
                  <c:v>41753.0</c:v>
                </c:pt>
                <c:pt idx="22">
                  <c:v>47376.0</c:v>
                </c:pt>
                <c:pt idx="23">
                  <c:v>45007.0</c:v>
                </c:pt>
                <c:pt idx="24">
                  <c:v>44218.0</c:v>
                </c:pt>
                <c:pt idx="25">
                  <c:v>33361.0</c:v>
                </c:pt>
                <c:pt idx="26">
                  <c:v>10644.0</c:v>
                </c:pt>
                <c:pt idx="27">
                  <c:v>10904.0</c:v>
                </c:pt>
                <c:pt idx="28">
                  <c:v>43829.0</c:v>
                </c:pt>
                <c:pt idx="29">
                  <c:v>46419.0</c:v>
                </c:pt>
                <c:pt idx="30">
                  <c:v>45491.0</c:v>
                </c:pt>
                <c:pt idx="31">
                  <c:v>45600.0</c:v>
                </c:pt>
                <c:pt idx="32">
                  <c:v>29529.0</c:v>
                </c:pt>
                <c:pt idx="33">
                  <c:v>8402.0</c:v>
                </c:pt>
                <c:pt idx="34">
                  <c:v>7365.0</c:v>
                </c:pt>
                <c:pt idx="35">
                  <c:v>46011.0</c:v>
                </c:pt>
                <c:pt idx="36">
                  <c:v>47770.0</c:v>
                </c:pt>
                <c:pt idx="37">
                  <c:v>46676.0</c:v>
                </c:pt>
                <c:pt idx="38">
                  <c:v>45859.0</c:v>
                </c:pt>
                <c:pt idx="39">
                  <c:v>32090.0</c:v>
                </c:pt>
                <c:pt idx="40">
                  <c:v>10281.0</c:v>
                </c:pt>
                <c:pt idx="41">
                  <c:v>10110.0</c:v>
                </c:pt>
                <c:pt idx="42">
                  <c:v>46092.0</c:v>
                </c:pt>
                <c:pt idx="43">
                  <c:v>48393.0</c:v>
                </c:pt>
                <c:pt idx="44">
                  <c:v>48343.0</c:v>
                </c:pt>
                <c:pt idx="45">
                  <c:v>45658.0</c:v>
                </c:pt>
                <c:pt idx="46">
                  <c:v>32985.0</c:v>
                </c:pt>
                <c:pt idx="47">
                  <c:v>10683.0</c:v>
                </c:pt>
                <c:pt idx="48">
                  <c:v>11251.0</c:v>
                </c:pt>
                <c:pt idx="49">
                  <c:v>47861.0</c:v>
                </c:pt>
                <c:pt idx="50">
                  <c:v>49587.0</c:v>
                </c:pt>
                <c:pt idx="51">
                  <c:v>47454.0</c:v>
                </c:pt>
                <c:pt idx="52">
                  <c:v>38100.0</c:v>
                </c:pt>
                <c:pt idx="53">
                  <c:v>32496.0</c:v>
                </c:pt>
                <c:pt idx="54">
                  <c:v>11377.0</c:v>
                </c:pt>
                <c:pt idx="55">
                  <c:v>12242.0</c:v>
                </c:pt>
                <c:pt idx="56">
                  <c:v>47494.0</c:v>
                </c:pt>
                <c:pt idx="57">
                  <c:v>50544.0</c:v>
                </c:pt>
                <c:pt idx="58">
                  <c:v>47193.0</c:v>
                </c:pt>
                <c:pt idx="59">
                  <c:v>47439.0</c:v>
                </c:pt>
                <c:pt idx="60">
                  <c:v>33782.0</c:v>
                </c:pt>
                <c:pt idx="61">
                  <c:v>10677.0</c:v>
                </c:pt>
                <c:pt idx="62">
                  <c:v>11174.0</c:v>
                </c:pt>
                <c:pt idx="63">
                  <c:v>46511.0</c:v>
                </c:pt>
                <c:pt idx="64">
                  <c:v>49946.0</c:v>
                </c:pt>
                <c:pt idx="65">
                  <c:v>46816.0</c:v>
                </c:pt>
                <c:pt idx="66">
                  <c:v>46454.0</c:v>
                </c:pt>
                <c:pt idx="67">
                  <c:v>32079.0</c:v>
                </c:pt>
                <c:pt idx="68">
                  <c:v>11534.0</c:v>
                </c:pt>
                <c:pt idx="69">
                  <c:v>10874.0</c:v>
                </c:pt>
                <c:pt idx="70">
                  <c:v>47043.0</c:v>
                </c:pt>
                <c:pt idx="71">
                  <c:v>30630.0</c:v>
                </c:pt>
                <c:pt idx="72">
                  <c:v>30421.0</c:v>
                </c:pt>
                <c:pt idx="73">
                  <c:v>27240.0</c:v>
                </c:pt>
                <c:pt idx="74">
                  <c:v>24294.0</c:v>
                </c:pt>
                <c:pt idx="75">
                  <c:v>7889.0</c:v>
                </c:pt>
                <c:pt idx="76">
                  <c:v>3423.0</c:v>
                </c:pt>
                <c:pt idx="77">
                  <c:v>15972.0</c:v>
                </c:pt>
                <c:pt idx="78">
                  <c:v>15620.0</c:v>
                </c:pt>
                <c:pt idx="79">
                  <c:v>15754.0</c:v>
                </c:pt>
                <c:pt idx="80">
                  <c:v>17398.0</c:v>
                </c:pt>
                <c:pt idx="81">
                  <c:v>14235.0</c:v>
                </c:pt>
                <c:pt idx="82">
                  <c:v>3520.0</c:v>
                </c:pt>
                <c:pt idx="83">
                  <c:v>3033.0</c:v>
                </c:pt>
                <c:pt idx="84">
                  <c:v>15956.0</c:v>
                </c:pt>
                <c:pt idx="85">
                  <c:v>24541.0</c:v>
                </c:pt>
                <c:pt idx="86">
                  <c:v>32848.0</c:v>
                </c:pt>
                <c:pt idx="87">
                  <c:v>31635.0</c:v>
                </c:pt>
                <c:pt idx="88">
                  <c:v>24948.0</c:v>
                </c:pt>
                <c:pt idx="89">
                  <c:v>5397.0</c:v>
                </c:pt>
                <c:pt idx="90">
                  <c:v>4773.0</c:v>
                </c:pt>
                <c:pt idx="91">
                  <c:v>6406.0</c:v>
                </c:pt>
                <c:pt idx="92">
                  <c:v>31802.0</c:v>
                </c:pt>
                <c:pt idx="93">
                  <c:v>33276.0</c:v>
                </c:pt>
                <c:pt idx="94">
                  <c:v>31977.0</c:v>
                </c:pt>
                <c:pt idx="95">
                  <c:v>28305.0</c:v>
                </c:pt>
                <c:pt idx="96">
                  <c:v>6514.0</c:v>
                </c:pt>
                <c:pt idx="97">
                  <c:v>5740.0</c:v>
                </c:pt>
                <c:pt idx="98">
                  <c:v>32576.0</c:v>
                </c:pt>
                <c:pt idx="99">
                  <c:v>31682.0</c:v>
                </c:pt>
                <c:pt idx="100">
                  <c:v>33529.0</c:v>
                </c:pt>
                <c:pt idx="101">
                  <c:v>32729.0</c:v>
                </c:pt>
                <c:pt idx="102">
                  <c:v>27484.0</c:v>
                </c:pt>
                <c:pt idx="103">
                  <c:v>5849.0</c:v>
                </c:pt>
                <c:pt idx="104">
                  <c:v>5386.0</c:v>
                </c:pt>
                <c:pt idx="105">
                  <c:v>37422.0</c:v>
                </c:pt>
                <c:pt idx="106">
                  <c:v>38629.0</c:v>
                </c:pt>
                <c:pt idx="107">
                  <c:v>38131.0</c:v>
                </c:pt>
                <c:pt idx="108">
                  <c:v>37325.0</c:v>
                </c:pt>
                <c:pt idx="109">
                  <c:v>29292.0</c:v>
                </c:pt>
                <c:pt idx="110">
                  <c:v>6419.0</c:v>
                </c:pt>
                <c:pt idx="111">
                  <c:v>6360.0</c:v>
                </c:pt>
                <c:pt idx="112">
                  <c:v>35211.0</c:v>
                </c:pt>
                <c:pt idx="113">
                  <c:v>39987.0</c:v>
                </c:pt>
                <c:pt idx="114">
                  <c:v>40625.0</c:v>
                </c:pt>
                <c:pt idx="115">
                  <c:v>37027.0</c:v>
                </c:pt>
                <c:pt idx="116">
                  <c:v>28313.0</c:v>
                </c:pt>
                <c:pt idx="117">
                  <c:v>5683.0</c:v>
                </c:pt>
                <c:pt idx="118">
                  <c:v>6033.0</c:v>
                </c:pt>
                <c:pt idx="119">
                  <c:v>37051.0</c:v>
                </c:pt>
                <c:pt idx="120">
                  <c:v>38892.0</c:v>
                </c:pt>
                <c:pt idx="121">
                  <c:v>38808.0</c:v>
                </c:pt>
                <c:pt idx="122">
                  <c:v>36562.0</c:v>
                </c:pt>
                <c:pt idx="123">
                  <c:v>24200.0</c:v>
                </c:pt>
                <c:pt idx="124">
                  <c:v>4445.0</c:v>
                </c:pt>
                <c:pt idx="125">
                  <c:v>3826.0</c:v>
                </c:pt>
                <c:pt idx="126">
                  <c:v>6285.0</c:v>
                </c:pt>
                <c:pt idx="127">
                  <c:v>36843.0</c:v>
                </c:pt>
                <c:pt idx="128">
                  <c:v>38244.0</c:v>
                </c:pt>
                <c:pt idx="129">
                  <c:v>37306.0</c:v>
                </c:pt>
                <c:pt idx="130">
                  <c:v>29682.0</c:v>
                </c:pt>
                <c:pt idx="131">
                  <c:v>6105.0</c:v>
                </c:pt>
                <c:pt idx="132">
                  <c:v>5563.0</c:v>
                </c:pt>
                <c:pt idx="133">
                  <c:v>38757.0</c:v>
                </c:pt>
                <c:pt idx="134">
                  <c:v>40498.0</c:v>
                </c:pt>
                <c:pt idx="135">
                  <c:v>36035.0</c:v>
                </c:pt>
                <c:pt idx="136">
                  <c:v>29791.0</c:v>
                </c:pt>
                <c:pt idx="137">
                  <c:v>6556.0</c:v>
                </c:pt>
                <c:pt idx="138">
                  <c:v>5745.0</c:v>
                </c:pt>
                <c:pt idx="139">
                  <c:v>37070.0</c:v>
                </c:pt>
                <c:pt idx="140">
                  <c:v>37923.0</c:v>
                </c:pt>
                <c:pt idx="141">
                  <c:v>37320.0</c:v>
                </c:pt>
                <c:pt idx="142">
                  <c:v>35985.0</c:v>
                </c:pt>
                <c:pt idx="143">
                  <c:v>28426.0</c:v>
                </c:pt>
                <c:pt idx="144">
                  <c:v>6153.0</c:v>
                </c:pt>
                <c:pt idx="145">
                  <c:v>5430.0</c:v>
                </c:pt>
                <c:pt idx="146">
                  <c:v>34697.0</c:v>
                </c:pt>
                <c:pt idx="147">
                  <c:v>37057.0</c:v>
                </c:pt>
                <c:pt idx="148">
                  <c:v>37572.0</c:v>
                </c:pt>
                <c:pt idx="149">
                  <c:v>37219.0</c:v>
                </c:pt>
                <c:pt idx="150">
                  <c:v>27179.0</c:v>
                </c:pt>
                <c:pt idx="151">
                  <c:v>6166.0</c:v>
                </c:pt>
                <c:pt idx="152">
                  <c:v>6868.0</c:v>
                </c:pt>
                <c:pt idx="153">
                  <c:v>37680.0</c:v>
                </c:pt>
                <c:pt idx="154">
                  <c:v>39492.0</c:v>
                </c:pt>
                <c:pt idx="155">
                  <c:v>38884.0</c:v>
                </c:pt>
                <c:pt idx="156">
                  <c:v>37775.0</c:v>
                </c:pt>
                <c:pt idx="157">
                  <c:v>29736.0</c:v>
                </c:pt>
                <c:pt idx="158">
                  <c:v>6679.0</c:v>
                </c:pt>
                <c:pt idx="159">
                  <c:v>5901.0</c:v>
                </c:pt>
                <c:pt idx="160">
                  <c:v>34818.0</c:v>
                </c:pt>
                <c:pt idx="161">
                  <c:v>36228.0</c:v>
                </c:pt>
                <c:pt idx="162">
                  <c:v>35714.0</c:v>
                </c:pt>
                <c:pt idx="163">
                  <c:v>36001.0</c:v>
                </c:pt>
                <c:pt idx="164">
                  <c:v>30281.0</c:v>
                </c:pt>
                <c:pt idx="165">
                  <c:v>6237.0</c:v>
                </c:pt>
                <c:pt idx="166">
                  <c:v>4747.0</c:v>
                </c:pt>
                <c:pt idx="167">
                  <c:v>31649.0</c:v>
                </c:pt>
                <c:pt idx="168">
                  <c:v>34744.0</c:v>
                </c:pt>
                <c:pt idx="169">
                  <c:v>33089.0</c:v>
                </c:pt>
                <c:pt idx="170">
                  <c:v>28740.0</c:v>
                </c:pt>
                <c:pt idx="171">
                  <c:v>29047.0</c:v>
                </c:pt>
                <c:pt idx="172">
                  <c:v>7018.0</c:v>
                </c:pt>
                <c:pt idx="173">
                  <c:v>7308.0</c:v>
                </c:pt>
                <c:pt idx="174">
                  <c:v>34000.0</c:v>
                </c:pt>
                <c:pt idx="175">
                  <c:v>36724.0</c:v>
                </c:pt>
                <c:pt idx="176">
                  <c:v>38775.0</c:v>
                </c:pt>
                <c:pt idx="177">
                  <c:v>39092.0</c:v>
                </c:pt>
                <c:pt idx="178">
                  <c:v>35606.0</c:v>
                </c:pt>
                <c:pt idx="179">
                  <c:v>10696.0</c:v>
                </c:pt>
                <c:pt idx="180">
                  <c:v>10715.0</c:v>
                </c:pt>
                <c:pt idx="181">
                  <c:v>43387.0</c:v>
                </c:pt>
                <c:pt idx="182">
                  <c:v>53897.0</c:v>
                </c:pt>
                <c:pt idx="183">
                  <c:v>73470.0</c:v>
                </c:pt>
                <c:pt idx="184">
                  <c:v>71286.0</c:v>
                </c:pt>
                <c:pt idx="185">
                  <c:v>66293.0</c:v>
                </c:pt>
                <c:pt idx="186">
                  <c:v>41903.0</c:v>
                </c:pt>
                <c:pt idx="187">
                  <c:v>44087.0</c:v>
                </c:pt>
                <c:pt idx="188">
                  <c:v>51213.0</c:v>
                </c:pt>
                <c:pt idx="189">
                  <c:v>144542.0</c:v>
                </c:pt>
                <c:pt idx="190">
                  <c:v>140776.0</c:v>
                </c:pt>
                <c:pt idx="191">
                  <c:v>138561.0</c:v>
                </c:pt>
                <c:pt idx="192">
                  <c:v>112376.0</c:v>
                </c:pt>
                <c:pt idx="193">
                  <c:v>47837.0</c:v>
                </c:pt>
                <c:pt idx="194">
                  <c:v>51645.0</c:v>
                </c:pt>
                <c:pt idx="195">
                  <c:v>141056.0</c:v>
                </c:pt>
                <c:pt idx="196">
                  <c:v>151022.0</c:v>
                </c:pt>
                <c:pt idx="197">
                  <c:v>152367.0</c:v>
                </c:pt>
                <c:pt idx="198">
                  <c:v>149630.0</c:v>
                </c:pt>
                <c:pt idx="199">
                  <c:v>117384.0</c:v>
                </c:pt>
                <c:pt idx="200">
                  <c:v>46127.0</c:v>
                </c:pt>
                <c:pt idx="201">
                  <c:v>52835.0</c:v>
                </c:pt>
                <c:pt idx="202">
                  <c:v>148155.0</c:v>
                </c:pt>
                <c:pt idx="203">
                  <c:v>154260.0</c:v>
                </c:pt>
                <c:pt idx="204">
                  <c:v>152167.0</c:v>
                </c:pt>
                <c:pt idx="205">
                  <c:v>147851.0</c:v>
                </c:pt>
                <c:pt idx="206">
                  <c:v>117526.0</c:v>
                </c:pt>
                <c:pt idx="207">
                  <c:v>48272.0</c:v>
                </c:pt>
                <c:pt idx="208">
                  <c:v>55529.0</c:v>
                </c:pt>
                <c:pt idx="209">
                  <c:v>150036.0</c:v>
                </c:pt>
                <c:pt idx="210">
                  <c:v>159611.0</c:v>
                </c:pt>
                <c:pt idx="211">
                  <c:v>162830.0</c:v>
                </c:pt>
                <c:pt idx="212">
                  <c:v>154774.0</c:v>
                </c:pt>
                <c:pt idx="213">
                  <c:v>121504.0</c:v>
                </c:pt>
                <c:pt idx="214">
                  <c:v>50778.0</c:v>
                </c:pt>
                <c:pt idx="215">
                  <c:v>57642.0</c:v>
                </c:pt>
                <c:pt idx="216">
                  <c:v>153970.0</c:v>
                </c:pt>
                <c:pt idx="217">
                  <c:v>161264.0</c:v>
                </c:pt>
                <c:pt idx="218">
                  <c:v>161081.0</c:v>
                </c:pt>
                <c:pt idx="219">
                  <c:v>152247.0</c:v>
                </c:pt>
                <c:pt idx="220">
                  <c:v>116133.0</c:v>
                </c:pt>
                <c:pt idx="221">
                  <c:v>44732.0</c:v>
                </c:pt>
                <c:pt idx="222">
                  <c:v>53964.0</c:v>
                </c:pt>
                <c:pt idx="223">
                  <c:v>151839.0</c:v>
                </c:pt>
                <c:pt idx="224">
                  <c:v>165017.0</c:v>
                </c:pt>
                <c:pt idx="225">
                  <c:v>162634.0</c:v>
                </c:pt>
                <c:pt idx="226">
                  <c:v>158933.0</c:v>
                </c:pt>
                <c:pt idx="227">
                  <c:v>120877.0</c:v>
                </c:pt>
                <c:pt idx="228">
                  <c:v>50187.0</c:v>
                </c:pt>
                <c:pt idx="229">
                  <c:v>53534.0</c:v>
                </c:pt>
                <c:pt idx="230">
                  <c:v>156782.0</c:v>
                </c:pt>
                <c:pt idx="231">
                  <c:v>168770.0</c:v>
                </c:pt>
                <c:pt idx="232">
                  <c:v>162962.0</c:v>
                </c:pt>
                <c:pt idx="233">
                  <c:v>153247.0</c:v>
                </c:pt>
                <c:pt idx="234">
                  <c:v>117068.0</c:v>
                </c:pt>
                <c:pt idx="235">
                  <c:v>52130.0</c:v>
                </c:pt>
                <c:pt idx="236">
                  <c:v>54856.0</c:v>
                </c:pt>
                <c:pt idx="237">
                  <c:v>158080.0</c:v>
                </c:pt>
                <c:pt idx="238">
                  <c:v>163556.0</c:v>
                </c:pt>
                <c:pt idx="239">
                  <c:v>166034.0</c:v>
                </c:pt>
                <c:pt idx="240">
                  <c:v>154302.0</c:v>
                </c:pt>
                <c:pt idx="241">
                  <c:v>119213.0</c:v>
                </c:pt>
                <c:pt idx="242">
                  <c:v>47824.0</c:v>
                </c:pt>
                <c:pt idx="243">
                  <c:v>53363.0</c:v>
                </c:pt>
                <c:pt idx="244">
                  <c:v>155322.0</c:v>
                </c:pt>
                <c:pt idx="245">
                  <c:v>165718.0</c:v>
                </c:pt>
                <c:pt idx="246">
                  <c:v>164271.0</c:v>
                </c:pt>
                <c:pt idx="247">
                  <c:v>155646.0</c:v>
                </c:pt>
                <c:pt idx="248">
                  <c:v>121542.0</c:v>
                </c:pt>
                <c:pt idx="249">
                  <c:v>48697.0</c:v>
                </c:pt>
                <c:pt idx="250">
                  <c:v>55494.0</c:v>
                </c:pt>
                <c:pt idx="251">
                  <c:v>161053.0</c:v>
                </c:pt>
                <c:pt idx="252">
                  <c:v>168815.0</c:v>
                </c:pt>
                <c:pt idx="253">
                  <c:v>49519.0</c:v>
                </c:pt>
                <c:pt idx="254">
                  <c:v>202800.0</c:v>
                </c:pt>
                <c:pt idx="255">
                  <c:v>124041.0</c:v>
                </c:pt>
                <c:pt idx="256">
                  <c:v>50580.0</c:v>
                </c:pt>
                <c:pt idx="257">
                  <c:v>57669.0</c:v>
                </c:pt>
                <c:pt idx="258">
                  <c:v>125815.0</c:v>
                </c:pt>
                <c:pt idx="259">
                  <c:v>169812.0</c:v>
                </c:pt>
                <c:pt idx="260">
                  <c:v>166988.0</c:v>
                </c:pt>
                <c:pt idx="261">
                  <c:v>159483.0</c:v>
                </c:pt>
                <c:pt idx="262">
                  <c:v>116110.0</c:v>
                </c:pt>
                <c:pt idx="263">
                  <c:v>53036.0</c:v>
                </c:pt>
                <c:pt idx="264">
                  <c:v>53965.0</c:v>
                </c:pt>
                <c:pt idx="265">
                  <c:v>156382.0</c:v>
                </c:pt>
                <c:pt idx="266">
                  <c:v>151165.0</c:v>
                </c:pt>
                <c:pt idx="267">
                  <c:v>81210.0</c:v>
                </c:pt>
                <c:pt idx="268">
                  <c:v>8301.0</c:v>
                </c:pt>
                <c:pt idx="269">
                  <c:v>9911.0</c:v>
                </c:pt>
                <c:pt idx="270">
                  <c:v>15631.0</c:v>
                </c:pt>
                <c:pt idx="271">
                  <c:v>32806.0</c:v>
                </c:pt>
                <c:pt idx="272">
                  <c:v>155040.0</c:v>
                </c:pt>
                <c:pt idx="273">
                  <c:v>166731.0</c:v>
                </c:pt>
                <c:pt idx="274">
                  <c:v>165648.0</c:v>
                </c:pt>
                <c:pt idx="275">
                  <c:v>159592.0</c:v>
                </c:pt>
                <c:pt idx="276">
                  <c:v>124568.0</c:v>
                </c:pt>
                <c:pt idx="277">
                  <c:v>54479.0</c:v>
                </c:pt>
                <c:pt idx="278">
                  <c:v>58373.0</c:v>
                </c:pt>
                <c:pt idx="279">
                  <c:v>162210.0</c:v>
                </c:pt>
                <c:pt idx="280">
                  <c:v>165689.0</c:v>
                </c:pt>
                <c:pt idx="281">
                  <c:v>164213.0</c:v>
                </c:pt>
                <c:pt idx="282">
                  <c:v>159860.0</c:v>
                </c:pt>
                <c:pt idx="283">
                  <c:v>125287.0</c:v>
                </c:pt>
                <c:pt idx="284">
                  <c:v>119.0</c:v>
                </c:pt>
                <c:pt idx="285">
                  <c:v>149.0</c:v>
                </c:pt>
                <c:pt idx="286">
                  <c:v>128471.0</c:v>
                </c:pt>
                <c:pt idx="287">
                  <c:v>159784.0</c:v>
                </c:pt>
                <c:pt idx="288">
                  <c:v>156922.0</c:v>
                </c:pt>
                <c:pt idx="289">
                  <c:v>124627.0</c:v>
                </c:pt>
                <c:pt idx="290">
                  <c:v>110571.0</c:v>
                </c:pt>
                <c:pt idx="291">
                  <c:v>63681.0</c:v>
                </c:pt>
                <c:pt idx="292">
                  <c:v>48219.0</c:v>
                </c:pt>
                <c:pt idx="293">
                  <c:v>99336.0</c:v>
                </c:pt>
                <c:pt idx="294">
                  <c:v>84160.0</c:v>
                </c:pt>
                <c:pt idx="295">
                  <c:v>57439.0</c:v>
                </c:pt>
                <c:pt idx="296">
                  <c:v>23421.0</c:v>
                </c:pt>
                <c:pt idx="297">
                  <c:v>4688.0</c:v>
                </c:pt>
                <c:pt idx="298">
                  <c:v>3172.0</c:v>
                </c:pt>
                <c:pt idx="299">
                  <c:v>4090.0</c:v>
                </c:pt>
                <c:pt idx="300">
                  <c:v>6551.0</c:v>
                </c:pt>
                <c:pt idx="301">
                  <c:v>8487.0</c:v>
                </c:pt>
                <c:pt idx="302">
                  <c:v>9335.0</c:v>
                </c:pt>
                <c:pt idx="303">
                  <c:v>7749.0</c:v>
                </c:pt>
                <c:pt idx="304">
                  <c:v>6724.0</c:v>
                </c:pt>
                <c:pt idx="305">
                  <c:v>5588.0</c:v>
                </c:pt>
                <c:pt idx="306">
                  <c:v>5164.0</c:v>
                </c:pt>
                <c:pt idx="307">
                  <c:v>37990.0</c:v>
                </c:pt>
                <c:pt idx="308">
                  <c:v>41779.0</c:v>
                </c:pt>
                <c:pt idx="309">
                  <c:v>40045.0</c:v>
                </c:pt>
                <c:pt idx="310">
                  <c:v>41584.0</c:v>
                </c:pt>
                <c:pt idx="311">
                  <c:v>37926.0</c:v>
                </c:pt>
                <c:pt idx="312">
                  <c:v>8647.0</c:v>
                </c:pt>
                <c:pt idx="313">
                  <c:v>7471.0</c:v>
                </c:pt>
                <c:pt idx="314">
                  <c:v>44654.0</c:v>
                </c:pt>
                <c:pt idx="315">
                  <c:v>46952.0</c:v>
                </c:pt>
                <c:pt idx="316">
                  <c:v>49222.0</c:v>
                </c:pt>
                <c:pt idx="317">
                  <c:v>48928.0</c:v>
                </c:pt>
                <c:pt idx="318">
                  <c:v>46605.0</c:v>
                </c:pt>
                <c:pt idx="319">
                  <c:v>17599.0</c:v>
                </c:pt>
                <c:pt idx="320">
                  <c:v>27083.0</c:v>
                </c:pt>
                <c:pt idx="321">
                  <c:v>51348.0</c:v>
                </c:pt>
                <c:pt idx="322">
                  <c:v>160088.0</c:v>
                </c:pt>
                <c:pt idx="323">
                  <c:v>155577.0</c:v>
                </c:pt>
                <c:pt idx="324">
                  <c:v>154075.0</c:v>
                </c:pt>
                <c:pt idx="325">
                  <c:v>122123.0</c:v>
                </c:pt>
                <c:pt idx="326">
                  <c:v>50337.0</c:v>
                </c:pt>
                <c:pt idx="327">
                  <c:v>51741.0</c:v>
                </c:pt>
                <c:pt idx="328">
                  <c:v>157348.0</c:v>
                </c:pt>
                <c:pt idx="329">
                  <c:v>162667.0</c:v>
                </c:pt>
                <c:pt idx="330">
                  <c:v>154455.0</c:v>
                </c:pt>
                <c:pt idx="331">
                  <c:v>145794.0</c:v>
                </c:pt>
                <c:pt idx="332">
                  <c:v>116502.0</c:v>
                </c:pt>
                <c:pt idx="333">
                  <c:v>46160.0</c:v>
                </c:pt>
                <c:pt idx="334">
                  <c:v>48777.0</c:v>
                </c:pt>
                <c:pt idx="335">
                  <c:v>144731.0</c:v>
                </c:pt>
                <c:pt idx="336">
                  <c:v>152087.0</c:v>
                </c:pt>
                <c:pt idx="337">
                  <c:v>117020.0</c:v>
                </c:pt>
                <c:pt idx="338">
                  <c:v>128644.0</c:v>
                </c:pt>
                <c:pt idx="339">
                  <c:v>102145.0</c:v>
                </c:pt>
                <c:pt idx="340">
                  <c:v>42387.0</c:v>
                </c:pt>
                <c:pt idx="341">
                  <c:v>42806.0</c:v>
                </c:pt>
                <c:pt idx="342">
                  <c:v>133985.0</c:v>
                </c:pt>
                <c:pt idx="343">
                  <c:v>142164.0</c:v>
                </c:pt>
                <c:pt idx="344">
                  <c:v>148142.0</c:v>
                </c:pt>
                <c:pt idx="345">
                  <c:v>145040.0</c:v>
                </c:pt>
                <c:pt idx="346">
                  <c:v>111609.0</c:v>
                </c:pt>
                <c:pt idx="347">
                  <c:v>43814.0</c:v>
                </c:pt>
                <c:pt idx="348">
                  <c:v>48666.0</c:v>
                </c:pt>
                <c:pt idx="349">
                  <c:v>143877.0</c:v>
                </c:pt>
                <c:pt idx="350">
                  <c:v>154957.0</c:v>
                </c:pt>
                <c:pt idx="351">
                  <c:v>148147.0</c:v>
                </c:pt>
                <c:pt idx="352">
                  <c:v>144288.0</c:v>
                </c:pt>
                <c:pt idx="353">
                  <c:v>108497.0</c:v>
                </c:pt>
                <c:pt idx="354">
                  <c:v>42240.0</c:v>
                </c:pt>
                <c:pt idx="355">
                  <c:v>44928.0</c:v>
                </c:pt>
                <c:pt idx="356">
                  <c:v>94908.0</c:v>
                </c:pt>
                <c:pt idx="357">
                  <c:v>155310.0</c:v>
                </c:pt>
                <c:pt idx="358">
                  <c:v>152840.0</c:v>
                </c:pt>
                <c:pt idx="359">
                  <c:v>149996.0</c:v>
                </c:pt>
                <c:pt idx="360">
                  <c:v>109765.0</c:v>
                </c:pt>
                <c:pt idx="361">
                  <c:v>46245.0</c:v>
                </c:pt>
                <c:pt idx="362">
                  <c:v>50484.0</c:v>
                </c:pt>
                <c:pt idx="363">
                  <c:v>151204.0</c:v>
                </c:pt>
                <c:pt idx="364">
                  <c:v>157523.0</c:v>
                </c:pt>
                <c:pt idx="365">
                  <c:v>153325.0</c:v>
                </c:pt>
                <c:pt idx="366">
                  <c:v>151415.0</c:v>
                </c:pt>
                <c:pt idx="367">
                  <c:v>116322.0</c:v>
                </c:pt>
                <c:pt idx="368">
                  <c:v>49088.0</c:v>
                </c:pt>
                <c:pt idx="369">
                  <c:v>53787.0</c:v>
                </c:pt>
                <c:pt idx="370">
                  <c:v>153255.0</c:v>
                </c:pt>
                <c:pt idx="371">
                  <c:v>158541.0</c:v>
                </c:pt>
                <c:pt idx="372">
                  <c:v>159194.0</c:v>
                </c:pt>
                <c:pt idx="373">
                  <c:v>151550.0</c:v>
                </c:pt>
                <c:pt idx="374">
                  <c:v>100887.0</c:v>
                </c:pt>
                <c:pt idx="375">
                  <c:v>20272.0</c:v>
                </c:pt>
                <c:pt idx="376">
                  <c:v>12282.0</c:v>
                </c:pt>
                <c:pt idx="377">
                  <c:v>41328.0</c:v>
                </c:pt>
                <c:pt idx="378">
                  <c:v>42729.0</c:v>
                </c:pt>
                <c:pt idx="379">
                  <c:v>42110.0</c:v>
                </c:pt>
                <c:pt idx="380">
                  <c:v>43573.0</c:v>
                </c:pt>
                <c:pt idx="381">
                  <c:v>20738.0</c:v>
                </c:pt>
                <c:pt idx="382">
                  <c:v>19363.0</c:v>
                </c:pt>
                <c:pt idx="383">
                  <c:v>36119.0</c:v>
                </c:pt>
                <c:pt idx="384">
                  <c:v>151873.0</c:v>
                </c:pt>
                <c:pt idx="385">
                  <c:v>160867.0</c:v>
                </c:pt>
                <c:pt idx="386">
                  <c:v>159920.0</c:v>
                </c:pt>
                <c:pt idx="387">
                  <c:v>164781.0</c:v>
                </c:pt>
                <c:pt idx="388">
                  <c:v>121158.0</c:v>
                </c:pt>
                <c:pt idx="389">
                  <c:v>50445.0</c:v>
                </c:pt>
                <c:pt idx="390">
                  <c:v>54254.0</c:v>
                </c:pt>
                <c:pt idx="391">
                  <c:v>152884.0</c:v>
                </c:pt>
                <c:pt idx="392">
                  <c:v>159565.0</c:v>
                </c:pt>
                <c:pt idx="393">
                  <c:v>158058.0</c:v>
                </c:pt>
                <c:pt idx="394">
                  <c:v>154384.0</c:v>
                </c:pt>
                <c:pt idx="395">
                  <c:v>119772.0</c:v>
                </c:pt>
                <c:pt idx="396">
                  <c:v>48311.0</c:v>
                </c:pt>
                <c:pt idx="397">
                  <c:v>53333.0</c:v>
                </c:pt>
                <c:pt idx="398">
                  <c:v>155096.0</c:v>
                </c:pt>
                <c:pt idx="399">
                  <c:v>166775.0</c:v>
                </c:pt>
                <c:pt idx="400">
                  <c:v>160478.0</c:v>
                </c:pt>
                <c:pt idx="401">
                  <c:v>157568.0</c:v>
                </c:pt>
                <c:pt idx="402">
                  <c:v>119123.0</c:v>
                </c:pt>
                <c:pt idx="403">
                  <c:v>48008.0</c:v>
                </c:pt>
                <c:pt idx="404">
                  <c:v>52449.0</c:v>
                </c:pt>
                <c:pt idx="405">
                  <c:v>159390.0</c:v>
                </c:pt>
                <c:pt idx="406">
                  <c:v>165840.0</c:v>
                </c:pt>
                <c:pt idx="407">
                  <c:v>163211.0</c:v>
                </c:pt>
                <c:pt idx="408">
                  <c:v>165272.0</c:v>
                </c:pt>
                <c:pt idx="409">
                  <c:v>125557.0</c:v>
                </c:pt>
                <c:pt idx="410">
                  <c:v>49870.0</c:v>
                </c:pt>
                <c:pt idx="411">
                  <c:v>54207.0</c:v>
                </c:pt>
                <c:pt idx="412">
                  <c:v>162445.0</c:v>
                </c:pt>
                <c:pt idx="413">
                  <c:v>171044.0</c:v>
                </c:pt>
                <c:pt idx="414">
                  <c:v>165712.0</c:v>
                </c:pt>
                <c:pt idx="415">
                  <c:v>163846.0</c:v>
                </c:pt>
                <c:pt idx="416">
                  <c:v>112877.0</c:v>
                </c:pt>
                <c:pt idx="417">
                  <c:v>36683.0</c:v>
                </c:pt>
                <c:pt idx="418">
                  <c:v>38566.0</c:v>
                </c:pt>
                <c:pt idx="419">
                  <c:v>153856.0</c:v>
                </c:pt>
                <c:pt idx="420">
                  <c:v>164333.0</c:v>
                </c:pt>
                <c:pt idx="421">
                  <c:v>178273.0</c:v>
                </c:pt>
                <c:pt idx="422">
                  <c:v>172052.0</c:v>
                </c:pt>
                <c:pt idx="423">
                  <c:v>128262.0</c:v>
                </c:pt>
                <c:pt idx="424">
                  <c:v>56007.0</c:v>
                </c:pt>
                <c:pt idx="425">
                  <c:v>72598.0</c:v>
                </c:pt>
                <c:pt idx="426">
                  <c:v>166940.0</c:v>
                </c:pt>
                <c:pt idx="427">
                  <c:v>167347.0</c:v>
                </c:pt>
                <c:pt idx="428">
                  <c:v>168821.0</c:v>
                </c:pt>
                <c:pt idx="429">
                  <c:v>163740.0</c:v>
                </c:pt>
                <c:pt idx="430">
                  <c:v>130388.0</c:v>
                </c:pt>
                <c:pt idx="431">
                  <c:v>58478.0</c:v>
                </c:pt>
                <c:pt idx="432">
                  <c:v>60341.0</c:v>
                </c:pt>
                <c:pt idx="433">
                  <c:v>127503.0</c:v>
                </c:pt>
                <c:pt idx="434">
                  <c:v>126658.0</c:v>
                </c:pt>
                <c:pt idx="435">
                  <c:v>121876.0</c:v>
                </c:pt>
                <c:pt idx="436">
                  <c:v>116216.0</c:v>
                </c:pt>
                <c:pt idx="437">
                  <c:v>94207.0</c:v>
                </c:pt>
                <c:pt idx="438">
                  <c:v>35099.0</c:v>
                </c:pt>
                <c:pt idx="439">
                  <c:v>14541.0</c:v>
                </c:pt>
                <c:pt idx="440">
                  <c:v>52159.0</c:v>
                </c:pt>
                <c:pt idx="441">
                  <c:v>51130.0</c:v>
                </c:pt>
                <c:pt idx="442">
                  <c:v>51566.0</c:v>
                </c:pt>
                <c:pt idx="443">
                  <c:v>49055.0</c:v>
                </c:pt>
                <c:pt idx="444">
                  <c:v>45005.0</c:v>
                </c:pt>
                <c:pt idx="445">
                  <c:v>12054.0</c:v>
                </c:pt>
                <c:pt idx="446">
                  <c:v>10322.0</c:v>
                </c:pt>
                <c:pt idx="447">
                  <c:v>53555.0</c:v>
                </c:pt>
                <c:pt idx="448">
                  <c:v>56205.0</c:v>
                </c:pt>
                <c:pt idx="449">
                  <c:v>55418.0</c:v>
                </c:pt>
                <c:pt idx="450">
                  <c:v>51441.0</c:v>
                </c:pt>
                <c:pt idx="451">
                  <c:v>41675.0</c:v>
                </c:pt>
                <c:pt idx="452">
                  <c:v>9024.0</c:v>
                </c:pt>
                <c:pt idx="453">
                  <c:v>7990.0</c:v>
                </c:pt>
                <c:pt idx="454">
                  <c:v>9910.0</c:v>
                </c:pt>
                <c:pt idx="455">
                  <c:v>52191.0</c:v>
                </c:pt>
                <c:pt idx="456">
                  <c:v>53906.0</c:v>
                </c:pt>
                <c:pt idx="457">
                  <c:v>53080.0</c:v>
                </c:pt>
                <c:pt idx="458">
                  <c:v>43096.0</c:v>
                </c:pt>
                <c:pt idx="459">
                  <c:v>8791.0</c:v>
                </c:pt>
                <c:pt idx="460">
                  <c:v>8366.0</c:v>
                </c:pt>
                <c:pt idx="461">
                  <c:v>54456.0</c:v>
                </c:pt>
                <c:pt idx="462">
                  <c:v>54230.0</c:v>
                </c:pt>
                <c:pt idx="463">
                  <c:v>54939.0</c:v>
                </c:pt>
                <c:pt idx="464">
                  <c:v>53153.0</c:v>
                </c:pt>
                <c:pt idx="465">
                  <c:v>47137.0</c:v>
                </c:pt>
                <c:pt idx="466">
                  <c:v>11043.0</c:v>
                </c:pt>
                <c:pt idx="467">
                  <c:v>9297.0</c:v>
                </c:pt>
                <c:pt idx="468">
                  <c:v>57600.0</c:v>
                </c:pt>
                <c:pt idx="469">
                  <c:v>60153.0</c:v>
                </c:pt>
                <c:pt idx="470">
                  <c:v>61578.0</c:v>
                </c:pt>
                <c:pt idx="471">
                  <c:v>60925.0</c:v>
                </c:pt>
                <c:pt idx="472">
                  <c:v>48751.0</c:v>
                </c:pt>
                <c:pt idx="473">
                  <c:v>10703.0</c:v>
                </c:pt>
                <c:pt idx="474">
                  <c:v>10391.0</c:v>
                </c:pt>
                <c:pt idx="475">
                  <c:v>60751.0</c:v>
                </c:pt>
                <c:pt idx="476">
                  <c:v>63886.0</c:v>
                </c:pt>
                <c:pt idx="477">
                  <c:v>62661.0</c:v>
                </c:pt>
                <c:pt idx="478">
                  <c:v>60021.0</c:v>
                </c:pt>
                <c:pt idx="479">
                  <c:v>47060.0</c:v>
                </c:pt>
                <c:pt idx="480">
                  <c:v>11118.0</c:v>
                </c:pt>
                <c:pt idx="481">
                  <c:v>11514.0</c:v>
                </c:pt>
                <c:pt idx="482">
                  <c:v>58882.0</c:v>
                </c:pt>
                <c:pt idx="483">
                  <c:v>61425.0</c:v>
                </c:pt>
                <c:pt idx="484">
                  <c:v>63309.0</c:v>
                </c:pt>
                <c:pt idx="485">
                  <c:v>58995.0</c:v>
                </c:pt>
                <c:pt idx="486">
                  <c:v>41809.0</c:v>
                </c:pt>
                <c:pt idx="487">
                  <c:v>8413.0</c:v>
                </c:pt>
                <c:pt idx="488">
                  <c:v>7558.0</c:v>
                </c:pt>
                <c:pt idx="489">
                  <c:v>7888.0</c:v>
                </c:pt>
                <c:pt idx="490">
                  <c:v>53119.0</c:v>
                </c:pt>
                <c:pt idx="491">
                  <c:v>60787.0</c:v>
                </c:pt>
                <c:pt idx="492">
                  <c:v>60264.0</c:v>
                </c:pt>
                <c:pt idx="493">
                  <c:v>45845.0</c:v>
                </c:pt>
                <c:pt idx="494">
                  <c:v>9942.0</c:v>
                </c:pt>
                <c:pt idx="495">
                  <c:v>11339.0</c:v>
                </c:pt>
                <c:pt idx="496">
                  <c:v>59176.0</c:v>
                </c:pt>
                <c:pt idx="497">
                  <c:v>62670.0</c:v>
                </c:pt>
                <c:pt idx="498">
                  <c:v>65712.0</c:v>
                </c:pt>
                <c:pt idx="499">
                  <c:v>60664.0</c:v>
                </c:pt>
                <c:pt idx="500">
                  <c:v>48314.0</c:v>
                </c:pt>
                <c:pt idx="501">
                  <c:v>14245.0</c:v>
                </c:pt>
                <c:pt idx="502">
                  <c:v>14249.0</c:v>
                </c:pt>
                <c:pt idx="503">
                  <c:v>63797.0</c:v>
                </c:pt>
                <c:pt idx="504">
                  <c:v>66663.0</c:v>
                </c:pt>
                <c:pt idx="505">
                  <c:v>67000.0</c:v>
                </c:pt>
                <c:pt idx="506">
                  <c:v>62558.0</c:v>
                </c:pt>
                <c:pt idx="507">
                  <c:v>50262.0</c:v>
                </c:pt>
                <c:pt idx="508">
                  <c:v>13284.0</c:v>
                </c:pt>
                <c:pt idx="509">
                  <c:v>13217.0</c:v>
                </c:pt>
                <c:pt idx="510">
                  <c:v>60296.0</c:v>
                </c:pt>
                <c:pt idx="511">
                  <c:v>63359.0</c:v>
                </c:pt>
                <c:pt idx="512">
                  <c:v>64726.0</c:v>
                </c:pt>
                <c:pt idx="513">
                  <c:v>62363.0</c:v>
                </c:pt>
                <c:pt idx="514">
                  <c:v>47105.0</c:v>
                </c:pt>
                <c:pt idx="515">
                  <c:v>11276.0</c:v>
                </c:pt>
                <c:pt idx="516">
                  <c:v>11296.0</c:v>
                </c:pt>
                <c:pt idx="517">
                  <c:v>59485.0</c:v>
                </c:pt>
                <c:pt idx="518">
                  <c:v>60748.0</c:v>
                </c:pt>
                <c:pt idx="519">
                  <c:v>63409.0</c:v>
                </c:pt>
                <c:pt idx="520">
                  <c:v>59082.0</c:v>
                </c:pt>
                <c:pt idx="521">
                  <c:v>48492.0</c:v>
                </c:pt>
                <c:pt idx="522">
                  <c:v>9973.0</c:v>
                </c:pt>
                <c:pt idx="523">
                  <c:v>9742.0</c:v>
                </c:pt>
                <c:pt idx="524">
                  <c:v>54092.0</c:v>
                </c:pt>
                <c:pt idx="525">
                  <c:v>59117.0</c:v>
                </c:pt>
                <c:pt idx="526">
                  <c:v>59305.0</c:v>
                </c:pt>
                <c:pt idx="527">
                  <c:v>57948.0</c:v>
                </c:pt>
                <c:pt idx="528">
                  <c:v>47275.0</c:v>
                </c:pt>
                <c:pt idx="529">
                  <c:v>10394.0</c:v>
                </c:pt>
                <c:pt idx="530">
                  <c:v>9136.0</c:v>
                </c:pt>
                <c:pt idx="531">
                  <c:v>55506.0</c:v>
                </c:pt>
                <c:pt idx="532">
                  <c:v>56779.0</c:v>
                </c:pt>
                <c:pt idx="533">
                  <c:v>58262.0</c:v>
                </c:pt>
                <c:pt idx="534">
                  <c:v>58849.0</c:v>
                </c:pt>
                <c:pt idx="535">
                  <c:v>51604.0</c:v>
                </c:pt>
                <c:pt idx="536">
                  <c:v>12357.0</c:v>
                </c:pt>
                <c:pt idx="537">
                  <c:v>12961.0</c:v>
                </c:pt>
                <c:pt idx="538">
                  <c:v>57386.0</c:v>
                </c:pt>
                <c:pt idx="539">
                  <c:v>63592.0</c:v>
                </c:pt>
                <c:pt idx="540">
                  <c:v>67470.0</c:v>
                </c:pt>
                <c:pt idx="541">
                  <c:v>67314.0</c:v>
                </c:pt>
                <c:pt idx="542">
                  <c:v>60920.0</c:v>
                </c:pt>
                <c:pt idx="543">
                  <c:v>19059.0</c:v>
                </c:pt>
                <c:pt idx="544">
                  <c:v>18767.0</c:v>
                </c:pt>
                <c:pt idx="545">
                  <c:v>72457.0</c:v>
                </c:pt>
                <c:pt idx="546">
                  <c:v>84979.0</c:v>
                </c:pt>
                <c:pt idx="547">
                  <c:v>105255.0</c:v>
                </c:pt>
                <c:pt idx="548">
                  <c:v>114821.0</c:v>
                </c:pt>
                <c:pt idx="549">
                  <c:v>109783.0</c:v>
                </c:pt>
                <c:pt idx="550">
                  <c:v>71763.0</c:v>
                </c:pt>
                <c:pt idx="551">
                  <c:v>75445.0</c:v>
                </c:pt>
                <c:pt idx="552">
                  <c:v>83249.0</c:v>
                </c:pt>
                <c:pt idx="553">
                  <c:v>223696.0</c:v>
                </c:pt>
                <c:pt idx="554">
                  <c:v>235174.0</c:v>
                </c:pt>
                <c:pt idx="555">
                  <c:v>229231.0</c:v>
                </c:pt>
                <c:pt idx="556">
                  <c:v>185879.0</c:v>
                </c:pt>
                <c:pt idx="557">
                  <c:v>83532.0</c:v>
                </c:pt>
                <c:pt idx="558">
                  <c:v>88238.0</c:v>
                </c:pt>
                <c:pt idx="559">
                  <c:v>238656.0</c:v>
                </c:pt>
                <c:pt idx="560">
                  <c:v>237256.0</c:v>
                </c:pt>
                <c:pt idx="561">
                  <c:v>240365.0</c:v>
                </c:pt>
                <c:pt idx="562">
                  <c:v>233857.0</c:v>
                </c:pt>
                <c:pt idx="563">
                  <c:v>189513.0</c:v>
                </c:pt>
                <c:pt idx="564">
                  <c:v>79347.0</c:v>
                </c:pt>
                <c:pt idx="565">
                  <c:v>92202.0</c:v>
                </c:pt>
                <c:pt idx="566">
                  <c:v>236080.0</c:v>
                </c:pt>
                <c:pt idx="567">
                  <c:v>246336.0</c:v>
                </c:pt>
                <c:pt idx="568">
                  <c:v>248317.0</c:v>
                </c:pt>
                <c:pt idx="569">
                  <c:v>237984.0</c:v>
                </c:pt>
                <c:pt idx="570">
                  <c:v>189249.0</c:v>
                </c:pt>
                <c:pt idx="571">
                  <c:v>82099.0</c:v>
                </c:pt>
                <c:pt idx="572">
                  <c:v>90805.0</c:v>
                </c:pt>
                <c:pt idx="573">
                  <c:v>235783.0</c:v>
                </c:pt>
                <c:pt idx="574">
                  <c:v>247443.0</c:v>
                </c:pt>
                <c:pt idx="575">
                  <c:v>243178.0</c:v>
                </c:pt>
                <c:pt idx="576">
                  <c:v>236666.0</c:v>
                </c:pt>
                <c:pt idx="577">
                  <c:v>251075.0</c:v>
                </c:pt>
                <c:pt idx="578">
                  <c:v>259597.0</c:v>
                </c:pt>
                <c:pt idx="579">
                  <c:v>268834.0</c:v>
                </c:pt>
                <c:pt idx="580">
                  <c:v>11403.0</c:v>
                </c:pt>
                <c:pt idx="581">
                  <c:v>172629.0</c:v>
                </c:pt>
                <c:pt idx="582">
                  <c:v>96422.0</c:v>
                </c:pt>
                <c:pt idx="583">
                  <c:v>101884.0</c:v>
                </c:pt>
                <c:pt idx="584">
                  <c:v>114677.0</c:v>
                </c:pt>
                <c:pt idx="585">
                  <c:v>255411.0</c:v>
                </c:pt>
                <c:pt idx="586">
                  <c:v>275889.0</c:v>
                </c:pt>
                <c:pt idx="587">
                  <c:v>258435.0</c:v>
                </c:pt>
                <c:pt idx="588">
                  <c:v>207807.0</c:v>
                </c:pt>
                <c:pt idx="589">
                  <c:v>95333.0</c:v>
                </c:pt>
                <c:pt idx="590">
                  <c:v>104853.0</c:v>
                </c:pt>
                <c:pt idx="591">
                  <c:v>269160.0</c:v>
                </c:pt>
                <c:pt idx="592">
                  <c:v>284681.0</c:v>
                </c:pt>
                <c:pt idx="593">
                  <c:v>54123.0</c:v>
                </c:pt>
                <c:pt idx="594">
                  <c:v>260263.0</c:v>
                </c:pt>
                <c:pt idx="595">
                  <c:v>207975.0</c:v>
                </c:pt>
                <c:pt idx="596">
                  <c:v>91592.0</c:v>
                </c:pt>
                <c:pt idx="597">
                  <c:v>107769.0</c:v>
                </c:pt>
                <c:pt idx="598">
                  <c:v>264495.0</c:v>
                </c:pt>
                <c:pt idx="599">
                  <c:v>288086.0</c:v>
                </c:pt>
                <c:pt idx="600">
                  <c:v>284828.0</c:v>
                </c:pt>
                <c:pt idx="601">
                  <c:v>275264.0</c:v>
                </c:pt>
                <c:pt idx="602">
                  <c:v>217469.0</c:v>
                </c:pt>
                <c:pt idx="603">
                  <c:v>97335.0</c:v>
                </c:pt>
                <c:pt idx="604">
                  <c:v>111413.0</c:v>
                </c:pt>
                <c:pt idx="605">
                  <c:v>267465.0</c:v>
                </c:pt>
                <c:pt idx="606">
                  <c:v>281582.0</c:v>
                </c:pt>
                <c:pt idx="607">
                  <c:v>292292.0</c:v>
                </c:pt>
                <c:pt idx="608">
                  <c:v>362600.0</c:v>
                </c:pt>
                <c:pt idx="609">
                  <c:v>215580.0</c:v>
                </c:pt>
                <c:pt idx="610">
                  <c:v>101274.0</c:v>
                </c:pt>
                <c:pt idx="611">
                  <c:v>108022.0</c:v>
                </c:pt>
                <c:pt idx="612">
                  <c:v>270787.0</c:v>
                </c:pt>
                <c:pt idx="613">
                  <c:v>276670.0</c:v>
                </c:pt>
                <c:pt idx="614">
                  <c:v>277578.0</c:v>
                </c:pt>
                <c:pt idx="615">
                  <c:v>280218.0</c:v>
                </c:pt>
                <c:pt idx="616">
                  <c:v>219934.0</c:v>
                </c:pt>
                <c:pt idx="617">
                  <c:v>103374.0</c:v>
                </c:pt>
                <c:pt idx="618">
                  <c:v>111763.0</c:v>
                </c:pt>
                <c:pt idx="619">
                  <c:v>270958.0</c:v>
                </c:pt>
                <c:pt idx="620">
                  <c:v>255175.0</c:v>
                </c:pt>
                <c:pt idx="621">
                  <c:v>143941.0</c:v>
                </c:pt>
                <c:pt idx="622">
                  <c:v>21979.0</c:v>
                </c:pt>
                <c:pt idx="623">
                  <c:v>23187.0</c:v>
                </c:pt>
                <c:pt idx="624">
                  <c:v>32676.0</c:v>
                </c:pt>
                <c:pt idx="625">
                  <c:v>63722.0</c:v>
                </c:pt>
                <c:pt idx="626">
                  <c:v>272474.0</c:v>
                </c:pt>
                <c:pt idx="627">
                  <c:v>290133.0</c:v>
                </c:pt>
                <c:pt idx="628">
                  <c:v>287738.0</c:v>
                </c:pt>
              </c:numCache>
            </c:numRef>
          </c:val>
        </c:ser>
        <c:dLbls>
          <c:showLegendKey val="0"/>
          <c:showVal val="0"/>
          <c:showCatName val="0"/>
          <c:showSerName val="0"/>
          <c:showPercent val="0"/>
          <c:showBubbleSize val="0"/>
        </c:dLbls>
        <c:gapWidth val="150"/>
        <c:axId val="850768952"/>
        <c:axId val="850770360"/>
      </c:barChart>
      <c:dateAx>
        <c:axId val="850768952"/>
        <c:scaling>
          <c:orientation val="minMax"/>
        </c:scaling>
        <c:delete val="1"/>
        <c:axPos val="b"/>
        <c:numFmt formatCode="m/d/yyyy" sourceLinked="1"/>
        <c:majorTickMark val="out"/>
        <c:minorTickMark val="none"/>
        <c:tickLblPos val="none"/>
        <c:crossAx val="850770360"/>
        <c:crosses val="autoZero"/>
        <c:auto val="1"/>
        <c:lblOffset val="100"/>
        <c:baseTimeUnit val="days"/>
      </c:dateAx>
      <c:valAx>
        <c:axId val="850770360"/>
        <c:scaling>
          <c:orientation val="minMax"/>
        </c:scaling>
        <c:delete val="0"/>
        <c:axPos val="l"/>
        <c:numFmt formatCode="General" sourceLinked="1"/>
        <c:majorTickMark val="out"/>
        <c:minorTickMark val="none"/>
        <c:tickLblPos val="nextTo"/>
        <c:txPr>
          <a:bodyPr/>
          <a:lstStyle/>
          <a:p>
            <a:pPr>
              <a:defRPr sz="1200" b="0">
                <a:solidFill>
                  <a:schemeClr val="tx1"/>
                </a:solidFill>
              </a:defRPr>
            </a:pPr>
            <a:endParaRPr lang="en-US"/>
          </a:p>
        </c:txPr>
        <c:crossAx val="850768952"/>
        <c:crosses val="autoZero"/>
        <c:crossBetween val="between"/>
      </c:valAx>
    </c:plotArea>
    <c:plotVisOnly val="1"/>
    <c:dispBlanksAs val="gap"/>
    <c:showDLblsOverMax val="0"/>
  </c:chart>
  <c:spPr>
    <a:effectLst/>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46AB83-6DF5-427C-85A7-326B6533D9C2}" type="doc">
      <dgm:prSet loTypeId="urn:microsoft.com/office/officeart/2005/8/layout/cycle2" loCatId="cycle" qsTypeId="urn:microsoft.com/office/officeart/2005/8/quickstyle/3d6" qsCatId="3D" csTypeId="urn:microsoft.com/office/officeart/2005/8/colors/accent1_2" csCatId="accent1" phldr="1"/>
      <dgm:spPr>
        <a:scene3d>
          <a:camera prst="orthographicFront" zoom="92000"/>
          <a:lightRig rig="balanced" dir="t">
            <a:rot lat="0" lon="0" rev="12700000"/>
          </a:lightRig>
        </a:scene3d>
      </dgm:spPr>
      <dgm:t>
        <a:bodyPr/>
        <a:lstStyle/>
        <a:p>
          <a:endParaRPr lang="en-US"/>
        </a:p>
      </dgm:t>
    </dgm:pt>
    <dgm:pt modelId="{0E044043-0943-41F0-8E28-BBB24B45E2F5}">
      <dgm:prSet phldrT="[Text]"/>
      <dgm:spPr>
        <a:solidFill>
          <a:srgbClr val="5D87A1"/>
        </a:solidFill>
        <a:ln>
          <a:noFill/>
        </a:ln>
        <a:effectLst>
          <a:outerShdw blurRad="114300" dist="38100" dir="2700000" algn="tl" rotWithShape="0">
            <a:prstClr val="black">
              <a:alpha val="40000"/>
            </a:prstClr>
          </a:outerShdw>
        </a:effectLst>
      </dgm:spPr>
      <dgm:t>
        <a:bodyPr/>
        <a:lstStyle/>
        <a:p>
          <a:r>
            <a:rPr lang="en-US" dirty="0" smtClean="0"/>
            <a:t>Plan</a:t>
          </a:r>
          <a:endParaRPr lang="en-US" dirty="0"/>
        </a:p>
      </dgm:t>
    </dgm:pt>
    <dgm:pt modelId="{FAF49490-0A4A-4808-BC76-52F24A3E0D60}" type="parTrans" cxnId="{C38DA4E7-4D9F-4F85-9E43-D92443075C1F}">
      <dgm:prSet/>
      <dgm:spPr/>
      <dgm:t>
        <a:bodyPr/>
        <a:lstStyle/>
        <a:p>
          <a:endParaRPr lang="en-US"/>
        </a:p>
      </dgm:t>
    </dgm:pt>
    <dgm:pt modelId="{7C80228E-42BB-4B51-9B86-B20A43AF1BC5}" type="sibTrans" cxnId="{C38DA4E7-4D9F-4F85-9E43-D92443075C1F}">
      <dgm:prSet/>
      <dgm:spPr>
        <a:gradFill rotWithShape="0">
          <a:gsLst>
            <a:gs pos="0">
              <a:schemeClr val="bg1">
                <a:lumMod val="85000"/>
                <a:alpha val="0"/>
              </a:schemeClr>
            </a:gs>
            <a:gs pos="16000">
              <a:schemeClr val="bg1">
                <a:lumMod val="85000"/>
              </a:schemeClr>
            </a:gs>
            <a:gs pos="100000">
              <a:schemeClr val="bg1">
                <a:lumMod val="50000"/>
              </a:schemeClr>
            </a:gs>
          </a:gsLst>
          <a:lin ang="5400000" scaled="0"/>
        </a:gradFill>
        <a:ln>
          <a:noFill/>
        </a:ln>
        <a:effectLst>
          <a:outerShdw blurRad="44450" dist="27940" dir="5400000" algn="ctr">
            <a:srgbClr val="000000">
              <a:alpha val="32000"/>
            </a:srgbClr>
          </a:outerShdw>
        </a:effectLst>
      </dgm:spPr>
      <dgm:t>
        <a:bodyPr/>
        <a:lstStyle/>
        <a:p>
          <a:endParaRPr lang="en-US"/>
        </a:p>
      </dgm:t>
    </dgm:pt>
    <dgm:pt modelId="{4C4FCE51-BC20-4E99-AA65-4C13686B90C7}">
      <dgm:prSet phldrT="[Text]"/>
      <dgm:spPr>
        <a:solidFill>
          <a:srgbClr val="5D87A1"/>
        </a:solidFill>
        <a:ln>
          <a:noFill/>
        </a:ln>
        <a:effectLst>
          <a:outerShdw blurRad="114300" dist="38100" dir="2700000" algn="tl" rotWithShape="0">
            <a:prstClr val="black">
              <a:alpha val="40000"/>
            </a:prstClr>
          </a:outerShdw>
        </a:effectLst>
      </dgm:spPr>
      <dgm:t>
        <a:bodyPr/>
        <a:lstStyle/>
        <a:p>
          <a:r>
            <a:rPr lang="en-US" dirty="0" smtClean="0"/>
            <a:t>Config</a:t>
          </a:r>
          <a:endParaRPr lang="en-US" dirty="0"/>
        </a:p>
      </dgm:t>
    </dgm:pt>
    <dgm:pt modelId="{050936DF-8408-4B7E-8863-5ADA54CC3DF7}" type="parTrans" cxnId="{274F6396-0E12-4811-99E5-6809C89B7601}">
      <dgm:prSet/>
      <dgm:spPr/>
      <dgm:t>
        <a:bodyPr/>
        <a:lstStyle/>
        <a:p>
          <a:endParaRPr lang="en-US"/>
        </a:p>
      </dgm:t>
    </dgm:pt>
    <dgm:pt modelId="{451778F3-94CF-411F-8354-E0B15CB99013}" type="sibTrans" cxnId="{274F6396-0E12-4811-99E5-6809C89B7601}">
      <dgm:prSet/>
      <dgm:spPr>
        <a:gradFill rotWithShape="0">
          <a:gsLst>
            <a:gs pos="0">
              <a:schemeClr val="bg1">
                <a:lumMod val="85000"/>
                <a:alpha val="0"/>
              </a:schemeClr>
            </a:gs>
            <a:gs pos="16000">
              <a:schemeClr val="bg1">
                <a:lumMod val="85000"/>
              </a:schemeClr>
            </a:gs>
            <a:gs pos="100000">
              <a:schemeClr val="bg1">
                <a:lumMod val="50000"/>
              </a:schemeClr>
            </a:gs>
          </a:gsLst>
          <a:lin ang="5400000" scaled="0"/>
        </a:gradFill>
        <a:ln>
          <a:noFill/>
        </a:ln>
        <a:effectLst>
          <a:outerShdw blurRad="44450" dist="27940" dir="5400000" algn="ctr">
            <a:srgbClr val="000000">
              <a:alpha val="32000"/>
            </a:srgbClr>
          </a:outerShdw>
        </a:effectLst>
      </dgm:spPr>
      <dgm:t>
        <a:bodyPr/>
        <a:lstStyle/>
        <a:p>
          <a:endParaRPr lang="en-US"/>
        </a:p>
      </dgm:t>
    </dgm:pt>
    <dgm:pt modelId="{6BA4AC7D-135C-4340-8AE0-39A0E067C25C}">
      <dgm:prSet phldrT="[Text]"/>
      <dgm:spPr>
        <a:solidFill>
          <a:srgbClr val="5D87A1"/>
        </a:solidFill>
        <a:ln>
          <a:noFill/>
        </a:ln>
        <a:effectLst>
          <a:outerShdw blurRad="114300" dist="38100" dir="2700000" algn="tl" rotWithShape="0">
            <a:prstClr val="black">
              <a:alpha val="40000"/>
            </a:prstClr>
          </a:outerShdw>
        </a:effectLst>
      </dgm:spPr>
      <dgm:t>
        <a:bodyPr/>
        <a:lstStyle/>
        <a:p>
          <a:r>
            <a:rPr lang="en-US" dirty="0" smtClean="0"/>
            <a:t>Monitor</a:t>
          </a:r>
          <a:endParaRPr lang="en-US" dirty="0"/>
        </a:p>
      </dgm:t>
    </dgm:pt>
    <dgm:pt modelId="{FF531C6B-D578-4B0E-85E3-047A41B0A022}" type="parTrans" cxnId="{E61A1ED2-000F-4EA7-88B1-62B2B3CB0605}">
      <dgm:prSet/>
      <dgm:spPr/>
      <dgm:t>
        <a:bodyPr/>
        <a:lstStyle/>
        <a:p>
          <a:endParaRPr lang="en-US"/>
        </a:p>
      </dgm:t>
    </dgm:pt>
    <dgm:pt modelId="{038BA29A-2B7E-40F4-AA16-9E06A1C603FE}" type="sibTrans" cxnId="{E61A1ED2-000F-4EA7-88B1-62B2B3CB0605}">
      <dgm:prSet/>
      <dgm:spPr>
        <a:gradFill rotWithShape="0">
          <a:gsLst>
            <a:gs pos="0">
              <a:schemeClr val="bg1">
                <a:lumMod val="85000"/>
                <a:alpha val="0"/>
              </a:schemeClr>
            </a:gs>
            <a:gs pos="16000">
              <a:schemeClr val="bg1">
                <a:lumMod val="85000"/>
              </a:schemeClr>
            </a:gs>
            <a:gs pos="100000">
              <a:schemeClr val="bg1">
                <a:lumMod val="50000"/>
              </a:schemeClr>
            </a:gs>
          </a:gsLst>
          <a:lin ang="5400000" scaled="0"/>
        </a:gradFill>
        <a:ln>
          <a:noFill/>
        </a:ln>
        <a:effectLst>
          <a:outerShdw blurRad="44450" dist="27940" dir="5400000" algn="ctr">
            <a:srgbClr val="000000">
              <a:alpha val="32000"/>
            </a:srgbClr>
          </a:outerShdw>
        </a:effectLst>
      </dgm:spPr>
      <dgm:t>
        <a:bodyPr/>
        <a:lstStyle/>
        <a:p>
          <a:endParaRPr lang="en-US"/>
        </a:p>
      </dgm:t>
    </dgm:pt>
    <dgm:pt modelId="{5152F5F5-289A-43ED-994C-A47F6F02249C}">
      <dgm:prSet phldrT="[Text]"/>
      <dgm:spPr>
        <a:solidFill>
          <a:srgbClr val="5D87A1"/>
        </a:solidFill>
        <a:ln>
          <a:noFill/>
        </a:ln>
        <a:effectLst>
          <a:outerShdw blurRad="114300" dist="38100" dir="2700000" algn="tl" rotWithShape="0">
            <a:prstClr val="black">
              <a:alpha val="40000"/>
            </a:prstClr>
          </a:outerShdw>
        </a:effectLst>
      </dgm:spPr>
      <dgm:t>
        <a:bodyPr/>
        <a:lstStyle/>
        <a:p>
          <a:r>
            <a:rPr lang="en-US" dirty="0" smtClean="0"/>
            <a:t>Trouble</a:t>
          </a:r>
          <a:br>
            <a:rPr lang="en-US" dirty="0" smtClean="0"/>
          </a:br>
          <a:r>
            <a:rPr lang="en-US" dirty="0" smtClean="0"/>
            <a:t>shoot</a:t>
          </a:r>
          <a:endParaRPr lang="en-US" dirty="0"/>
        </a:p>
      </dgm:t>
    </dgm:pt>
    <dgm:pt modelId="{1A5CE3C7-44A3-4BAC-BFB9-7D79929936F9}" type="parTrans" cxnId="{C34249FC-7953-48BB-B9FF-1AAE8DFDAB1E}">
      <dgm:prSet/>
      <dgm:spPr/>
      <dgm:t>
        <a:bodyPr/>
        <a:lstStyle/>
        <a:p>
          <a:endParaRPr lang="en-US"/>
        </a:p>
      </dgm:t>
    </dgm:pt>
    <dgm:pt modelId="{10688D34-21B9-4B0A-858B-11DC1084B47F}" type="sibTrans" cxnId="{C34249FC-7953-48BB-B9FF-1AAE8DFDAB1E}">
      <dgm:prSet/>
      <dgm:spPr>
        <a:gradFill rotWithShape="0">
          <a:gsLst>
            <a:gs pos="0">
              <a:schemeClr val="bg1">
                <a:lumMod val="85000"/>
                <a:alpha val="0"/>
              </a:schemeClr>
            </a:gs>
            <a:gs pos="16000">
              <a:schemeClr val="bg1">
                <a:lumMod val="85000"/>
              </a:schemeClr>
            </a:gs>
            <a:gs pos="100000">
              <a:schemeClr val="bg1">
                <a:lumMod val="50000"/>
              </a:schemeClr>
            </a:gs>
          </a:gsLst>
          <a:lin ang="5400000" scaled="0"/>
        </a:gradFill>
        <a:ln>
          <a:noFill/>
        </a:ln>
        <a:effectLst>
          <a:outerShdw blurRad="44450" dist="27940" dir="5400000" algn="ctr">
            <a:srgbClr val="000000">
              <a:alpha val="32000"/>
            </a:srgbClr>
          </a:outerShdw>
        </a:effectLst>
      </dgm:spPr>
      <dgm:t>
        <a:bodyPr/>
        <a:lstStyle/>
        <a:p>
          <a:endParaRPr lang="en-US"/>
        </a:p>
      </dgm:t>
    </dgm:pt>
    <dgm:pt modelId="{FAA2C4C2-9EE0-452C-8463-FE1695916ABE}">
      <dgm:prSet phldrT="[Text]"/>
      <dgm:spPr>
        <a:solidFill>
          <a:srgbClr val="5D87A1"/>
        </a:solidFill>
        <a:ln>
          <a:noFill/>
        </a:ln>
        <a:effectLst>
          <a:outerShdw blurRad="114300" dist="38100" dir="2700000" algn="tl" rotWithShape="0">
            <a:prstClr val="black">
              <a:alpha val="40000"/>
            </a:prstClr>
          </a:outerShdw>
        </a:effectLst>
      </dgm:spPr>
      <dgm:t>
        <a:bodyPr/>
        <a:lstStyle/>
        <a:p>
          <a:r>
            <a:rPr lang="en-US" dirty="0" smtClean="0"/>
            <a:t>Report</a:t>
          </a:r>
          <a:endParaRPr lang="en-US" dirty="0"/>
        </a:p>
      </dgm:t>
    </dgm:pt>
    <dgm:pt modelId="{C18D6281-6954-4E21-B75F-1A2DF2F010F4}" type="parTrans" cxnId="{D4B8D6A9-6AEB-47E0-AA4A-560884D8AAF6}">
      <dgm:prSet/>
      <dgm:spPr/>
      <dgm:t>
        <a:bodyPr/>
        <a:lstStyle/>
        <a:p>
          <a:endParaRPr lang="en-US"/>
        </a:p>
      </dgm:t>
    </dgm:pt>
    <dgm:pt modelId="{A31B4348-DB68-40F7-A9B0-0169BBA5C6B1}" type="sibTrans" cxnId="{D4B8D6A9-6AEB-47E0-AA4A-560884D8AAF6}">
      <dgm:prSet/>
      <dgm:spPr>
        <a:gradFill rotWithShape="0">
          <a:gsLst>
            <a:gs pos="0">
              <a:schemeClr val="bg1">
                <a:lumMod val="85000"/>
                <a:alpha val="0"/>
              </a:schemeClr>
            </a:gs>
            <a:gs pos="16000">
              <a:schemeClr val="bg1">
                <a:lumMod val="85000"/>
              </a:schemeClr>
            </a:gs>
            <a:gs pos="100000">
              <a:schemeClr val="bg1">
                <a:lumMod val="50000"/>
              </a:schemeClr>
            </a:gs>
          </a:gsLst>
          <a:lin ang="5400000" scaled="0"/>
        </a:gradFill>
        <a:ln>
          <a:noFill/>
        </a:ln>
        <a:effectLst>
          <a:outerShdw blurRad="44450" dist="27940" dir="5400000" algn="ctr">
            <a:srgbClr val="000000">
              <a:alpha val="32000"/>
            </a:srgbClr>
          </a:outerShdw>
        </a:effectLst>
      </dgm:spPr>
      <dgm:t>
        <a:bodyPr/>
        <a:lstStyle/>
        <a:p>
          <a:endParaRPr lang="en-US"/>
        </a:p>
      </dgm:t>
    </dgm:pt>
    <dgm:pt modelId="{D007156E-A79C-4788-9E07-B1F2265D2B00}" type="pres">
      <dgm:prSet presAssocID="{FF46AB83-6DF5-427C-85A7-326B6533D9C2}" presName="cycle" presStyleCnt="0">
        <dgm:presLayoutVars>
          <dgm:dir/>
          <dgm:resizeHandles val="exact"/>
        </dgm:presLayoutVars>
      </dgm:prSet>
      <dgm:spPr/>
      <dgm:t>
        <a:bodyPr/>
        <a:lstStyle/>
        <a:p>
          <a:endParaRPr lang="en-US"/>
        </a:p>
      </dgm:t>
    </dgm:pt>
    <dgm:pt modelId="{BC583131-A77B-4957-8C45-D46301D8E828}" type="pres">
      <dgm:prSet presAssocID="{0E044043-0943-41F0-8E28-BBB24B45E2F5}" presName="node" presStyleLbl="node1" presStyleIdx="0" presStyleCnt="5">
        <dgm:presLayoutVars>
          <dgm:bulletEnabled val="1"/>
        </dgm:presLayoutVars>
      </dgm:prSet>
      <dgm:spPr/>
      <dgm:t>
        <a:bodyPr/>
        <a:lstStyle/>
        <a:p>
          <a:endParaRPr lang="en-US"/>
        </a:p>
      </dgm:t>
    </dgm:pt>
    <dgm:pt modelId="{05406877-5D74-4A3A-8442-243469D05D52}" type="pres">
      <dgm:prSet presAssocID="{7C80228E-42BB-4B51-9B86-B20A43AF1BC5}" presName="sibTrans" presStyleLbl="sibTrans2D1" presStyleIdx="0" presStyleCnt="5" custScaleX="145888" custScaleY="145887" custLinFactNeighborX="-36752" custLinFactNeighborY="-17366"/>
      <dgm:spPr/>
      <dgm:t>
        <a:bodyPr/>
        <a:lstStyle/>
        <a:p>
          <a:endParaRPr lang="en-US"/>
        </a:p>
      </dgm:t>
    </dgm:pt>
    <dgm:pt modelId="{9D5DC72B-2E64-4AC6-B673-EDB24377810F}" type="pres">
      <dgm:prSet presAssocID="{7C80228E-42BB-4B51-9B86-B20A43AF1BC5}" presName="connectorText" presStyleLbl="sibTrans2D1" presStyleIdx="0" presStyleCnt="5"/>
      <dgm:spPr/>
      <dgm:t>
        <a:bodyPr/>
        <a:lstStyle/>
        <a:p>
          <a:endParaRPr lang="en-US"/>
        </a:p>
      </dgm:t>
    </dgm:pt>
    <dgm:pt modelId="{55C13338-14AD-4FBB-A40D-86E9723D8D03}" type="pres">
      <dgm:prSet presAssocID="{4C4FCE51-BC20-4E99-AA65-4C13686B90C7}" presName="node" presStyleLbl="node1" presStyleIdx="1" presStyleCnt="5">
        <dgm:presLayoutVars>
          <dgm:bulletEnabled val="1"/>
        </dgm:presLayoutVars>
      </dgm:prSet>
      <dgm:spPr/>
      <dgm:t>
        <a:bodyPr/>
        <a:lstStyle/>
        <a:p>
          <a:endParaRPr lang="en-US"/>
        </a:p>
      </dgm:t>
    </dgm:pt>
    <dgm:pt modelId="{28F4AD60-F6A5-4A8F-B3E6-E5A1899D9A9A}" type="pres">
      <dgm:prSet presAssocID="{451778F3-94CF-411F-8354-E0B15CB99013}" presName="sibTrans" presStyleLbl="sibTrans2D1" presStyleIdx="1" presStyleCnt="5" custScaleX="145888" custScaleY="145887" custLinFactNeighborX="-7351" custLinFactNeighborY="-40520"/>
      <dgm:spPr/>
      <dgm:t>
        <a:bodyPr/>
        <a:lstStyle/>
        <a:p>
          <a:endParaRPr lang="en-US"/>
        </a:p>
      </dgm:t>
    </dgm:pt>
    <dgm:pt modelId="{736A82FC-85CC-405B-8D38-F563EAF4C86E}" type="pres">
      <dgm:prSet presAssocID="{451778F3-94CF-411F-8354-E0B15CB99013}" presName="connectorText" presStyleLbl="sibTrans2D1" presStyleIdx="1" presStyleCnt="5"/>
      <dgm:spPr/>
      <dgm:t>
        <a:bodyPr/>
        <a:lstStyle/>
        <a:p>
          <a:endParaRPr lang="en-US"/>
        </a:p>
      </dgm:t>
    </dgm:pt>
    <dgm:pt modelId="{739EDDE2-7F4B-4F42-8B7E-89605776F195}" type="pres">
      <dgm:prSet presAssocID="{6BA4AC7D-135C-4340-8AE0-39A0E067C25C}" presName="node" presStyleLbl="node1" presStyleIdx="2" presStyleCnt="5">
        <dgm:presLayoutVars>
          <dgm:bulletEnabled val="1"/>
        </dgm:presLayoutVars>
      </dgm:prSet>
      <dgm:spPr/>
      <dgm:t>
        <a:bodyPr/>
        <a:lstStyle/>
        <a:p>
          <a:endParaRPr lang="en-US"/>
        </a:p>
      </dgm:t>
    </dgm:pt>
    <dgm:pt modelId="{C38577B1-240E-4D94-BE5C-C17237A32142}" type="pres">
      <dgm:prSet presAssocID="{038BA29A-2B7E-40F4-AA16-9E06A1C603FE}" presName="sibTrans" presStyleLbl="sibTrans2D1" presStyleIdx="2" presStyleCnt="5" custScaleX="145888" custScaleY="145887" custLinFactNeighborX="36752" custLinFactNeighborY="-5789"/>
      <dgm:spPr/>
      <dgm:t>
        <a:bodyPr/>
        <a:lstStyle/>
        <a:p>
          <a:endParaRPr lang="en-US"/>
        </a:p>
      </dgm:t>
    </dgm:pt>
    <dgm:pt modelId="{84BAD5CD-ECF1-4871-9CA8-D6E769B2E6C0}" type="pres">
      <dgm:prSet presAssocID="{038BA29A-2B7E-40F4-AA16-9E06A1C603FE}" presName="connectorText" presStyleLbl="sibTrans2D1" presStyleIdx="2" presStyleCnt="5"/>
      <dgm:spPr/>
      <dgm:t>
        <a:bodyPr/>
        <a:lstStyle/>
        <a:p>
          <a:endParaRPr lang="en-US"/>
        </a:p>
      </dgm:t>
    </dgm:pt>
    <dgm:pt modelId="{FDF53584-91E4-449D-8B1E-2A466046BF86}" type="pres">
      <dgm:prSet presAssocID="{5152F5F5-289A-43ED-994C-A47F6F02249C}" presName="node" presStyleLbl="node1" presStyleIdx="3" presStyleCnt="5">
        <dgm:presLayoutVars>
          <dgm:bulletEnabled val="1"/>
        </dgm:presLayoutVars>
      </dgm:prSet>
      <dgm:spPr/>
      <dgm:t>
        <a:bodyPr/>
        <a:lstStyle/>
        <a:p>
          <a:endParaRPr lang="en-US"/>
        </a:p>
      </dgm:t>
    </dgm:pt>
    <dgm:pt modelId="{81A55968-CBE3-49DF-A372-91DF3649CC69}" type="pres">
      <dgm:prSet presAssocID="{10688D34-21B9-4B0A-858B-11DC1084B47F}" presName="sibTrans" presStyleLbl="sibTrans2D1" presStyleIdx="3" presStyleCnt="5" custScaleX="145888" custScaleY="145887" custLinFactNeighborX="7350" custLinFactNeighborY="28944"/>
      <dgm:spPr/>
      <dgm:t>
        <a:bodyPr/>
        <a:lstStyle/>
        <a:p>
          <a:endParaRPr lang="en-US"/>
        </a:p>
      </dgm:t>
    </dgm:pt>
    <dgm:pt modelId="{B63FB674-F876-444C-99A6-A738FCFBD887}" type="pres">
      <dgm:prSet presAssocID="{10688D34-21B9-4B0A-858B-11DC1084B47F}" presName="connectorText" presStyleLbl="sibTrans2D1" presStyleIdx="3" presStyleCnt="5"/>
      <dgm:spPr/>
      <dgm:t>
        <a:bodyPr/>
        <a:lstStyle/>
        <a:p>
          <a:endParaRPr lang="en-US"/>
        </a:p>
      </dgm:t>
    </dgm:pt>
    <dgm:pt modelId="{0A58FC4B-BCFE-407B-8490-B7F88AB249F6}" type="pres">
      <dgm:prSet presAssocID="{FAA2C4C2-9EE0-452C-8463-FE1695916ABE}" presName="node" presStyleLbl="node1" presStyleIdx="4" presStyleCnt="5">
        <dgm:presLayoutVars>
          <dgm:bulletEnabled val="1"/>
        </dgm:presLayoutVars>
      </dgm:prSet>
      <dgm:spPr/>
      <dgm:t>
        <a:bodyPr/>
        <a:lstStyle/>
        <a:p>
          <a:endParaRPr lang="en-US"/>
        </a:p>
      </dgm:t>
    </dgm:pt>
    <dgm:pt modelId="{F9E1D425-581F-474F-A401-4144E480CFF9}" type="pres">
      <dgm:prSet presAssocID="{A31B4348-DB68-40F7-A9B0-0169BBA5C6B1}" presName="sibTrans" presStyleLbl="sibTrans2D1" presStyleIdx="4" presStyleCnt="5" custScaleX="145888" custScaleY="145887" custLinFactNeighborX="-22051" custLinFactNeighborY="23155"/>
      <dgm:spPr/>
      <dgm:t>
        <a:bodyPr/>
        <a:lstStyle/>
        <a:p>
          <a:endParaRPr lang="en-US"/>
        </a:p>
      </dgm:t>
    </dgm:pt>
    <dgm:pt modelId="{68841119-6483-44AB-B0F3-EA913B82C2AF}" type="pres">
      <dgm:prSet presAssocID="{A31B4348-DB68-40F7-A9B0-0169BBA5C6B1}" presName="connectorText" presStyleLbl="sibTrans2D1" presStyleIdx="4" presStyleCnt="5"/>
      <dgm:spPr/>
      <dgm:t>
        <a:bodyPr/>
        <a:lstStyle/>
        <a:p>
          <a:endParaRPr lang="en-US"/>
        </a:p>
      </dgm:t>
    </dgm:pt>
  </dgm:ptLst>
  <dgm:cxnLst>
    <dgm:cxn modelId="{E61A1ED2-000F-4EA7-88B1-62B2B3CB0605}" srcId="{FF46AB83-6DF5-427C-85A7-326B6533D9C2}" destId="{6BA4AC7D-135C-4340-8AE0-39A0E067C25C}" srcOrd="2" destOrd="0" parTransId="{FF531C6B-D578-4B0E-85E3-047A41B0A022}" sibTransId="{038BA29A-2B7E-40F4-AA16-9E06A1C603FE}"/>
    <dgm:cxn modelId="{40CA4974-356C-45AE-B9D3-718557230864}" type="presOf" srcId="{A31B4348-DB68-40F7-A9B0-0169BBA5C6B1}" destId="{68841119-6483-44AB-B0F3-EA913B82C2AF}" srcOrd="1" destOrd="0" presId="urn:microsoft.com/office/officeart/2005/8/layout/cycle2"/>
    <dgm:cxn modelId="{FC59ACCF-DED3-4A54-A32C-E3658226E068}" type="presOf" srcId="{5152F5F5-289A-43ED-994C-A47F6F02249C}" destId="{FDF53584-91E4-449D-8B1E-2A466046BF86}" srcOrd="0" destOrd="0" presId="urn:microsoft.com/office/officeart/2005/8/layout/cycle2"/>
    <dgm:cxn modelId="{63BC907C-595C-436A-8F33-EE8225065131}" type="presOf" srcId="{A31B4348-DB68-40F7-A9B0-0169BBA5C6B1}" destId="{F9E1D425-581F-474F-A401-4144E480CFF9}" srcOrd="0" destOrd="0" presId="urn:microsoft.com/office/officeart/2005/8/layout/cycle2"/>
    <dgm:cxn modelId="{E4B95EA7-9E59-4484-9698-E35856CA7E1C}" type="presOf" srcId="{FF46AB83-6DF5-427C-85A7-326B6533D9C2}" destId="{D007156E-A79C-4788-9E07-B1F2265D2B00}" srcOrd="0" destOrd="0" presId="urn:microsoft.com/office/officeart/2005/8/layout/cycle2"/>
    <dgm:cxn modelId="{C34249FC-7953-48BB-B9FF-1AAE8DFDAB1E}" srcId="{FF46AB83-6DF5-427C-85A7-326B6533D9C2}" destId="{5152F5F5-289A-43ED-994C-A47F6F02249C}" srcOrd="3" destOrd="0" parTransId="{1A5CE3C7-44A3-4BAC-BFB9-7D79929936F9}" sibTransId="{10688D34-21B9-4B0A-858B-11DC1084B47F}"/>
    <dgm:cxn modelId="{AA545865-61BA-4067-9970-2F07BFFDA111}" type="presOf" srcId="{10688D34-21B9-4B0A-858B-11DC1084B47F}" destId="{81A55968-CBE3-49DF-A372-91DF3649CC69}" srcOrd="0" destOrd="0" presId="urn:microsoft.com/office/officeart/2005/8/layout/cycle2"/>
    <dgm:cxn modelId="{BD79B16F-6ABC-4D58-94CC-5761BA58280F}" type="presOf" srcId="{4C4FCE51-BC20-4E99-AA65-4C13686B90C7}" destId="{55C13338-14AD-4FBB-A40D-86E9723D8D03}" srcOrd="0" destOrd="0" presId="urn:microsoft.com/office/officeart/2005/8/layout/cycle2"/>
    <dgm:cxn modelId="{58549C0C-1410-43EF-BC1C-80E335E4C3E0}" type="presOf" srcId="{7C80228E-42BB-4B51-9B86-B20A43AF1BC5}" destId="{05406877-5D74-4A3A-8442-243469D05D52}" srcOrd="0" destOrd="0" presId="urn:microsoft.com/office/officeart/2005/8/layout/cycle2"/>
    <dgm:cxn modelId="{ED32AD80-D504-4625-8E41-2D942ADB1328}" type="presOf" srcId="{451778F3-94CF-411F-8354-E0B15CB99013}" destId="{28F4AD60-F6A5-4A8F-B3E6-E5A1899D9A9A}" srcOrd="0" destOrd="0" presId="urn:microsoft.com/office/officeart/2005/8/layout/cycle2"/>
    <dgm:cxn modelId="{ECA442E0-84CD-4179-99CB-66E3AF351F0D}" type="presOf" srcId="{0E044043-0943-41F0-8E28-BBB24B45E2F5}" destId="{BC583131-A77B-4957-8C45-D46301D8E828}" srcOrd="0" destOrd="0" presId="urn:microsoft.com/office/officeart/2005/8/layout/cycle2"/>
    <dgm:cxn modelId="{A027DB25-E86C-4768-BA40-7DFF03DD69F9}" type="presOf" srcId="{451778F3-94CF-411F-8354-E0B15CB99013}" destId="{736A82FC-85CC-405B-8D38-F563EAF4C86E}" srcOrd="1" destOrd="0" presId="urn:microsoft.com/office/officeart/2005/8/layout/cycle2"/>
    <dgm:cxn modelId="{C38DA4E7-4D9F-4F85-9E43-D92443075C1F}" srcId="{FF46AB83-6DF5-427C-85A7-326B6533D9C2}" destId="{0E044043-0943-41F0-8E28-BBB24B45E2F5}" srcOrd="0" destOrd="0" parTransId="{FAF49490-0A4A-4808-BC76-52F24A3E0D60}" sibTransId="{7C80228E-42BB-4B51-9B86-B20A43AF1BC5}"/>
    <dgm:cxn modelId="{905BAB51-31C6-442A-AF3C-46513B1A993F}" type="presOf" srcId="{FAA2C4C2-9EE0-452C-8463-FE1695916ABE}" destId="{0A58FC4B-BCFE-407B-8490-B7F88AB249F6}" srcOrd="0" destOrd="0" presId="urn:microsoft.com/office/officeart/2005/8/layout/cycle2"/>
    <dgm:cxn modelId="{D4B8D6A9-6AEB-47E0-AA4A-560884D8AAF6}" srcId="{FF46AB83-6DF5-427C-85A7-326B6533D9C2}" destId="{FAA2C4C2-9EE0-452C-8463-FE1695916ABE}" srcOrd="4" destOrd="0" parTransId="{C18D6281-6954-4E21-B75F-1A2DF2F010F4}" sibTransId="{A31B4348-DB68-40F7-A9B0-0169BBA5C6B1}"/>
    <dgm:cxn modelId="{96117569-7017-4760-BC29-A76C78443EFA}" type="presOf" srcId="{038BA29A-2B7E-40F4-AA16-9E06A1C603FE}" destId="{C38577B1-240E-4D94-BE5C-C17237A32142}" srcOrd="0" destOrd="0" presId="urn:microsoft.com/office/officeart/2005/8/layout/cycle2"/>
    <dgm:cxn modelId="{58D5DEEF-2850-44B4-AAC5-5628A22E3089}" type="presOf" srcId="{7C80228E-42BB-4B51-9B86-B20A43AF1BC5}" destId="{9D5DC72B-2E64-4AC6-B673-EDB24377810F}" srcOrd="1" destOrd="0" presId="urn:microsoft.com/office/officeart/2005/8/layout/cycle2"/>
    <dgm:cxn modelId="{62908117-B10D-4238-8EC7-EC7EB95B7229}" type="presOf" srcId="{038BA29A-2B7E-40F4-AA16-9E06A1C603FE}" destId="{84BAD5CD-ECF1-4871-9CA8-D6E769B2E6C0}" srcOrd="1" destOrd="0" presId="urn:microsoft.com/office/officeart/2005/8/layout/cycle2"/>
    <dgm:cxn modelId="{7B6EDEC9-0445-4AED-8A1D-94BE9A9445AD}" type="presOf" srcId="{10688D34-21B9-4B0A-858B-11DC1084B47F}" destId="{B63FB674-F876-444C-99A6-A738FCFBD887}" srcOrd="1" destOrd="0" presId="urn:microsoft.com/office/officeart/2005/8/layout/cycle2"/>
    <dgm:cxn modelId="{56006545-E9DA-47FA-A8B4-958DB58CD80F}" type="presOf" srcId="{6BA4AC7D-135C-4340-8AE0-39A0E067C25C}" destId="{739EDDE2-7F4B-4F42-8B7E-89605776F195}" srcOrd="0" destOrd="0" presId="urn:microsoft.com/office/officeart/2005/8/layout/cycle2"/>
    <dgm:cxn modelId="{274F6396-0E12-4811-99E5-6809C89B7601}" srcId="{FF46AB83-6DF5-427C-85A7-326B6533D9C2}" destId="{4C4FCE51-BC20-4E99-AA65-4C13686B90C7}" srcOrd="1" destOrd="0" parTransId="{050936DF-8408-4B7E-8863-5ADA54CC3DF7}" sibTransId="{451778F3-94CF-411F-8354-E0B15CB99013}"/>
    <dgm:cxn modelId="{24CA2C3C-7F6E-4DE1-B892-CCCB3D9B5FA9}" type="presParOf" srcId="{D007156E-A79C-4788-9E07-B1F2265D2B00}" destId="{BC583131-A77B-4957-8C45-D46301D8E828}" srcOrd="0" destOrd="0" presId="urn:microsoft.com/office/officeart/2005/8/layout/cycle2"/>
    <dgm:cxn modelId="{54FB7253-E22E-4250-B22B-86EB3D1F07BB}" type="presParOf" srcId="{D007156E-A79C-4788-9E07-B1F2265D2B00}" destId="{05406877-5D74-4A3A-8442-243469D05D52}" srcOrd="1" destOrd="0" presId="urn:microsoft.com/office/officeart/2005/8/layout/cycle2"/>
    <dgm:cxn modelId="{994ED6F6-0AD7-4C79-9AFB-0E0B42E4E66E}" type="presParOf" srcId="{05406877-5D74-4A3A-8442-243469D05D52}" destId="{9D5DC72B-2E64-4AC6-B673-EDB24377810F}" srcOrd="0" destOrd="0" presId="urn:microsoft.com/office/officeart/2005/8/layout/cycle2"/>
    <dgm:cxn modelId="{8A8D37A4-B204-4845-9E1C-918E2BF2FA53}" type="presParOf" srcId="{D007156E-A79C-4788-9E07-B1F2265D2B00}" destId="{55C13338-14AD-4FBB-A40D-86E9723D8D03}" srcOrd="2" destOrd="0" presId="urn:microsoft.com/office/officeart/2005/8/layout/cycle2"/>
    <dgm:cxn modelId="{F52706AE-06CB-408F-9E7E-A66A71DD8DD7}" type="presParOf" srcId="{D007156E-A79C-4788-9E07-B1F2265D2B00}" destId="{28F4AD60-F6A5-4A8F-B3E6-E5A1899D9A9A}" srcOrd="3" destOrd="0" presId="urn:microsoft.com/office/officeart/2005/8/layout/cycle2"/>
    <dgm:cxn modelId="{78E42E29-175D-4D1E-A65D-BF09A69791A9}" type="presParOf" srcId="{28F4AD60-F6A5-4A8F-B3E6-E5A1899D9A9A}" destId="{736A82FC-85CC-405B-8D38-F563EAF4C86E}" srcOrd="0" destOrd="0" presId="urn:microsoft.com/office/officeart/2005/8/layout/cycle2"/>
    <dgm:cxn modelId="{85FD828B-0292-44C3-A1C0-A77E58034AF5}" type="presParOf" srcId="{D007156E-A79C-4788-9E07-B1F2265D2B00}" destId="{739EDDE2-7F4B-4F42-8B7E-89605776F195}" srcOrd="4" destOrd="0" presId="urn:microsoft.com/office/officeart/2005/8/layout/cycle2"/>
    <dgm:cxn modelId="{8B89A0A8-83A5-4FBD-8C32-19ACFE6AD62C}" type="presParOf" srcId="{D007156E-A79C-4788-9E07-B1F2265D2B00}" destId="{C38577B1-240E-4D94-BE5C-C17237A32142}" srcOrd="5" destOrd="0" presId="urn:microsoft.com/office/officeart/2005/8/layout/cycle2"/>
    <dgm:cxn modelId="{532C6208-E744-4735-BF40-235330A813D9}" type="presParOf" srcId="{C38577B1-240E-4D94-BE5C-C17237A32142}" destId="{84BAD5CD-ECF1-4871-9CA8-D6E769B2E6C0}" srcOrd="0" destOrd="0" presId="urn:microsoft.com/office/officeart/2005/8/layout/cycle2"/>
    <dgm:cxn modelId="{890C2635-BF7B-4027-9E3F-F0F1C834F7F2}" type="presParOf" srcId="{D007156E-A79C-4788-9E07-B1F2265D2B00}" destId="{FDF53584-91E4-449D-8B1E-2A466046BF86}" srcOrd="6" destOrd="0" presId="urn:microsoft.com/office/officeart/2005/8/layout/cycle2"/>
    <dgm:cxn modelId="{58983EBC-A87E-47F8-978F-0C7A5B367500}" type="presParOf" srcId="{D007156E-A79C-4788-9E07-B1F2265D2B00}" destId="{81A55968-CBE3-49DF-A372-91DF3649CC69}" srcOrd="7" destOrd="0" presId="urn:microsoft.com/office/officeart/2005/8/layout/cycle2"/>
    <dgm:cxn modelId="{AC5590FC-03C6-4DEF-9DE8-EAF56103B0BE}" type="presParOf" srcId="{81A55968-CBE3-49DF-A372-91DF3649CC69}" destId="{B63FB674-F876-444C-99A6-A738FCFBD887}" srcOrd="0" destOrd="0" presId="urn:microsoft.com/office/officeart/2005/8/layout/cycle2"/>
    <dgm:cxn modelId="{62D02877-47E6-43E0-8191-4D6CB648B104}" type="presParOf" srcId="{D007156E-A79C-4788-9E07-B1F2265D2B00}" destId="{0A58FC4B-BCFE-407B-8490-B7F88AB249F6}" srcOrd="8" destOrd="0" presId="urn:microsoft.com/office/officeart/2005/8/layout/cycle2"/>
    <dgm:cxn modelId="{2175F919-DFF5-4A4C-8249-B97A38B2CD29}" type="presParOf" srcId="{D007156E-A79C-4788-9E07-B1F2265D2B00}" destId="{F9E1D425-581F-474F-A401-4144E480CFF9}" srcOrd="9" destOrd="0" presId="urn:microsoft.com/office/officeart/2005/8/layout/cycle2"/>
    <dgm:cxn modelId="{2D9D9983-4E8A-49AB-BF5F-EAFF01D09280}" type="presParOf" srcId="{F9E1D425-581F-474F-A401-4144E480CFF9}" destId="{68841119-6483-44AB-B0F3-EA913B82C2AF}" srcOrd="0" destOrd="0" presId="urn:microsoft.com/office/officeart/2005/8/layout/cycle2"/>
  </dgm:cxnLst>
  <dgm:bg>
    <a:effectLst>
      <a:outerShdw blurRad="203200" dist="368300" dir="2700000" algn="tl" rotWithShape="0">
        <a:prstClr val="black">
          <a:alpha val="40000"/>
        </a:prstClr>
      </a:outerShdw>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83131-A77B-4957-8C45-D46301D8E828}">
      <dsp:nvSpPr>
        <dsp:cNvPr id="0" name=""/>
        <dsp:cNvSpPr/>
      </dsp:nvSpPr>
      <dsp:spPr>
        <a:xfrm>
          <a:off x="1783035" y="614"/>
          <a:ext cx="883099" cy="883099"/>
        </a:xfrm>
        <a:prstGeom prst="ellipse">
          <a:avLst/>
        </a:prstGeom>
        <a:solidFill>
          <a:srgbClr val="5D87A1"/>
        </a:solidFill>
        <a:ln>
          <a:noFill/>
        </a:ln>
        <a:effectLst>
          <a:outerShdw blurRad="114300" dist="38100" dir="2700000" algn="tl" rotWithShape="0">
            <a:prstClr val="black">
              <a:alpha val="40000"/>
            </a:prst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Plan</a:t>
          </a:r>
          <a:endParaRPr lang="en-US" sz="1300" kern="1200" dirty="0"/>
        </a:p>
      </dsp:txBody>
      <dsp:txXfrm>
        <a:off x="1912362" y="129941"/>
        <a:ext cx="624445" cy="624445"/>
      </dsp:txXfrm>
    </dsp:sp>
    <dsp:sp modelId="{05406877-5D74-4A3A-8442-243469D05D52}">
      <dsp:nvSpPr>
        <dsp:cNvPr id="0" name=""/>
        <dsp:cNvSpPr/>
      </dsp:nvSpPr>
      <dsp:spPr>
        <a:xfrm rot="2160000">
          <a:off x="2498098" y="558787"/>
          <a:ext cx="342427" cy="434810"/>
        </a:xfrm>
        <a:prstGeom prst="rightArrow">
          <a:avLst>
            <a:gd name="adj1" fmla="val 60000"/>
            <a:gd name="adj2" fmla="val 50000"/>
          </a:avLst>
        </a:prstGeom>
        <a:gradFill rotWithShape="0">
          <a:gsLst>
            <a:gs pos="0">
              <a:schemeClr val="bg1">
                <a:lumMod val="85000"/>
                <a:alpha val="0"/>
              </a:schemeClr>
            </a:gs>
            <a:gs pos="16000">
              <a:schemeClr val="bg1">
                <a:lumMod val="85000"/>
              </a:schemeClr>
            </a:gs>
            <a:gs pos="100000">
              <a:schemeClr val="bg1">
                <a:lumMod val="50000"/>
              </a:schemeClr>
            </a:gs>
          </a:gsLst>
          <a:lin ang="5400000" scaled="0"/>
        </a:gradFill>
        <a:ln w="9525" cap="flat" cmpd="sng" algn="ctr">
          <a:noFill/>
          <a:prstDash val="solid"/>
        </a:ln>
        <a:effectLst>
          <a:outerShdw blurRad="44450" dist="27940" dir="5400000" algn="ctr" rotWithShape="0">
            <a:srgbClr val="000000">
              <a:alpha val="32000"/>
            </a:srgbClr>
          </a:outerShdw>
        </a:effectLst>
        <a:scene3d>
          <a:camera prst="orthographicFront"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2507908" y="615558"/>
        <a:ext cx="239699" cy="260886"/>
      </dsp:txXfrm>
    </dsp:sp>
    <dsp:sp modelId="{55C13338-14AD-4FBB-A40D-86E9723D8D03}">
      <dsp:nvSpPr>
        <dsp:cNvPr id="0" name=""/>
        <dsp:cNvSpPr/>
      </dsp:nvSpPr>
      <dsp:spPr>
        <a:xfrm>
          <a:off x="2855765" y="779998"/>
          <a:ext cx="883099" cy="883099"/>
        </a:xfrm>
        <a:prstGeom prst="ellipse">
          <a:avLst/>
        </a:prstGeom>
        <a:solidFill>
          <a:srgbClr val="5D87A1"/>
        </a:solidFill>
        <a:ln>
          <a:noFill/>
        </a:ln>
        <a:effectLst>
          <a:outerShdw blurRad="114300" dist="38100" dir="2700000" algn="tl" rotWithShape="0">
            <a:prstClr val="black">
              <a:alpha val="40000"/>
            </a:prst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Config</a:t>
          </a:r>
          <a:endParaRPr lang="en-US" sz="1300" kern="1200" dirty="0"/>
        </a:p>
      </dsp:txBody>
      <dsp:txXfrm>
        <a:off x="2985092" y="909325"/>
        <a:ext cx="624445" cy="624445"/>
      </dsp:txXfrm>
    </dsp:sp>
    <dsp:sp modelId="{28F4AD60-F6A5-4A8F-B3E6-E5A1899D9A9A}">
      <dsp:nvSpPr>
        <dsp:cNvPr id="0" name=""/>
        <dsp:cNvSpPr/>
      </dsp:nvSpPr>
      <dsp:spPr>
        <a:xfrm rot="6480000">
          <a:off x="2906026" y="1507591"/>
          <a:ext cx="342427" cy="434810"/>
        </a:xfrm>
        <a:prstGeom prst="rightArrow">
          <a:avLst>
            <a:gd name="adj1" fmla="val 60000"/>
            <a:gd name="adj2" fmla="val 50000"/>
          </a:avLst>
        </a:prstGeom>
        <a:gradFill rotWithShape="0">
          <a:gsLst>
            <a:gs pos="0">
              <a:schemeClr val="bg1">
                <a:lumMod val="85000"/>
                <a:alpha val="0"/>
              </a:schemeClr>
            </a:gs>
            <a:gs pos="16000">
              <a:schemeClr val="bg1">
                <a:lumMod val="85000"/>
              </a:schemeClr>
            </a:gs>
            <a:gs pos="100000">
              <a:schemeClr val="bg1">
                <a:lumMod val="50000"/>
              </a:schemeClr>
            </a:gs>
          </a:gsLst>
          <a:lin ang="5400000" scaled="0"/>
        </a:gradFill>
        <a:ln w="9525" cap="flat" cmpd="sng" algn="ctr">
          <a:noFill/>
          <a:prstDash val="solid"/>
        </a:ln>
        <a:effectLst>
          <a:outerShdw blurRad="44450" dist="27940" dir="5400000" algn="ctr" rotWithShape="0">
            <a:srgbClr val="000000">
              <a:alpha val="32000"/>
            </a:srgbClr>
          </a:outerShdw>
        </a:effectLst>
        <a:scene3d>
          <a:camera prst="orthographicFront"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973262" y="1545703"/>
        <a:ext cx="239699" cy="260886"/>
      </dsp:txXfrm>
    </dsp:sp>
    <dsp:sp modelId="{739EDDE2-7F4B-4F42-8B7E-89605776F195}">
      <dsp:nvSpPr>
        <dsp:cNvPr id="0" name=""/>
        <dsp:cNvSpPr/>
      </dsp:nvSpPr>
      <dsp:spPr>
        <a:xfrm>
          <a:off x="2446018" y="2041067"/>
          <a:ext cx="883099" cy="883099"/>
        </a:xfrm>
        <a:prstGeom prst="ellipse">
          <a:avLst/>
        </a:prstGeom>
        <a:solidFill>
          <a:srgbClr val="5D87A1"/>
        </a:solidFill>
        <a:ln>
          <a:noFill/>
        </a:ln>
        <a:effectLst>
          <a:outerShdw blurRad="114300" dist="38100" dir="2700000" algn="tl" rotWithShape="0">
            <a:prstClr val="black">
              <a:alpha val="40000"/>
            </a:prst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Monitor</a:t>
          </a:r>
          <a:endParaRPr lang="en-US" sz="1300" kern="1200" dirty="0"/>
        </a:p>
      </dsp:txBody>
      <dsp:txXfrm>
        <a:off x="2575345" y="2170394"/>
        <a:ext cx="624445" cy="624445"/>
      </dsp:txXfrm>
    </dsp:sp>
    <dsp:sp modelId="{C38577B1-240E-4D94-BE5C-C17237A32142}">
      <dsp:nvSpPr>
        <dsp:cNvPr id="0" name=""/>
        <dsp:cNvSpPr/>
      </dsp:nvSpPr>
      <dsp:spPr>
        <a:xfrm rot="10800000">
          <a:off x="2146278" y="2247958"/>
          <a:ext cx="342427" cy="434810"/>
        </a:xfrm>
        <a:prstGeom prst="rightArrow">
          <a:avLst>
            <a:gd name="adj1" fmla="val 60000"/>
            <a:gd name="adj2" fmla="val 50000"/>
          </a:avLst>
        </a:prstGeom>
        <a:gradFill rotWithShape="0">
          <a:gsLst>
            <a:gs pos="0">
              <a:schemeClr val="bg1">
                <a:lumMod val="85000"/>
                <a:alpha val="0"/>
              </a:schemeClr>
            </a:gs>
            <a:gs pos="16000">
              <a:schemeClr val="bg1">
                <a:lumMod val="85000"/>
              </a:schemeClr>
            </a:gs>
            <a:gs pos="100000">
              <a:schemeClr val="bg1">
                <a:lumMod val="50000"/>
              </a:schemeClr>
            </a:gs>
          </a:gsLst>
          <a:lin ang="5400000" scaled="0"/>
        </a:gradFill>
        <a:ln w="9525" cap="flat" cmpd="sng" algn="ctr">
          <a:noFill/>
          <a:prstDash val="solid"/>
        </a:ln>
        <a:effectLst>
          <a:outerShdw blurRad="44450" dist="27940" dir="5400000" algn="ctr" rotWithShape="0">
            <a:srgbClr val="000000">
              <a:alpha val="32000"/>
            </a:srgbClr>
          </a:outerShdw>
        </a:effectLst>
        <a:scene3d>
          <a:camera prst="orthographicFront"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2249006" y="2334920"/>
        <a:ext cx="239699" cy="260886"/>
      </dsp:txXfrm>
    </dsp:sp>
    <dsp:sp modelId="{FDF53584-91E4-449D-8B1E-2A466046BF86}">
      <dsp:nvSpPr>
        <dsp:cNvPr id="0" name=""/>
        <dsp:cNvSpPr/>
      </dsp:nvSpPr>
      <dsp:spPr>
        <a:xfrm>
          <a:off x="1120052" y="2041067"/>
          <a:ext cx="883099" cy="883099"/>
        </a:xfrm>
        <a:prstGeom prst="ellipse">
          <a:avLst/>
        </a:prstGeom>
        <a:solidFill>
          <a:srgbClr val="5D87A1"/>
        </a:solidFill>
        <a:ln>
          <a:noFill/>
        </a:ln>
        <a:effectLst>
          <a:outerShdw blurRad="114300" dist="38100" dir="2700000" algn="tl" rotWithShape="0">
            <a:prstClr val="black">
              <a:alpha val="40000"/>
            </a:prst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Trouble</a:t>
          </a:r>
          <a:br>
            <a:rPr lang="en-US" sz="1300" kern="1200" dirty="0" smtClean="0"/>
          </a:br>
          <a:r>
            <a:rPr lang="en-US" sz="1300" kern="1200" dirty="0" smtClean="0"/>
            <a:t>shoot</a:t>
          </a:r>
          <a:endParaRPr lang="en-US" sz="1300" kern="1200" dirty="0"/>
        </a:p>
      </dsp:txBody>
      <dsp:txXfrm>
        <a:off x="1249379" y="2170394"/>
        <a:ext cx="624445" cy="624445"/>
      </dsp:txXfrm>
    </dsp:sp>
    <dsp:sp modelId="{81A55968-CBE3-49DF-A372-91DF3649CC69}">
      <dsp:nvSpPr>
        <dsp:cNvPr id="0" name=""/>
        <dsp:cNvSpPr/>
      </dsp:nvSpPr>
      <dsp:spPr>
        <a:xfrm rot="15120000">
          <a:off x="1204820" y="1727261"/>
          <a:ext cx="342427" cy="434810"/>
        </a:xfrm>
        <a:prstGeom prst="rightArrow">
          <a:avLst>
            <a:gd name="adj1" fmla="val 60000"/>
            <a:gd name="adj2" fmla="val 50000"/>
          </a:avLst>
        </a:prstGeom>
        <a:gradFill rotWithShape="0">
          <a:gsLst>
            <a:gs pos="0">
              <a:schemeClr val="bg1">
                <a:lumMod val="85000"/>
                <a:alpha val="0"/>
              </a:schemeClr>
            </a:gs>
            <a:gs pos="16000">
              <a:schemeClr val="bg1">
                <a:lumMod val="85000"/>
              </a:schemeClr>
            </a:gs>
            <a:gs pos="100000">
              <a:schemeClr val="bg1">
                <a:lumMod val="50000"/>
              </a:schemeClr>
            </a:gs>
          </a:gsLst>
          <a:lin ang="5400000" scaled="0"/>
        </a:gradFill>
        <a:ln w="9525" cap="flat" cmpd="sng" algn="ctr">
          <a:noFill/>
          <a:prstDash val="solid"/>
        </a:ln>
        <a:effectLst>
          <a:outerShdw blurRad="44450" dist="27940" dir="5400000" algn="ctr" rotWithShape="0">
            <a:srgbClr val="000000">
              <a:alpha val="32000"/>
            </a:srgbClr>
          </a:outerShdw>
        </a:effectLst>
        <a:scene3d>
          <a:camera prst="orthographicFront"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rot="10800000">
        <a:off x="1272056" y="1863073"/>
        <a:ext cx="239699" cy="260886"/>
      </dsp:txXfrm>
    </dsp:sp>
    <dsp:sp modelId="{0A58FC4B-BCFE-407B-8490-B7F88AB249F6}">
      <dsp:nvSpPr>
        <dsp:cNvPr id="0" name=""/>
        <dsp:cNvSpPr/>
      </dsp:nvSpPr>
      <dsp:spPr>
        <a:xfrm>
          <a:off x="710306" y="779998"/>
          <a:ext cx="883099" cy="883099"/>
        </a:xfrm>
        <a:prstGeom prst="ellipse">
          <a:avLst/>
        </a:prstGeom>
        <a:solidFill>
          <a:srgbClr val="5D87A1"/>
        </a:solidFill>
        <a:ln>
          <a:noFill/>
        </a:ln>
        <a:effectLst>
          <a:outerShdw blurRad="114300" dist="38100" dir="2700000" algn="tl" rotWithShape="0">
            <a:prstClr val="black">
              <a:alpha val="40000"/>
            </a:prstClr>
          </a:outerShdw>
        </a:effectLst>
        <a:scene3d>
          <a:camera prst="orthographicFront" zoom="92000"/>
          <a:lightRig rig="balanced" dir="t">
            <a:rot lat="0" lon="0" rev="12700000"/>
          </a:lightRig>
        </a:scene3d>
        <a:sp3d prstMaterial="plastic">
          <a:bevelT w="50800" h="50800"/>
          <a:bevelB w="50800" h="50800"/>
        </a:sp3d>
      </dsp:spPr>
      <dsp:style>
        <a:lnRef idx="0">
          <a:scrgbClr r="0" g="0" b="0"/>
        </a:lnRef>
        <a:fillRef idx="1">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Report</a:t>
          </a:r>
          <a:endParaRPr lang="en-US" sz="1300" kern="1200" dirty="0"/>
        </a:p>
      </dsp:txBody>
      <dsp:txXfrm>
        <a:off x="839633" y="909325"/>
        <a:ext cx="624445" cy="624445"/>
      </dsp:txXfrm>
    </dsp:sp>
    <dsp:sp modelId="{F9E1D425-581F-474F-A401-4144E480CFF9}">
      <dsp:nvSpPr>
        <dsp:cNvPr id="0" name=""/>
        <dsp:cNvSpPr/>
      </dsp:nvSpPr>
      <dsp:spPr>
        <a:xfrm rot="19440000">
          <a:off x="1459874" y="687368"/>
          <a:ext cx="342427" cy="434810"/>
        </a:xfrm>
        <a:prstGeom prst="rightArrow">
          <a:avLst>
            <a:gd name="adj1" fmla="val 60000"/>
            <a:gd name="adj2" fmla="val 50000"/>
          </a:avLst>
        </a:prstGeom>
        <a:gradFill rotWithShape="0">
          <a:gsLst>
            <a:gs pos="0">
              <a:schemeClr val="bg1">
                <a:lumMod val="85000"/>
                <a:alpha val="0"/>
              </a:schemeClr>
            </a:gs>
            <a:gs pos="16000">
              <a:schemeClr val="bg1">
                <a:lumMod val="85000"/>
              </a:schemeClr>
            </a:gs>
            <a:gs pos="100000">
              <a:schemeClr val="bg1">
                <a:lumMod val="50000"/>
              </a:schemeClr>
            </a:gs>
          </a:gsLst>
          <a:lin ang="5400000" scaled="0"/>
        </a:gradFill>
        <a:ln w="9525" cap="flat" cmpd="sng" algn="ctr">
          <a:noFill/>
          <a:prstDash val="solid"/>
        </a:ln>
        <a:effectLst>
          <a:outerShdw blurRad="44450" dist="27940" dir="5400000" algn="ctr" rotWithShape="0">
            <a:srgbClr val="000000">
              <a:alpha val="32000"/>
            </a:srgbClr>
          </a:outerShdw>
        </a:effectLst>
        <a:scene3d>
          <a:camera prst="orthographicFront" zoom="92000"/>
          <a:lightRig rig="balanced" dir="t">
            <a:rot lat="0" lon="0" rev="12700000"/>
          </a:lightRig>
        </a:scene3d>
        <a:sp3d z="-25400" prstMaterial="plastic">
          <a:bevelT w="25400" h="25400"/>
          <a:bevelB w="25400" h="25400"/>
        </a:sp3d>
      </dsp:spPr>
      <dsp:style>
        <a:lnRef idx="1">
          <a:scrgbClr r="0" g="0" b="0"/>
        </a:lnRef>
        <a:fillRef idx="1">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en-US" sz="1100" kern="1200"/>
        </a:p>
      </dsp:txBody>
      <dsp:txXfrm>
        <a:off x="1469684" y="804521"/>
        <a:ext cx="239699" cy="26088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9CC1678-44B7-463C-A681-EDB9A328CB29}" type="datetimeFigureOut">
              <a:rPr lang="en-US" smtClean="0"/>
              <a:pPr/>
              <a:t>08/03/2013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A14B09-7C50-4114-8675-D6CC4E79564E}" type="slidenum">
              <a:rPr lang="en-US" smtClean="0"/>
              <a:pPr/>
              <a:t>‹#›</a:t>
            </a:fld>
            <a:endParaRPr lang="en-US"/>
          </a:p>
        </p:txBody>
      </p:sp>
    </p:spTree>
    <p:extLst>
      <p:ext uri="{BB962C8B-B14F-4D97-AF65-F5344CB8AC3E}">
        <p14:creationId xmlns:p14="http://schemas.microsoft.com/office/powerpoint/2010/main" val="1020289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We’re going to be covering Simply Connected – our integrated</a:t>
            </a:r>
            <a:r>
              <a:rPr lang="en-US" baseline="0" dirty="0" smtClean="0"/>
              <a:t> portfolio of </a:t>
            </a:r>
            <a:r>
              <a:rPr lang="en-US" dirty="0" smtClean="0"/>
              <a:t>Enterprise</a:t>
            </a:r>
            <a:r>
              <a:rPr lang="en-US" baseline="0" dirty="0" smtClean="0"/>
              <a:t> products and how these address the current trends of mobility, access and security</a:t>
            </a: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E8EE7A-9D2D-4E70-A376-71E05BB2EFD1}" type="slidenum">
              <a:rPr lang="en-US" smtClean="0">
                <a:solidFill>
                  <a:prstClr val="black"/>
                </a:solidFill>
              </a:rPr>
              <a:pPr>
                <a:defRPr/>
              </a:pPr>
              <a:t>1</a:t>
            </a:fld>
            <a:endParaRPr lang="en-US" smtClean="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9" name="Notes Placeholder 2"/>
          <p:cNvSpPr>
            <a:spLocks noGrp="1"/>
          </p:cNvSpPr>
          <p:nvPr>
            <p:ph type="body" idx="1"/>
          </p:nvPr>
        </p:nvSpPr>
        <p:spPr/>
        <p:txBody>
          <a:bodyPr>
            <a:noAutofit/>
          </a:bodyPr>
          <a:lstStyle/>
          <a:p>
            <a:pPr>
              <a:lnSpc>
                <a:spcPct val="80000"/>
              </a:lnSpc>
            </a:pPr>
            <a:r>
              <a:rPr lang="en-US" sz="850" dirty="0" smtClean="0"/>
              <a:t>WLA532 is Junipers next generation 802.11n AP. It is our flagship access point with a discreet form factor, superior aesthetics and best in class performance, out performing similar products from other vendors (beats Aruba 135 with 20% better throughput over distance).</a:t>
            </a:r>
          </a:p>
          <a:p>
            <a:pPr>
              <a:lnSpc>
                <a:spcPct val="80000"/>
              </a:lnSpc>
            </a:pPr>
            <a:endParaRPr lang="en-US" sz="850" dirty="0" smtClean="0"/>
          </a:p>
          <a:p>
            <a:pPr>
              <a:lnSpc>
                <a:spcPct val="80000"/>
              </a:lnSpc>
            </a:pPr>
            <a:r>
              <a:rPr lang="en-US" sz="850" dirty="0" smtClean="0"/>
              <a:t>WLA 532 is the most compact 3 stream AP on the market. Its refined shape and form factor blends in with most building interiors and its small footprint allows for discreet, safe, easy installations. </a:t>
            </a:r>
          </a:p>
          <a:p>
            <a:pPr>
              <a:lnSpc>
                <a:spcPct val="80000"/>
              </a:lnSpc>
            </a:pPr>
            <a:endParaRPr lang="en-US" sz="850" dirty="0" smtClean="0"/>
          </a:p>
          <a:p>
            <a:pPr>
              <a:lnSpc>
                <a:spcPct val="80000"/>
              </a:lnSpc>
            </a:pPr>
            <a:r>
              <a:rPr lang="en-US" sz="850" dirty="0" smtClean="0"/>
              <a:t>It has a revolutionary patent pending cross polarized indoor, integrated antenna design that enhances 5Ghz coverage, improving load balancing across 2.4 and 5 GHz and enables </a:t>
            </a:r>
            <a:r>
              <a:rPr lang="en-US" sz="850" dirty="0" err="1" smtClean="0"/>
              <a:t>seemless</a:t>
            </a:r>
            <a:r>
              <a:rPr lang="en-US" sz="850" dirty="0" smtClean="0"/>
              <a:t> roaming. This dual radio design delivers 20% more throughput and 50% more capacity for multimedia applications and very dense mobile </a:t>
            </a:r>
            <a:r>
              <a:rPr lang="en-US" sz="850" dirty="0" err="1" smtClean="0"/>
              <a:t>WiFi</a:t>
            </a:r>
            <a:r>
              <a:rPr lang="en-US" sz="850" dirty="0" smtClean="0"/>
              <a:t> client environments. </a:t>
            </a:r>
          </a:p>
          <a:p>
            <a:pPr>
              <a:lnSpc>
                <a:spcPct val="80000"/>
              </a:lnSpc>
            </a:pPr>
            <a:endParaRPr lang="en-US" sz="850" dirty="0" smtClean="0"/>
          </a:p>
          <a:p>
            <a:pPr>
              <a:lnSpc>
                <a:spcPct val="80000"/>
              </a:lnSpc>
            </a:pPr>
            <a:r>
              <a:rPr lang="en-US" sz="850" dirty="0" smtClean="0"/>
              <a:t>This highly integrated design delivers high value providing concurrent client access and spectrum analysis. Additionally, it supports encrypted, secure high speed links to remote AP deployments. And the trusted platform module ensures the integrity and authenticity of hardware and software.</a:t>
            </a:r>
          </a:p>
          <a:p>
            <a:pPr>
              <a:lnSpc>
                <a:spcPct val="80000"/>
              </a:lnSpc>
            </a:pPr>
            <a:endParaRPr lang="en-US" sz="850" dirty="0" smtClean="0"/>
          </a:p>
          <a:p>
            <a:pPr>
              <a:lnSpc>
                <a:spcPct val="80000"/>
              </a:lnSpc>
            </a:pPr>
            <a:r>
              <a:rPr lang="en-US" sz="850" dirty="0" smtClean="0"/>
              <a:t>Energy efficient - Efficient power system design consumes less power than previous generation; it works under 802.3af power draw limit even under peak load and adheres to IEEE802.3az energy efficient Ethernet design to reduce energy consumption when not in use.</a:t>
            </a:r>
          </a:p>
          <a:p>
            <a:pPr>
              <a:lnSpc>
                <a:spcPct val="80000"/>
              </a:lnSpc>
            </a:pPr>
            <a:endParaRPr lang="en-US" sz="850" dirty="0" smtClean="0"/>
          </a:p>
          <a:p>
            <a:pPr>
              <a:lnSpc>
                <a:spcPct val="80000"/>
              </a:lnSpc>
            </a:pPr>
            <a:r>
              <a:rPr lang="en-US" sz="850" dirty="0" smtClean="0"/>
              <a:t>TECHNICAL Specs:</a:t>
            </a:r>
          </a:p>
          <a:p>
            <a:pPr>
              <a:lnSpc>
                <a:spcPct val="80000"/>
              </a:lnSpc>
            </a:pPr>
            <a:r>
              <a:rPr lang="en-US" sz="850" dirty="0" smtClean="0"/>
              <a:t>Interfaces</a:t>
            </a:r>
          </a:p>
          <a:p>
            <a:pPr marL="114300" lvl="1" indent="-114300">
              <a:lnSpc>
                <a:spcPct val="80000"/>
              </a:lnSpc>
              <a:buFont typeface="Arial" pitchFamily="34" charset="0"/>
              <a:buChar char="•"/>
            </a:pPr>
            <a:r>
              <a:rPr lang="en-US" sz="850" dirty="0" smtClean="0"/>
              <a:t> Concurrent dual-radio (11an/11gn) operation </a:t>
            </a:r>
          </a:p>
          <a:p>
            <a:pPr marL="114300" lvl="1" indent="-114300">
              <a:lnSpc>
                <a:spcPct val="80000"/>
              </a:lnSpc>
              <a:buFont typeface="Arial" pitchFamily="34" charset="0"/>
              <a:buChar char="•"/>
            </a:pPr>
            <a:r>
              <a:rPr lang="en-US" sz="850" dirty="0" smtClean="0"/>
              <a:t> Up to 450Mbps link speed on 5GHz</a:t>
            </a:r>
          </a:p>
          <a:p>
            <a:pPr marL="114300" lvl="1" indent="-114300">
              <a:lnSpc>
                <a:spcPct val="80000"/>
              </a:lnSpc>
              <a:buFont typeface="Arial" pitchFamily="34" charset="0"/>
              <a:buChar char="•"/>
            </a:pPr>
            <a:r>
              <a:rPr lang="en-US" sz="850" dirty="0" smtClean="0"/>
              <a:t> Up to 195Mbps link speed on 2.4GHz</a:t>
            </a:r>
          </a:p>
          <a:p>
            <a:pPr marL="114300" lvl="1" indent="-114300">
              <a:lnSpc>
                <a:spcPct val="80000"/>
              </a:lnSpc>
              <a:buFont typeface="Arial" pitchFamily="34" charset="0"/>
              <a:buChar char="•"/>
            </a:pPr>
            <a:r>
              <a:rPr lang="en-US" sz="850" dirty="0" smtClean="0"/>
              <a:t> 10x better performance than 802.11a/g </a:t>
            </a:r>
          </a:p>
          <a:p>
            <a:pPr marL="114300" lvl="1" indent="-114300">
              <a:lnSpc>
                <a:spcPct val="80000"/>
              </a:lnSpc>
              <a:buFont typeface="Arial" pitchFamily="34" charset="0"/>
              <a:buChar char="•"/>
            </a:pPr>
            <a:r>
              <a:rPr lang="en-US" sz="850" dirty="0" smtClean="0"/>
              <a:t> 802.3af </a:t>
            </a:r>
            <a:r>
              <a:rPr lang="en-US" sz="850" dirty="0" err="1" smtClean="0"/>
              <a:t>PoE</a:t>
            </a:r>
            <a:r>
              <a:rPr lang="en-US" sz="850" dirty="0" smtClean="0"/>
              <a:t> power</a:t>
            </a:r>
          </a:p>
          <a:p>
            <a:pPr>
              <a:lnSpc>
                <a:spcPct val="80000"/>
              </a:lnSpc>
            </a:pPr>
            <a:r>
              <a:rPr lang="en-US" sz="850" dirty="0" smtClean="0"/>
              <a:t>Security</a:t>
            </a:r>
          </a:p>
          <a:p>
            <a:pPr marL="114300" lvl="1" indent="-114300">
              <a:lnSpc>
                <a:spcPct val="80000"/>
              </a:lnSpc>
              <a:buFont typeface="Arial" pitchFamily="34" charset="0"/>
              <a:buChar char="•"/>
            </a:pPr>
            <a:r>
              <a:rPr lang="en-US" sz="850" dirty="0" smtClean="0"/>
              <a:t> Encryption at “air” rate 802.11i, WPA2/AES, WPA/TKIP, WEP</a:t>
            </a:r>
          </a:p>
          <a:p>
            <a:pPr marL="114300" lvl="1" indent="-114300">
              <a:lnSpc>
                <a:spcPct val="80000"/>
              </a:lnSpc>
              <a:buFont typeface="Arial" pitchFamily="34" charset="0"/>
              <a:buChar char="•"/>
            </a:pPr>
            <a:r>
              <a:rPr lang="en-US" sz="850" dirty="0" smtClean="0"/>
              <a:t> No stored configuration, no serial port, Kensington lock</a:t>
            </a:r>
          </a:p>
          <a:p>
            <a:pPr>
              <a:lnSpc>
                <a:spcPct val="80000"/>
              </a:lnSpc>
            </a:pPr>
            <a:r>
              <a:rPr lang="en-US" sz="850" dirty="0" smtClean="0"/>
              <a:t>Performance and Mobility</a:t>
            </a:r>
          </a:p>
          <a:p>
            <a:pPr marL="114300" lvl="1" indent="-114300">
              <a:lnSpc>
                <a:spcPct val="80000"/>
              </a:lnSpc>
              <a:buFont typeface="Arial" pitchFamily="34" charset="0"/>
              <a:buChar char="•"/>
            </a:pPr>
            <a:r>
              <a:rPr lang="en-US" sz="850" dirty="0" smtClean="0"/>
              <a:t> Local switching for low Latency, high performance</a:t>
            </a:r>
          </a:p>
          <a:p>
            <a:pPr marL="114300" lvl="1" indent="-114300">
              <a:lnSpc>
                <a:spcPct val="80000"/>
              </a:lnSpc>
              <a:buFont typeface="Arial" pitchFamily="34" charset="0"/>
              <a:buChar char="•"/>
            </a:pPr>
            <a:r>
              <a:rPr lang="en-US" sz="850" dirty="0" smtClean="0"/>
              <a:t> Advanced AP to AP VLAN tunneling</a:t>
            </a:r>
          </a:p>
          <a:p>
            <a:pPr>
              <a:lnSpc>
                <a:spcPct val="80000"/>
              </a:lnSpc>
            </a:pPr>
            <a:r>
              <a:rPr lang="en-US" sz="850" dirty="0" smtClean="0"/>
              <a:t>Management</a:t>
            </a:r>
          </a:p>
          <a:p>
            <a:pPr marL="114300" lvl="1" indent="-114300">
              <a:lnSpc>
                <a:spcPct val="80000"/>
              </a:lnSpc>
              <a:buFont typeface="Arial" pitchFamily="34" charset="0"/>
              <a:buChar char="•"/>
            </a:pPr>
            <a:r>
              <a:rPr lang="en-US" sz="850" dirty="0" err="1" smtClean="0"/>
              <a:t>AutoTune</a:t>
            </a:r>
            <a:r>
              <a:rPr lang="en-US" sz="850" dirty="0" smtClean="0"/>
              <a:t> Dynamic RF management</a:t>
            </a:r>
          </a:p>
          <a:p>
            <a:pPr lvl="0">
              <a:lnSpc>
                <a:spcPct val="80000"/>
              </a:lnSpc>
            </a:pPr>
            <a:r>
              <a:rPr lang="en-US" sz="850" noProof="0" dirty="0" smtClean="0"/>
              <a:t>Antenna</a:t>
            </a:r>
          </a:p>
          <a:p>
            <a:pPr marL="114300" lvl="1" indent="-114300">
              <a:lnSpc>
                <a:spcPct val="80000"/>
              </a:lnSpc>
              <a:buFont typeface="Arial" pitchFamily="34" charset="0"/>
              <a:buChar char="•"/>
            </a:pPr>
            <a:r>
              <a:rPr lang="en-US" sz="850" noProof="0" dirty="0" smtClean="0"/>
              <a:t>Six Internal cross-polarized antennas with 5 degree down-tilt for best signal strength</a:t>
            </a:r>
          </a:p>
          <a:p>
            <a:pPr marL="114300" lvl="1" indent="-114300">
              <a:lnSpc>
                <a:spcPct val="80000"/>
              </a:lnSpc>
              <a:buFont typeface="Arial" pitchFamily="34" charset="0"/>
              <a:buChar char="•"/>
            </a:pPr>
            <a:r>
              <a:rPr lang="en-US" sz="850" noProof="0" dirty="0" smtClean="0"/>
              <a:t>External Antenna model (available Q1)</a:t>
            </a:r>
          </a:p>
          <a:p>
            <a:pPr marL="288925" lvl="0" indent="-114300">
              <a:lnSpc>
                <a:spcPct val="80000"/>
              </a:lnSpc>
              <a:buFont typeface="Arial" pitchFamily="34" charset="0"/>
              <a:buChar char="•"/>
            </a:pPr>
            <a:r>
              <a:rPr lang="en-US" sz="850" noProof="0" dirty="0" smtClean="0"/>
              <a:t>Usability &amp; Ease-of-Installation</a:t>
            </a:r>
          </a:p>
          <a:p>
            <a:pPr marL="403225" lvl="1" indent="-114300">
              <a:lnSpc>
                <a:spcPct val="80000"/>
              </a:lnSpc>
              <a:buFont typeface="Arial" pitchFamily="34" charset="0"/>
              <a:buChar char="•"/>
            </a:pPr>
            <a:r>
              <a:rPr lang="en-US" sz="850" noProof="0" dirty="0" smtClean="0"/>
              <a:t>Versatile mounting options for ceiling, wall mount and wall plugs</a:t>
            </a:r>
          </a:p>
          <a:p>
            <a:pPr lvl="1">
              <a:lnSpc>
                <a:spcPct val="80000"/>
              </a:lnSpc>
            </a:pPr>
            <a:endParaRPr lang="en-US" sz="850" dirty="0" smtClean="0"/>
          </a:p>
          <a:p>
            <a:pPr>
              <a:lnSpc>
                <a:spcPct val="80000"/>
              </a:lnSpc>
            </a:pPr>
            <a:endParaRPr lang="en-US" sz="850" dirty="0" smtClean="0"/>
          </a:p>
        </p:txBody>
      </p:sp>
      <p:sp>
        <p:nvSpPr>
          <p:cNvPr id="5" name="Slide Number Placeholder 3"/>
          <p:cNvSpPr>
            <a:spLocks noGrp="1"/>
          </p:cNvSpPr>
          <p:nvPr>
            <p:ph type="sldNum" sz="quarter" idx="5"/>
          </p:nvPr>
        </p:nvSpPr>
        <p:spPr/>
        <p:txBody>
          <a:bodyPr/>
          <a:lstStyle/>
          <a:p>
            <a:fld id="{2A40332E-4E2C-47D1-A45E-514CF1D93A6E}" type="slidenum">
              <a:rPr lang="en-US" smtClean="0"/>
              <a:pPr/>
              <a:t>10</a:t>
            </a:fld>
            <a:endParaRPr lang="en-US" dirty="0"/>
          </a:p>
        </p:txBody>
      </p:sp>
      <p:sp>
        <p:nvSpPr>
          <p:cNvPr id="8" name="Slide Image Placeholder 7"/>
          <p:cNvSpPr>
            <a:spLocks noGrp="1" noRot="1" noChangeAspect="1"/>
          </p:cNvSpPr>
          <p:nvPr>
            <p:ph type="sldImg"/>
          </p:nvPr>
        </p:nvSpPr>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7" name="Rectangle 2"/>
          <p:cNvSpPr>
            <a:spLocks noGrp="1" noRot="1" noChangeAspect="1" noChangeArrowheads="1" noTextEdit="1"/>
          </p:cNvSpPr>
          <p:nvPr>
            <p:ph type="sldImg"/>
          </p:nvPr>
        </p:nvSpPr>
        <p:spPr>
          <a:xfrm>
            <a:off x="1144588" y="685800"/>
            <a:ext cx="4573587" cy="3430588"/>
          </a:xfrm>
          <a:ln/>
        </p:spPr>
      </p:sp>
      <p:sp>
        <p:nvSpPr>
          <p:cNvPr id="1417218" name="Rectangle 3"/>
          <p:cNvSpPr>
            <a:spLocks noGrp="1" noChangeArrowheads="1"/>
          </p:cNvSpPr>
          <p:nvPr>
            <p:ph type="body" idx="1"/>
          </p:nvPr>
        </p:nvSpPr>
        <p:spPr>
          <a:noFill/>
          <a:ln/>
        </p:spPr>
        <p:txBody>
          <a:bodyPr>
            <a:normAutofit fontScale="70000" lnSpcReduction="20000"/>
          </a:bodyPr>
          <a:lstStyle/>
          <a:p>
            <a:pPr eaLnBrk="1" hangingPunct="1"/>
            <a:r>
              <a:rPr lang="en-US" b="1" dirty="0" smtClean="0"/>
              <a:t>&lt; Juniper Wireless: WLC Controller Family &gt;</a:t>
            </a:r>
          </a:p>
          <a:p>
            <a:pPr eaLnBrk="1" hangingPunct="1"/>
            <a:endParaRPr lang="en-US" dirty="0" smtClean="0"/>
          </a:p>
          <a:p>
            <a:r>
              <a:rPr lang="en-US" b="1" dirty="0" smtClean="0"/>
              <a:t>Introduction Summary:</a:t>
            </a:r>
          </a:p>
          <a:p>
            <a:r>
              <a:rPr lang="en-US" dirty="0" smtClean="0"/>
              <a:t>Juniper provides a complete portfolio of enterprise grade WLAN</a:t>
            </a:r>
            <a:r>
              <a:rPr lang="en-US" baseline="0" dirty="0" smtClean="0"/>
              <a:t> Controllers</a:t>
            </a:r>
            <a:r>
              <a:rPr lang="en-US" dirty="0" smtClean="0"/>
              <a:t>. </a:t>
            </a:r>
          </a:p>
          <a:p>
            <a:pPr eaLnBrk="1" hangingPunct="1"/>
            <a:endParaRPr lang="en-US" dirty="0" smtClean="0"/>
          </a:p>
          <a:p>
            <a:pPr eaLnBrk="1" hangingPunct="1"/>
            <a:r>
              <a:rPr lang="en-US" b="1" dirty="0" smtClean="0"/>
              <a:t>&lt;Click</a:t>
            </a:r>
            <a:r>
              <a:rPr lang="en-US" b="1" baseline="0" dirty="0" smtClean="0"/>
              <a:t> Once&gt;</a:t>
            </a:r>
            <a:endParaRPr lang="en-US" b="1" dirty="0" smtClean="0"/>
          </a:p>
          <a:p>
            <a:pPr eaLnBrk="1" hangingPunct="1"/>
            <a:endParaRPr lang="en-US" b="1" dirty="0" smtClean="0"/>
          </a:p>
          <a:p>
            <a:pPr eaLnBrk="1" hangingPunct="1"/>
            <a:r>
              <a:rPr lang="en-US" b="1" dirty="0" smtClean="0"/>
              <a:t>Small Deployments: WLC2 and WLC8</a:t>
            </a:r>
          </a:p>
          <a:p>
            <a:pPr marL="114300" indent="-114300" eaLnBrk="1" hangingPunct="1">
              <a:buFont typeface="Arial" pitchFamily="34" charset="0"/>
              <a:buChar char="•"/>
            </a:pPr>
            <a:r>
              <a:rPr lang="en-US" dirty="0" smtClean="0"/>
              <a:t>The WLC2 supports up to 4 access points and is well-suited for branch office, retail store, and small business deployments. </a:t>
            </a:r>
          </a:p>
          <a:p>
            <a:pPr marL="114300" indent="-114300" eaLnBrk="1" hangingPunct="1">
              <a:buFont typeface="Arial" pitchFamily="34" charset="0"/>
              <a:buChar char="•"/>
            </a:pPr>
            <a:r>
              <a:rPr lang="en-US" dirty="0" smtClean="0"/>
              <a:t>It can be configure and manage locally or from a remote location with automatic no-touch deployment. </a:t>
            </a:r>
            <a:endParaRPr lang="en-US" b="1" i="1" dirty="0" smtClean="0"/>
          </a:p>
          <a:p>
            <a:pPr marL="114300" indent="-114300" eaLnBrk="1" hangingPunct="1">
              <a:buFont typeface="Arial" pitchFamily="34" charset="0"/>
              <a:buChar char="•"/>
            </a:pPr>
            <a:r>
              <a:rPr lang="en-US" dirty="0" smtClean="0"/>
              <a:t>The WLC8 supports up to 12 access points and is designed for branch office and distributed wiring closet installations. </a:t>
            </a:r>
          </a:p>
          <a:p>
            <a:pPr eaLnBrk="1" hangingPunct="1"/>
            <a:endParaRPr lang="en-US" dirty="0" smtClean="0"/>
          </a:p>
          <a:p>
            <a:pPr eaLnBrk="1" hangingPunct="1"/>
            <a:r>
              <a:rPr lang="en-US" b="1" dirty="0" smtClean="0"/>
              <a:t>Medium Deployments: WLC200</a:t>
            </a:r>
          </a:p>
          <a:p>
            <a:pPr marL="114300" indent="-114300" eaLnBrk="1" hangingPunct="1">
              <a:buFont typeface="Arial" pitchFamily="34" charset="0"/>
              <a:buChar char="•"/>
            </a:pPr>
            <a:r>
              <a:rPr lang="en-US" dirty="0" smtClean="0"/>
              <a:t>The WLC200R can scale to support up to 192 access points with flexible licensing bundles of 32 supported access points for optimum price/performance.</a:t>
            </a:r>
          </a:p>
          <a:p>
            <a:pPr marL="114300" indent="-114300" eaLnBrk="1" hangingPunct="1">
              <a:buFont typeface="Arial" pitchFamily="34" charset="0"/>
              <a:buChar char="•"/>
            </a:pPr>
            <a:r>
              <a:rPr lang="en-US" dirty="0" smtClean="0"/>
              <a:t>It supports demanding wireless applications, such as voice and video over WLAN, for thousands of users at indoor or outdoor locations. </a:t>
            </a:r>
          </a:p>
          <a:p>
            <a:pPr marL="114300" indent="-114300" eaLnBrk="1" hangingPunct="1">
              <a:buFont typeface="Arial" pitchFamily="34" charset="0"/>
              <a:buChar char="•"/>
            </a:pPr>
            <a:r>
              <a:rPr lang="en-US" dirty="0" smtClean="0"/>
              <a:t>The WLC200 Series can support up to 64 APs in a centralized architecture or up to 192 in a distributed AP architecture.</a:t>
            </a:r>
          </a:p>
          <a:p>
            <a:pPr eaLnBrk="1" hangingPunct="1"/>
            <a:endParaRPr lang="en-US" dirty="0" smtClean="0"/>
          </a:p>
          <a:p>
            <a:pPr eaLnBrk="1" hangingPunct="1"/>
            <a:r>
              <a:rPr lang="en-US" b="1" dirty="0" smtClean="0"/>
              <a:t>Large</a:t>
            </a:r>
            <a:r>
              <a:rPr lang="en-US" b="1" baseline="0" dirty="0" smtClean="0"/>
              <a:t> Deployments: WLC800 and WLC 2800</a:t>
            </a:r>
            <a:endParaRPr lang="en-US" b="1" dirty="0" smtClean="0"/>
          </a:p>
          <a:p>
            <a:pPr marL="114300" indent="-114300" eaLnBrk="1" hangingPunct="1">
              <a:buFont typeface="Arial" pitchFamily="34" charset="0"/>
              <a:buChar char="•"/>
            </a:pPr>
            <a:r>
              <a:rPr lang="en-US" dirty="0" smtClean="0"/>
              <a:t>The WLC800 is designed for mainstream 11n deployment at large sites.</a:t>
            </a:r>
          </a:p>
          <a:p>
            <a:pPr marL="114300" indent="-114300" eaLnBrk="1" hangingPunct="1">
              <a:buFont typeface="Arial" pitchFamily="34" charset="0"/>
              <a:buChar char="•"/>
            </a:pPr>
            <a:r>
              <a:rPr lang="en-US" dirty="0" smtClean="0"/>
              <a:t>It offers 8 </a:t>
            </a:r>
            <a:r>
              <a:rPr lang="en-US" dirty="0" err="1" smtClean="0"/>
              <a:t>Gbps</a:t>
            </a:r>
            <a:r>
              <a:rPr lang="en-US" dirty="0" smtClean="0"/>
              <a:t> of line-rate switching throughput and supports up to 128 three-stream 802.11n access points with flexible licensing bundles of 16 supported access points.</a:t>
            </a:r>
          </a:p>
          <a:p>
            <a:pPr marL="114300" indent="-114300" eaLnBrk="1" hangingPunct="1">
              <a:buFont typeface="Arial" pitchFamily="34" charset="0"/>
              <a:buChar char="•"/>
            </a:pPr>
            <a:r>
              <a:rPr lang="en-US" dirty="0" smtClean="0"/>
              <a:t>The WLC2800 is designed for mass deployment of wireless LAN access in large enterprises. </a:t>
            </a:r>
          </a:p>
          <a:p>
            <a:pPr marL="114300" indent="-114300" eaLnBrk="1" hangingPunct="1">
              <a:buFont typeface="Arial" pitchFamily="34" charset="0"/>
              <a:buChar char="•"/>
            </a:pPr>
            <a:r>
              <a:rPr lang="en-US" dirty="0" smtClean="0"/>
              <a:t>It offers 28 </a:t>
            </a:r>
            <a:r>
              <a:rPr lang="en-US" dirty="0" err="1" smtClean="0"/>
              <a:t>Gbps</a:t>
            </a:r>
            <a:r>
              <a:rPr lang="en-US" dirty="0" smtClean="0"/>
              <a:t> of switching throughput and supports up to 512 802.11n access</a:t>
            </a:r>
            <a:r>
              <a:rPr lang="en-US" baseline="0" dirty="0" smtClean="0"/>
              <a:t> and </a:t>
            </a:r>
            <a:r>
              <a:rPr lang="en-US" dirty="0" smtClean="0"/>
              <a:t>comes with a base license to support 64 with flexible licensing bundles of 64 supported access points.</a:t>
            </a:r>
          </a:p>
          <a:p>
            <a:pPr eaLnBrk="1" hangingPunct="1"/>
            <a:endParaRPr lang="en-US" dirty="0" smtClean="0"/>
          </a:p>
          <a:p>
            <a:pPr eaLnBrk="1" hangingPunct="1"/>
            <a:r>
              <a:rPr lang="en-US" b="1" dirty="0" smtClean="0"/>
              <a:t>Technical Summary:</a:t>
            </a:r>
          </a:p>
          <a:p>
            <a:pPr marL="114300" indent="-114300" eaLnBrk="1" hangingPunct="1">
              <a:buFont typeface="Arial" pitchFamily="34" charset="0"/>
              <a:buChar char="•"/>
            </a:pPr>
            <a:r>
              <a:rPr lang="en-US" dirty="0" smtClean="0"/>
              <a:t>Clusters of up to 64 Juniper Wireless LAN Controllers form a mobility domain, which provides seamless roaming, intrusion protection, and RF management over large, single-site wireless LAN deployments.</a:t>
            </a:r>
          </a:p>
          <a:p>
            <a:pPr marL="114300" indent="-114300" eaLnBrk="1" hangingPunct="1">
              <a:buFont typeface="Arial" pitchFamily="34" charset="0"/>
              <a:buChar char="•"/>
            </a:pPr>
            <a:r>
              <a:rPr lang="en-US" dirty="0" smtClean="0"/>
              <a:t>A network domain interconnects mobility domains to support multiple sites and span wide geographic regions with secure, seamless mobility applications and smart mobile services.</a:t>
            </a:r>
          </a:p>
          <a:p>
            <a:pPr marL="114300" indent="-114300" eaLnBrk="1" hangingPunct="1">
              <a:buFont typeface="Arial" pitchFamily="34" charset="0"/>
              <a:buChar char="•"/>
            </a:pPr>
            <a:r>
              <a:rPr lang="en-US" dirty="0" smtClean="0"/>
              <a:t>All Juniper Wireless LAN Controllers enable seamless and secure deployment of enterprise wireless networks over L2/L3 networks without disruption. </a:t>
            </a:r>
          </a:p>
          <a:p>
            <a:pPr marL="114300" indent="-114300" eaLnBrk="1" hangingPunct="1">
              <a:buFont typeface="Arial" pitchFamily="34" charset="0"/>
              <a:buChar char="•"/>
            </a:pPr>
            <a:r>
              <a:rPr lang="en-US" dirty="0" smtClean="0"/>
              <a:t>These controller are 802.11n-ready and provides intelligent switching, combining centralized and distributed data forwarding. </a:t>
            </a:r>
          </a:p>
          <a:p>
            <a:pPr marL="114300" indent="-114300" eaLnBrk="1" hangingPunct="1">
              <a:buFont typeface="Arial" pitchFamily="34" charset="0"/>
              <a:buChar char="•"/>
            </a:pPr>
            <a:r>
              <a:rPr lang="en-US" dirty="0" smtClean="0"/>
              <a:t>The WLC series combines L2 Ethernet switching, </a:t>
            </a:r>
            <a:r>
              <a:rPr lang="en-US" dirty="0" err="1" smtClean="0"/>
              <a:t>stateful</a:t>
            </a:r>
            <a:r>
              <a:rPr lang="en-US" dirty="0" smtClean="0"/>
              <a:t> per-user and per-service firewalls, wireless intrusion protection, 802.1Q </a:t>
            </a:r>
            <a:r>
              <a:rPr lang="en-US" dirty="0" err="1" smtClean="0"/>
              <a:t>trunking</a:t>
            </a:r>
            <a:r>
              <a:rPr lang="en-US" dirty="0" smtClean="0"/>
              <a:t> and per-VLAN spanning tree (PVST+). </a:t>
            </a:r>
          </a:p>
          <a:p>
            <a:pPr marL="114300" indent="-114300" eaLnBrk="1" hangingPunct="1">
              <a:buFont typeface="Arial" pitchFamily="34" charset="0"/>
              <a:buChar char="•"/>
            </a:pPr>
            <a:r>
              <a:rPr lang="en-US" dirty="0" smtClean="0"/>
              <a:t>&lt;EOS&gt;</a:t>
            </a:r>
          </a:p>
        </p:txBody>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7218" name="Rectangle 3"/>
          <p:cNvSpPr>
            <a:spLocks noGrp="1" noChangeArrowheads="1"/>
          </p:cNvSpPr>
          <p:nvPr>
            <p:ph type="body" idx="1"/>
          </p:nvPr>
        </p:nvSpPr>
        <p:spPr/>
        <p:txBody>
          <a:bodyPr>
            <a:normAutofit fontScale="92500"/>
          </a:bodyPr>
          <a:lstStyle/>
          <a:p>
            <a:r>
              <a:rPr lang="en-US" dirty="0" smtClean="0"/>
              <a:t>Enterprise-grade Access Point Family</a:t>
            </a:r>
          </a:p>
          <a:p>
            <a:endParaRPr lang="en-US" dirty="0" smtClean="0"/>
          </a:p>
          <a:p>
            <a:r>
              <a:rPr lang="en-US" dirty="0" smtClean="0"/>
              <a:t>Juniper provides a complete portfolio of enterprise grade Access Points. The Juniper family of APs includes cost effective legacy APs for customers with basic WLAN needs on a tight budget. These include the WLA371 single radio and WLA422 dual radio APs.</a:t>
            </a:r>
          </a:p>
          <a:p>
            <a:endParaRPr lang="en-US" dirty="0" smtClean="0"/>
          </a:p>
          <a:p>
            <a:r>
              <a:rPr lang="en-US" dirty="0" smtClean="0"/>
              <a:t>Our next generation indoor AP provide customers with a cost effective upgrade 802.11n. The WLA522 dual radio AP with internal antennas. The WLA522E that support external Antennas for greater distances an versatility. These APs are designed with two transmitters and two receivers referred to as 2x2 MIMO AP. The WLA522 and WLA522E are best suited for high density indoor deployments. This AP includes HW accelerator for higher CAPWAP data path crypto performance (about 40 to 50% of no crypto) and more importantly HW assisted Spectrum Analysis capabilities.</a:t>
            </a:r>
          </a:p>
          <a:p>
            <a:endParaRPr lang="en-US" dirty="0" smtClean="0"/>
          </a:p>
          <a:p>
            <a:r>
              <a:rPr lang="en-US" dirty="0" smtClean="0"/>
              <a:t>The WLA532 has three transmitters and three receivers and is know as a 3x3:3 Spatial Stream MIMO AP. It has dual Radio AP dual internal radios and delivers 50% more performance and capacity as well as 10% to 15% greater range than the WLA522. This allows for more capacity and coverage area per AP and is best suited for large enterprises with very high density of users.</a:t>
            </a:r>
          </a:p>
          <a:p>
            <a:endParaRPr lang="en-US" dirty="0" smtClean="0"/>
          </a:p>
          <a:p>
            <a:r>
              <a:rPr lang="en-US" dirty="0" smtClean="0"/>
              <a:t>The WLA632 is a dual radio 3x3 MIMO 802.11n AP for outdoors with several Antenna options that allow for ranges up to 5 miles or 8 Kilometers with the highest gain direction antenna.</a:t>
            </a:r>
          </a:p>
          <a:p>
            <a:r>
              <a:rPr lang="en-US" dirty="0" smtClean="0"/>
              <a:t>Note: All of our dual radio APs support multi-hop mesh and wireless bridging features. Mesh and Bridging features are sold as separate licenses for the controller the AP is associated to.</a:t>
            </a:r>
          </a:p>
        </p:txBody>
      </p:sp>
      <p:sp>
        <p:nvSpPr>
          <p:cNvPr id="4" name="Slide Number Placeholder 3"/>
          <p:cNvSpPr>
            <a:spLocks noGrp="1"/>
          </p:cNvSpPr>
          <p:nvPr>
            <p:ph type="sldNum" sz="quarter" idx="5"/>
          </p:nvPr>
        </p:nvSpPr>
        <p:spPr/>
        <p:txBody>
          <a:bodyPr/>
          <a:lstStyle/>
          <a:p>
            <a:fld id="{2A40332E-4E2C-47D1-A45E-514CF1D93A6E}" type="slidenum">
              <a:rPr lang="en-US" smtClean="0"/>
              <a:pPr/>
              <a:t>12</a:t>
            </a:fld>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3"/>
          <p:cNvSpPr>
            <a:spLocks noGrp="1" noChangeArrowheads="1"/>
          </p:cNvSpPr>
          <p:nvPr>
            <p:ph type="body" idx="1"/>
          </p:nvPr>
        </p:nvSpPr>
        <p:spPr/>
        <p:txBody>
          <a:bodyPr>
            <a:normAutofit fontScale="85000" lnSpcReduction="20000"/>
          </a:bodyPr>
          <a:lstStyle/>
          <a:p>
            <a:r>
              <a:rPr lang="en-US" dirty="0" smtClean="0"/>
              <a:t>&lt; </a:t>
            </a:r>
            <a:r>
              <a:rPr lang="en-US" dirty="0" err="1" smtClean="0"/>
              <a:t>RingMaster</a:t>
            </a:r>
            <a:r>
              <a:rPr lang="en-US" dirty="0" smtClean="0"/>
              <a:t>: Best in Class WLAN Lifecycle Management &gt;</a:t>
            </a:r>
          </a:p>
          <a:p>
            <a:endParaRPr lang="en-US" dirty="0" smtClean="0"/>
          </a:p>
          <a:p>
            <a:r>
              <a:rPr lang="en-US" dirty="0" err="1" smtClean="0"/>
              <a:t>RingMaster</a:t>
            </a:r>
            <a:r>
              <a:rPr lang="en-US" dirty="0" smtClean="0"/>
              <a:t> is a fully integrated lice cycle management tool. </a:t>
            </a:r>
          </a:p>
          <a:p>
            <a:r>
              <a:rPr lang="en-US" dirty="0" smtClean="0"/>
              <a:t>It guides the customer through planning based on parameters such as capacity, coverage as well as attenuation factors.</a:t>
            </a:r>
          </a:p>
          <a:p>
            <a:r>
              <a:rPr lang="en-US" dirty="0" smtClean="0"/>
              <a:t>These factors are various kinds of building materials and height of the AP deployment. </a:t>
            </a:r>
          </a:p>
          <a:p>
            <a:r>
              <a:rPr lang="en-US" dirty="0" smtClean="0"/>
              <a:t>AP configuration data from planning (such as power, channel and controller association) is automatically passed to the configuration aspect of the life cycle.</a:t>
            </a:r>
          </a:p>
          <a:p>
            <a:endParaRPr lang="en-US" dirty="0" smtClean="0"/>
          </a:p>
          <a:p>
            <a:r>
              <a:rPr lang="en-US" dirty="0" smtClean="0"/>
              <a:t>Configuration in </a:t>
            </a:r>
            <a:r>
              <a:rPr lang="en-US" dirty="0" err="1" smtClean="0"/>
              <a:t>RingMaster</a:t>
            </a:r>
            <a:r>
              <a:rPr lang="en-US" dirty="0" smtClean="0"/>
              <a:t> is easy with the use of wizards to </a:t>
            </a:r>
            <a:r>
              <a:rPr lang="en-US" dirty="0" err="1" smtClean="0"/>
              <a:t>config</a:t>
            </a:r>
            <a:r>
              <a:rPr lang="en-US" dirty="0" smtClean="0"/>
              <a:t>, policy management, flexible deployment and upgrade.</a:t>
            </a:r>
          </a:p>
          <a:p>
            <a:r>
              <a:rPr lang="en-US" dirty="0" smtClean="0"/>
              <a:t>It includes an automated CLI/RM reconciliation and audit trailing are some of the highlights of the RM configuration.</a:t>
            </a:r>
          </a:p>
          <a:p>
            <a:r>
              <a:rPr lang="en-US" dirty="0" smtClean="0"/>
              <a:t>RM also provides the ability for the users to copy paste configuration elements from one controller to another.</a:t>
            </a:r>
          </a:p>
          <a:p>
            <a:r>
              <a:rPr lang="en-US" dirty="0" smtClean="0"/>
              <a:t>It also support the ability to bulk import APs for the greatest ease of use in larger environments.</a:t>
            </a:r>
          </a:p>
          <a:p>
            <a:endParaRPr lang="en-US" dirty="0" smtClean="0"/>
          </a:p>
          <a:p>
            <a:r>
              <a:rPr lang="en-US" dirty="0" err="1" smtClean="0"/>
              <a:t>RingMaster</a:t>
            </a:r>
            <a:r>
              <a:rPr lang="en-US" dirty="0" smtClean="0"/>
              <a:t> delivers excellent floor level, equipment level (from deployment level down to each individual radio) and SSID level monitoring. </a:t>
            </a:r>
          </a:p>
          <a:p>
            <a:r>
              <a:rPr lang="en-US" dirty="0" smtClean="0"/>
              <a:t>Client monitoring and troubleshooting and security (WIPS/WIDS, rogue detection) are all driven from intuitive dashboards.</a:t>
            </a:r>
          </a:p>
          <a:p>
            <a:r>
              <a:rPr lang="en-US" dirty="0" smtClean="0"/>
              <a:t>The whole monitoring section is location aware.</a:t>
            </a:r>
          </a:p>
          <a:p>
            <a:endParaRPr lang="en-US" dirty="0" smtClean="0"/>
          </a:p>
          <a:p>
            <a:r>
              <a:rPr lang="en-US" dirty="0" err="1" smtClean="0"/>
              <a:t>Wireshark</a:t>
            </a:r>
            <a:r>
              <a:rPr lang="en-US" dirty="0" smtClean="0"/>
              <a:t> integration, queue depth analysis per client, location vs. RF connection and historical data for voice and data sessions provide excellent client level troubleshooting.</a:t>
            </a:r>
          </a:p>
          <a:p>
            <a:r>
              <a:rPr lang="en-US" dirty="0" smtClean="0"/>
              <a:t>Reports in </a:t>
            </a:r>
            <a:r>
              <a:rPr lang="en-US" dirty="0" err="1" smtClean="0"/>
              <a:t>RingMaster</a:t>
            </a:r>
            <a:r>
              <a:rPr lang="en-US" dirty="0" smtClean="0"/>
              <a:t> cover the entire gamut of planning, configuration and monitoring information in </a:t>
            </a:r>
            <a:r>
              <a:rPr lang="en-US" dirty="0" err="1" smtClean="0"/>
              <a:t>RingMaster</a:t>
            </a:r>
            <a:r>
              <a:rPr lang="en-US" dirty="0" smtClean="0"/>
              <a:t>. Reports can be generated in </a:t>
            </a:r>
            <a:r>
              <a:rPr lang="en-US" dirty="0" err="1" smtClean="0"/>
              <a:t>pdf</a:t>
            </a:r>
            <a:r>
              <a:rPr lang="en-US" dirty="0" smtClean="0"/>
              <a:t> and html formats.</a:t>
            </a:r>
          </a:p>
          <a:p>
            <a:r>
              <a:rPr lang="en-US" dirty="0" smtClean="0"/>
              <a:t>They can be emailed, stored on the RM server or </a:t>
            </a:r>
            <a:r>
              <a:rPr lang="en-US" dirty="0" err="1" smtClean="0"/>
              <a:t>FTP’d</a:t>
            </a:r>
            <a:r>
              <a:rPr lang="en-US" dirty="0" smtClean="0"/>
              <a:t> to a separate server for archival. All reports can be scheduled.</a:t>
            </a:r>
          </a:p>
          <a:p>
            <a:r>
              <a:rPr lang="en-US" dirty="0" smtClean="0"/>
              <a:t>Reports include historical traffic, top traffic / load hot spot information, session / client related reports, PCI report, security related reports etc</a:t>
            </a:r>
          </a:p>
          <a:p>
            <a:r>
              <a:rPr lang="en-US" dirty="0" smtClean="0"/>
              <a:t>&lt;EOS&gt;</a:t>
            </a:r>
          </a:p>
        </p:txBody>
      </p:sp>
      <p:sp>
        <p:nvSpPr>
          <p:cNvPr id="5" name="Slide Number Placeholder 3"/>
          <p:cNvSpPr>
            <a:spLocks noGrp="1"/>
          </p:cNvSpPr>
          <p:nvPr>
            <p:ph type="sldNum" sz="quarter" idx="5"/>
          </p:nvPr>
        </p:nvSpPr>
        <p:spPr/>
        <p:txBody>
          <a:bodyPr/>
          <a:lstStyle/>
          <a:p>
            <a:fld id="{2A40332E-4E2C-47D1-A45E-514CF1D93A6E}" type="slidenum">
              <a:rPr lang="en-US" smtClean="0"/>
              <a:pPr/>
              <a:t>13</a:t>
            </a:fld>
            <a:endParaRPr lang="en-US" dirty="0"/>
          </a:p>
        </p:txBody>
      </p:sp>
      <p:sp>
        <p:nvSpPr>
          <p:cNvPr id="9" name="Slide Image Placeholder 8"/>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Juniper’s wireless network value proposition is build on the following fundamentals: Simplicity, Reliability and Scalability. The following technology innovations, unique to Juniper wireless, enable the Simple, Reliable and Scalable mobile experience:  </a:t>
            </a:r>
          </a:p>
          <a:p>
            <a:pPr eaLnBrk="1" hangingPunct="1">
              <a:spcBef>
                <a:spcPct val="0"/>
              </a:spcBef>
            </a:pPr>
            <a:r>
              <a:rPr lang="en-US" dirty="0" smtClean="0"/>
              <a:t>• Simplicity -  Delivered by Juniper with Ringmaster and Unified Mobility Services </a:t>
            </a:r>
          </a:p>
          <a:p>
            <a:pPr eaLnBrk="1" hangingPunct="1">
              <a:spcBef>
                <a:spcPct val="0"/>
              </a:spcBef>
            </a:pPr>
            <a:r>
              <a:rPr lang="en-US" dirty="0" smtClean="0"/>
              <a:t>• Reliability - Delivered by Juniper through Virtual Controller Clustering </a:t>
            </a:r>
          </a:p>
          <a:p>
            <a:pPr eaLnBrk="1" hangingPunct="1">
              <a:spcBef>
                <a:spcPct val="0"/>
              </a:spcBef>
            </a:pPr>
            <a:r>
              <a:rPr lang="en-US" dirty="0" smtClean="0"/>
              <a:t>• Scalability - Delivered by Juniper through Distributed Forwarding and Identity Based Networking </a:t>
            </a:r>
          </a:p>
          <a:p>
            <a:pPr eaLnBrk="1" hangingPunct="1">
              <a:spcBef>
                <a:spcPct val="0"/>
              </a:spcBef>
            </a:pPr>
            <a:endParaRPr lang="en-US" dirty="0" smtClean="0"/>
          </a:p>
        </p:txBody>
      </p:sp>
      <p:sp>
        <p:nvSpPr>
          <p:cNvPr id="22531" name="Slide Number Placeholder 3"/>
          <p:cNvSpPr txBox="1">
            <a:spLocks noGrp="1"/>
          </p:cNvSpPr>
          <p:nvPr/>
        </p:nvSpPr>
        <p:spPr bwMode="auto">
          <a:xfrm>
            <a:off x="3884852" y="8685235"/>
            <a:ext cx="2971593" cy="457200"/>
          </a:xfrm>
          <a:prstGeom prst="rect">
            <a:avLst/>
          </a:prstGeom>
          <a:noFill/>
          <a:ln w="9525">
            <a:noFill/>
            <a:miter lim="800000"/>
            <a:headEnd/>
            <a:tailEnd/>
          </a:ln>
        </p:spPr>
        <p:txBody>
          <a:bodyPr lIns="91433" tIns="45717" rIns="91433" bIns="45717" anchor="b"/>
          <a:lstStyle/>
          <a:p>
            <a:pPr algn="r" defTabSz="915018"/>
            <a:fld id="{F88DF5CE-8001-4BDF-8EB0-6C0EF209728F}" type="slidenum">
              <a:rPr lang="en-US" sz="1200">
                <a:latin typeface="Calibri" pitchFamily="34" charset="0"/>
              </a:rPr>
              <a:pPr algn="r" defTabSz="915018"/>
              <a:t>14</a:t>
            </a:fld>
            <a:endParaRPr lang="en-US" sz="1200" dirty="0">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7" name="Rectangle 3"/>
          <p:cNvSpPr>
            <a:spLocks noGrp="1" noChangeArrowheads="1"/>
          </p:cNvSpPr>
          <p:nvPr>
            <p:ph type="body" idx="1"/>
          </p:nvPr>
        </p:nvSpPr>
        <p:spPr bwMode="auto">
          <a:xfrm>
            <a:off x="687667" y="4343400"/>
            <a:ext cx="5482666" cy="4114800"/>
          </a:xfrm>
          <a:noFill/>
        </p:spPr>
        <p:txBody>
          <a:bodyPr wrap="square" numCol="1" anchor="t" anchorCtr="0" compatLnSpc="1">
            <a:prstTxWarp prst="textNoShape">
              <a:avLst/>
            </a:prstTxWarp>
          </a:bodyPr>
          <a:lstStyle/>
          <a:p>
            <a:pPr>
              <a:defRPr/>
            </a:pPr>
            <a:r>
              <a:rPr lang="en-US" dirty="0" smtClean="0"/>
              <a:t>What is a Cluster?</a:t>
            </a:r>
          </a:p>
          <a:p>
            <a:pPr>
              <a:defRPr/>
            </a:pPr>
            <a:r>
              <a:rPr lang="en-US" dirty="0" smtClean="0"/>
              <a:t>A set of controllers grouped into a single logical entity</a:t>
            </a:r>
          </a:p>
          <a:p>
            <a:pPr>
              <a:defRPr/>
            </a:pPr>
            <a:endParaRPr lang="en-US" dirty="0" smtClean="0"/>
          </a:p>
          <a:p>
            <a:pPr>
              <a:defRPr/>
            </a:pPr>
            <a:r>
              <a:rPr lang="en-US" dirty="0" smtClean="0"/>
              <a:t>Cluster provides 3 main functions:</a:t>
            </a:r>
          </a:p>
          <a:p>
            <a:pPr marL="337276" indent="-337276">
              <a:buFontTx/>
              <a:buAutoNum type="arabicParenR"/>
              <a:defRPr/>
            </a:pPr>
            <a:r>
              <a:rPr lang="en-US" dirty="0" smtClean="0"/>
              <a:t>High availability – all APs in a cluster maintain 2 active connections to different members of a cluster. If one of the controllers fails, the AP uses the second controller to remain in service</a:t>
            </a:r>
            <a:br>
              <a:rPr lang="en-US" dirty="0" smtClean="0"/>
            </a:br>
            <a:r>
              <a:rPr lang="en-US" dirty="0" smtClean="0"/>
              <a:t>[competitive] – no other solution provides this level of resiliency</a:t>
            </a:r>
          </a:p>
          <a:p>
            <a:pPr marL="337276" indent="-337276">
              <a:buFontTx/>
              <a:buAutoNum type="arabicParenR"/>
              <a:defRPr/>
            </a:pPr>
            <a:r>
              <a:rPr lang="en-US" dirty="0" smtClean="0"/>
              <a:t>Single Point of Config – One controller in the group serves as the coordinator for the cluster. All configuration is performed on the seed device and the seed propagates changes to other controllers in the cluster</a:t>
            </a:r>
            <a:br>
              <a:rPr lang="en-US" dirty="0" smtClean="0"/>
            </a:br>
            <a:r>
              <a:rPr lang="en-US" dirty="0" smtClean="0"/>
              <a:t>[competitive] – other solutions require config changes be performed on every device in the wlan system.</a:t>
            </a:r>
          </a:p>
          <a:p>
            <a:pPr marL="337276" indent="-337276">
              <a:buFontTx/>
              <a:buAutoNum type="arabicParenR"/>
              <a:defRPr/>
            </a:pPr>
            <a:r>
              <a:rPr lang="en-US" dirty="0" smtClean="0"/>
              <a:t>AP load balancing – All APs joining the cluster are assigned to member controllers by the seed device. The seed optimizes the distribution of the APs to create equal load on all devices in the cluster</a:t>
            </a:r>
            <a:br>
              <a:rPr lang="en-US" dirty="0" smtClean="0"/>
            </a:br>
            <a:r>
              <a:rPr lang="en-US" dirty="0" smtClean="0"/>
              <a:t>[competitive] – no other solution supports the automatic distribution of APs among controllers</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3"/>
          <p:cNvSpPr>
            <a:spLocks noGrp="1" noRot="1" noChangeAspect="1" noTextEdit="1"/>
          </p:cNvSpPr>
          <p:nvPr>
            <p:ph type="sldImg"/>
          </p:nvPr>
        </p:nvSpPr>
        <p:spPr bwMode="auto">
          <a:noFill/>
          <a:ln>
            <a:solidFill>
              <a:srgbClr val="000000"/>
            </a:solidFill>
            <a:miter lim="800000"/>
            <a:headEnd/>
            <a:tailEnd/>
          </a:ln>
        </p:spPr>
      </p:sp>
      <p:sp>
        <p:nvSpPr>
          <p:cNvPr id="101379" name="Notes Placeholder 14"/>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3"/>
          <p:cNvSpPr>
            <a:spLocks noGrp="1" noRot="1" noChangeAspect="1" noTextEdit="1"/>
          </p:cNvSpPr>
          <p:nvPr>
            <p:ph type="sldImg"/>
          </p:nvPr>
        </p:nvSpPr>
        <p:spPr bwMode="auto">
          <a:noFill/>
          <a:ln>
            <a:solidFill>
              <a:srgbClr val="000000"/>
            </a:solidFill>
            <a:miter lim="800000"/>
            <a:headEnd/>
            <a:tailEnd/>
          </a:ln>
        </p:spPr>
      </p:sp>
      <p:sp>
        <p:nvSpPr>
          <p:cNvPr id="103427" name="Notes Placeholder 14"/>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9571" name="Rectangle 3"/>
          <p:cNvSpPr>
            <a:spLocks noGrp="1" noChangeArrowheads="1"/>
          </p:cNvSpPr>
          <p:nvPr>
            <p:ph type="body" idx="1"/>
          </p:nvPr>
        </p:nvSpPr>
        <p:spPr bwMode="auto">
          <a:xfrm>
            <a:off x="687667" y="4343400"/>
            <a:ext cx="5482666" cy="4114800"/>
          </a:xfrm>
          <a:noFill/>
        </p:spPr>
        <p:txBody>
          <a:bodyPr wrap="square" numCol="1" anchor="t" anchorCtr="0" compatLnSpc="1">
            <a:prstTxWarp prst="textNoShape">
              <a:avLst/>
            </a:prstTxWarp>
          </a:bodyPr>
          <a:lstStyle/>
          <a:p>
            <a:pPr marL="168638" indent="-168638">
              <a:spcBef>
                <a:spcPct val="0"/>
              </a:spcBef>
              <a:buFontTx/>
              <a:buAutoNum type="arabicParenR"/>
            </a:pPr>
            <a:r>
              <a:rPr lang="en-US" dirty="0" smtClean="0"/>
              <a:t>a new client associates to the system</a:t>
            </a:r>
          </a:p>
          <a:p>
            <a:pPr marL="168638" indent="-168638">
              <a:spcBef>
                <a:spcPct val="0"/>
              </a:spcBef>
              <a:buFontTx/>
              <a:buAutoNum type="arabicParenR"/>
            </a:pPr>
            <a:r>
              <a:rPr lang="en-US" dirty="0" smtClean="0"/>
              <a:t>primary controller authenticates/authorizes client</a:t>
            </a:r>
          </a:p>
          <a:p>
            <a:pPr marL="168638" indent="-168638">
              <a:spcBef>
                <a:spcPct val="0"/>
              </a:spcBef>
              <a:buFontTx/>
              <a:buAutoNum type="arabicParenR"/>
            </a:pPr>
            <a:r>
              <a:rPr lang="en-US" dirty="0" smtClean="0"/>
              <a:t>primary propagates session details to backup controller for use during failure</a:t>
            </a:r>
          </a:p>
          <a:p>
            <a:pPr marL="168638" indent="-168638">
              <a:spcBef>
                <a:spcPct val="0"/>
              </a:spcBef>
              <a:buFontTx/>
              <a:buAutoNum type="arabicParenR"/>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1619" name="Rectangle 3"/>
          <p:cNvSpPr>
            <a:spLocks noGrp="1" noChangeArrowheads="1"/>
          </p:cNvSpPr>
          <p:nvPr>
            <p:ph type="body" idx="1"/>
          </p:nvPr>
        </p:nvSpPr>
        <p:spPr bwMode="auto">
          <a:xfrm>
            <a:off x="687667" y="4343400"/>
            <a:ext cx="5482666" cy="4114800"/>
          </a:xfrm>
          <a:noFill/>
        </p:spPr>
        <p:txBody>
          <a:bodyPr wrap="square" numCol="1" anchor="t" anchorCtr="0" compatLnSpc="1">
            <a:prstTxWarp prst="textNoShape">
              <a:avLst/>
            </a:prstTxWarp>
          </a:bodyPr>
          <a:lstStyle/>
          <a:p>
            <a:pPr marL="168638" indent="-168638">
              <a:spcBef>
                <a:spcPct val="0"/>
              </a:spcBef>
              <a:buFontTx/>
              <a:buAutoNum type="arabicParenR"/>
            </a:pPr>
            <a:r>
              <a:rPr lang="en-US" dirty="0" smtClean="0"/>
              <a:t>a new client associates to the system</a:t>
            </a:r>
          </a:p>
          <a:p>
            <a:pPr marL="168638" indent="-168638">
              <a:spcBef>
                <a:spcPct val="0"/>
              </a:spcBef>
              <a:buFontTx/>
              <a:buAutoNum type="arabicParenR"/>
            </a:pPr>
            <a:r>
              <a:rPr lang="en-US" dirty="0" smtClean="0"/>
              <a:t>primary controller authenticates/authorizes client</a:t>
            </a:r>
          </a:p>
          <a:p>
            <a:pPr marL="168638" indent="-168638">
              <a:spcBef>
                <a:spcPct val="0"/>
              </a:spcBef>
              <a:buFontTx/>
              <a:buAutoNum type="arabicParenR"/>
            </a:pPr>
            <a:r>
              <a:rPr lang="en-US" dirty="0" smtClean="0"/>
              <a:t>primary propagates session details to backup controller for use during failure</a:t>
            </a:r>
          </a:p>
          <a:p>
            <a:pPr marL="168638" indent="-168638">
              <a:spcBef>
                <a:spcPct val="0"/>
              </a:spcBef>
              <a:buFontTx/>
              <a:buAutoNum type="arabicParenR"/>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xfrm>
            <a:off x="2170113" y="560388"/>
            <a:ext cx="2505075" cy="1878012"/>
          </a:xfrm>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10000"/>
          </a:bodyPr>
          <a:lstStyle/>
          <a:p>
            <a:pPr marL="57142" lvl="1" indent="1588" defTabSz="888980" fontAlgn="base">
              <a:lnSpc>
                <a:spcPct val="80000"/>
              </a:lnSpc>
              <a:spcBef>
                <a:spcPts val="600"/>
              </a:spcBef>
              <a:spcAft>
                <a:spcPts val="600"/>
              </a:spcAft>
              <a:tabLst>
                <a:tab pos="463481" algn="l"/>
                <a:tab pos="914266" algn="l"/>
                <a:tab pos="1377746" algn="l"/>
                <a:tab pos="1828530" algn="l"/>
                <a:tab pos="2292012" algn="l"/>
                <a:tab pos="2742795" algn="l"/>
                <a:tab pos="3261832" algn="l"/>
              </a:tabLst>
              <a:defRPr/>
            </a:pPr>
            <a:r>
              <a:rPr lang="en-US" sz="1100" dirty="0" smtClean="0"/>
              <a:t>The time for enterprise mobility is now. According to IDC, by 2013, more than 1.19 billion workers worldwide will be using mobile technology, accounting for 34.9% of the workforce.*</a:t>
            </a:r>
          </a:p>
          <a:p>
            <a:pPr marL="57142" lvl="1" indent="1588" defTabSz="888980" fontAlgn="base">
              <a:lnSpc>
                <a:spcPct val="80000"/>
              </a:lnSpc>
              <a:spcBef>
                <a:spcPts val="600"/>
              </a:spcBef>
              <a:spcAft>
                <a:spcPts val="600"/>
              </a:spcAft>
              <a:tabLst>
                <a:tab pos="463481" algn="l"/>
                <a:tab pos="914266" algn="l"/>
                <a:tab pos="1377746" algn="l"/>
                <a:tab pos="1828530" algn="l"/>
                <a:tab pos="2292012" algn="l"/>
                <a:tab pos="2742795" algn="l"/>
                <a:tab pos="3261832" algn="l"/>
              </a:tabLst>
              <a:defRPr/>
            </a:pPr>
            <a:endParaRPr lang="en-US" altLang="zh-CN" sz="1100" dirty="0" smtClean="0"/>
          </a:p>
          <a:p>
            <a:pPr marL="57142" lvl="1" indent="1588" defTabSz="888980" fontAlgn="base">
              <a:lnSpc>
                <a:spcPct val="80000"/>
              </a:lnSpc>
              <a:spcBef>
                <a:spcPts val="600"/>
              </a:spcBef>
              <a:spcAft>
                <a:spcPts val="600"/>
              </a:spcAft>
              <a:tabLst>
                <a:tab pos="463481" algn="l"/>
                <a:tab pos="914266" algn="l"/>
                <a:tab pos="1377746" algn="l"/>
                <a:tab pos="1828530" algn="l"/>
                <a:tab pos="2292012" algn="l"/>
                <a:tab pos="2742795" algn="l"/>
                <a:tab pos="3261832" algn="l"/>
              </a:tabLst>
              <a:defRPr/>
            </a:pPr>
            <a:r>
              <a:rPr lang="en-US" altLang="zh-CN" sz="1100" b="1" dirty="0" smtClean="0">
                <a:latin typeface="Arial" pitchFamily="34" charset="0"/>
                <a:cs typeface="Arial" pitchFamily="34" charset="0"/>
              </a:rPr>
              <a:t>Mobile Internet </a:t>
            </a:r>
            <a:r>
              <a:rPr lang="en-US" altLang="zh-CN" sz="1100" dirty="0" smtClean="0">
                <a:latin typeface="Arial" pitchFamily="34" charset="0"/>
                <a:cs typeface="Arial" pitchFamily="34" charset="0"/>
              </a:rPr>
              <a:t>just reached an inflection point – taking center stage as desktop computers becomes secondary </a:t>
            </a:r>
          </a:p>
          <a:p>
            <a:r>
              <a:rPr lang="en-US" dirty="0" smtClean="0"/>
              <a:t> </a:t>
            </a:r>
            <a:r>
              <a:rPr lang="en-US" b="1" dirty="0" smtClean="0"/>
              <a:t>The new security landscape </a:t>
            </a:r>
          </a:p>
          <a:p>
            <a:r>
              <a:rPr lang="en-US" dirty="0" smtClean="0"/>
              <a:t>Attacker - </a:t>
            </a:r>
            <a:r>
              <a:rPr lang="en-US" b="0" u="none" baseline="0" dirty="0" smtClean="0"/>
              <a:t>- in 2005, we saw a shift in attacker motivation from pursuing notoriety, to profitability. Today, cybercrime is fully organized and we see crime syndicates out to profit from attacks</a:t>
            </a:r>
          </a:p>
          <a:p>
            <a:endParaRPr lang="en-US" dirty="0" smtClean="0"/>
          </a:p>
          <a:p>
            <a:pPr defTabSz="888980" fontAlgn="base">
              <a:spcBef>
                <a:spcPct val="30000"/>
              </a:spcBef>
              <a:spcAft>
                <a:spcPct val="0"/>
              </a:spcAft>
              <a:defRPr/>
            </a:pPr>
            <a:r>
              <a:rPr lang="en-US" dirty="0" smtClean="0"/>
              <a:t>Threats - </a:t>
            </a:r>
            <a:r>
              <a:rPr lang="en-US" b="0" u="none" baseline="0" dirty="0" smtClean="0"/>
              <a:t>While we see new types of attacks we also see the morphing of existing attack types. As an example a few years ago, the majority of malware was in </a:t>
            </a:r>
            <a:r>
              <a:rPr lang="en-US" b="0" u="none" baseline="0" dirty="0" err="1" smtClean="0"/>
              <a:t>cleartext</a:t>
            </a:r>
            <a:r>
              <a:rPr lang="en-US" b="0" u="none" baseline="0" dirty="0" smtClean="0"/>
              <a:t> which could often be detected by AV or IDP solutions. Today over 80% of malware uses encryption, compression or file packing to bypass traditional AV or IDP technologies. We also see a transition of threats with the Web 2.0 trend, through the browsers and traditionally open ports like port 80.</a:t>
            </a:r>
            <a:endParaRPr lang="en-US" b="1" u="sng" baseline="0" dirty="0" smtClean="0"/>
          </a:p>
          <a:p>
            <a:endParaRPr lang="en-US" dirty="0" smtClean="0"/>
          </a:p>
          <a:p>
            <a:r>
              <a:rPr lang="en-US" dirty="0" smtClean="0"/>
              <a:t>Target - </a:t>
            </a:r>
            <a:r>
              <a:rPr lang="en-US" b="0" u="none" baseline="0" dirty="0" smtClean="0"/>
              <a:t>Finally, we also see significant changes with attack targets. Over the past few years there has been an explosion in the volume of data, the devices that attackers target ranging from smartphones, to tablets and to cloud services</a:t>
            </a:r>
            <a:endParaRPr lang="en-US" dirty="0" smtClean="0"/>
          </a:p>
          <a:p>
            <a:pPr marL="57142" lvl="1" indent="1588">
              <a:lnSpc>
                <a:spcPct val="80000"/>
              </a:lnSpc>
              <a:spcBef>
                <a:spcPts val="600"/>
              </a:spcBef>
              <a:spcAft>
                <a:spcPts val="600"/>
              </a:spcAft>
              <a:tabLst>
                <a:tab pos="463481" algn="l"/>
                <a:tab pos="914266" algn="l"/>
                <a:tab pos="1377746" algn="l"/>
                <a:tab pos="1828530" algn="l"/>
                <a:tab pos="2292012" algn="l"/>
                <a:tab pos="2742795" algn="l"/>
                <a:tab pos="3261832" algn="l"/>
              </a:tabLst>
              <a:defRPr/>
            </a:pPr>
            <a:endParaRPr lang="en-US" altLang="zh-CN" sz="1100" dirty="0" smtClean="0">
              <a:latin typeface="Arial" pitchFamily="34" charset="0"/>
              <a:cs typeface="Arial" pitchFamily="34" charset="0"/>
            </a:endParaRPr>
          </a:p>
          <a:p>
            <a:pPr marL="57142" lvl="1" indent="1588">
              <a:lnSpc>
                <a:spcPct val="80000"/>
              </a:lnSpc>
              <a:spcBef>
                <a:spcPts val="600"/>
              </a:spcBef>
              <a:spcAft>
                <a:spcPts val="600"/>
              </a:spcAft>
              <a:tabLst>
                <a:tab pos="463481" algn="l"/>
                <a:tab pos="914266" algn="l"/>
                <a:tab pos="1377746" algn="l"/>
                <a:tab pos="1828530" algn="l"/>
                <a:tab pos="2292012" algn="l"/>
                <a:tab pos="2742795" algn="l"/>
                <a:tab pos="3261832" algn="l"/>
              </a:tabLst>
              <a:defRPr/>
            </a:pPr>
            <a:r>
              <a:rPr lang="en-US" altLang="zh-CN" sz="1100" dirty="0" smtClean="0">
                <a:latin typeface="Arial" pitchFamily="34" charset="0"/>
                <a:cs typeface="Arial" pitchFamily="34" charset="0"/>
              </a:rPr>
              <a:t>The </a:t>
            </a:r>
            <a:r>
              <a:rPr lang="en-US" altLang="zh-CN" sz="1100" b="1" dirty="0" smtClean="0">
                <a:latin typeface="Arial" pitchFamily="34" charset="0"/>
                <a:cs typeface="Arial" pitchFamily="34" charset="0"/>
              </a:rPr>
              <a:t>explosive growth </a:t>
            </a:r>
            <a:r>
              <a:rPr lang="en-US" altLang="zh-CN" sz="1100" dirty="0" smtClean="0">
                <a:latin typeface="Arial" pitchFamily="34" charset="0"/>
                <a:cs typeface="Arial" pitchFamily="34" charset="0"/>
              </a:rPr>
              <a:t>in mobility has no signs of slowing down and is driving demand for network innovations. </a:t>
            </a:r>
          </a:p>
          <a:p>
            <a:pPr marL="57142" lvl="1" indent="1588">
              <a:lnSpc>
                <a:spcPct val="80000"/>
              </a:lnSpc>
              <a:spcBef>
                <a:spcPts val="600"/>
              </a:spcBef>
              <a:spcAft>
                <a:spcPts val="600"/>
              </a:spcAft>
              <a:tabLst>
                <a:tab pos="463481" algn="l"/>
                <a:tab pos="914266" algn="l"/>
                <a:tab pos="1377746" algn="l"/>
                <a:tab pos="1828530" algn="l"/>
                <a:tab pos="2292012" algn="l"/>
                <a:tab pos="2742795" algn="l"/>
                <a:tab pos="3261832" algn="l"/>
              </a:tabLst>
              <a:defRPr/>
            </a:pPr>
            <a:endParaRPr lang="en-US" altLang="zh-CN" sz="1100" dirty="0" smtClean="0">
              <a:latin typeface="Arial" pitchFamily="34" charset="0"/>
              <a:cs typeface="Arial" pitchFamily="34" charset="0"/>
            </a:endParaRPr>
          </a:p>
          <a:p>
            <a:pPr>
              <a:defRPr/>
            </a:pPr>
            <a:endParaRPr lang="en-US" sz="1100" dirty="0" smtClean="0">
              <a:latin typeface="Arial" pitchFamily="34" charset="0"/>
              <a:cs typeface="Arial" pitchFamily="34" charset="0"/>
            </a:endParaRPr>
          </a:p>
          <a:p>
            <a:pPr>
              <a:defRPr/>
            </a:pPr>
            <a:endParaRPr lang="en-US" dirty="0" smtClean="0"/>
          </a:p>
          <a:p>
            <a:endParaRPr lang="en-US" dirty="0" smtClean="0"/>
          </a:p>
          <a:p>
            <a:endParaRPr lang="en-US" dirty="0" smtClean="0"/>
          </a:p>
          <a:p>
            <a:pPr defTabSz="888980" fontAlgn="base">
              <a:spcBef>
                <a:spcPct val="30000"/>
              </a:spcBef>
              <a:spcAft>
                <a:spcPct val="0"/>
              </a:spcAft>
              <a:defRPr/>
            </a:pPr>
            <a:endParaRPr lang="en-US" dirty="0" smtClean="0">
              <a:solidFill>
                <a:schemeClr val="accent6"/>
              </a:solidFill>
            </a:endParaRPr>
          </a:p>
          <a:p>
            <a:pPr defTabSz="888980" fontAlgn="base">
              <a:spcBef>
                <a:spcPct val="30000"/>
              </a:spcBef>
              <a:spcAft>
                <a:spcPct val="0"/>
              </a:spcAft>
              <a:defRPr/>
            </a:pPr>
            <a:endParaRPr lang="en-US" dirty="0" smtClean="0">
              <a:latin typeface="Arial" charset="0"/>
              <a:cs typeface="Arial" charset="0"/>
            </a:endParaRPr>
          </a:p>
        </p:txBody>
      </p:sp>
      <p:sp>
        <p:nvSpPr>
          <p:cNvPr id="4" name="Header Placeholder 3"/>
          <p:cNvSpPr>
            <a:spLocks noGrp="1"/>
          </p:cNvSpPr>
          <p:nvPr>
            <p:ph type="hdr" sz="quarter"/>
          </p:nvPr>
        </p:nvSpPr>
        <p:spPr/>
        <p:txBody>
          <a:bodyPr/>
          <a:lstStyle/>
          <a:p>
            <a:pPr>
              <a:defRPr/>
            </a:pPr>
            <a:r>
              <a:rPr lang="en-US" smtClean="0"/>
              <a:t>C_D1_GS03 Johnson v21 01.07.11.pptx</a:t>
            </a:r>
            <a:endParaRPr lang="en-US" dirty="0"/>
          </a:p>
        </p:txBody>
      </p:sp>
      <p:sp>
        <p:nvSpPr>
          <p:cNvPr id="5" name="Date Placeholder 4"/>
          <p:cNvSpPr>
            <a:spLocks noGrp="1"/>
          </p:cNvSpPr>
          <p:nvPr>
            <p:ph type="dt" sz="quarter" idx="1"/>
          </p:nvPr>
        </p:nvSpPr>
        <p:spPr/>
        <p:txBody>
          <a:bodyPr/>
          <a:lstStyle/>
          <a:p>
            <a:pPr>
              <a:defRPr/>
            </a:pPr>
            <a:fld id="{DAC39293-6360-499E-8DBC-2973FCB07E56}" type="datetime1">
              <a:rPr lang="en-US" smtClean="0"/>
              <a:pPr>
                <a:defRPr/>
              </a:pPr>
              <a:t>08/03/2013</a:t>
            </a:fld>
            <a:endParaRPr lang="en-US"/>
          </a:p>
        </p:txBody>
      </p:sp>
      <p:sp>
        <p:nvSpPr>
          <p:cNvPr id="6" name="Slide Number Placeholder 5"/>
          <p:cNvSpPr>
            <a:spLocks noGrp="1"/>
          </p:cNvSpPr>
          <p:nvPr>
            <p:ph type="sldNum" sz="quarter" idx="5"/>
          </p:nvPr>
        </p:nvSpPr>
        <p:spPr/>
        <p:txBody>
          <a:bodyPr/>
          <a:lstStyle/>
          <a:p>
            <a:pPr>
              <a:defRPr/>
            </a:pPr>
            <a:fld id="{1FEE1C67-9ADB-41E7-A9AE-3F25BF55C9E9}"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7" name="Rectangle 3"/>
          <p:cNvSpPr>
            <a:spLocks noGrp="1" noChangeArrowheads="1"/>
          </p:cNvSpPr>
          <p:nvPr>
            <p:ph type="body" idx="1"/>
          </p:nvPr>
        </p:nvSpPr>
        <p:spPr bwMode="auto">
          <a:xfrm>
            <a:off x="687667" y="4343400"/>
            <a:ext cx="5482666" cy="4114800"/>
          </a:xfrm>
          <a:noFill/>
        </p:spPr>
        <p:txBody>
          <a:bodyPr wrap="square" numCol="1" anchor="t" anchorCtr="0" compatLnSpc="1">
            <a:prstTxWarp prst="textNoShape">
              <a:avLst/>
            </a:prstTxWarp>
          </a:bodyPr>
          <a:lstStyle/>
          <a:p>
            <a:pPr marL="168638" indent="-168638">
              <a:spcBef>
                <a:spcPct val="0"/>
              </a:spcBef>
              <a:buFontTx/>
              <a:buAutoNum type="arabicParenR"/>
            </a:pPr>
            <a:r>
              <a:rPr lang="en-US" dirty="0" smtClean="0"/>
              <a:t>High availability – all APs in a cluster maintain 2 active connections to different members of a cluster. If one of the controllers fails, the AP uses the second controller to remain in service</a:t>
            </a:r>
            <a:br>
              <a:rPr lang="en-US" dirty="0" smtClean="0"/>
            </a:br>
            <a:r>
              <a:rPr lang="en-US" dirty="0" smtClean="0"/>
              <a:t>[competitive] – no other solution provides this level of resiliency.</a:t>
            </a:r>
            <a:br>
              <a:rPr lang="en-US" dirty="0" smtClean="0"/>
            </a:br>
            <a:endParaRPr lang="en-US" dirty="0" smtClean="0"/>
          </a:p>
          <a:p>
            <a:pPr marL="168638" indent="-168638">
              <a:spcBef>
                <a:spcPct val="0"/>
              </a:spcBef>
              <a:buFontTx/>
              <a:buAutoNum type="arabicParenR"/>
            </a:pPr>
            <a:r>
              <a:rPr lang="en-US" dirty="0" smtClean="0"/>
              <a:t>Single Point of Configuration – One controller in the group serves as the coordinator for the cluster. All configuration is performed on the seed device and the seed propagates changes to other controllers in the cluster</a:t>
            </a:r>
            <a:br>
              <a:rPr lang="en-US" dirty="0" smtClean="0"/>
            </a:br>
            <a:r>
              <a:rPr lang="en-US" dirty="0" smtClean="0"/>
              <a:t>[competitive] – other solutions require </a:t>
            </a:r>
            <a:r>
              <a:rPr lang="en-US" dirty="0" err="1" smtClean="0"/>
              <a:t>config</a:t>
            </a:r>
            <a:r>
              <a:rPr lang="en-US" dirty="0" smtClean="0"/>
              <a:t> changes be performed on every device in the WLAN system.</a:t>
            </a:r>
            <a:br>
              <a:rPr lang="en-US" dirty="0" smtClean="0"/>
            </a:br>
            <a:endParaRPr lang="en-US" dirty="0" smtClean="0"/>
          </a:p>
          <a:p>
            <a:pPr marL="168638" indent="-168638">
              <a:spcBef>
                <a:spcPct val="0"/>
              </a:spcBef>
              <a:buFontTx/>
              <a:buAutoNum type="arabicParenR"/>
            </a:pPr>
            <a:r>
              <a:rPr lang="en-US" dirty="0" smtClean="0"/>
              <a:t>AP load balancing – All APs joining the cluster are assigned to member controllers by the seed device. The seed optimizes the distribution of the APs to create equal load on all devices in the cluster</a:t>
            </a:r>
            <a:br>
              <a:rPr lang="en-US" dirty="0" smtClean="0"/>
            </a:br>
            <a:r>
              <a:rPr lang="en-US" dirty="0" smtClean="0"/>
              <a:t>[competitive] – no other solution supports the automatic distribution of APs among controllers.</a:t>
            </a:r>
          </a:p>
          <a:p>
            <a:pPr marL="168638" indent="-168638">
              <a:spcBef>
                <a:spcPct val="0"/>
              </a:spcBef>
              <a:buFontTx/>
              <a:buAutoNum type="arabicParenR"/>
            </a:pPr>
            <a:endParaRPr lang="en-US" dirty="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p:cNvSpPr txBox="1">
            <a:spLocks noGrp="1" noChangeArrowheads="1"/>
          </p:cNvSpPr>
          <p:nvPr/>
        </p:nvSpPr>
        <p:spPr bwMode="auto">
          <a:xfrm>
            <a:off x="3884852" y="8685235"/>
            <a:ext cx="2971593" cy="457200"/>
          </a:xfrm>
          <a:prstGeom prst="rect">
            <a:avLst/>
          </a:prstGeom>
          <a:noFill/>
          <a:ln w="9525">
            <a:noFill/>
            <a:miter lim="800000"/>
            <a:headEnd/>
            <a:tailEnd/>
          </a:ln>
        </p:spPr>
        <p:txBody>
          <a:bodyPr lIns="91433" tIns="45717" rIns="91433" bIns="45717" anchor="b"/>
          <a:lstStyle/>
          <a:p>
            <a:pPr algn="r" defTabSz="915018"/>
            <a:fld id="{0B5D7726-A275-47F9-AC0D-96C24FDFAFEA}" type="slidenum">
              <a:rPr lang="en-US" sz="1200">
                <a:latin typeface="Calibri" pitchFamily="34" charset="0"/>
              </a:rPr>
              <a:pPr algn="r" defTabSz="915018"/>
              <a:t>21</a:t>
            </a:fld>
            <a:endParaRPr lang="en-US" sz="1200" dirty="0">
              <a:latin typeface="Calibri" pitchFamily="34" charset="0"/>
            </a:endParaRPr>
          </a:p>
        </p:txBody>
      </p:sp>
      <p:sp>
        <p:nvSpPr>
          <p:cNvPr id="1280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80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nl-BE"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We’re going to be covering Simply Connected – our integrated</a:t>
            </a:r>
            <a:r>
              <a:rPr lang="en-US" baseline="0" dirty="0" smtClean="0"/>
              <a:t> portfolio of </a:t>
            </a:r>
            <a:r>
              <a:rPr lang="en-US" dirty="0" smtClean="0"/>
              <a:t>Enterprise</a:t>
            </a:r>
            <a:r>
              <a:rPr lang="en-US" baseline="0" dirty="0" smtClean="0"/>
              <a:t> products and how these address the current trends of mobility, access and security</a:t>
            </a: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E8EE7A-9D2D-4E70-A376-71E05BB2EFD1}" type="slidenum">
              <a:rPr lang="en-US" smtClean="0">
                <a:solidFill>
                  <a:prstClr val="black"/>
                </a:solidFill>
              </a:rPr>
              <a:pPr>
                <a:defRPr/>
              </a:pPr>
              <a:t>22</a:t>
            </a:fld>
            <a:endParaRPr lang="en-US" smtClean="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r>
              <a:rPr lang="en-US" dirty="0" smtClean="0"/>
              <a:t>Review what the</a:t>
            </a:r>
            <a:r>
              <a:rPr lang="en-US" baseline="0" dirty="0" smtClean="0"/>
              <a:t> partner can sell</a:t>
            </a:r>
          </a:p>
          <a:p>
            <a:endParaRPr lang="en-US" baseline="0" dirty="0" smtClean="0"/>
          </a:p>
          <a:p>
            <a:pPr marL="166641" lvl="1" indent="-166641">
              <a:lnSpc>
                <a:spcPct val="90000"/>
              </a:lnSpc>
              <a:spcAft>
                <a:spcPts val="971"/>
              </a:spcAft>
              <a:buClr>
                <a:schemeClr val="accent6"/>
              </a:buClr>
              <a:buFont typeface="Wingdings" pitchFamily="2" charset="2"/>
              <a:buChar char="§"/>
            </a:pPr>
            <a:r>
              <a:rPr lang="en-US" sz="1300" dirty="0"/>
              <a:t>Grow your revenue  by offering the Simply Connected Solution in an $18B  WW TAM in Campus and Branch</a:t>
            </a:r>
            <a:endParaRPr lang="en-US" sz="500" dirty="0"/>
          </a:p>
          <a:p>
            <a:pPr marL="166641" lvl="1" indent="-166641">
              <a:lnSpc>
                <a:spcPct val="90000"/>
              </a:lnSpc>
              <a:spcAft>
                <a:spcPts val="971"/>
              </a:spcAft>
              <a:buClr>
                <a:schemeClr val="accent6"/>
              </a:buClr>
              <a:buFont typeface="Wingdings" pitchFamily="2" charset="2"/>
              <a:buChar char="§"/>
            </a:pPr>
            <a:r>
              <a:rPr lang="en-US" sz="1300" dirty="0"/>
              <a:t>Change the conversation with your customer to address the challenges of BYOD, Mobility and network simplification</a:t>
            </a:r>
          </a:p>
          <a:p>
            <a:pPr marL="166641" lvl="1" indent="-166641">
              <a:lnSpc>
                <a:spcPct val="90000"/>
              </a:lnSpc>
              <a:spcAft>
                <a:spcPts val="971"/>
              </a:spcAft>
              <a:buClr>
                <a:schemeClr val="accent6"/>
              </a:buClr>
              <a:buFont typeface="Wingdings" pitchFamily="2" charset="2"/>
              <a:buChar char="§"/>
            </a:pPr>
            <a:r>
              <a:rPr lang="en-US" sz="1300" dirty="0"/>
              <a:t>Increase your deal size and margin by offering a complete differentiated  solution with multiple insertion points </a:t>
            </a:r>
            <a:endParaRPr lang="en-US" sz="500" dirty="0"/>
          </a:p>
          <a:p>
            <a:pPr marL="166641" lvl="1" indent="-166641">
              <a:lnSpc>
                <a:spcPct val="90000"/>
              </a:lnSpc>
              <a:spcAft>
                <a:spcPts val="971"/>
              </a:spcAft>
              <a:buClr>
                <a:schemeClr val="accent6"/>
              </a:buClr>
              <a:buFont typeface="Wingdings" pitchFamily="2" charset="2"/>
              <a:buChar char="§"/>
            </a:pPr>
            <a:r>
              <a:rPr lang="en-US" sz="1300" dirty="0"/>
              <a:t>Own the customer experience from the data center to the edge device with Juniper Networks</a:t>
            </a:r>
          </a:p>
          <a:p>
            <a:pPr marL="166641" lvl="1" indent="-166641">
              <a:lnSpc>
                <a:spcPct val="90000"/>
              </a:lnSpc>
              <a:spcAft>
                <a:spcPts val="971"/>
              </a:spcAft>
              <a:buClr>
                <a:schemeClr val="accent6"/>
              </a:buClr>
              <a:buFont typeface="Wingdings" pitchFamily="2" charset="2"/>
              <a:buChar char="§"/>
            </a:pPr>
            <a:r>
              <a:rPr lang="en-US" sz="1300" dirty="0">
                <a:solidFill>
                  <a:schemeClr val="accent6"/>
                </a:solidFill>
              </a:rPr>
              <a:t>Differentiate yourself with your Services or ours – Education. Professional Services </a:t>
            </a:r>
            <a:br>
              <a:rPr lang="en-US" sz="1300" dirty="0">
                <a:solidFill>
                  <a:schemeClr val="accent6"/>
                </a:solidFill>
              </a:rPr>
            </a:br>
            <a:r>
              <a:rPr lang="en-US" sz="1300" dirty="0">
                <a:solidFill>
                  <a:schemeClr val="accent6"/>
                </a:solidFill>
              </a:rPr>
              <a:t>and Support</a:t>
            </a:r>
          </a:p>
          <a:p>
            <a:pPr marL="166641" lvl="1" indent="-166641">
              <a:lnSpc>
                <a:spcPct val="90000"/>
              </a:lnSpc>
              <a:spcAft>
                <a:spcPts val="971"/>
              </a:spcAft>
              <a:buClr>
                <a:schemeClr val="accent6"/>
              </a:buClr>
              <a:buFont typeface="Wingdings" pitchFamily="2" charset="2"/>
              <a:buChar char="§"/>
            </a:pPr>
            <a:r>
              <a:rPr lang="en-US" sz="1300" dirty="0"/>
              <a:t>Simple to manage and scale for a more profitable business model</a:t>
            </a:r>
            <a:endParaRPr lang="en-US" sz="500" dirty="0"/>
          </a:p>
          <a:p>
            <a:endParaRPr lang="en-US" baseline="0" dirty="0" smtClean="0"/>
          </a:p>
          <a:p>
            <a:pPr defTabSz="888890">
              <a:defRPr/>
            </a:pPr>
            <a:r>
              <a:rPr lang="en-US" dirty="0" smtClean="0"/>
              <a:t>The timing is ideal. "The business needs disruption, and the disruptive technologies exist to really change our financial model and our cost structure in a way that for once, is actually </a:t>
            </a:r>
            <a:r>
              <a:rPr lang="en-US" b="1" u="sng" dirty="0" smtClean="0"/>
              <a:t>consistent with what the business wants </a:t>
            </a:r>
            <a:r>
              <a:rPr lang="en-US" dirty="0" smtClean="0"/>
              <a:t>-- which is more wood behind the arrow and less wood focused on operations," says Mark McDonald, group vice president for executive programs at Gartner. </a:t>
            </a:r>
          </a:p>
          <a:p>
            <a:pPr defTabSz="888890">
              <a:defRPr/>
            </a:pPr>
            <a:r>
              <a:rPr lang="en-US" dirty="0" smtClean="0"/>
              <a:t>There are only two companies today who can provide the complete solutions for a campus network from access through WAN with complete security.  Juniper is the only one who can help your customers make the transition to the new network which requires a new perspective on business mobility needs. </a:t>
            </a:r>
            <a:r>
              <a:rPr lang="en-US" sz="1100" dirty="0">
                <a:ea typeface="ＭＳ Ｐゴシック" pitchFamily="34" charset="-128"/>
              </a:rPr>
              <a:t>With Juniper it is possibly to be simply connected. </a:t>
            </a:r>
          </a:p>
          <a:p>
            <a:pPr defTabSz="888890">
              <a:defRPr/>
            </a:pPr>
            <a:endParaRPr lang="en-US" dirty="0" smtClean="0">
              <a:latin typeface="Arial" charset="0"/>
              <a:cs typeface="Arial" charset="0"/>
            </a:endParaRPr>
          </a:p>
          <a:p>
            <a:pPr defTabSz="888890">
              <a:defRPr/>
            </a:pPr>
            <a:endParaRPr lang="en-US" dirty="0" smtClean="0">
              <a:latin typeface="Arial" charset="0"/>
              <a:cs typeface="Arial" charset="0"/>
            </a:endParaRPr>
          </a:p>
          <a:p>
            <a:r>
              <a:rPr lang="en-US" dirty="0" smtClean="0">
                <a:solidFill>
                  <a:schemeClr val="tx1"/>
                </a:solidFill>
                <a:latin typeface="Arial" charset="0"/>
                <a:cs typeface="Arial" charset="0"/>
              </a:rPr>
              <a:t>1.) Mobility to empower business success -</a:t>
            </a:r>
            <a:r>
              <a:rPr lang="en-US" baseline="0" dirty="0" smtClean="0">
                <a:solidFill>
                  <a:schemeClr val="tx1"/>
                </a:solidFill>
                <a:latin typeface="Arial" charset="0"/>
                <a:cs typeface="Arial" charset="0"/>
              </a:rPr>
              <a:t> </a:t>
            </a:r>
            <a:r>
              <a:rPr lang="en-US" dirty="0" smtClean="0">
                <a:latin typeface="Arial" charset="0"/>
                <a:cs typeface="Arial" charset="0"/>
              </a:rPr>
              <a:t>Safe and simple mobility while  protecting  assets</a:t>
            </a:r>
          </a:p>
          <a:p>
            <a:r>
              <a:rPr lang="en-US" dirty="0" smtClean="0">
                <a:solidFill>
                  <a:schemeClr val="tx1"/>
                </a:solidFill>
                <a:latin typeface="Arial" charset="0"/>
                <a:cs typeface="Arial" charset="0"/>
              </a:rPr>
              <a:t>2.) Wired like experience every ware </a:t>
            </a:r>
            <a:r>
              <a:rPr lang="en-US" dirty="0" smtClean="0">
                <a:latin typeface="Arial" charset="0"/>
                <a:cs typeface="Arial" charset="0"/>
              </a:rPr>
              <a:t>- Scalability  without complicating the network </a:t>
            </a:r>
          </a:p>
          <a:p>
            <a:r>
              <a:rPr lang="en-US" dirty="0" smtClean="0">
                <a:solidFill>
                  <a:schemeClr val="tx1"/>
                </a:solidFill>
                <a:latin typeface="Arial" charset="0"/>
                <a:cs typeface="Arial" charset="0"/>
              </a:rPr>
              <a:t>3.) Continuity of rich media app -</a:t>
            </a:r>
            <a:r>
              <a:rPr lang="en-US" baseline="0" dirty="0" smtClean="0">
                <a:solidFill>
                  <a:schemeClr val="tx1"/>
                </a:solidFill>
                <a:latin typeface="Arial" charset="0"/>
                <a:cs typeface="Arial" charset="0"/>
              </a:rPr>
              <a:t> </a:t>
            </a:r>
            <a:r>
              <a:rPr lang="en-US" dirty="0" smtClean="0">
                <a:latin typeface="Arial" charset="0"/>
                <a:cs typeface="Arial" charset="0"/>
              </a:rPr>
              <a:t>Automated, uninterrupted service </a:t>
            </a:r>
          </a:p>
          <a:p>
            <a:endParaRPr lang="en-US" dirty="0" smtClean="0">
              <a:ea typeface="ＭＳ Ｐゴシック" pitchFamily="34" charset="-128"/>
            </a:endParaRPr>
          </a:p>
          <a:p>
            <a:r>
              <a:rPr lang="en-US" dirty="0" smtClean="0">
                <a:ea typeface="ＭＳ Ｐゴシック" pitchFamily="34" charset="-128"/>
              </a:rPr>
              <a:t>(NOTE that we need to add</a:t>
            </a:r>
            <a:r>
              <a:rPr lang="en-US" baseline="0" dirty="0" smtClean="0">
                <a:ea typeface="ＭＳ Ｐゴシック" pitchFamily="34" charset="-128"/>
              </a:rPr>
              <a:t> to the Simplicity message here)</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3BD80797-6B89-4F26-86BA-4437FBAEBD5C}"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55000" lnSpcReduction="20000"/>
          </a:bodyPr>
          <a:lstStyle/>
          <a:p>
            <a:pPr defTabSz="888898">
              <a:defRPr/>
            </a:pPr>
            <a:endParaRPr lang="en-US" dirty="0" smtClean="0"/>
          </a:p>
          <a:p>
            <a:r>
              <a:rPr lang="en-US" dirty="0" smtClean="0"/>
              <a:t>End to End security</a:t>
            </a:r>
          </a:p>
          <a:p>
            <a:endParaRPr lang="en-US" b="1" dirty="0" smtClean="0"/>
          </a:p>
          <a:p>
            <a:endParaRPr lang="en-US" b="1" dirty="0" smtClean="0"/>
          </a:p>
          <a:p>
            <a:pPr defTabSz="888898">
              <a:defRPr/>
            </a:pPr>
            <a:r>
              <a:rPr lang="en-US" dirty="0" smtClean="0"/>
              <a:t>1. </a:t>
            </a:r>
            <a:r>
              <a:rPr lang="en-US" dirty="0" smtClean="0">
                <a:solidFill>
                  <a:srgbClr val="FFFFFF"/>
                </a:solidFill>
              </a:rPr>
              <a:t>Qualify the Device </a:t>
            </a:r>
            <a:r>
              <a:rPr lang="en-US" dirty="0" smtClean="0"/>
              <a:t>: </a:t>
            </a:r>
          </a:p>
          <a:p>
            <a:r>
              <a:rPr lang="en-US" dirty="0" smtClean="0"/>
              <a:t>With Juniper simply connected solution you can scan the device to make sure all the credentials that are needed to on board the device to your network are up-to-date. You will be </a:t>
            </a:r>
          </a:p>
          <a:p>
            <a:r>
              <a:rPr lang="en-US" dirty="0" smtClean="0"/>
              <a:t>able to force an update if needed, and quarantine the device until it is compliant. This is automatically performed by Juniper MAG and pulse.</a:t>
            </a:r>
          </a:p>
          <a:p>
            <a:endParaRPr lang="en-US" dirty="0" smtClean="0"/>
          </a:p>
          <a:p>
            <a:pPr defTabSz="888898">
              <a:defRPr/>
            </a:pPr>
            <a:r>
              <a:rPr lang="en-US" dirty="0" smtClean="0"/>
              <a:t>2.</a:t>
            </a:r>
            <a:r>
              <a:rPr lang="en-US" dirty="0" smtClean="0">
                <a:solidFill>
                  <a:srgbClr val="FFFFFF"/>
                </a:solidFill>
              </a:rPr>
              <a:t> Authenticate the User </a:t>
            </a:r>
          </a:p>
          <a:p>
            <a:r>
              <a:rPr lang="en-US" dirty="0" smtClean="0"/>
              <a:t>There are two  side effect to </a:t>
            </a:r>
            <a:r>
              <a:rPr lang="en-US" dirty="0" err="1" smtClean="0"/>
              <a:t>consumerization</a:t>
            </a:r>
            <a:r>
              <a:rPr lang="en-US" dirty="0" smtClean="0"/>
              <a:t> of IT:</a:t>
            </a:r>
          </a:p>
          <a:p>
            <a:r>
              <a:rPr lang="en-US" dirty="0" smtClean="0"/>
              <a:t> 	One is a shift to multi devices per one user with a mix of corporate and privately own. </a:t>
            </a:r>
          </a:p>
          <a:p>
            <a:r>
              <a:rPr lang="en-US" dirty="0" smtClean="0"/>
              <a:t>	The second is that the user will try to connect to the corporate network from any location he is in.</a:t>
            </a:r>
          </a:p>
          <a:p>
            <a:endParaRPr lang="en-US" dirty="0" smtClean="0"/>
          </a:p>
          <a:p>
            <a:r>
              <a:rPr lang="en-US" dirty="0" smtClean="0"/>
              <a:t>To get control back you will need to shift from securing your network by ports and location to secure your network by users and applications, assigning relevant polices to support the user responsibilities and the business needs. </a:t>
            </a:r>
          </a:p>
          <a:p>
            <a:pPr defTabSz="888898">
              <a:defRPr/>
            </a:pPr>
            <a:r>
              <a:rPr lang="en-US" dirty="0" smtClean="0"/>
              <a:t>With juniper simply connected we make it easy for Enterprises to build this user centric data base importing their existing information to the centralized policy platform. Unified access control (MAG/UAC) is orchestrated for a wired or wireless clients accessing the network.</a:t>
            </a:r>
          </a:p>
          <a:p>
            <a:endParaRPr lang="en-US" dirty="0" smtClean="0"/>
          </a:p>
          <a:p>
            <a:pPr defTabSz="888898">
              <a:defRPr/>
            </a:pPr>
            <a:r>
              <a:rPr lang="en-US" dirty="0" smtClean="0"/>
              <a:t>3. </a:t>
            </a:r>
            <a:r>
              <a:rPr lang="en-US" dirty="0" smtClean="0">
                <a:solidFill>
                  <a:srgbClr val="FFFFFF"/>
                </a:solidFill>
              </a:rPr>
              <a:t>Enforce Security Policies in the User and Application Level </a:t>
            </a:r>
            <a:endParaRPr lang="en-US" dirty="0" smtClean="0"/>
          </a:p>
          <a:p>
            <a:r>
              <a:rPr lang="en-US" dirty="0" smtClean="0"/>
              <a:t>Now that we have an approved device with user and application based security policies, we need to have the ability to enforce it in the network. </a:t>
            </a:r>
          </a:p>
          <a:p>
            <a:r>
              <a:rPr lang="en-US" dirty="0" smtClean="0"/>
              <a:t>Juniper MAG/UAC will populate the policies to all elements in the network delivering consistent enforcement and ensuring access to the right content from any location. Remote workers will be authenticated through MAG/SSL.</a:t>
            </a:r>
          </a:p>
          <a:p>
            <a:endParaRPr lang="en-US" dirty="0" smtClean="0"/>
          </a:p>
          <a:p>
            <a:r>
              <a:rPr lang="en-US" dirty="0" smtClean="0"/>
              <a:t>With fast pace attackers today, you need fast pace enforcement. The SRX Series Services Gateway includes zero-day protection. In particular, it includes protocol anomaly detection and same-day coverage for newly found vulnerabilities.  Additionally, through scheduled security updates configurable by the network security administrator, the SRX gateway can automatically be updated with new attack objects/signatures. Therefore, up-to-the-minute security coverage is provided without manual intervention.</a:t>
            </a:r>
          </a:p>
          <a:p>
            <a:endParaRPr lang="en-US" dirty="0" smtClean="0"/>
          </a:p>
          <a:p>
            <a:pPr defTabSz="888898">
              <a:defRPr/>
            </a:pPr>
            <a:r>
              <a:rPr lang="en-US" dirty="0" smtClean="0"/>
              <a:t>4. </a:t>
            </a:r>
            <a:r>
              <a:rPr lang="en-US" dirty="0" smtClean="0">
                <a:solidFill>
                  <a:srgbClr val="FFFFFF"/>
                </a:solidFill>
              </a:rPr>
              <a:t>Control the Device and Avoid Data Leakage</a:t>
            </a:r>
            <a:endParaRPr lang="en-US" dirty="0" smtClean="0"/>
          </a:p>
          <a:p>
            <a:r>
              <a:rPr lang="en-US" dirty="0" smtClean="0"/>
              <a:t>We have an approved device and approved user on the network, working in conjunction with the business needs and capabilities.</a:t>
            </a:r>
          </a:p>
          <a:p>
            <a:r>
              <a:rPr lang="en-US" dirty="0" smtClean="0"/>
              <a:t>You will find that the customer may now have concerns around </a:t>
            </a:r>
            <a:r>
              <a:rPr lang="en-US" dirty="0" smtClean="0">
                <a:solidFill>
                  <a:srgbClr val="FFFFFF"/>
                </a:solidFill>
              </a:rPr>
              <a:t>data leakage from lost devices. And no wonder,</a:t>
            </a:r>
            <a:endParaRPr lang="en-US" dirty="0" smtClean="0"/>
          </a:p>
          <a:p>
            <a:r>
              <a:rPr lang="en-US" dirty="0" smtClean="0"/>
              <a:t>“ In London more than 30,000 mobile phoned are left behind in taxis every day “ </a:t>
            </a:r>
          </a:p>
          <a:p>
            <a:endParaRPr lang="en-US" dirty="0" smtClean="0"/>
          </a:p>
          <a:p>
            <a:r>
              <a:rPr lang="en-US" dirty="0" smtClean="0"/>
              <a:t>With Juniper solution you can control the mobile device whether it is corporate or privately owned.  In a case of lost or stolen device you will be able to track the device location, lock , copy and wipe all corporate data remotely .</a:t>
            </a:r>
          </a:p>
          <a:p>
            <a:endParaRPr lang="en-US" dirty="0" smtClean="0"/>
          </a:p>
          <a:p>
            <a:r>
              <a:rPr lang="en-US" dirty="0" smtClean="0"/>
              <a:t>Simply connected Brings the control back to the corporate </a:t>
            </a: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6086D62-9C29-4C17-8F15-94F4C842CDD6}"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92500" lnSpcReduction="10000"/>
          </a:bodyPr>
          <a:lstStyle/>
          <a:p>
            <a:pPr marL="222245" indent="-222245" defTabSz="888980" fontAlgn="base">
              <a:spcBef>
                <a:spcPct val="30000"/>
              </a:spcBef>
              <a:spcAft>
                <a:spcPct val="0"/>
              </a:spcAft>
              <a:buFontTx/>
              <a:buAutoNum type="arabicPeriod"/>
              <a:defRPr/>
            </a:pPr>
            <a:r>
              <a:rPr lang="en-US" dirty="0" smtClean="0">
                <a:solidFill>
                  <a:srgbClr val="FFFFFF"/>
                </a:solidFill>
              </a:rPr>
              <a:t>Wired-like Performance Everywhere:</a:t>
            </a:r>
          </a:p>
          <a:p>
            <a:pPr marL="222245" indent="-222245"/>
            <a:r>
              <a:rPr lang="en-US" dirty="0" smtClean="0"/>
              <a:t>	User moves within campus,</a:t>
            </a:r>
            <a:r>
              <a:rPr lang="en-US" baseline="0" dirty="0" smtClean="0"/>
              <a:t> gets on mobile n/w, logs on from a branch location– seamless experience as he/she moves – feels like always connected to a wired connection at his/her desk. 802.1n AP’s (talk about new WLA532). (Talk about 10GE uplinks on all switches). (Talk about 4 member VC on EX8200 is an industry differentiator) </a:t>
            </a:r>
          </a:p>
          <a:p>
            <a:pPr marL="222245" indent="-222245" defTabSz="888980" fontAlgn="base">
              <a:spcBef>
                <a:spcPct val="30000"/>
              </a:spcBef>
              <a:spcAft>
                <a:spcPct val="0"/>
              </a:spcAft>
              <a:buFontTx/>
              <a:buAutoNum type="arabicPeriod" startAt="2"/>
              <a:defRPr/>
            </a:pPr>
            <a:r>
              <a:rPr lang="en-US" dirty="0" smtClean="0">
                <a:solidFill>
                  <a:srgbClr val="FFFFFF"/>
                </a:solidFill>
              </a:rPr>
              <a:t>Designed for Bandwidth Hungry Rich-Media</a:t>
            </a:r>
            <a:endParaRPr lang="en-US" dirty="0" smtClean="0"/>
          </a:p>
          <a:p>
            <a:pPr marL="222245" indent="-222245" defTabSz="888980" fontAlgn="base">
              <a:spcBef>
                <a:spcPct val="30000"/>
              </a:spcBef>
              <a:spcAft>
                <a:spcPct val="0"/>
              </a:spcAft>
              <a:defRPr/>
            </a:pPr>
            <a:r>
              <a:rPr lang="en-US" dirty="0" smtClean="0"/>
              <a:t>	</a:t>
            </a:r>
            <a:r>
              <a:rPr lang="en-US" baseline="0" dirty="0" smtClean="0"/>
              <a:t>Voice, video. Data traffic across both the wireless and wired access, core switches and security devices. You need large tables and buffers to ensure </a:t>
            </a:r>
            <a:r>
              <a:rPr lang="en-US" baseline="0" dirty="0" err="1" smtClean="0"/>
              <a:t>bursty</a:t>
            </a:r>
            <a:r>
              <a:rPr lang="en-US" baseline="0" dirty="0" smtClean="0"/>
              <a:t> video traffic can be streamed on mobile devices.</a:t>
            </a:r>
          </a:p>
          <a:p>
            <a:pPr marL="222245" indent="-222245" defTabSz="888980" fontAlgn="base">
              <a:spcBef>
                <a:spcPct val="30000"/>
              </a:spcBef>
              <a:spcAft>
                <a:spcPct val="0"/>
              </a:spcAft>
              <a:defRPr/>
            </a:pPr>
            <a:r>
              <a:rPr lang="en-US" dirty="0" smtClean="0">
                <a:solidFill>
                  <a:srgbClr val="FFFFFF"/>
                </a:solidFill>
              </a:rPr>
              <a:t>3.  No Performance Tradeoffs as Campus Scales</a:t>
            </a:r>
          </a:p>
          <a:p>
            <a:pPr marL="222245" indent="-222245" defTabSz="888980" fontAlgn="base">
              <a:spcBef>
                <a:spcPct val="30000"/>
              </a:spcBef>
              <a:spcAft>
                <a:spcPct val="0"/>
              </a:spcAft>
              <a:defRPr/>
            </a:pPr>
            <a:r>
              <a:rPr lang="en-US" dirty="0" smtClean="0">
                <a:solidFill>
                  <a:srgbClr val="FFFFFF"/>
                </a:solidFill>
              </a:rPr>
              <a:t>	No tradeoffs between scale and performance as you change and evolve your campus. So, more locations, more users, more apps – same IT budget!</a:t>
            </a:r>
            <a:endParaRPr lang="en-US" baseline="0" dirty="0" smtClean="0"/>
          </a:p>
          <a:p>
            <a:pPr marL="222245" indent="-222245">
              <a:buAutoNum type="arabicPeriod"/>
            </a:pPr>
            <a:endParaRPr lang="en-US" dirty="0" smtClean="0"/>
          </a:p>
          <a:p>
            <a:pPr defTabSz="888980" fontAlgn="base">
              <a:spcBef>
                <a:spcPct val="30000"/>
              </a:spcBef>
              <a:spcAft>
                <a:spcPct val="0"/>
              </a:spcAft>
              <a:defRPr/>
            </a:pPr>
            <a:r>
              <a:rPr lang="en-US" sz="1400" dirty="0" smtClean="0"/>
              <a:t>Talk about </a:t>
            </a:r>
          </a:p>
          <a:p>
            <a:pPr>
              <a:buFont typeface="Arial" pitchFamily="34" charset="0"/>
              <a:buChar char="•"/>
            </a:pPr>
            <a:r>
              <a:rPr lang="en-US" sz="1400" dirty="0" smtClean="0"/>
              <a:t>WLC : Protection for high priority sessions, AP load balancing –  optimizes the distribution of the traffic on APs to re-allocate </a:t>
            </a:r>
            <a:r>
              <a:rPr lang="en-US" sz="1400" dirty="0" smtClean="0">
                <a:ea typeface="ＭＳ Ｐゴシック" pitchFamily="34" charset="-128"/>
              </a:rPr>
              <a:t>of sessions among APs in order to flex and adapt to stresses without dropping sessions</a:t>
            </a:r>
            <a:endParaRPr lang="en-US" sz="1400" dirty="0" smtClean="0"/>
          </a:p>
          <a:p>
            <a:pPr defTabSz="888980" fontAlgn="base">
              <a:spcBef>
                <a:spcPct val="30000"/>
              </a:spcBef>
              <a:spcAft>
                <a:spcPct val="0"/>
              </a:spcAft>
              <a:buFont typeface="Arial" pitchFamily="34" charset="0"/>
              <a:buChar char="•"/>
              <a:defRPr/>
            </a:pPr>
            <a:r>
              <a:rPr lang="en-US" sz="1400" dirty="0" smtClean="0"/>
              <a:t>EX : Provides multi hops though the VC reducing latency and increasing throughput .</a:t>
            </a:r>
            <a:r>
              <a:rPr lang="en-US" sz="1400" dirty="0" smtClean="0">
                <a:solidFill>
                  <a:schemeClr val="bg1"/>
                </a:solidFill>
              </a:rPr>
              <a:t> VC/stacking with GE/10GE fiber downlinks</a:t>
            </a:r>
            <a:endParaRPr lang="en-US" sz="1400" dirty="0" smtClean="0"/>
          </a:p>
          <a:p>
            <a:pPr>
              <a:buFont typeface="Arial" pitchFamily="34" charset="0"/>
              <a:buChar char="•"/>
            </a:pPr>
            <a:r>
              <a:rPr lang="en-US" sz="1400" dirty="0" smtClean="0"/>
              <a:t>SRX : Reduces the load on the network by only forwards legitimate traffic </a:t>
            </a:r>
          </a:p>
          <a:p>
            <a:pPr>
              <a:buFont typeface="Arial" pitchFamily="34" charset="0"/>
              <a:buChar char="•"/>
            </a:pPr>
            <a:r>
              <a:rPr lang="en-US" sz="1400" dirty="0" smtClean="0">
                <a:ea typeface="ＭＳ Ｐゴシック" pitchFamily="34" charset="-128"/>
              </a:rPr>
              <a:t>MAG SSL : Application Acceleration </a:t>
            </a:r>
          </a:p>
        </p:txBody>
      </p:sp>
      <p:sp>
        <p:nvSpPr>
          <p:cNvPr id="4" name="Slide Number Placeholder 3"/>
          <p:cNvSpPr>
            <a:spLocks noGrp="1"/>
          </p:cNvSpPr>
          <p:nvPr>
            <p:ph type="sldNum" sz="quarter" idx="10"/>
          </p:nvPr>
        </p:nvSpPr>
        <p:spPr/>
        <p:txBody>
          <a:bodyPr/>
          <a:lstStyle/>
          <a:p>
            <a:pPr>
              <a:defRPr/>
            </a:pPr>
            <a:fld id="{96086D62-9C29-4C17-8F15-94F4C842CDD6}"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lnSpcReduction="10000"/>
          </a:bodyPr>
          <a:lstStyle/>
          <a:p>
            <a:pPr marL="222225" indent="-222225" defTabSz="888898">
              <a:buFontTx/>
              <a:buAutoNum type="arabicPeriod"/>
              <a:defRPr/>
            </a:pPr>
            <a:r>
              <a:rPr lang="en-US" dirty="0" smtClean="0">
                <a:solidFill>
                  <a:schemeClr val="bg1">
                    <a:lumMod val="95000"/>
                  </a:schemeClr>
                </a:solidFill>
              </a:rPr>
              <a:t>Designed for Mission-Critical Networks: </a:t>
            </a:r>
            <a:r>
              <a:rPr lang="en-US" b="1" dirty="0" smtClean="0">
                <a:solidFill>
                  <a:schemeClr val="bg1">
                    <a:lumMod val="95000"/>
                  </a:schemeClr>
                </a:solidFill>
              </a:rPr>
              <a:t>Enterprise tested , SP proven </a:t>
            </a:r>
          </a:p>
          <a:p>
            <a:pPr marL="222225" indent="-222225" defTabSz="888898">
              <a:defRPr/>
            </a:pPr>
            <a:r>
              <a:rPr lang="en-US" baseline="0" dirty="0" smtClean="0"/>
              <a:t>		Redundant components, power supplies, software protocols</a:t>
            </a:r>
            <a:endParaRPr lang="en-US" dirty="0" smtClean="0">
              <a:solidFill>
                <a:schemeClr val="bg1">
                  <a:lumMod val="95000"/>
                </a:schemeClr>
              </a:solidFill>
            </a:endParaRPr>
          </a:p>
          <a:p>
            <a:r>
              <a:rPr lang="en-US" dirty="0" smtClean="0">
                <a:solidFill>
                  <a:schemeClr val="accent2">
                    <a:lumMod val="60000"/>
                    <a:lumOff val="40000"/>
                  </a:schemeClr>
                </a:solidFill>
              </a:rPr>
              <a:t>	</a:t>
            </a:r>
            <a:r>
              <a:rPr lang="en-US" dirty="0" smtClean="0"/>
              <a:t>EX &amp;WLC : In-Service Software Upgrades allowing for 24/7 operation </a:t>
            </a:r>
          </a:p>
          <a:p>
            <a:pPr marL="666624" lvl="1" indent="-222225" defTabSz="888898">
              <a:buFontTx/>
              <a:buAutoNum type="arabicPeriod"/>
              <a:defRPr/>
            </a:pPr>
            <a:endParaRPr lang="en-US" dirty="0" smtClean="0"/>
          </a:p>
          <a:p>
            <a:pPr marL="222225" indent="-222225" defTabSz="888898">
              <a:defRPr/>
            </a:pPr>
            <a:r>
              <a:rPr lang="en-US" dirty="0" smtClean="0"/>
              <a:t>2. </a:t>
            </a:r>
            <a:r>
              <a:rPr lang="en-US" dirty="0" smtClean="0">
                <a:solidFill>
                  <a:schemeClr val="bg1">
                    <a:lumMod val="95000"/>
                  </a:schemeClr>
                </a:solidFill>
              </a:rPr>
              <a:t>Layers of Protection for Planned and Unplanned Outages : </a:t>
            </a:r>
            <a:r>
              <a:rPr lang="en-US" b="1" dirty="0" smtClean="0">
                <a:solidFill>
                  <a:schemeClr val="accent2">
                    <a:lumMod val="60000"/>
                    <a:lumOff val="40000"/>
                  </a:schemeClr>
                </a:solidFill>
              </a:rPr>
              <a:t>No single point of failure- </a:t>
            </a:r>
            <a:r>
              <a:rPr lang="en-US" dirty="0" smtClean="0">
                <a:solidFill>
                  <a:schemeClr val="bg1">
                    <a:lumMod val="95000"/>
                  </a:schemeClr>
                </a:solidFill>
              </a:rPr>
              <a:t>animation </a:t>
            </a:r>
          </a:p>
          <a:p>
            <a:r>
              <a:rPr lang="en-US" dirty="0" smtClean="0">
                <a:solidFill>
                  <a:schemeClr val="accent2">
                    <a:lumMod val="60000"/>
                    <a:lumOff val="40000"/>
                  </a:schemeClr>
                </a:solidFill>
              </a:rPr>
              <a:t>	MAG : MAG support application clustering on one box  with hardware redundancy </a:t>
            </a:r>
          </a:p>
          <a:p>
            <a:r>
              <a:rPr lang="en-US" dirty="0" smtClean="0">
                <a:solidFill>
                  <a:schemeClr val="accent2">
                    <a:lumMod val="60000"/>
                    <a:lumOff val="40000"/>
                  </a:schemeClr>
                </a:solidFill>
              </a:rPr>
              <a:t>	SRX : SRX clustering  - no single point of failure . WAN backup using ETH, </a:t>
            </a:r>
            <a:r>
              <a:rPr lang="en-US" dirty="0" err="1" smtClean="0">
                <a:solidFill>
                  <a:schemeClr val="accent2">
                    <a:lumMod val="60000"/>
                    <a:lumOff val="40000"/>
                  </a:schemeClr>
                </a:solidFill>
              </a:rPr>
              <a:t>xDSL</a:t>
            </a:r>
            <a:r>
              <a:rPr lang="en-US" dirty="0" smtClean="0">
                <a:solidFill>
                  <a:schemeClr val="accent2">
                    <a:lumMod val="60000"/>
                    <a:lumOff val="40000"/>
                  </a:schemeClr>
                </a:solidFill>
              </a:rPr>
              <a:t>, 3G/4G </a:t>
            </a:r>
          </a:p>
          <a:p>
            <a:pPr defTabSz="888898">
              <a:defRPr/>
            </a:pPr>
            <a:r>
              <a:rPr lang="en-US" dirty="0" smtClean="0">
                <a:solidFill>
                  <a:schemeClr val="accent2">
                    <a:lumMod val="60000"/>
                    <a:lumOff val="40000"/>
                  </a:schemeClr>
                </a:solidFill>
              </a:rPr>
              <a:t>	WLC : controller clustering -&gt; all AP in a cluster maintain two active connections </a:t>
            </a:r>
          </a:p>
          <a:p>
            <a:pPr defTabSz="888898">
              <a:defRPr/>
            </a:pPr>
            <a:r>
              <a:rPr lang="en-US" dirty="0" smtClean="0">
                <a:solidFill>
                  <a:schemeClr val="accent2">
                    <a:lumMod val="60000"/>
                    <a:lumOff val="40000"/>
                  </a:schemeClr>
                </a:solidFill>
              </a:rPr>
              <a:t>	EX virtual chassis -  Robust design-&gt;no single point of failure and superior backplane capacity, Zero Impact Network Fail Over</a:t>
            </a:r>
          </a:p>
          <a:p>
            <a:pPr defTabSz="888898">
              <a:defRPr/>
            </a:pPr>
            <a:r>
              <a:rPr lang="en-US" dirty="0" smtClean="0">
                <a:solidFill>
                  <a:schemeClr val="accent2">
                    <a:lumMod val="60000"/>
                    <a:lumOff val="40000"/>
                  </a:schemeClr>
                </a:solidFill>
              </a:rPr>
              <a:t>	With the combination of MAG &amp; PULSE you will be able to restore content from a stolen or lost device and placed it easily on a new hardware delivering resiliency all the 	way to the user device. </a:t>
            </a:r>
            <a:endParaRPr lang="en-US" baseline="0" dirty="0" smtClean="0"/>
          </a:p>
          <a:p>
            <a:pPr marL="222225" indent="-222225" defTabSz="888898">
              <a:defRPr/>
            </a:pPr>
            <a:r>
              <a:rPr lang="en-US" baseline="0" dirty="0" smtClean="0"/>
              <a:t> </a:t>
            </a:r>
          </a:p>
          <a:p>
            <a:pPr defTabSz="888898">
              <a:defRPr/>
            </a:pPr>
            <a:r>
              <a:rPr lang="en-US" baseline="0" dirty="0" smtClean="0"/>
              <a:t>3. </a:t>
            </a:r>
            <a:r>
              <a:rPr lang="en-US" dirty="0" smtClean="0">
                <a:solidFill>
                  <a:schemeClr val="bg1">
                    <a:lumMod val="95000"/>
                  </a:schemeClr>
                </a:solidFill>
              </a:rPr>
              <a:t>Simplified Operations,</a:t>
            </a:r>
            <a:r>
              <a:rPr lang="en-US" dirty="0" smtClean="0"/>
              <a:t> simplified wired and wireless, less devices, more automation. Mobility improves business process and not only to support BYOD</a:t>
            </a:r>
          </a:p>
          <a:p>
            <a:pPr defTabSz="888898">
              <a:defRPr/>
            </a:pPr>
            <a:endParaRPr lang="en-US" dirty="0" smtClean="0">
              <a:solidFill>
                <a:schemeClr val="bg1">
                  <a:lumMod val="95000"/>
                </a:schemeClr>
              </a:solidFill>
            </a:endParaRPr>
          </a:p>
          <a:p>
            <a:pPr defTabSz="888898">
              <a:defRPr/>
            </a:pPr>
            <a:r>
              <a:rPr lang="en-US" baseline="0" dirty="0" smtClean="0"/>
              <a:t>No Moore’s law for network management costs. You cannot reduce the number of devices but can certainly reduce the number of devices to manage. This is where Juniper is focused and different from all other solutions. </a:t>
            </a:r>
          </a:p>
          <a:p>
            <a:endParaRPr lang="en-US" dirty="0" smtClean="0"/>
          </a:p>
          <a:p>
            <a:endParaRPr lang="en-US" dirty="0" smtClean="0"/>
          </a:p>
          <a:p>
            <a:endParaRPr lang="en-US" b="1" dirty="0" smtClean="0">
              <a:solidFill>
                <a:schemeClr val="accent2">
                  <a:lumMod val="60000"/>
                  <a:lumOff val="40000"/>
                </a:schemeClr>
              </a:solidFill>
            </a:endParaRPr>
          </a:p>
          <a:p>
            <a:endParaRPr lang="en-US" dirty="0"/>
          </a:p>
        </p:txBody>
      </p:sp>
      <p:sp>
        <p:nvSpPr>
          <p:cNvPr id="4" name="Slide Number Placeholder 3"/>
          <p:cNvSpPr>
            <a:spLocks noGrp="1"/>
          </p:cNvSpPr>
          <p:nvPr>
            <p:ph type="sldNum" sz="quarter" idx="10"/>
          </p:nvPr>
        </p:nvSpPr>
        <p:spPr/>
        <p:txBody>
          <a:bodyPr/>
          <a:lstStyle/>
          <a:p>
            <a:pPr>
              <a:defRPr/>
            </a:pPr>
            <a:fld id="{96086D62-9C29-4C17-8F15-94F4C842CDD6}"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We’re going to be covering Simply Connected – our integrated</a:t>
            </a:r>
            <a:r>
              <a:rPr lang="en-US" baseline="0" dirty="0" smtClean="0"/>
              <a:t> portfolio of </a:t>
            </a:r>
            <a:r>
              <a:rPr lang="en-US" dirty="0" smtClean="0"/>
              <a:t>Enterprise</a:t>
            </a:r>
            <a:r>
              <a:rPr lang="en-US" baseline="0" dirty="0" smtClean="0"/>
              <a:t> products and how these address the current trends of mobility, access and security</a:t>
            </a: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E8EE7A-9D2D-4E70-A376-71E05BB2EFD1}" type="slidenum">
              <a:rPr lang="en-US" smtClean="0">
                <a:solidFill>
                  <a:prstClr val="black"/>
                </a:solidFill>
              </a:rPr>
              <a:pPr>
                <a:defRPr/>
              </a:pPr>
              <a:t>27</a:t>
            </a:fld>
            <a:endParaRPr lang="en-US" smtClean="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bwMode="auto">
          <a:noFill/>
          <a:ln>
            <a:solidFill>
              <a:srgbClr val="000000"/>
            </a:solidFill>
            <a:miter lim="800000"/>
            <a:headEnd/>
            <a:tailEnd/>
          </a:ln>
        </p:spPr>
      </p:sp>
      <p:sp>
        <p:nvSpPr>
          <p:cNvPr id="96258"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The goal is to be Simply Connected,</a:t>
            </a:r>
            <a:r>
              <a:rPr lang="en-US" baseline="0" dirty="0" smtClean="0"/>
              <a:t> simple for users, simple for IT, providing superb </a:t>
            </a:r>
            <a:r>
              <a:rPr lang="en-US" baseline="0" dirty="0" err="1" smtClean="0"/>
              <a:t>QoE</a:t>
            </a:r>
            <a:r>
              <a:rPr lang="en-US" baseline="0" dirty="0" smtClean="0"/>
              <a:t> at high level of economics. How do we do that? We are offering a portfolio of products working together, solving the problems we discussed. We will talk today about integrated security, always on resiliency, high performance, simplified architecture and automation, all means for delivering on the promise.</a:t>
            </a:r>
            <a:endParaRPr lang="en-US" dirty="0" smtClean="0"/>
          </a:p>
        </p:txBody>
      </p:sp>
      <p:sp>
        <p:nvSpPr>
          <p:cNvPr id="962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a:fld id="{C67B9DB3-2C50-4BF2-BC90-0CF373B2C15A}" type="slidenum">
              <a:rPr lang="en-US">
                <a:solidFill>
                  <a:prstClr val="black"/>
                </a:solidFill>
                <a:cs typeface="Arial" charset="0"/>
              </a:rPr>
              <a:pPr defTabSz="912813"/>
              <a:t>28</a:t>
            </a:fld>
            <a:endParaRPr lang="en-US">
              <a:solidFill>
                <a:prstClr val="black"/>
              </a:solidFill>
              <a:cs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kern="1200" dirty="0" smtClean="0">
                <a:solidFill>
                  <a:schemeClr val="tx1"/>
                </a:solidFill>
                <a:latin typeface="+mn-lt"/>
                <a:ea typeface="+mn-ea"/>
                <a:cs typeface="+mn-cs"/>
              </a:rPr>
              <a:t>Today we will give you a quick run through of how this works, and take a look under the hood of how our unique technologies allow you to solve these problems. </a:t>
            </a:r>
          </a:p>
          <a:p>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We will follow the progress of an employee named A.J. as he arrives at work, gets on a conference call on his Android phone and starts a video session on his </a:t>
            </a:r>
            <a:r>
              <a:rPr lang="en-US" sz="1100" kern="1200" dirty="0" err="1" smtClean="0">
                <a:solidFill>
                  <a:schemeClr val="tx1"/>
                </a:solidFill>
                <a:latin typeface="+mn-lt"/>
                <a:ea typeface="+mn-ea"/>
                <a:cs typeface="+mn-cs"/>
              </a:rPr>
              <a:t>iPad</a:t>
            </a:r>
            <a:r>
              <a:rPr lang="en-US" sz="1100" kern="1200" dirty="0" smtClean="0">
                <a:solidFill>
                  <a:schemeClr val="tx1"/>
                </a:solidFill>
                <a:latin typeface="+mn-lt"/>
                <a:ea typeface="+mn-ea"/>
                <a:cs typeface="+mn-cs"/>
              </a:rPr>
              <a:t>.  At each point where the Juniper network does something unique, we will provide a technical dive into that particular area.  This seminar will give you a look under the hood of how our wireless LAN and Ethernet switches keep your network going under all sorts of conditions.</a:t>
            </a:r>
            <a:endParaRPr lang="en-US" sz="11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715835C6-A477-41D7-85E2-1E2AE2A72D7E}" type="slidenum">
              <a:rPr lang="en-US" smtClean="0"/>
              <a:pPr>
                <a:defRPr/>
              </a:pPr>
              <a:t>29</a:t>
            </a:fld>
            <a:endParaRPr lang="en-US" dirty="0"/>
          </a:p>
        </p:txBody>
      </p:sp>
    </p:spTree>
    <p:extLst>
      <p:ext uri="{BB962C8B-B14F-4D97-AF65-F5344CB8AC3E}">
        <p14:creationId xmlns:p14="http://schemas.microsoft.com/office/powerpoint/2010/main" val="305369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82" name="Rectangle 7"/>
          <p:cNvSpPr txBox="1">
            <a:spLocks noGrp="1" noChangeArrowheads="1"/>
          </p:cNvSpPr>
          <p:nvPr/>
        </p:nvSpPr>
        <p:spPr bwMode="auto">
          <a:xfrm>
            <a:off x="3884613" y="8684229"/>
            <a:ext cx="2971800" cy="458213"/>
          </a:xfrm>
          <a:prstGeom prst="rect">
            <a:avLst/>
          </a:prstGeom>
          <a:noFill/>
          <a:ln w="9525">
            <a:noFill/>
            <a:miter lim="800000"/>
            <a:headEnd/>
            <a:tailEnd/>
          </a:ln>
        </p:spPr>
        <p:txBody>
          <a:bodyPr lIns="94138" tIns="47070" rIns="94138" bIns="47070" anchor="b"/>
          <a:lstStyle/>
          <a:p>
            <a:pPr algn="r" defTabSz="933249"/>
            <a:fld id="{737F047E-E5B7-40A3-9C3D-D766698B78C3}" type="slidenum">
              <a:rPr lang="en-US" sz="1200" b="1">
                <a:solidFill>
                  <a:prstClr val="black"/>
                </a:solidFill>
                <a:ea typeface="ヒラギノ角ゴ Pro W3" charset="-128"/>
              </a:rPr>
              <a:pPr algn="r" defTabSz="933249"/>
              <a:t>3</a:t>
            </a:fld>
            <a:endParaRPr lang="en-US" sz="1200" b="1" dirty="0">
              <a:solidFill>
                <a:prstClr val="black"/>
              </a:solidFill>
              <a:ea typeface="ヒラギノ角ゴ Pro W3" charset="-128"/>
            </a:endParaRPr>
          </a:p>
        </p:txBody>
      </p:sp>
      <p:sp>
        <p:nvSpPr>
          <p:cNvPr id="1607683" name="Rectangle 2"/>
          <p:cNvSpPr>
            <a:spLocks noGrp="1" noRot="1" noChangeAspect="1" noChangeArrowheads="1" noTextEdit="1"/>
          </p:cNvSpPr>
          <p:nvPr>
            <p:ph type="sldImg"/>
          </p:nvPr>
        </p:nvSpPr>
        <p:spPr>
          <a:xfrm>
            <a:off x="1143000" y="685800"/>
            <a:ext cx="4572000" cy="3429000"/>
          </a:xfrm>
          <a:ln/>
        </p:spPr>
      </p:sp>
      <p:sp>
        <p:nvSpPr>
          <p:cNvPr id="1607684" name="Rectangle 3"/>
          <p:cNvSpPr>
            <a:spLocks noGrp="1" noChangeArrowheads="1"/>
          </p:cNvSpPr>
          <p:nvPr>
            <p:ph type="body" idx="1"/>
          </p:nvPr>
        </p:nvSpPr>
        <p:spPr>
          <a:xfrm>
            <a:off x="687391" y="4343673"/>
            <a:ext cx="5483225" cy="4114566"/>
          </a:xfrm>
          <a:noFill/>
          <a:ln/>
        </p:spPr>
        <p:txBody>
          <a:bodyPr lIns="94138" tIns="47070" rIns="94138" bIns="47070"/>
          <a:lstStyle/>
          <a:p>
            <a:pPr defTabSz="888980" fontAlgn="base">
              <a:spcBef>
                <a:spcPct val="30000"/>
              </a:spcBef>
              <a:spcAft>
                <a:spcPct val="0"/>
              </a:spcAft>
              <a:defRPr/>
            </a:pPr>
            <a:r>
              <a:rPr lang="en-US" dirty="0" smtClean="0"/>
              <a:t>Originally,</a:t>
            </a:r>
            <a:r>
              <a:rPr lang="en-US" baseline="0" dirty="0" smtClean="0"/>
              <a:t> t</a:t>
            </a:r>
            <a:r>
              <a:rPr lang="en-US" dirty="0" smtClean="0"/>
              <a:t>he business premises network was </a:t>
            </a:r>
            <a:r>
              <a:rPr lang="en-US" b="0" u="none" dirty="0" smtClean="0">
                <a:ea typeface="ＭＳ Ｐゴシック" pitchFamily="34" charset="-128"/>
              </a:rPr>
              <a:t>designed to support specific IT</a:t>
            </a:r>
            <a:r>
              <a:rPr lang="en-US" b="0" u="none" baseline="0" dirty="0" smtClean="0">
                <a:ea typeface="ＭＳ Ｐゴシック" pitchFamily="34" charset="-128"/>
              </a:rPr>
              <a:t> owned application from wired ports by using dedicated VLANS for specific tasks. This approach can’t scale to support the mobility storm ahead. Mobility not only changes the way we consume content but also changes the content that is consumed. </a:t>
            </a:r>
            <a:r>
              <a:rPr lang="en-US" dirty="0" smtClean="0"/>
              <a:t>Traditionally,</a:t>
            </a:r>
            <a:r>
              <a:rPr lang="en-US" baseline="0" dirty="0" smtClean="0"/>
              <a:t> t</a:t>
            </a:r>
            <a:r>
              <a:rPr lang="en-US" dirty="0" smtClean="0"/>
              <a:t>he data center was responsible for holding the IT owned business applications.</a:t>
            </a:r>
            <a:r>
              <a:rPr lang="en-US" baseline="0" dirty="0" smtClean="0"/>
              <a:t>  Mobility opens the door to deploying outsourced applications like salesforce.com, as well as selecting ad-hoc user applications. Today you’re losing control of access and applications, increasing the importance of the role of the network to IT success.</a:t>
            </a:r>
          </a:p>
          <a:p>
            <a:endParaRPr lang="en-US" dirty="0" smtClean="0"/>
          </a:p>
          <a:p>
            <a:pPr defTabSz="888980" fontAlgn="base">
              <a:spcBef>
                <a:spcPct val="30000"/>
              </a:spcBef>
              <a:spcAft>
                <a:spcPct val="0"/>
              </a:spcAft>
              <a:defRPr/>
            </a:pPr>
            <a:r>
              <a:rPr lang="en-US" b="0" u="none" baseline="0" dirty="0" smtClean="0">
                <a:ea typeface="ＭＳ Ｐゴシック" pitchFamily="34" charset="-128"/>
              </a:rPr>
              <a:t>All content will be delivered through one network. Media rich applications and blurring boundaries between business and private applications will force a shift to an all IP network. With </a:t>
            </a:r>
            <a:r>
              <a:rPr lang="en-US" dirty="0" smtClean="0"/>
              <a:t>Juniper you can confidently assure mobile accessibility now and in the future. </a:t>
            </a:r>
          </a:p>
          <a:p>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100" kern="1200" dirty="0" smtClean="0">
                <a:solidFill>
                  <a:schemeClr val="tx1"/>
                </a:solidFill>
                <a:latin typeface="+mn-lt"/>
                <a:ea typeface="+mn-ea"/>
                <a:cs typeface="+mn-cs"/>
              </a:rPr>
              <a:t>In order to get a good idea of what a juniper wired – less network does, let’s see what happens to A.J.’s voice and video sessions during a typical day.  We will look at all the things that go on under the hood so that A.J. can be Simply Connected.</a:t>
            </a:r>
          </a:p>
          <a:p>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Let’s start as A.J. walks into the lobby of his building.  He is a little late so he doesn’t have time to get to his office to start his work.  He turns on the phone and the </a:t>
            </a:r>
            <a:r>
              <a:rPr lang="en-US" sz="1100" kern="1200" dirty="0" err="1" smtClean="0">
                <a:solidFill>
                  <a:schemeClr val="tx1"/>
                </a:solidFill>
                <a:latin typeface="+mn-lt"/>
                <a:ea typeface="+mn-ea"/>
                <a:cs typeface="+mn-cs"/>
              </a:rPr>
              <a:t>iPad</a:t>
            </a:r>
            <a:r>
              <a:rPr lang="en-US" sz="1100" kern="1200" dirty="0" smtClean="0">
                <a:solidFill>
                  <a:schemeClr val="tx1"/>
                </a:solidFill>
                <a:latin typeface="+mn-lt"/>
                <a:ea typeface="+mn-ea"/>
                <a:cs typeface="+mn-cs"/>
              </a:rPr>
              <a:t> in the lobby and both devices associate with the wireless LAN.  The first thing that has to happen is authentication, so that A.J. is permitted to use the network resources.  Additionally, the network needs to register and monitor his sessions for security purposes. </a:t>
            </a:r>
          </a:p>
          <a:p>
            <a:endParaRPr lang="en-US" sz="1100" dirty="0"/>
          </a:p>
        </p:txBody>
      </p:sp>
      <p:sp>
        <p:nvSpPr>
          <p:cNvPr id="4" name="Slide Number Placeholder 3"/>
          <p:cNvSpPr>
            <a:spLocks noGrp="1"/>
          </p:cNvSpPr>
          <p:nvPr>
            <p:ph type="sldNum" sz="quarter" idx="10"/>
          </p:nvPr>
        </p:nvSpPr>
        <p:spPr/>
        <p:txBody>
          <a:bodyPr/>
          <a:lstStyle/>
          <a:p>
            <a:fld id="{B3A14B09-7C50-4114-8675-D6CC4E79564E}" type="slidenum">
              <a:rPr lang="en-US" smtClean="0"/>
              <a:pPr/>
              <a:t>30</a:t>
            </a:fld>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31</a:t>
            </a:fld>
            <a:endParaRPr lang="en-US" dirty="0"/>
          </a:p>
        </p:txBody>
      </p:sp>
      <p:sp>
        <p:nvSpPr>
          <p:cNvPr id="1114115" name="Rectangle 3"/>
          <p:cNvSpPr>
            <a:spLocks noGrp="1" noChangeArrowheads="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mn-lt"/>
                <a:ea typeface="+mn-ea"/>
                <a:cs typeface="+mn-cs"/>
              </a:rPr>
              <a:t>This is a view of the functional components of a network on ramp.  You need to have access points for the wireless LAN, an Ethernet switch with </a:t>
            </a:r>
            <a:r>
              <a:rPr lang="en-US" sz="1100" kern="1200" dirty="0" err="1" smtClean="0">
                <a:solidFill>
                  <a:schemeClr val="tx1"/>
                </a:solidFill>
                <a:latin typeface="+mn-lt"/>
                <a:ea typeface="+mn-ea"/>
                <a:cs typeface="+mn-cs"/>
              </a:rPr>
              <a:t>PoE</a:t>
            </a:r>
            <a:r>
              <a:rPr lang="en-US" sz="1100" kern="1200" dirty="0" smtClean="0">
                <a:solidFill>
                  <a:schemeClr val="tx1"/>
                </a:solidFill>
                <a:latin typeface="+mn-lt"/>
                <a:ea typeface="+mn-ea"/>
                <a:cs typeface="+mn-cs"/>
              </a:rPr>
              <a:t> for the access point to attach to, a network core which connects to the data center and the business applications.  Typically a network would have the following individual appliances for the on ramp:  firewall, Intrusion Detection (IDP) SSLVPN appliance, Radius server and Access control.  Juniper combines these functions into just two platforms.  The SRX functions as a router, a firewall and an intrusion detection system.  The MAG platform functions as an SSLVPN, Radius server and access policy engine.  So the on ramp has just a few devices which make it simpler for management.</a:t>
            </a:r>
          </a:p>
          <a:p>
            <a:pPr marL="0" lvl="2"/>
            <a:endParaRPr lang="en-US" sz="1100" dirty="0" smtClean="0"/>
          </a:p>
        </p:txBody>
      </p:sp>
      <p:sp>
        <p:nvSpPr>
          <p:cNvPr id="11" name="Slide Image Placeholder 10"/>
          <p:cNvSpPr>
            <a:spLocks noGrp="1" noRot="1" noChangeAspect="1"/>
          </p:cNvSpPr>
          <p:nvPr>
            <p:ph type="sldImg"/>
          </p:nvPr>
        </p:nvSpPr>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100" kern="1200" dirty="0" smtClean="0">
                <a:solidFill>
                  <a:schemeClr val="tx1"/>
                </a:solidFill>
                <a:latin typeface="+mn-lt"/>
                <a:ea typeface="+mn-ea"/>
                <a:cs typeface="+mn-cs"/>
              </a:rPr>
              <a:t>In order to get a good idea of what a juniper wired – less network does, let’s see what happens to A.J.’s voice and video sessions during a typical day.  We will look at all the things that go on under the hood so that A.J. can be Simply Connected.</a:t>
            </a:r>
          </a:p>
          <a:p>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Let’s start as A.J. walks into the lobby of his building.  He is a little late so he doesn’t have time to get to his office to start his work.  He turns on the phone and the </a:t>
            </a:r>
            <a:r>
              <a:rPr lang="en-US" sz="1100" kern="1200" dirty="0" err="1" smtClean="0">
                <a:solidFill>
                  <a:schemeClr val="tx1"/>
                </a:solidFill>
                <a:latin typeface="+mn-lt"/>
                <a:ea typeface="+mn-ea"/>
                <a:cs typeface="+mn-cs"/>
              </a:rPr>
              <a:t>iPad</a:t>
            </a:r>
            <a:r>
              <a:rPr lang="en-US" sz="1100" kern="1200" dirty="0" smtClean="0">
                <a:solidFill>
                  <a:schemeClr val="tx1"/>
                </a:solidFill>
                <a:latin typeface="+mn-lt"/>
                <a:ea typeface="+mn-ea"/>
                <a:cs typeface="+mn-cs"/>
              </a:rPr>
              <a:t> in the lobby and both devices associate with the wireless LAN.  The first thing that has to happen is authentication, so that A.J. is permitted to use the network resources.  Additionally, the network needs to register and monitor his sessions for security purposes. </a:t>
            </a:r>
          </a:p>
          <a:p>
            <a:endParaRPr lang="en-US" sz="1100" dirty="0"/>
          </a:p>
        </p:txBody>
      </p:sp>
      <p:sp>
        <p:nvSpPr>
          <p:cNvPr id="4" name="Slide Number Placeholder 3"/>
          <p:cNvSpPr>
            <a:spLocks noGrp="1"/>
          </p:cNvSpPr>
          <p:nvPr>
            <p:ph type="sldNum" sz="quarter" idx="10"/>
          </p:nvPr>
        </p:nvSpPr>
        <p:spPr/>
        <p:txBody>
          <a:bodyPr/>
          <a:lstStyle/>
          <a:p>
            <a:fld id="{B3A14B09-7C50-4114-8675-D6CC4E79564E}" type="slidenum">
              <a:rPr lang="en-US" smtClean="0"/>
              <a:pPr/>
              <a:t>32</a:t>
            </a:fld>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Notes Placeholder 11"/>
          <p:cNvSpPr>
            <a:spLocks noGrp="1"/>
          </p:cNvSpPr>
          <p:nvPr>
            <p:ph type="body" idx="1"/>
          </p:nvPr>
        </p:nvSpPr>
        <p:spPr/>
        <p:txBody>
          <a:bodyPr>
            <a:normAutofit fontScale="92500" lnSpcReduction="10000"/>
          </a:bodyPr>
          <a:lstStyle/>
          <a:p>
            <a:r>
              <a:rPr lang="en-US" sz="1100" b="1" kern="1200" dirty="0" smtClean="0">
                <a:solidFill>
                  <a:schemeClr val="tx1"/>
                </a:solidFill>
                <a:latin typeface="+mn-lt"/>
                <a:ea typeface="+mn-ea"/>
                <a:cs typeface="+mn-cs"/>
              </a:rPr>
              <a:t>Key differentiated technologies for Juniper WLAN</a:t>
            </a:r>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1.  Clustering – 32 controllers and 4096 AP’s can be managed as 1 IP address.  ADVANTAGE – management simplicity</a:t>
            </a:r>
          </a:p>
          <a:p>
            <a:r>
              <a:rPr lang="en-US" sz="1100" kern="1200" dirty="0" smtClean="0">
                <a:solidFill>
                  <a:schemeClr val="tx1"/>
                </a:solidFill>
                <a:latin typeface="+mn-lt"/>
                <a:ea typeface="+mn-ea"/>
                <a:cs typeface="+mn-cs"/>
              </a:rPr>
              <a:t>2. Auto-distribution of AP’s – AP’s are assigned to controllers without network manager intervention.  ADVANTAGE – management simplicity</a:t>
            </a:r>
          </a:p>
          <a:p>
            <a:endParaRPr lang="en-US" sz="1100" kern="1200" dirty="0" smtClean="0">
              <a:solidFill>
                <a:schemeClr val="tx1"/>
              </a:solidFill>
              <a:latin typeface="+mn-lt"/>
              <a:ea typeface="+mn-ea"/>
              <a:cs typeface="+mn-cs"/>
            </a:endParaRPr>
          </a:p>
          <a:p>
            <a:r>
              <a:rPr lang="en-US" sz="1100" kern="1200" dirty="0" smtClean="0">
                <a:solidFill>
                  <a:schemeClr val="tx1"/>
                </a:solidFill>
                <a:latin typeface="+mn-lt"/>
                <a:ea typeface="+mn-ea"/>
                <a:cs typeface="+mn-cs"/>
              </a:rPr>
              <a:t>Components of a Wireless LAN</a:t>
            </a:r>
          </a:p>
          <a:p>
            <a:r>
              <a:rPr lang="en-US" sz="1100" kern="1200" dirty="0" smtClean="0">
                <a:solidFill>
                  <a:schemeClr val="tx1"/>
                </a:solidFill>
                <a:latin typeface="+mn-lt"/>
                <a:ea typeface="+mn-ea"/>
                <a:cs typeface="+mn-cs"/>
              </a:rPr>
              <a:t>-the WL solution is a controller-led architecture, no standalone AP</a:t>
            </a:r>
          </a:p>
          <a:p>
            <a:r>
              <a:rPr lang="en-US" sz="1100" kern="1200" dirty="0" smtClean="0">
                <a:solidFill>
                  <a:schemeClr val="tx1"/>
                </a:solidFill>
                <a:latin typeface="+mn-lt"/>
                <a:ea typeface="+mn-ea"/>
                <a:cs typeface="+mn-cs"/>
              </a:rPr>
              <a:t>-solution consists of indoor/outdoor AP, controllers and management</a:t>
            </a:r>
          </a:p>
          <a:p>
            <a:r>
              <a:rPr lang="en-US" sz="1100" kern="1200" dirty="0" smtClean="0">
                <a:solidFill>
                  <a:schemeClr val="tx1"/>
                </a:solidFill>
                <a:latin typeface="+mn-lt"/>
                <a:ea typeface="+mn-ea"/>
                <a:cs typeface="+mn-cs"/>
              </a:rPr>
              <a:t>Access Point</a:t>
            </a:r>
          </a:p>
          <a:p>
            <a:endParaRPr lang="en-US" sz="1100" dirty="0" smtClean="0"/>
          </a:p>
          <a:p>
            <a:r>
              <a:rPr lang="en-US" sz="1100" dirty="0" smtClean="0"/>
              <a:t>Access Point</a:t>
            </a:r>
          </a:p>
          <a:p>
            <a:pPr marL="114300" indent="-114300">
              <a:buFont typeface="Arial" pitchFamily="34" charset="0"/>
              <a:buChar char="•"/>
            </a:pPr>
            <a:r>
              <a:rPr lang="en-US" sz="1100" dirty="0" smtClean="0"/>
              <a:t>Connection point for wireless clients to get on network</a:t>
            </a:r>
          </a:p>
          <a:p>
            <a:pPr marL="114300" indent="-114300">
              <a:buFont typeface="Arial" pitchFamily="34" charset="0"/>
              <a:buChar char="•"/>
            </a:pPr>
            <a:r>
              <a:rPr lang="en-US" sz="1100" dirty="0" smtClean="0"/>
              <a:t>Single/Dual Radio</a:t>
            </a:r>
          </a:p>
          <a:p>
            <a:pPr marL="114300" indent="-114300">
              <a:buFont typeface="Arial" pitchFamily="34" charset="0"/>
              <a:buChar char="•"/>
            </a:pPr>
            <a:r>
              <a:rPr lang="en-US" sz="1100" dirty="0" smtClean="0"/>
              <a:t>Houses transceivers (radio component)</a:t>
            </a:r>
          </a:p>
          <a:p>
            <a:pPr marL="114300" indent="-114300">
              <a:buFont typeface="Arial" pitchFamily="34" charset="0"/>
              <a:buChar char="•"/>
            </a:pPr>
            <a:r>
              <a:rPr lang="en-US" sz="1100" dirty="0" smtClean="0"/>
              <a:t>Converts 802.11 to Ethernet traffic</a:t>
            </a:r>
          </a:p>
          <a:p>
            <a:pPr marL="114300" indent="-114300">
              <a:buFont typeface="Arial" pitchFamily="34" charset="0"/>
              <a:buChar char="•"/>
            </a:pPr>
            <a:r>
              <a:rPr lang="en-US" sz="1100" dirty="0" smtClean="0"/>
              <a:t>ACL and </a:t>
            </a:r>
            <a:r>
              <a:rPr lang="en-US" sz="1100" dirty="0" err="1" smtClean="0"/>
              <a:t>QoS</a:t>
            </a:r>
            <a:r>
              <a:rPr lang="en-US" sz="1100" dirty="0" smtClean="0"/>
              <a:t> enforcement</a:t>
            </a:r>
          </a:p>
          <a:p>
            <a:pPr marL="114300" indent="-114300">
              <a:buFont typeface="Arial" pitchFamily="34" charset="0"/>
              <a:buChar char="•"/>
            </a:pPr>
            <a:r>
              <a:rPr lang="en-US" sz="1100" dirty="0" smtClean="0"/>
              <a:t>Powered by </a:t>
            </a:r>
            <a:r>
              <a:rPr lang="en-US" sz="1100" dirty="0" err="1" smtClean="0"/>
              <a:t>PoE</a:t>
            </a:r>
            <a:r>
              <a:rPr lang="en-US" sz="1100" dirty="0" smtClean="0"/>
              <a:t/>
            </a:r>
            <a:br>
              <a:rPr lang="en-US" sz="1100" dirty="0" smtClean="0"/>
            </a:br>
            <a:endParaRPr lang="en-US" sz="1100" dirty="0" smtClean="0"/>
          </a:p>
          <a:p>
            <a:r>
              <a:rPr lang="en-US" sz="1100" dirty="0" smtClean="0"/>
              <a:t>WLAN Controller</a:t>
            </a:r>
          </a:p>
          <a:p>
            <a:pPr marL="114300" indent="-114300">
              <a:buFont typeface="Arial" pitchFamily="34" charset="0"/>
              <a:buChar char="•"/>
            </a:pPr>
            <a:r>
              <a:rPr lang="en-US" sz="1100" dirty="0" smtClean="0"/>
              <a:t>Keeps network configuration</a:t>
            </a:r>
          </a:p>
          <a:p>
            <a:pPr marL="114300" indent="-114300">
              <a:buFont typeface="Arial" pitchFamily="34" charset="0"/>
              <a:buChar char="•"/>
            </a:pPr>
            <a:r>
              <a:rPr lang="en-US" sz="1100" dirty="0" smtClean="0"/>
              <a:t>Mobility Domain mgmt</a:t>
            </a:r>
          </a:p>
          <a:p>
            <a:pPr marL="114300" indent="-114300">
              <a:buFont typeface="Arial" pitchFamily="34" charset="0"/>
              <a:buChar char="•"/>
            </a:pPr>
            <a:r>
              <a:rPr lang="en-US" sz="1100" dirty="0" smtClean="0"/>
              <a:t>Aggregation point for WLAN traffic from AP’s</a:t>
            </a:r>
          </a:p>
          <a:p>
            <a:pPr marL="114300" indent="-114300">
              <a:buFont typeface="Arial" pitchFamily="34" charset="0"/>
              <a:buChar char="•"/>
            </a:pPr>
            <a:r>
              <a:rPr lang="en-US" sz="1100" dirty="0" smtClean="0"/>
              <a:t>Switches traffic between wireless clients and wired network</a:t>
            </a:r>
          </a:p>
          <a:p>
            <a:pPr marL="114300" indent="-114300">
              <a:buFont typeface="Arial" pitchFamily="34" charset="0"/>
              <a:buChar char="•"/>
            </a:pPr>
            <a:r>
              <a:rPr lang="en-US" sz="1100" dirty="0" smtClean="0"/>
              <a:t>AP management (Images, client load)</a:t>
            </a:r>
          </a:p>
          <a:p>
            <a:pPr marL="114300" indent="-114300">
              <a:buFont typeface="Arial" pitchFamily="34" charset="0"/>
              <a:buChar char="•"/>
            </a:pPr>
            <a:r>
              <a:rPr lang="en-US" sz="1100" dirty="0" smtClean="0"/>
              <a:t>Seamless roaming</a:t>
            </a:r>
          </a:p>
          <a:p>
            <a:pPr marL="114300" indent="-114300">
              <a:buFont typeface="Arial" pitchFamily="34" charset="0"/>
              <a:buChar char="•"/>
            </a:pPr>
            <a:r>
              <a:rPr lang="en-US" sz="1100" dirty="0" smtClean="0"/>
              <a:t>RF Mgmt (Channel and Power Tuning)</a:t>
            </a:r>
          </a:p>
          <a:p>
            <a:pPr marL="114300" indent="-114300">
              <a:buFont typeface="Arial" pitchFamily="34" charset="0"/>
              <a:buChar char="•"/>
            </a:pPr>
            <a:r>
              <a:rPr lang="en-US" sz="1100" dirty="0" smtClean="0"/>
              <a:t>Security (WIDS/WIPS, ID based networking) </a:t>
            </a:r>
            <a:br>
              <a:rPr lang="en-US" sz="1100" dirty="0" smtClean="0"/>
            </a:br>
            <a:endParaRPr lang="en-US" sz="1100" dirty="0" smtClean="0"/>
          </a:p>
          <a:p>
            <a:r>
              <a:rPr lang="en-US" sz="1100" dirty="0" smtClean="0"/>
              <a:t>WLAN Management</a:t>
            </a:r>
          </a:p>
          <a:p>
            <a:pPr marL="114300" indent="-114300">
              <a:buFont typeface="Arial" pitchFamily="34" charset="0"/>
              <a:buChar char="•"/>
            </a:pPr>
            <a:r>
              <a:rPr lang="en-US" sz="1100" dirty="0" smtClean="0"/>
              <a:t>Network &amp; RF planning and configuration</a:t>
            </a:r>
          </a:p>
          <a:p>
            <a:pPr marL="114300" indent="-114300">
              <a:buFont typeface="Arial" pitchFamily="34" charset="0"/>
              <a:buChar char="•"/>
            </a:pPr>
            <a:r>
              <a:rPr lang="en-US" sz="1100" dirty="0" smtClean="0"/>
              <a:t>WLAN Network Monitoring</a:t>
            </a:r>
          </a:p>
          <a:p>
            <a:pPr marL="114300" indent="-114300">
              <a:buFont typeface="Arial" pitchFamily="34" charset="0"/>
              <a:buChar char="•"/>
            </a:pPr>
            <a:r>
              <a:rPr lang="en-US" sz="1100" dirty="0" smtClean="0"/>
              <a:t>Alerts/Events</a:t>
            </a:r>
          </a:p>
          <a:p>
            <a:pPr marL="114300" indent="-114300">
              <a:buFont typeface="Arial" pitchFamily="34" charset="0"/>
              <a:buChar char="•"/>
            </a:pPr>
            <a:r>
              <a:rPr lang="en-US" sz="1100" dirty="0" smtClean="0"/>
              <a:t>Network Map</a:t>
            </a:r>
          </a:p>
          <a:p>
            <a:pPr marL="114300" indent="-114300">
              <a:buFont typeface="Arial" pitchFamily="34" charset="0"/>
              <a:buChar char="•"/>
            </a:pPr>
            <a:r>
              <a:rPr lang="en-US" sz="1100" dirty="0" smtClean="0"/>
              <a:t>Troubleshooting</a:t>
            </a:r>
          </a:p>
          <a:p>
            <a:pPr marL="114300" indent="-114300">
              <a:buFont typeface="Arial" pitchFamily="34" charset="0"/>
              <a:buChar char="•"/>
            </a:pPr>
            <a:r>
              <a:rPr lang="en-US" sz="1100" dirty="0" smtClean="0"/>
              <a:t>Customized Reports</a:t>
            </a:r>
          </a:p>
          <a:p>
            <a:endParaRPr lang="en-US" sz="1100" dirty="0" smtClean="0"/>
          </a:p>
          <a:p>
            <a:endParaRPr lang="en-US" sz="1100" dirty="0"/>
          </a:p>
        </p:txBody>
      </p:sp>
      <p:sp>
        <p:nvSpPr>
          <p:cNvPr id="4" name="Slide Number Placeholder 3"/>
          <p:cNvSpPr>
            <a:spLocks noGrp="1"/>
          </p:cNvSpPr>
          <p:nvPr>
            <p:ph type="sldNum" sz="quarter" idx="10"/>
          </p:nvPr>
        </p:nvSpPr>
        <p:spPr/>
        <p:txBody>
          <a:bodyPr/>
          <a:lstStyle/>
          <a:p>
            <a:fld id="{1B366B06-C2CB-489E-BF57-BCEDB3BB3FD3}" type="slidenum">
              <a:rPr lang="en-US" smtClean="0"/>
              <a:pPr/>
              <a:t>33</a:t>
            </a:fld>
            <a:endParaRPr lang="en-US" dirty="0"/>
          </a:p>
        </p:txBody>
      </p:sp>
      <p:sp>
        <p:nvSpPr>
          <p:cNvPr id="11" name="Slide Image Placeholder 10"/>
          <p:cNvSpPr>
            <a:spLocks noGrp="1" noRot="1" noChangeAspect="1"/>
          </p:cNvSpPr>
          <p:nvPr>
            <p:ph type="sldImg"/>
          </p:nvPr>
        </p:nvSpPr>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43000" y="685800"/>
            <a:ext cx="4573588" cy="3429000"/>
          </a:xfrm>
          <a:ln/>
        </p:spPr>
      </p:sp>
      <p:sp>
        <p:nvSpPr>
          <p:cNvPr id="67587" name="Rectangle 3"/>
          <p:cNvSpPr>
            <a:spLocks noGrp="1" noChangeArrowheads="1"/>
          </p:cNvSpPr>
          <p:nvPr>
            <p:ph type="body" idx="1"/>
          </p:nvPr>
        </p:nvSpPr>
        <p:spPr>
          <a:xfrm>
            <a:off x="687082" y="4344136"/>
            <a:ext cx="5483837" cy="4113330"/>
          </a:xfrm>
          <a:noFill/>
          <a:ln/>
        </p:spPr>
        <p:txBody>
          <a:bodyPr/>
          <a:lstStyle/>
          <a:p>
            <a:r>
              <a:rPr lang="en-US" sz="1200" kern="1200" dirty="0" smtClean="0">
                <a:solidFill>
                  <a:schemeClr val="tx1"/>
                </a:solidFill>
                <a:latin typeface="+mn-lt"/>
                <a:ea typeface="+mn-ea"/>
                <a:cs typeface="+mn-cs"/>
              </a:rPr>
              <a:t>The Juniper WLAN offering provides a very simplified architecture due to embedded intelligence in the controllers.</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Up to 32 controllers can be managed as a single entity with a single point of management.  Because there is a hierarchical organization of the controllers, the network manager only has to manage and provision the master controller.  It then organized the rest of the cluster.  This saves you a great deal of time for initial set up and during any adds/moves/changes that may occur.  The controllers intelligently manage the APs so that you do not have to do that either.</a:t>
            </a:r>
          </a:p>
          <a:p>
            <a:endParaRPr lang="en-US" dirty="0" smtClean="0"/>
          </a:p>
          <a:p>
            <a:r>
              <a:rPr lang="en-US" dirty="0" smtClean="0"/>
              <a:t>………………………………………</a:t>
            </a:r>
          </a:p>
          <a:p>
            <a:r>
              <a:rPr lang="en-US" dirty="0" smtClean="0"/>
              <a:t>What is a Cluster?</a:t>
            </a:r>
          </a:p>
          <a:p>
            <a:r>
              <a:rPr lang="en-US" dirty="0" smtClean="0"/>
              <a:t>A set of controllers grouped into a single logical entity</a:t>
            </a:r>
          </a:p>
          <a:p>
            <a:endParaRPr lang="en-US" dirty="0" smtClean="0"/>
          </a:p>
          <a:p>
            <a:r>
              <a:rPr lang="en-US" sz="1200" dirty="0" smtClean="0"/>
              <a:t>Cluster provides 3 main functions:</a:t>
            </a:r>
          </a:p>
          <a:p>
            <a:pPr marL="228600" indent="-228600">
              <a:buFont typeface="+mj-lt"/>
              <a:buAutoNum type="arabicPeriod"/>
            </a:pPr>
            <a:r>
              <a:rPr lang="en-US" sz="1200" dirty="0" smtClean="0"/>
              <a:t>High availability – all APs in a cluster maintain 2 active connections to different members of a cluster. If one of the controllers fails, the AP uses the second controller to remain in service</a:t>
            </a:r>
            <a:br>
              <a:rPr lang="en-US" sz="1200" dirty="0" smtClean="0"/>
            </a:br>
            <a:r>
              <a:rPr lang="en-US" sz="1200" dirty="0" smtClean="0"/>
              <a:t>[competitive] – no other solution provides this level of resiliency</a:t>
            </a:r>
          </a:p>
          <a:p>
            <a:pPr marL="228600" indent="-228600">
              <a:buFont typeface="+mj-lt"/>
              <a:buAutoNum type="arabicPeriod"/>
            </a:pPr>
            <a:r>
              <a:rPr lang="en-US" sz="1200" dirty="0" smtClean="0"/>
              <a:t>Single Point of Config – One controller in the group serves as the coordinator for the cluster. All configuration is performed on the seed device and the seed propagates changes to other controllers in the cluster</a:t>
            </a:r>
            <a:br>
              <a:rPr lang="en-US" sz="1200" dirty="0" smtClean="0"/>
            </a:br>
            <a:r>
              <a:rPr lang="en-US" sz="1200" dirty="0" smtClean="0"/>
              <a:t>[competitive] – other solutions require config changes be performed on every device in the wlan system.</a:t>
            </a:r>
          </a:p>
          <a:p>
            <a:pPr marL="228600" indent="-228600">
              <a:buFont typeface="+mj-lt"/>
              <a:buAutoNum type="arabicPeriod"/>
            </a:pPr>
            <a:r>
              <a:rPr lang="en-US" sz="1200" dirty="0" smtClean="0"/>
              <a:t>AP load balancing – All APs joining the cluster are assigned to member controllers by the seed device. The seed optimizes the distribution of the APs to create equal load on all devices in the cluster</a:t>
            </a:r>
            <a:br>
              <a:rPr lang="en-US" sz="1200" dirty="0" smtClean="0"/>
            </a:br>
            <a:r>
              <a:rPr lang="en-US" sz="1200" dirty="0" smtClean="0"/>
              <a:t>[competitive] – no other solution supports the automatic distribution of APs among controllers</a:t>
            </a:r>
            <a:endParaRPr lang="en-US" sz="1200" dirty="0"/>
          </a:p>
        </p:txBody>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3"/>
          <p:cNvSpPr>
            <a:spLocks noGrp="1" noChangeArrowheads="1"/>
          </p:cNvSpPr>
          <p:nvPr>
            <p:ph type="body" idx="1"/>
          </p:nvPr>
        </p:nvSpPr>
        <p:spPr/>
        <p:txBody>
          <a:bodyPr>
            <a:normAutofit/>
          </a:bodyPr>
          <a:lstStyle/>
          <a:p>
            <a:pPr marL="228600" indent="-228600">
              <a:buFont typeface="+mj-lt"/>
              <a:buAutoNum type="arabicPeriod"/>
            </a:pPr>
            <a:r>
              <a:rPr lang="en-US" dirty="0" smtClean="0"/>
              <a:t>a new controller is added to the cluster; the controller contacts the seed; the seed pushes configuration to the new member (see animation)</a:t>
            </a:r>
          </a:p>
          <a:p>
            <a:pPr marL="228600" indent="-228600">
              <a:buFont typeface="+mj-lt"/>
              <a:buAutoNum type="arabicPeriod"/>
            </a:pPr>
            <a:r>
              <a:rPr lang="en-US" dirty="0" smtClean="0"/>
              <a:t>when a member is removed and replaced the same process is used</a:t>
            </a:r>
          </a:p>
          <a:p>
            <a:pPr marL="228600" indent="-228600">
              <a:buFont typeface="+mj-lt"/>
              <a:buAutoNum type="arabicPeriod"/>
            </a:pPr>
            <a:r>
              <a:rPr lang="en-US" dirty="0" smtClean="0"/>
              <a:t>when primary seed is removed; secondary takes over responsibility for the cluster (automatic); when the seed device comes back, the secondary will automatically re-sync with primary (automatic)</a:t>
            </a:r>
          </a:p>
          <a:p>
            <a:pPr marL="228600" indent="-228600">
              <a:buFont typeface="+mj-lt"/>
              <a:buAutoNum type="arabicPeriod"/>
            </a:pPr>
            <a:r>
              <a:rPr lang="en-US" dirty="0" smtClean="0"/>
              <a:t>if there is any new configuration on secondary operator has a choice to force sync with primary (</a:t>
            </a:r>
            <a:r>
              <a:rPr lang="en-US" dirty="0" err="1" smtClean="0"/>
              <a:t>config</a:t>
            </a:r>
            <a:r>
              <a:rPr lang="en-US" dirty="0" smtClean="0"/>
              <a:t> option)</a:t>
            </a:r>
          </a:p>
          <a:p>
            <a:pPr marL="228600" indent="-228600">
              <a:buFont typeface="+mj-lt"/>
              <a:buAutoNum type="arabicPeriod"/>
            </a:pPr>
            <a:r>
              <a:rPr lang="en-US" dirty="0" smtClean="0"/>
              <a:t>a new primary seed can receive configuration from secondary when it joins the cluster (</a:t>
            </a:r>
            <a:r>
              <a:rPr lang="en-US" dirty="0" err="1" smtClean="0"/>
              <a:t>config</a:t>
            </a:r>
            <a:r>
              <a:rPr lang="en-US" dirty="0" smtClean="0"/>
              <a:t> option)</a:t>
            </a:r>
          </a:p>
          <a:p>
            <a:pPr marL="228600" indent="-228600">
              <a:buFont typeface="+mj-lt"/>
              <a:buAutoNum type="arabicPeriod"/>
            </a:pPr>
            <a:r>
              <a:rPr lang="en-US" dirty="0" smtClean="0"/>
              <a:t>a user can optionally permanently promote the secondary seed to primary via configuration</a:t>
            </a:r>
          </a:p>
          <a:p>
            <a:pPr marL="228600" indent="-228600">
              <a:buFont typeface="+mj-lt"/>
              <a:buAutoNum type="arabicPeriod"/>
            </a:pPr>
            <a:endParaRPr lang="en-US" dirty="0" smtClean="0"/>
          </a:p>
        </p:txBody>
      </p:sp>
      <p:sp>
        <p:nvSpPr>
          <p:cNvPr id="4" name="Slide Number Placeholder 3"/>
          <p:cNvSpPr>
            <a:spLocks noGrp="1"/>
          </p:cNvSpPr>
          <p:nvPr>
            <p:ph type="sldNum" sz="quarter" idx="5"/>
          </p:nvPr>
        </p:nvSpPr>
        <p:spPr/>
        <p:txBody>
          <a:bodyPr/>
          <a:lstStyle/>
          <a:p>
            <a:fld id="{2A40332E-4E2C-47D1-A45E-514CF1D93A6E}" type="slidenum">
              <a:rPr lang="en-US" smtClean="0"/>
              <a:pPr/>
              <a:t>35</a:t>
            </a:fld>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43000" y="685800"/>
            <a:ext cx="4573588" cy="3429000"/>
          </a:xfrm>
          <a:ln/>
        </p:spPr>
      </p:sp>
      <p:sp>
        <p:nvSpPr>
          <p:cNvPr id="67587" name="Rectangle 3"/>
          <p:cNvSpPr>
            <a:spLocks noGrp="1" noChangeArrowheads="1"/>
          </p:cNvSpPr>
          <p:nvPr>
            <p:ph type="body" idx="1"/>
          </p:nvPr>
        </p:nvSpPr>
        <p:spPr>
          <a:xfrm>
            <a:off x="687082" y="4344136"/>
            <a:ext cx="5483837" cy="4113330"/>
          </a:xfrm>
          <a:noFill/>
          <a:ln/>
        </p:spPr>
        <p:txBody>
          <a:bodyPr/>
          <a:lstStyle/>
          <a:p>
            <a:r>
              <a:rPr lang="en-US" sz="1200" kern="1200" dirty="0" smtClean="0">
                <a:solidFill>
                  <a:schemeClr val="tx1"/>
                </a:solidFill>
                <a:latin typeface="+mn-lt"/>
                <a:ea typeface="+mn-ea"/>
                <a:cs typeface="+mn-cs"/>
              </a:rPr>
              <a:t>a new controller is added to the cluster; the controller contacts the seed; the seed pushes configuration to the new member (see animation)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a member is removed and replaced the same process is used</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primary seed is removed; secondary takes over responsibility for the cluster (automatic); when the seed device comes back, the secondary will automatically re-sync with primary (automatic)</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if there is any new configuration on secondary operator has a choice to force sync with primary (</a:t>
            </a:r>
            <a:r>
              <a:rPr lang="en-US" sz="1200" kern="1200" dirty="0" err="1" smtClean="0">
                <a:solidFill>
                  <a:schemeClr val="tx1"/>
                </a:solidFill>
                <a:latin typeface="+mn-lt"/>
                <a:ea typeface="+mn-ea"/>
                <a:cs typeface="+mn-cs"/>
              </a:rPr>
              <a:t>config</a:t>
            </a:r>
            <a:r>
              <a:rPr lang="en-US" sz="1200" kern="1200" dirty="0" smtClean="0">
                <a:solidFill>
                  <a:schemeClr val="tx1"/>
                </a:solidFill>
                <a:latin typeface="+mn-lt"/>
                <a:ea typeface="+mn-ea"/>
                <a:cs typeface="+mn-cs"/>
              </a:rPr>
              <a:t> option)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new primary seed can receive configuration from secondary when it joins the cluster (</a:t>
            </a:r>
            <a:r>
              <a:rPr lang="en-US" sz="1200" kern="1200" dirty="0" err="1" smtClean="0">
                <a:solidFill>
                  <a:schemeClr val="tx1"/>
                </a:solidFill>
                <a:latin typeface="+mn-lt"/>
                <a:ea typeface="+mn-ea"/>
                <a:cs typeface="+mn-cs"/>
              </a:rPr>
              <a:t>config</a:t>
            </a:r>
            <a:r>
              <a:rPr lang="en-US" sz="1200" kern="1200" dirty="0" smtClean="0">
                <a:solidFill>
                  <a:schemeClr val="tx1"/>
                </a:solidFill>
                <a:latin typeface="+mn-lt"/>
                <a:ea typeface="+mn-ea"/>
                <a:cs typeface="+mn-cs"/>
              </a:rPr>
              <a:t> option)</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 user can optionally permanently promote the secondary seed to primary via configuration</a:t>
            </a:r>
          </a:p>
          <a:p>
            <a:pPr marL="171450" indent="-171450"/>
            <a:endParaRPr lang="en-US" dirty="0" smtClean="0"/>
          </a:p>
        </p:txBody>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43000" y="685800"/>
            <a:ext cx="4573588" cy="3429000"/>
          </a:xfrm>
          <a:ln/>
        </p:spPr>
      </p:sp>
      <p:sp>
        <p:nvSpPr>
          <p:cNvPr id="67587" name="Rectangle 3"/>
          <p:cNvSpPr>
            <a:spLocks noGrp="1" noChangeArrowheads="1"/>
          </p:cNvSpPr>
          <p:nvPr>
            <p:ph type="body" idx="1"/>
          </p:nvPr>
        </p:nvSpPr>
        <p:spPr>
          <a:xfrm>
            <a:off x="687082" y="4344136"/>
            <a:ext cx="5483837" cy="4113330"/>
          </a:xfrm>
          <a:noFill/>
          <a:ln/>
        </p:spPr>
        <p:txBody>
          <a:bodyPr/>
          <a:lstStyle/>
          <a:p>
            <a:r>
              <a:rPr lang="en-US" sz="1200" kern="1200" dirty="0" smtClean="0">
                <a:solidFill>
                  <a:schemeClr val="tx1"/>
                </a:solidFill>
                <a:latin typeface="+mn-lt"/>
                <a:ea typeface="+mn-ea"/>
                <a:cs typeface="+mn-cs"/>
              </a:rPr>
              <a:t>when a primary controller fails, command is immediately transferred to the secondary controller</a:t>
            </a:r>
          </a:p>
          <a:p>
            <a:r>
              <a:rPr lang="en-US" sz="1200" kern="1200" dirty="0" smtClean="0">
                <a:solidFill>
                  <a:schemeClr val="tx1"/>
                </a:solidFill>
                <a:latin typeface="+mn-lt"/>
                <a:ea typeface="+mn-ea"/>
                <a:cs typeface="+mn-cs"/>
              </a:rPr>
              <a:t>-when the primary controller comes back on-line, operator has a choice to force re-sync of </a:t>
            </a:r>
            <a:r>
              <a:rPr lang="en-US" sz="1200" kern="1200" dirty="0" err="1" smtClean="0">
                <a:solidFill>
                  <a:schemeClr val="tx1"/>
                </a:solidFill>
                <a:latin typeface="+mn-lt"/>
                <a:ea typeface="+mn-ea"/>
                <a:cs typeface="+mn-cs"/>
              </a:rPr>
              <a:t>config</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hitless failover works by mirroring a session record on a backup controller </a:t>
            </a:r>
          </a:p>
          <a:p>
            <a:endParaRPr lang="en-US" sz="1200" kern="1200" smtClean="0">
              <a:solidFill>
                <a:schemeClr val="tx1"/>
              </a:solidFill>
              <a:latin typeface="+mn-lt"/>
              <a:ea typeface="+mn-ea"/>
              <a:cs typeface="+mn-cs"/>
            </a:endParaRPr>
          </a:p>
          <a:p>
            <a:r>
              <a:rPr lang="en-US" sz="1200" kern="1200" smtClean="0">
                <a:solidFill>
                  <a:schemeClr val="tx1"/>
                </a:solidFill>
                <a:latin typeface="+mn-lt"/>
                <a:ea typeface="+mn-ea"/>
                <a:cs typeface="+mn-cs"/>
              </a:rPr>
              <a:t>this </a:t>
            </a:r>
            <a:r>
              <a:rPr lang="en-US" sz="1200" kern="1200" dirty="0" smtClean="0">
                <a:solidFill>
                  <a:schemeClr val="tx1"/>
                </a:solidFill>
                <a:latin typeface="+mn-lt"/>
                <a:ea typeface="+mn-ea"/>
                <a:cs typeface="+mn-cs"/>
              </a:rPr>
              <a:t>includes user details, policy and data path plumbing (tunnels, </a:t>
            </a:r>
            <a:r>
              <a:rPr lang="en-US" sz="1200" kern="1200" dirty="0" err="1" smtClean="0">
                <a:solidFill>
                  <a:schemeClr val="tx1"/>
                </a:solidFill>
                <a:latin typeface="+mn-lt"/>
                <a:ea typeface="+mn-ea"/>
                <a:cs typeface="+mn-cs"/>
              </a:rPr>
              <a:t>fdb</a:t>
            </a:r>
            <a:r>
              <a:rPr lang="en-US" sz="1200" kern="1200" dirty="0" smtClean="0">
                <a:solidFill>
                  <a:schemeClr val="tx1"/>
                </a:solidFill>
                <a:latin typeface="+mn-lt"/>
                <a:ea typeface="+mn-ea"/>
                <a:cs typeface="+mn-cs"/>
              </a:rPr>
              <a:t> entries, etc) required to support a user if the primary controller fails the "shadow" copy remains in a dormant state until a failure occurs</a:t>
            </a:r>
          </a:p>
          <a:p>
            <a:pPr marL="228600" indent="-228600">
              <a:buFont typeface="+mj-lt"/>
              <a:buAutoNum type="arabicPeriod"/>
            </a:pPr>
            <a:endParaRPr lang="en-US" dirty="0" smtClean="0"/>
          </a:p>
        </p:txBody>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Before</a:t>
            </a:r>
            <a:r>
              <a:rPr lang="en-US" sz="1200" kern="1200" baseline="0" dirty="0" smtClean="0">
                <a:solidFill>
                  <a:schemeClr val="tx1"/>
                </a:solidFill>
                <a:latin typeface="+mn-lt"/>
                <a:ea typeface="+mn-ea"/>
                <a:cs typeface="+mn-cs"/>
              </a:rPr>
              <a:t> we go to the next steps, we have reviewed so far on-ramping to the network with BYOD and how coordinate threat control is addressing associated challenges, and reviewed fundamentals of the wireless technology. Now its time to look at congestion management.</a:t>
            </a:r>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As A.J. walks through his building, he passes a large, open conference room that is full of people.  They are all using wireless devices and doing their email.  Is A.J in danger of losing his call or his video due to the vampire nature of a room full of wireless users?  No.  </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3A14B09-7C50-4114-8675-D6CC4E79564E}"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1" name="Rectangle 3"/>
          <p:cNvSpPr>
            <a:spLocks noGrp="1" noChangeArrowheads="1"/>
          </p:cNvSpPr>
          <p:nvPr>
            <p:ph type="body" idx="1"/>
          </p:nvPr>
        </p:nvSpPr>
        <p:spPr/>
        <p:txBody>
          <a:bodyPr>
            <a:normAutofit/>
          </a:bodyPr>
          <a:lstStyle/>
          <a:p>
            <a:r>
              <a:rPr lang="en-US" sz="1200" kern="1200" dirty="0" smtClean="0">
                <a:solidFill>
                  <a:schemeClr val="tx1"/>
                </a:solidFill>
                <a:latin typeface="+mn-lt"/>
                <a:ea typeface="+mn-ea"/>
                <a:cs typeface="+mn-cs"/>
              </a:rPr>
              <a:t>In order for high priority sessions to be maintained, there must first be a marking or classification of sessions so that the WLAN system knows which ones take precedence when choices must be made.</a:t>
            </a:r>
          </a:p>
          <a:p>
            <a:r>
              <a:rPr lang="en-US" sz="1200" kern="1200" dirty="0" smtClean="0">
                <a:solidFill>
                  <a:schemeClr val="tx1"/>
                </a:solidFill>
                <a:latin typeface="+mn-lt"/>
                <a:ea typeface="+mn-ea"/>
                <a:cs typeface="+mn-cs"/>
              </a:rPr>
              <a:t>The standards body gave us 11e, WFA called it </a:t>
            </a:r>
            <a:r>
              <a:rPr lang="en-US" sz="1200" kern="1200" dirty="0" err="1" smtClean="0">
                <a:solidFill>
                  <a:schemeClr val="tx1"/>
                </a:solidFill>
                <a:latin typeface="+mn-lt"/>
                <a:ea typeface="+mn-ea"/>
                <a:cs typeface="+mn-cs"/>
              </a:rPr>
              <a:t>Wifi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MultiMedia</a:t>
            </a:r>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Important related pieces of WMM are TSPEC (Transmission Specification) for bandwidth reservations, and U-APSD (Unscheduled Automatic Power Save Delivery) for advanced power saving</a:t>
            </a:r>
          </a:p>
          <a:p>
            <a:r>
              <a:rPr lang="en-US" sz="1200" kern="1200" dirty="0" smtClean="0">
                <a:solidFill>
                  <a:schemeClr val="tx1"/>
                </a:solidFill>
                <a:latin typeface="+mn-lt"/>
                <a:ea typeface="+mn-ea"/>
                <a:cs typeface="+mn-cs"/>
              </a:rPr>
              <a:t>this provides over-the-air </a:t>
            </a:r>
            <a:r>
              <a:rPr lang="en-US" sz="1200" kern="1200" dirty="0" err="1" smtClean="0">
                <a:solidFill>
                  <a:schemeClr val="tx1"/>
                </a:solidFill>
                <a:latin typeface="+mn-lt"/>
                <a:ea typeface="+mn-ea"/>
                <a:cs typeface="+mn-cs"/>
              </a:rPr>
              <a:t>QoS</a:t>
            </a:r>
            <a:r>
              <a:rPr lang="en-US" sz="1200" kern="1200" dirty="0" smtClean="0">
                <a:solidFill>
                  <a:schemeClr val="tx1"/>
                </a:solidFill>
                <a:latin typeface="+mn-lt"/>
                <a:ea typeface="+mn-ea"/>
                <a:cs typeface="+mn-cs"/>
              </a:rPr>
              <a:t> using similar language controls as the wired network</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3 types of bandwidth controls in the WL system (strict user limits, strict SSID limits and per-SSID weighting)</a:t>
            </a:r>
          </a:p>
          <a:p>
            <a:endParaRPr lang="en-US" b="1" dirty="0" smtClean="0"/>
          </a:p>
          <a:p>
            <a:endParaRPr lang="en-US" b="1" dirty="0" smtClean="0"/>
          </a:p>
          <a:p>
            <a:r>
              <a:rPr lang="en-US" b="1" dirty="0" smtClean="0"/>
              <a:t>No </a:t>
            </a:r>
            <a:r>
              <a:rPr lang="en-US" b="1" dirty="0" err="1" smtClean="0"/>
              <a:t>BrVoice</a:t>
            </a:r>
            <a:r>
              <a:rPr lang="en-US" b="1" dirty="0" smtClean="0"/>
              <a:t> packets marked for priority treatment</a:t>
            </a:r>
          </a:p>
          <a:p>
            <a:r>
              <a:rPr lang="en-US" dirty="0" smtClean="0"/>
              <a:t>At L2 using 802.1P class of service (</a:t>
            </a:r>
            <a:r>
              <a:rPr lang="en-US" dirty="0" err="1" smtClean="0"/>
              <a:t>CoS</a:t>
            </a:r>
            <a:r>
              <a:rPr lang="en-US" dirty="0" smtClean="0"/>
              <a:t>) 6 or 7</a:t>
            </a:r>
          </a:p>
          <a:p>
            <a:r>
              <a:rPr lang="en-US" dirty="0" smtClean="0"/>
              <a:t>At L3 using </a:t>
            </a:r>
            <a:r>
              <a:rPr lang="en-US" dirty="0" err="1" smtClean="0"/>
              <a:t>diffServ</a:t>
            </a:r>
            <a:r>
              <a:rPr lang="en-US" dirty="0" smtClean="0"/>
              <a:t> expedited forwarding per-hop behavior (PHB 46)</a:t>
            </a:r>
          </a:p>
          <a:p>
            <a:endParaRPr lang="en-US" dirty="0" smtClean="0"/>
          </a:p>
          <a:p>
            <a:r>
              <a:rPr lang="en-US" b="1" dirty="0" smtClean="0"/>
              <a:t>Voice packets marked for priority treatment</a:t>
            </a:r>
          </a:p>
          <a:p>
            <a:r>
              <a:rPr lang="en-US" dirty="0" smtClean="0"/>
              <a:t>At L2 using 802.1P class of service (</a:t>
            </a:r>
            <a:r>
              <a:rPr lang="en-US" dirty="0" err="1" smtClean="0"/>
              <a:t>CoS</a:t>
            </a:r>
            <a:r>
              <a:rPr lang="en-US" dirty="0" smtClean="0"/>
              <a:t>) 6 or 7</a:t>
            </a:r>
          </a:p>
          <a:p>
            <a:r>
              <a:rPr lang="en-US" dirty="0" smtClean="0"/>
              <a:t>At L3 using </a:t>
            </a:r>
            <a:r>
              <a:rPr lang="en-US" dirty="0" err="1" smtClean="0"/>
              <a:t>diffServ</a:t>
            </a:r>
            <a:r>
              <a:rPr lang="en-US" dirty="0" smtClean="0"/>
              <a:t> expedited forwarding per-hop behavior (PHB 46)</a:t>
            </a:r>
          </a:p>
          <a:p>
            <a:endParaRPr lang="en-US" dirty="0" smtClean="0"/>
          </a:p>
          <a:p>
            <a:endParaRPr lang="en-US" dirty="0" smtClean="0"/>
          </a:p>
          <a:p>
            <a:endParaRPr lang="en-US" dirty="0" smtClean="0"/>
          </a:p>
          <a:p>
            <a:endParaRPr lang="en-US" dirty="0" smtClean="0"/>
          </a:p>
          <a:p>
            <a:endParaRPr lang="en-US" dirty="0"/>
          </a:p>
        </p:txBody>
      </p:sp>
      <p:sp>
        <p:nvSpPr>
          <p:cNvPr id="21" name="Slide Image Placeholder 20"/>
          <p:cNvSpPr>
            <a:spLocks noGrp="1" noRot="1" noChangeAspect="1"/>
          </p:cNvSpPr>
          <p:nvPr>
            <p:ph type="sldImg"/>
          </p:nvPr>
        </p:nvSpPr>
        <p:spPr/>
      </p:sp>
      <p:sp>
        <p:nvSpPr>
          <p:cNvPr id="5"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1143000" y="685800"/>
            <a:ext cx="4572000" cy="3429000"/>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defTabSz="888980" fontAlgn="base">
              <a:spcBef>
                <a:spcPct val="30000"/>
              </a:spcBef>
              <a:spcAft>
                <a:spcPct val="0"/>
              </a:spcAft>
              <a:defRPr/>
            </a:pPr>
            <a:endParaRPr lang="en-US" dirty="0" smtClean="0">
              <a:solidFill>
                <a:srgbClr val="333333"/>
              </a:solidFill>
            </a:endParaRPr>
          </a:p>
          <a:p>
            <a:r>
              <a:rPr lang="en-US" dirty="0" smtClean="0"/>
              <a:t>As we discussed, boundaries are blurring between business and personal/private applications. As Enterprises adopt mobility, we see a trend of increasing number of business applications– enhancing business process by leveraging mobility to put the right information in the hands of the user at the right time, making critical decision making faster and more accurate.  </a:t>
            </a:r>
          </a:p>
          <a:p>
            <a:r>
              <a:rPr lang="en-US" dirty="0" smtClean="0"/>
              <a:t>Some examples would be CRM access for your sales teams, or Electronic Medical Files heavily deployed and relied upon in hospitals. Talking with customers we have learned that t</a:t>
            </a:r>
            <a:r>
              <a:rPr lang="en-US" dirty="0" smtClean="0">
                <a:solidFill>
                  <a:srgbClr val="333333"/>
                </a:solidFill>
              </a:rPr>
              <a:t>hey have redefined their business practices, utilizing mobility, to create competitive advantage and higher end-user productivity.</a:t>
            </a:r>
          </a:p>
          <a:p>
            <a:endParaRPr lang="en-US" dirty="0" smtClean="0">
              <a:solidFill>
                <a:srgbClr val="333333"/>
              </a:solidFill>
            </a:endParaRPr>
          </a:p>
          <a:p>
            <a:r>
              <a:rPr lang="en-US" dirty="0" smtClean="0">
                <a:solidFill>
                  <a:srgbClr val="333333"/>
                </a:solidFill>
              </a:rPr>
              <a:t>A good example I like to use is </a:t>
            </a:r>
            <a:r>
              <a:rPr lang="en-US" dirty="0" err="1" smtClean="0">
                <a:solidFill>
                  <a:srgbClr val="333333"/>
                </a:solidFill>
              </a:rPr>
              <a:t>Evernote</a:t>
            </a:r>
            <a:r>
              <a:rPr lang="en-US" dirty="0" smtClean="0">
                <a:solidFill>
                  <a:srgbClr val="333333"/>
                </a:solidFill>
              </a:rPr>
              <a:t> – an</a:t>
            </a:r>
            <a:r>
              <a:rPr lang="en-US" baseline="0" dirty="0" smtClean="0">
                <a:solidFill>
                  <a:srgbClr val="333333"/>
                </a:solidFill>
              </a:rPr>
              <a:t> app a lot of people I know have downloaded on their personal mobile devices. It’s not delivered or driven by corporate IT. But employees are bringing it in to the network, and storing </a:t>
            </a:r>
            <a:r>
              <a:rPr lang="en-US" baseline="0" dirty="0" err="1" smtClean="0">
                <a:solidFill>
                  <a:srgbClr val="333333"/>
                </a:solidFill>
              </a:rPr>
              <a:t>senstive</a:t>
            </a:r>
            <a:r>
              <a:rPr lang="en-US" baseline="0" dirty="0" smtClean="0">
                <a:solidFill>
                  <a:srgbClr val="333333"/>
                </a:solidFill>
              </a:rPr>
              <a:t> data on it.</a:t>
            </a:r>
            <a:endParaRPr lang="en-US" dirty="0" smtClean="0">
              <a:solidFill>
                <a:srgbClr val="333333"/>
              </a:solidFill>
            </a:endParaRPr>
          </a:p>
          <a:p>
            <a:endParaRPr lang="en-US" dirty="0" smtClean="0">
              <a:solidFill>
                <a:srgbClr val="333333"/>
              </a:solidFill>
            </a:endParaRPr>
          </a:p>
          <a:p>
            <a:r>
              <a:rPr lang="en-US" dirty="0" smtClean="0">
                <a:ea typeface="ＭＳ Ｐゴシック" pitchFamily="34" charset="-128"/>
              </a:rPr>
              <a:t>Why enterprises use APP ?</a:t>
            </a:r>
          </a:p>
          <a:p>
            <a:pPr defTabSz="888980" fontAlgn="base">
              <a:spcBef>
                <a:spcPct val="30000"/>
              </a:spcBef>
              <a:spcAft>
                <a:spcPct val="0"/>
              </a:spcAft>
              <a:defRPr/>
            </a:pPr>
            <a:r>
              <a:rPr lang="en-US" sz="1900" dirty="0" smtClean="0"/>
              <a:t>42% </a:t>
            </a:r>
            <a:r>
              <a:rPr lang="en-US" dirty="0" smtClean="0"/>
              <a:t>Increased Productivity</a:t>
            </a:r>
          </a:p>
          <a:p>
            <a:pPr defTabSz="888980" fontAlgn="base">
              <a:spcBef>
                <a:spcPct val="30000"/>
              </a:spcBef>
              <a:spcAft>
                <a:spcPct val="0"/>
              </a:spcAft>
              <a:defRPr/>
            </a:pPr>
            <a:r>
              <a:rPr lang="en-US" sz="1900" dirty="0" smtClean="0"/>
              <a:t>39% </a:t>
            </a:r>
            <a:r>
              <a:rPr lang="en-US" dirty="0" smtClean="0"/>
              <a:t>Reduced Paperwork</a:t>
            </a:r>
          </a:p>
          <a:p>
            <a:pPr defTabSz="888980" fontAlgn="base">
              <a:spcBef>
                <a:spcPct val="30000"/>
              </a:spcBef>
              <a:spcAft>
                <a:spcPct val="0"/>
              </a:spcAft>
              <a:defRPr/>
            </a:pPr>
            <a:r>
              <a:rPr lang="en-US" sz="1900" dirty="0" smtClean="0"/>
              <a:t>37% </a:t>
            </a:r>
            <a:r>
              <a:rPr lang="en-US" dirty="0" smtClean="0"/>
              <a:t>Increased  Revenue</a:t>
            </a:r>
          </a:p>
          <a:p>
            <a:pPr defTabSz="888980" fontAlgn="base">
              <a:spcBef>
                <a:spcPct val="30000"/>
              </a:spcBef>
              <a:spcAft>
                <a:spcPct val="0"/>
              </a:spcAft>
              <a:defRPr/>
            </a:pPr>
            <a:endParaRPr lang="en-US" dirty="0" smtClean="0"/>
          </a:p>
          <a:p>
            <a:r>
              <a:rPr lang="en-US" dirty="0" smtClean="0"/>
              <a:t>  </a:t>
            </a:r>
          </a:p>
          <a:p>
            <a:endParaRPr lang="en-US" dirty="0" smtClean="0">
              <a:ea typeface="ＭＳ Ｐゴシック" pitchFamily="34" charset="-128"/>
            </a:endParaRPr>
          </a:p>
          <a:p>
            <a:pPr defTabSz="888980" fontAlgn="base">
              <a:spcBef>
                <a:spcPct val="30000"/>
              </a:spcBef>
              <a:spcAft>
                <a:spcPct val="0"/>
              </a:spcAft>
              <a:defRPr/>
            </a:pPr>
            <a:endParaRPr lang="en-US" dirty="0" smtClean="0"/>
          </a:p>
          <a:p>
            <a:pPr defTabSz="888980" fontAlgn="base">
              <a:spcBef>
                <a:spcPct val="30000"/>
              </a:spcBef>
              <a:spcAft>
                <a:spcPct val="0"/>
              </a:spcAft>
              <a:defRPr/>
            </a:pPr>
            <a:endParaRPr lang="en-US" dirty="0" smtClean="0">
              <a:solidFill>
                <a:schemeClr val="bg2"/>
              </a:solidFill>
            </a:endParaRPr>
          </a:p>
          <a:p>
            <a:pPr defTabSz="888980" fontAlgn="base">
              <a:spcBef>
                <a:spcPct val="30000"/>
              </a:spcBef>
              <a:spcAft>
                <a:spcPct val="0"/>
              </a:spcAft>
              <a:defRPr/>
            </a:pPr>
            <a:endParaRPr lang="en-US" dirty="0" smtClean="0">
              <a:solidFill>
                <a:schemeClr val="bg2"/>
              </a:solidFill>
            </a:endParaRPr>
          </a:p>
          <a:p>
            <a:pPr defTabSz="888980" fontAlgn="base">
              <a:spcBef>
                <a:spcPct val="30000"/>
              </a:spcBef>
              <a:spcAft>
                <a:spcPct val="0"/>
              </a:spcAft>
              <a:defRPr/>
            </a:pPr>
            <a:endParaRPr lang="en-US" dirty="0" smtClean="0"/>
          </a:p>
          <a:p>
            <a:pPr defTabSz="888980" fontAlgn="base">
              <a:spcBef>
                <a:spcPct val="30000"/>
              </a:spcBef>
              <a:spcAft>
                <a:spcPct val="0"/>
              </a:spcAft>
              <a:defRPr/>
            </a:pPr>
            <a:endParaRPr lang="en-US" dirty="0" smtClean="0"/>
          </a:p>
          <a:p>
            <a:endParaRPr lang="en-US" dirty="0" smtClean="0">
              <a:ea typeface="ＭＳ Ｐゴシック" pitchFamily="34" charset="-128"/>
            </a:endParaRPr>
          </a:p>
          <a:p>
            <a:endParaRPr lang="en-US" dirty="0" smtClean="0">
              <a:ea typeface="ＭＳ Ｐゴシック" pitchFamily="34" charset="-128"/>
            </a:endParaRPr>
          </a:p>
        </p:txBody>
      </p:sp>
      <p:sp>
        <p:nvSpPr>
          <p:cNvPr id="20483" name="Slide Number Placeholder 3"/>
          <p:cNvSpPr>
            <a:spLocks noGrp="1"/>
          </p:cNvSpPr>
          <p:nvPr>
            <p:ph type="sldNum" sz="quarter" idx="5"/>
          </p:nvPr>
        </p:nvSpPr>
        <p:spPr bwMode="auto">
          <a:noFill/>
          <a:ln>
            <a:miter lim="800000"/>
            <a:headEnd/>
            <a:tailEnd/>
          </a:ln>
        </p:spPr>
        <p:txBody>
          <a:bodyPr/>
          <a:lstStyle/>
          <a:p>
            <a:fld id="{1891773B-EF1C-4105-B3D0-B510BCA462B3}" type="slidenum">
              <a:rPr lang="en-US"/>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9" name="Rectangle 3"/>
          <p:cNvSpPr>
            <a:spLocks noGrp="1" noChangeArrowheads="1"/>
          </p:cNvSpPr>
          <p:nvPr>
            <p:ph type="body" idx="1"/>
          </p:nvPr>
        </p:nvSpPr>
        <p:spPr/>
        <p:txBody>
          <a:bodyPr>
            <a:normAutofit/>
          </a:bodyPr>
          <a:lstStyle/>
          <a:p>
            <a:pPr lvl="0"/>
            <a:r>
              <a:rPr lang="en-US" dirty="0" smtClean="0"/>
              <a:t>The purpose of bandwidth control is to allow the setting of bandwidth limits to ensure reliable access</a:t>
            </a:r>
          </a:p>
          <a:p>
            <a:pPr lvl="0"/>
            <a:r>
              <a:rPr lang="en-US" dirty="0" smtClean="0"/>
              <a:t>There are three methods for controlling bandwidth:</a:t>
            </a:r>
          </a:p>
          <a:p>
            <a:pPr marL="292100" lvl="1" indent="-177800">
              <a:buFont typeface="Arial" pitchFamily="34" charset="0"/>
              <a:buChar char="•"/>
            </a:pPr>
            <a:r>
              <a:rPr lang="en-US" dirty="0" smtClean="0"/>
              <a:t>Maximum bandwidth per SSID</a:t>
            </a:r>
          </a:p>
          <a:p>
            <a:pPr marL="292100" lvl="2" indent="-177800">
              <a:buFont typeface="Arial" pitchFamily="34" charset="0"/>
              <a:buChar char="•"/>
            </a:pPr>
            <a:r>
              <a:rPr lang="en-US" dirty="0" smtClean="0"/>
              <a:t>Configured limit is full duplex in units of Kbps</a:t>
            </a:r>
          </a:p>
          <a:p>
            <a:pPr marL="292100" lvl="1" indent="-177800">
              <a:buFont typeface="Arial" pitchFamily="34" charset="0"/>
              <a:buChar char="•"/>
            </a:pPr>
            <a:r>
              <a:rPr lang="en-US" dirty="0" smtClean="0"/>
              <a:t>Maximum bandwidth per User</a:t>
            </a:r>
          </a:p>
          <a:p>
            <a:pPr marL="292100" lvl="2" indent="-177800">
              <a:buFont typeface="Arial" pitchFamily="34" charset="0"/>
              <a:buChar char="•"/>
            </a:pPr>
            <a:r>
              <a:rPr lang="en-US" dirty="0" smtClean="0"/>
              <a:t>Full-duplex rate limit for aggregate of all packets through a client</a:t>
            </a:r>
          </a:p>
          <a:p>
            <a:pPr marL="292100" lvl="1" indent="-177800">
              <a:buFont typeface="Arial" pitchFamily="34" charset="0"/>
              <a:buChar char="•"/>
            </a:pPr>
            <a:r>
              <a:rPr lang="en-US" dirty="0" smtClean="0"/>
              <a:t>Weighted fair queuing per Radio Profile</a:t>
            </a:r>
          </a:p>
          <a:p>
            <a:pPr marL="292100" lvl="2" indent="-177800">
              <a:buFont typeface="Arial" pitchFamily="34" charset="0"/>
              <a:buChar char="•"/>
            </a:pPr>
            <a:r>
              <a:rPr lang="en-US" dirty="0" smtClean="0"/>
              <a:t>Service-profiles compete for transmit opportunities based on the configured weights</a:t>
            </a:r>
          </a:p>
          <a:p>
            <a:pPr lvl="0"/>
            <a:r>
              <a:rPr lang="en-US" dirty="0" smtClean="0"/>
              <a:t>Bandwidth limits are defined in a </a:t>
            </a:r>
            <a:r>
              <a:rPr lang="en-US" dirty="0" err="1" smtClean="0"/>
              <a:t>QoS</a:t>
            </a:r>
            <a:r>
              <a:rPr lang="en-US" dirty="0" smtClean="0"/>
              <a:t> profile</a:t>
            </a:r>
          </a:p>
          <a:p>
            <a:pPr lvl="0"/>
            <a:r>
              <a:rPr lang="en-US" dirty="0" smtClean="0"/>
              <a:t>A VSA allows </a:t>
            </a:r>
            <a:r>
              <a:rPr lang="en-US" dirty="0" err="1" smtClean="0"/>
              <a:t>QoS</a:t>
            </a:r>
            <a:r>
              <a:rPr lang="en-US" dirty="0" smtClean="0"/>
              <a:t> profiles to be dynamically assigned</a:t>
            </a:r>
          </a:p>
          <a:p>
            <a:pPr lvl="0"/>
            <a:endParaRPr lang="en-US" dirty="0" smtClean="0"/>
          </a:p>
          <a:p>
            <a:r>
              <a:rPr lang="en-US" sz="1200" kern="1200" dirty="0" smtClean="0">
                <a:solidFill>
                  <a:schemeClr val="tx1"/>
                </a:solidFill>
                <a:latin typeface="+mn-lt"/>
                <a:ea typeface="+mn-ea"/>
                <a:cs typeface="+mn-cs"/>
              </a:rPr>
              <a:t>with visibility into call setup and status, system can perform Call Admission Control based on active calls as users "roam-in" to a fully loaded AP, the WL system will allow the roam but demote the priority on the traffic until space is available</a:t>
            </a:r>
          </a:p>
          <a:p>
            <a:pPr lvl="0"/>
            <a:endParaRPr lang="en-US" dirty="0" smtClean="0"/>
          </a:p>
          <a:p>
            <a:endParaRPr lang="en-US" dirty="0"/>
          </a:p>
        </p:txBody>
      </p:sp>
      <p:sp>
        <p:nvSpPr>
          <p:cNvPr id="15" name="Slide Image Placeholder 14"/>
          <p:cNvSpPr>
            <a:spLocks noGrp="1" noRot="1" noChangeAspect="1"/>
          </p:cNvSpPr>
          <p:nvPr>
            <p:ph type="sldImg"/>
          </p:nvPr>
        </p:nvSpPr>
        <p:spPr/>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Image Placeholder 13"/>
          <p:cNvSpPr>
            <a:spLocks noGrp="1" noRot="1" noChangeAspect="1"/>
          </p:cNvSpPr>
          <p:nvPr>
            <p:ph type="sldImg"/>
          </p:nvPr>
        </p:nvSpPr>
        <p:spPr/>
      </p:sp>
      <p:sp>
        <p:nvSpPr>
          <p:cNvPr id="15" name="Notes Placeholder 14"/>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Client Load Balancing</a:t>
            </a:r>
          </a:p>
          <a:p>
            <a:r>
              <a:rPr lang="en-US" sz="1200" kern="1200" dirty="0" smtClean="0">
                <a:solidFill>
                  <a:schemeClr val="tx1"/>
                </a:solidFill>
                <a:latin typeface="+mn-lt"/>
                <a:ea typeface="+mn-ea"/>
                <a:cs typeface="+mn-cs"/>
              </a:rPr>
              <a:t>AP’s maintain awareness of "</a:t>
            </a:r>
            <a:r>
              <a:rPr lang="en-US" sz="1200" kern="1200" dirty="0" err="1" smtClean="0">
                <a:solidFill>
                  <a:schemeClr val="tx1"/>
                </a:solidFill>
                <a:latin typeface="+mn-lt"/>
                <a:ea typeface="+mn-ea"/>
                <a:cs typeface="+mn-cs"/>
              </a:rPr>
              <a:t>rf</a:t>
            </a:r>
            <a:r>
              <a:rPr lang="en-US" sz="1200" kern="1200" dirty="0" smtClean="0">
                <a:solidFill>
                  <a:schemeClr val="tx1"/>
                </a:solidFill>
                <a:latin typeface="+mn-lt"/>
                <a:ea typeface="+mn-ea"/>
                <a:cs typeface="+mn-cs"/>
              </a:rPr>
              <a:t> neighborhood" based on neighboring </a:t>
            </a:r>
            <a:r>
              <a:rPr lang="en-US" sz="1200" kern="1200" dirty="0" err="1" smtClean="0">
                <a:solidFill>
                  <a:schemeClr val="tx1"/>
                </a:solidFill>
                <a:latin typeface="+mn-lt"/>
                <a:ea typeface="+mn-ea"/>
                <a:cs typeface="+mn-cs"/>
              </a:rPr>
              <a:t>Aps</a:t>
            </a:r>
            <a:r>
              <a:rPr lang="en-US" sz="1200" kern="1200" dirty="0" smtClean="0">
                <a:solidFill>
                  <a:schemeClr val="tx1"/>
                </a:solidFill>
                <a:latin typeface="+mn-lt"/>
                <a:ea typeface="+mn-ea"/>
                <a:cs typeface="+mn-cs"/>
              </a:rPr>
              <a:t> and client location, AP determines a target </a:t>
            </a:r>
            <a:r>
              <a:rPr lang="en-US" sz="1200" kern="1200" dirty="0" err="1" smtClean="0">
                <a:solidFill>
                  <a:schemeClr val="tx1"/>
                </a:solidFill>
                <a:latin typeface="+mn-lt"/>
                <a:ea typeface="+mn-ea"/>
                <a:cs typeface="+mn-cs"/>
              </a:rPr>
              <a:t>loadthe</a:t>
            </a:r>
            <a:r>
              <a:rPr lang="en-US" sz="1200" kern="1200" dirty="0" smtClean="0">
                <a:solidFill>
                  <a:schemeClr val="tx1"/>
                </a:solidFill>
                <a:latin typeface="+mn-lt"/>
                <a:ea typeface="+mn-ea"/>
                <a:cs typeface="+mn-cs"/>
              </a:rPr>
              <a:t> system uses various techniques to "coax" clients to less loaded AP’s. If devices are persistent the system will allow them on.</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if an AP detects a client on both 2.4Ghz and 5Ghz bands, the same techniques are used to "coax" a client to less loaded band</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purpose of bandwidth control is to allow the setting of bandwidth limits to ensure reliable access</a:t>
            </a:r>
          </a:p>
          <a:p>
            <a:r>
              <a:rPr lang="en-US" sz="1200" kern="1200" dirty="0" smtClean="0">
                <a:solidFill>
                  <a:schemeClr val="tx1"/>
                </a:solidFill>
                <a:latin typeface="+mn-lt"/>
                <a:ea typeface="+mn-ea"/>
                <a:cs typeface="+mn-cs"/>
              </a:rPr>
              <a:t>There are three methods for controlling bandwidth:</a:t>
            </a:r>
          </a:p>
          <a:p>
            <a:r>
              <a:rPr lang="en-US" sz="1200" kern="1200" dirty="0" smtClean="0">
                <a:solidFill>
                  <a:schemeClr val="tx1"/>
                </a:solidFill>
                <a:latin typeface="+mn-lt"/>
                <a:ea typeface="+mn-ea"/>
                <a:cs typeface="+mn-cs"/>
              </a:rPr>
              <a:t>Maximum bandwidth per SSID</a:t>
            </a:r>
          </a:p>
          <a:p>
            <a:r>
              <a:rPr lang="en-US" sz="1200" kern="1200" dirty="0" smtClean="0">
                <a:solidFill>
                  <a:schemeClr val="tx1"/>
                </a:solidFill>
                <a:latin typeface="+mn-lt"/>
                <a:ea typeface="+mn-ea"/>
                <a:cs typeface="+mn-cs"/>
              </a:rPr>
              <a:t>Configured limit is full duplex in units of Kbps</a:t>
            </a:r>
          </a:p>
          <a:p>
            <a:r>
              <a:rPr lang="en-US" sz="1200" kern="1200" dirty="0" smtClean="0">
                <a:solidFill>
                  <a:schemeClr val="tx1"/>
                </a:solidFill>
                <a:latin typeface="+mn-lt"/>
                <a:ea typeface="+mn-ea"/>
                <a:cs typeface="+mn-cs"/>
              </a:rPr>
              <a:t>Maximum bandwidth per User</a:t>
            </a:r>
          </a:p>
          <a:p>
            <a:r>
              <a:rPr lang="en-US" sz="1200" kern="1200" dirty="0" smtClean="0">
                <a:solidFill>
                  <a:schemeClr val="tx1"/>
                </a:solidFill>
                <a:latin typeface="+mn-lt"/>
                <a:ea typeface="+mn-ea"/>
                <a:cs typeface="+mn-cs"/>
              </a:rPr>
              <a:t>Full-duplex rate limit for aggregate of all packets through a client</a:t>
            </a:r>
          </a:p>
          <a:p>
            <a:r>
              <a:rPr lang="en-US" sz="1200" kern="1200" dirty="0" smtClean="0">
                <a:solidFill>
                  <a:schemeClr val="tx1"/>
                </a:solidFill>
                <a:latin typeface="+mn-lt"/>
                <a:ea typeface="+mn-ea"/>
                <a:cs typeface="+mn-cs"/>
              </a:rPr>
              <a:t>Weighted fair queuing per Radio Profile</a:t>
            </a:r>
          </a:p>
          <a:p>
            <a:r>
              <a:rPr lang="en-US" sz="1200" kern="1200" dirty="0" smtClean="0">
                <a:solidFill>
                  <a:schemeClr val="tx1"/>
                </a:solidFill>
                <a:latin typeface="+mn-lt"/>
                <a:ea typeface="+mn-ea"/>
                <a:cs typeface="+mn-cs"/>
              </a:rPr>
              <a:t>Service-profiles compete for transmit opportunities based on the configured weights</a:t>
            </a:r>
          </a:p>
          <a:p>
            <a:r>
              <a:rPr lang="en-US" sz="1200" kern="1200" dirty="0" smtClean="0">
                <a:solidFill>
                  <a:schemeClr val="tx1"/>
                </a:solidFill>
                <a:latin typeface="+mn-lt"/>
                <a:ea typeface="+mn-ea"/>
                <a:cs typeface="+mn-cs"/>
              </a:rPr>
              <a:t>Bandwidth limits are defined in a </a:t>
            </a:r>
            <a:r>
              <a:rPr lang="en-US" sz="1200" kern="1200" dirty="0" err="1" smtClean="0">
                <a:solidFill>
                  <a:schemeClr val="tx1"/>
                </a:solidFill>
                <a:latin typeface="+mn-lt"/>
                <a:ea typeface="+mn-ea"/>
                <a:cs typeface="+mn-cs"/>
              </a:rPr>
              <a:t>QoS</a:t>
            </a:r>
            <a:r>
              <a:rPr lang="en-US" sz="1200" kern="1200" dirty="0" smtClean="0">
                <a:solidFill>
                  <a:schemeClr val="tx1"/>
                </a:solidFill>
                <a:latin typeface="+mn-lt"/>
                <a:ea typeface="+mn-ea"/>
                <a:cs typeface="+mn-cs"/>
              </a:rPr>
              <a:t> profile</a:t>
            </a:r>
          </a:p>
          <a:p>
            <a:r>
              <a:rPr lang="en-US" sz="1200" kern="1200" dirty="0" smtClean="0">
                <a:solidFill>
                  <a:schemeClr val="tx1"/>
                </a:solidFill>
                <a:latin typeface="+mn-lt"/>
                <a:ea typeface="+mn-ea"/>
                <a:cs typeface="+mn-cs"/>
              </a:rPr>
              <a:t>A VSA allows </a:t>
            </a:r>
            <a:r>
              <a:rPr lang="en-US" sz="1200" kern="1200" dirty="0" err="1" smtClean="0">
                <a:solidFill>
                  <a:schemeClr val="tx1"/>
                </a:solidFill>
                <a:latin typeface="+mn-lt"/>
                <a:ea typeface="+mn-ea"/>
                <a:cs typeface="+mn-cs"/>
              </a:rPr>
              <a:t>QoS</a:t>
            </a:r>
            <a:r>
              <a:rPr lang="en-US" sz="1200" kern="1200" dirty="0" smtClean="0">
                <a:solidFill>
                  <a:schemeClr val="tx1"/>
                </a:solidFill>
                <a:latin typeface="+mn-lt"/>
                <a:ea typeface="+mn-ea"/>
                <a:cs typeface="+mn-cs"/>
              </a:rPr>
              <a:t> profiles to be dynamically assigned</a:t>
            </a:r>
          </a:p>
          <a:p>
            <a:endParaRPr lang="en-US" dirty="0"/>
          </a:p>
        </p:txBody>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smtClean="0"/>
              <a:t>Having</a:t>
            </a:r>
            <a:r>
              <a:rPr lang="en-US" baseline="0" dirty="0" smtClean="0"/>
              <a:t> looked at on-ramping to the network and some significant capabilities in wireless and security, let’s see what happens when AJ moves on, roaming to yet another AP, this time connected to a different switch, still within the same virtual chassis. But first, what is a virtual chassis, and what are the main advantages it provides?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3A14B09-7C50-4114-8675-D6CC4E79564E}" type="slidenum">
              <a:rPr lang="en-US" smtClean="0"/>
              <a:pPr/>
              <a:t>42</a:t>
            </a:fld>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noFill/>
          <a:ln>
            <a:solidFill>
              <a:srgbClr val="000000"/>
            </a:solidFill>
            <a:miter lim="800000"/>
            <a:headEnd/>
            <a:tailEnd/>
          </a:ln>
        </p:spPr>
      </p:sp>
      <p:sp>
        <p:nvSpPr>
          <p:cNvPr id="768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There</a:t>
            </a:r>
            <a:r>
              <a:rPr lang="en-US" baseline="0" dirty="0" smtClean="0"/>
              <a:t> are three main reasons why Virtual Chassis is a tremendous network simplification tool:</a:t>
            </a:r>
          </a:p>
          <a:p>
            <a:pPr marL="228600" indent="-228600">
              <a:spcBef>
                <a:spcPct val="0"/>
              </a:spcBef>
              <a:buAutoNum type="arabicPeriod"/>
            </a:pPr>
            <a:r>
              <a:rPr lang="en-US" baseline="0" dirty="0" smtClean="0"/>
              <a:t>This technology allows to aggregate multiple switches (up to 10) into one single logical device.</a:t>
            </a:r>
          </a:p>
          <a:p>
            <a:pPr marL="228600" indent="-228600">
              <a:spcBef>
                <a:spcPct val="0"/>
              </a:spcBef>
              <a:buAutoNum type="arabicPeriod"/>
            </a:pPr>
            <a:r>
              <a:rPr lang="en-US" baseline="0" dirty="0" smtClean="0"/>
              <a:t>Switches that are virtualized together can now be managed as one single elements, simplifying the number of switches to manage by a factor of up to 10.</a:t>
            </a:r>
          </a:p>
          <a:p>
            <a:pPr marL="228600" indent="-228600">
              <a:spcBef>
                <a:spcPct val="0"/>
              </a:spcBef>
              <a:buAutoNum type="arabicPeriod"/>
            </a:pPr>
            <a:r>
              <a:rPr lang="en-US" baseline="0" dirty="0" smtClean="0"/>
              <a:t>Once switches are virtualized together using Virtual Chassis, the network is more resilient with no single point of failure in the Virtual Chassis.</a:t>
            </a:r>
          </a:p>
        </p:txBody>
      </p:sp>
      <p:sp>
        <p:nvSpPr>
          <p:cNvPr id="768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DBB9EB91-7E9B-46FD-BB67-03B4DF068899}" type="slidenum">
              <a:rPr lang="en-US">
                <a:cs typeface="Arial" charset="0"/>
              </a:rPr>
              <a:pPr defTabSz="912813" fontAlgn="base">
                <a:spcBef>
                  <a:spcPct val="0"/>
                </a:spcBef>
                <a:spcAft>
                  <a:spcPct val="0"/>
                </a:spcAft>
              </a:pPr>
              <a:t>43</a:t>
            </a:fld>
            <a:endParaRPr lang="en-US">
              <a:cs typeface="Arial"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As AJ starts to climb the stairs to his office, a forklift operating in the storage area (which houses a switch and a WLAN controller) accidentally skewers both one of the EX4200’s and the Wireless LAN controller attached to it.  OOOPS!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When the network manager notices the outage, he realizes that he will have to replace both the switch and the controller.  As long as he is making changes, he might as well institute the software upgrade for the Wireless LAN system at the same time.  </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 gets his spares from the equipment locker and goes to replace the units.  (after having a few choice words with the maintenance supervisor).  When he replaces and reattached the units, they come up seamlessly and immediately start to pick up the traffic that has been rerouted to other switches and AP’s.  </a:t>
            </a:r>
          </a:p>
          <a:p>
            <a:endParaRPr lang="en-US" dirty="0"/>
          </a:p>
        </p:txBody>
      </p:sp>
      <p:sp>
        <p:nvSpPr>
          <p:cNvPr id="4" name="Slide Number Placeholder 3"/>
          <p:cNvSpPr>
            <a:spLocks noGrp="1"/>
          </p:cNvSpPr>
          <p:nvPr>
            <p:ph type="sldNum" sz="quarter" idx="10"/>
          </p:nvPr>
        </p:nvSpPr>
        <p:spPr/>
        <p:txBody>
          <a:bodyPr/>
          <a:lstStyle/>
          <a:p>
            <a:fld id="{B3A14B09-7C50-4114-8675-D6CC4E79564E}" type="slidenum">
              <a:rPr lang="en-US" smtClean="0"/>
              <a:pPr/>
              <a:t>44</a:t>
            </a:fld>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43000" y="685800"/>
            <a:ext cx="4573588" cy="3429000"/>
          </a:xfrm>
          <a:ln/>
        </p:spPr>
      </p:sp>
      <p:sp>
        <p:nvSpPr>
          <p:cNvPr id="67587" name="Rectangle 3"/>
          <p:cNvSpPr>
            <a:spLocks noGrp="1" noChangeArrowheads="1"/>
          </p:cNvSpPr>
          <p:nvPr>
            <p:ph type="body" idx="1"/>
          </p:nvPr>
        </p:nvSpPr>
        <p:spPr>
          <a:xfrm>
            <a:off x="687082" y="4344136"/>
            <a:ext cx="5483837" cy="4113330"/>
          </a:xfrm>
          <a:noFill/>
          <a:ln/>
        </p:spPr>
        <p:txBody>
          <a:bodyPr/>
          <a:lstStyle/>
          <a:p>
            <a:pPr marL="228600" indent="-228600">
              <a:buFont typeface="+mj-lt"/>
              <a:buAutoNum type="arabicPeriod"/>
            </a:pPr>
            <a:r>
              <a:rPr lang="en-US" dirty="0" smtClean="0"/>
              <a:t>a new client associates to the system</a:t>
            </a:r>
          </a:p>
          <a:p>
            <a:pPr marL="228600" indent="-228600">
              <a:buFont typeface="+mj-lt"/>
              <a:buAutoNum type="arabicPeriod"/>
            </a:pPr>
            <a:r>
              <a:rPr lang="en-US" dirty="0" smtClean="0"/>
              <a:t>primary controller authenticates/authorizes client</a:t>
            </a:r>
          </a:p>
          <a:p>
            <a:pPr marL="228600" indent="-228600">
              <a:buFont typeface="+mj-lt"/>
              <a:buAutoNum type="arabicPeriod"/>
            </a:pPr>
            <a:r>
              <a:rPr lang="en-US" dirty="0" smtClean="0"/>
              <a:t>primary propagates session details to backup controller for use during failure</a:t>
            </a:r>
          </a:p>
          <a:p>
            <a:pPr marL="228600" indent="-228600">
              <a:buFont typeface="+mj-lt"/>
              <a:buAutoNum type="arabicPeriod"/>
            </a:pPr>
            <a:endParaRPr lang="en-US" dirty="0" smtClean="0"/>
          </a:p>
        </p:txBody>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43000" y="685800"/>
            <a:ext cx="4573588" cy="3429000"/>
          </a:xfrm>
          <a:ln/>
        </p:spPr>
      </p:sp>
      <p:sp>
        <p:nvSpPr>
          <p:cNvPr id="67587" name="Rectangle 3"/>
          <p:cNvSpPr>
            <a:spLocks noGrp="1" noChangeArrowheads="1"/>
          </p:cNvSpPr>
          <p:nvPr>
            <p:ph type="body" idx="1"/>
          </p:nvPr>
        </p:nvSpPr>
        <p:spPr>
          <a:xfrm>
            <a:off x="687082" y="4344136"/>
            <a:ext cx="5483837" cy="4113330"/>
          </a:xfrm>
          <a:noFill/>
          <a:ln/>
        </p:spPr>
        <p:txBody>
          <a:bodyPr/>
          <a:lstStyle/>
          <a:p>
            <a:pPr marL="228600" indent="-228600">
              <a:buFont typeface="+mj-lt"/>
              <a:buAutoNum type="arabicPeriod"/>
            </a:pPr>
            <a:r>
              <a:rPr lang="en-US" dirty="0" smtClean="0"/>
              <a:t>a new client associates to the system</a:t>
            </a:r>
          </a:p>
          <a:p>
            <a:pPr marL="228600" indent="-228600">
              <a:buFont typeface="+mj-lt"/>
              <a:buAutoNum type="arabicPeriod"/>
            </a:pPr>
            <a:r>
              <a:rPr lang="en-US" dirty="0" smtClean="0"/>
              <a:t>primary controller authenticates/authorizes client</a:t>
            </a:r>
          </a:p>
          <a:p>
            <a:pPr marL="228600" indent="-228600">
              <a:buFont typeface="+mj-lt"/>
              <a:buAutoNum type="arabicPeriod"/>
            </a:pPr>
            <a:r>
              <a:rPr lang="en-US" dirty="0" smtClean="0"/>
              <a:t>primary propagates session details to backup controller for use during failure</a:t>
            </a:r>
          </a:p>
          <a:p>
            <a:pPr marL="228600" indent="-228600">
              <a:buFont typeface="+mj-lt"/>
              <a:buAutoNum type="arabicPeriod"/>
            </a:pPr>
            <a:endParaRPr lang="en-US" dirty="0" smtClean="0"/>
          </a:p>
        </p:txBody>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xfrm>
            <a:off x="1143000" y="685800"/>
            <a:ext cx="4573588" cy="3429000"/>
          </a:xfrm>
          <a:ln/>
        </p:spPr>
      </p:sp>
      <p:sp>
        <p:nvSpPr>
          <p:cNvPr id="67587" name="Rectangle 3"/>
          <p:cNvSpPr>
            <a:spLocks noGrp="1" noChangeArrowheads="1"/>
          </p:cNvSpPr>
          <p:nvPr>
            <p:ph type="body" idx="1"/>
          </p:nvPr>
        </p:nvSpPr>
        <p:spPr>
          <a:xfrm>
            <a:off x="687082" y="4344136"/>
            <a:ext cx="5483837" cy="4113330"/>
          </a:xfrm>
          <a:noFill/>
          <a:ln/>
        </p:spPr>
        <p:txBody>
          <a:bodyPr/>
          <a:lstStyle/>
          <a:p>
            <a:pPr marL="228600" indent="-228600">
              <a:buFont typeface="+mj-lt"/>
              <a:buAutoNum type="arabicPeriod"/>
            </a:pPr>
            <a:r>
              <a:rPr lang="en-US" dirty="0" smtClean="0"/>
              <a:t>High availability – all </a:t>
            </a:r>
            <a:r>
              <a:rPr lang="en-US" dirty="0" err="1" smtClean="0"/>
              <a:t>APs</a:t>
            </a:r>
            <a:r>
              <a:rPr lang="en-US" dirty="0" smtClean="0"/>
              <a:t> in a cluster maintain 2 active connections to different members of a cluster. If one of the controllers fails, the AP uses the second controller to remain in service</a:t>
            </a:r>
            <a:br>
              <a:rPr lang="en-US" dirty="0" smtClean="0"/>
            </a:br>
            <a:r>
              <a:rPr lang="en-US" dirty="0" smtClean="0"/>
              <a:t>[competitive] – no other solution provides this level of resiliency.</a:t>
            </a:r>
            <a:br>
              <a:rPr lang="en-US" dirty="0" smtClean="0"/>
            </a:br>
            <a:endParaRPr lang="en-US" dirty="0" smtClean="0"/>
          </a:p>
          <a:p>
            <a:pPr marL="228600" indent="-228600">
              <a:buFont typeface="+mj-lt"/>
              <a:buAutoNum type="arabicPeriod"/>
            </a:pPr>
            <a:r>
              <a:rPr lang="en-US" dirty="0" smtClean="0"/>
              <a:t>Single Point of Configuration – One controller in the group serves as the coordinator for the cluster. All configuration is performed on the seed device and the seed propagates changes to other controllers in the cluster</a:t>
            </a:r>
            <a:br>
              <a:rPr lang="en-US" dirty="0" smtClean="0"/>
            </a:br>
            <a:r>
              <a:rPr lang="en-US" dirty="0" smtClean="0"/>
              <a:t>[competitive] – other solutions require </a:t>
            </a:r>
            <a:r>
              <a:rPr lang="en-US" dirty="0" err="1" smtClean="0"/>
              <a:t>config</a:t>
            </a:r>
            <a:r>
              <a:rPr lang="en-US" dirty="0" smtClean="0"/>
              <a:t> changes be performed on every device in the WLAN system.</a:t>
            </a:r>
            <a:br>
              <a:rPr lang="en-US" dirty="0" smtClean="0"/>
            </a:br>
            <a:endParaRPr lang="en-US" dirty="0" smtClean="0"/>
          </a:p>
          <a:p>
            <a:pPr marL="228600" indent="-228600">
              <a:buFont typeface="+mj-lt"/>
              <a:buAutoNum type="arabicPeriod"/>
            </a:pPr>
            <a:r>
              <a:rPr lang="en-US" dirty="0" smtClean="0"/>
              <a:t>AP load balancing – All </a:t>
            </a:r>
            <a:r>
              <a:rPr lang="en-US" dirty="0" err="1" smtClean="0"/>
              <a:t>APs</a:t>
            </a:r>
            <a:r>
              <a:rPr lang="en-US" dirty="0" smtClean="0"/>
              <a:t> joining the cluster are assigned to member controllers by the seed device. The seed optimizes the distribution of the </a:t>
            </a:r>
            <a:r>
              <a:rPr lang="en-US" dirty="0" err="1" smtClean="0"/>
              <a:t>APs</a:t>
            </a:r>
            <a:r>
              <a:rPr lang="en-US" dirty="0" smtClean="0"/>
              <a:t> to create equal load on all devices in the cluster</a:t>
            </a:r>
            <a:br>
              <a:rPr lang="en-US" dirty="0" smtClean="0"/>
            </a:br>
            <a:r>
              <a:rPr lang="en-US" dirty="0" smtClean="0"/>
              <a:t>[competitive] – no other solution supports the automatic distribution of </a:t>
            </a:r>
            <a:r>
              <a:rPr lang="en-US" dirty="0" err="1" smtClean="0"/>
              <a:t>APs</a:t>
            </a:r>
            <a:r>
              <a:rPr lang="en-US" dirty="0" smtClean="0"/>
              <a:t> among controllers.</a:t>
            </a:r>
          </a:p>
          <a:p>
            <a:pPr marL="228600" indent="-228600">
              <a:buFont typeface="+mj-lt"/>
              <a:buAutoNum type="arabicPeriod"/>
            </a:pPr>
            <a:endParaRPr lang="en-US" dirty="0" smtClean="0"/>
          </a:p>
        </p:txBody>
      </p:sp>
      <p:sp>
        <p:nvSpPr>
          <p:cNvPr id="4"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kern="1200" dirty="0" err="1" smtClean="0">
                <a:solidFill>
                  <a:schemeClr val="tx1"/>
                </a:solidFill>
                <a:latin typeface="+mn-lt"/>
                <a:ea typeface="+mn-ea"/>
                <a:cs typeface="+mn-cs"/>
              </a:rPr>
              <a:t>VCCPd</a:t>
            </a:r>
            <a:r>
              <a:rPr lang="en-US" sz="1200" kern="1200" dirty="0" smtClean="0">
                <a:solidFill>
                  <a:schemeClr val="tx1"/>
                </a:solidFill>
                <a:latin typeface="+mn-lt"/>
                <a:ea typeface="+mn-ea"/>
                <a:cs typeface="+mn-cs"/>
              </a:rPr>
              <a:t> configures each VC ringed port with a backup ring port which is facing opposite direction, so there is a known failover path for each switch.</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Under normal condition, the traffic flow from AP1 to Internet is load balanced via SW3-SW4-SW5 and SW3-SW4-SW5-SW0.</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In the event of ring port failure(SW4 HW failure) all the packets queued in for failed port is internally looped back and unconditionally forwarded to backup ring port with &lt;Packet is Looped&gt; DSA tag field set.</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When EX-SW4 loses Power unexpectedly due to HW Failure</a:t>
            </a:r>
          </a:p>
          <a:p>
            <a:r>
              <a:rPr lang="en-US" sz="1200" kern="1200" dirty="0" smtClean="0">
                <a:solidFill>
                  <a:schemeClr val="tx1"/>
                </a:solidFill>
                <a:latin typeface="+mn-lt"/>
                <a:ea typeface="+mn-ea"/>
                <a:cs typeface="+mn-cs"/>
              </a:rPr>
              <a:t>EX-SW3 detects VC port to EX-SW4 is down</a:t>
            </a:r>
          </a:p>
          <a:p>
            <a:r>
              <a:rPr lang="en-US" sz="1200" kern="1200" dirty="0" smtClean="0">
                <a:solidFill>
                  <a:schemeClr val="tx1"/>
                </a:solidFill>
                <a:latin typeface="+mn-lt"/>
                <a:ea typeface="+mn-ea"/>
                <a:cs typeface="+mn-cs"/>
              </a:rPr>
              <a:t>EX-SW3 fails over traffic from EX-SW2 back to EX-SW2 but with a special tag saying “that optimal path is broken, engage backup path”</a:t>
            </a:r>
          </a:p>
          <a:p>
            <a:r>
              <a:rPr lang="en-US" sz="1200" kern="1200" dirty="0" smtClean="0">
                <a:solidFill>
                  <a:schemeClr val="tx1"/>
                </a:solidFill>
                <a:latin typeface="+mn-lt"/>
                <a:ea typeface="+mn-ea"/>
                <a:cs typeface="+mn-cs"/>
              </a:rPr>
              <a:t>EX-SW2 engages its backup path and sends all traffic via EX-SW1.</a:t>
            </a:r>
          </a:p>
        </p:txBody>
      </p:sp>
      <p:sp>
        <p:nvSpPr>
          <p:cNvPr id="4" name="Slide Number Placeholder 3"/>
          <p:cNvSpPr>
            <a:spLocks noGrp="1"/>
          </p:cNvSpPr>
          <p:nvPr>
            <p:ph type="sldNum" sz="quarter" idx="10"/>
          </p:nvPr>
        </p:nvSpPr>
        <p:spPr/>
        <p:txBody>
          <a:bodyPr/>
          <a:lstStyle/>
          <a:p>
            <a:fld id="{715835C6-A477-41D7-85E2-1E2AE2A72D7E}" type="slidenum">
              <a:rPr lang="en-US" smtClean="0"/>
              <a:pPr/>
              <a:t>48</a:t>
            </a:fld>
            <a:endParaRPr lang="en-US" dirty="0"/>
          </a:p>
        </p:txBody>
      </p:sp>
      <p:sp>
        <p:nvSpPr>
          <p:cNvPr id="8" name="Slide Image Placeholder 7"/>
          <p:cNvSpPr>
            <a:spLocks noGrp="1" noRot="1" noChangeAspect="1"/>
          </p:cNvSpPr>
          <p:nvPr>
            <p:ph type="sldImg"/>
          </p:nvPr>
        </p:nvSpPr>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Finally, A.J. gets to his office, starts his PC and connects to the email system.  Unfortunately, he has neglected to update his virus protection software to the latest revision.  The UAC notices this and ensures that he has the correct version of software before he enters the network.</a:t>
            </a:r>
          </a:p>
          <a:p>
            <a:endParaRPr lang="en-US" dirty="0"/>
          </a:p>
        </p:txBody>
      </p:sp>
      <p:sp>
        <p:nvSpPr>
          <p:cNvPr id="4" name="Slide Number Placeholder 3"/>
          <p:cNvSpPr>
            <a:spLocks noGrp="1"/>
          </p:cNvSpPr>
          <p:nvPr>
            <p:ph type="sldNum" sz="quarter" idx="10"/>
          </p:nvPr>
        </p:nvSpPr>
        <p:spPr/>
        <p:txBody>
          <a:bodyPr/>
          <a:lstStyle/>
          <a:p>
            <a:fld id="{B3A14B09-7C50-4114-8675-D6CC4E79564E}" type="slidenum">
              <a:rPr lang="en-US" smtClean="0"/>
              <a:pPr/>
              <a:t>49</a:t>
            </a:fld>
            <a:endParaRPr lang="en-US" dirty="0"/>
          </a:p>
        </p:txBody>
      </p:sp>
      <p:sp>
        <p:nvSpPr>
          <p:cNvPr id="7" name="Slide Image Placeholder 6"/>
          <p:cNvSpPr>
            <a:spLocks noGrp="1" noRot="1" noChangeAspect="1"/>
          </p:cNvSpPr>
          <p:nvPr>
            <p:ph type="sldImg"/>
          </p:nvPr>
        </p:nvSpPr>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pPr defTabSz="888980" fontAlgn="base">
              <a:spcBef>
                <a:spcPct val="30000"/>
              </a:spcBef>
              <a:spcAft>
                <a:spcPct val="0"/>
              </a:spcAft>
              <a:defRPr/>
            </a:pPr>
            <a:r>
              <a:rPr lang="en-US" dirty="0" smtClean="0">
                <a:solidFill>
                  <a:srgbClr val="333333"/>
                </a:solidFill>
                <a:ea typeface="ＭＳ Ｐゴシック" pitchFamily="34" charset="-128"/>
                <a:cs typeface="Arial" pitchFamily="34" charset="0"/>
              </a:rPr>
              <a:t>Global mobile data traffic to grow 26x in next 5 years to over 6M terabytes per month, </a:t>
            </a:r>
          </a:p>
          <a:p>
            <a:pPr defTabSz="888980" fontAlgn="base">
              <a:spcBef>
                <a:spcPct val="30000"/>
              </a:spcBef>
              <a:spcAft>
                <a:spcPct val="0"/>
              </a:spcAft>
              <a:defRPr/>
            </a:pPr>
            <a:r>
              <a:rPr lang="en-US" dirty="0" smtClean="0">
                <a:solidFill>
                  <a:srgbClr val="333333"/>
                </a:solidFill>
                <a:ea typeface="ＭＳ Ｐゴシック" pitchFamily="34" charset="-128"/>
                <a:cs typeface="Arial" pitchFamily="34" charset="0"/>
              </a:rPr>
              <a:t>Example:</a:t>
            </a:r>
            <a:r>
              <a:rPr lang="en-US" baseline="0" dirty="0" smtClean="0">
                <a:solidFill>
                  <a:srgbClr val="333333"/>
                </a:solidFill>
                <a:ea typeface="ＭＳ Ｐゴシック" pitchFamily="34" charset="-128"/>
                <a:cs typeface="Arial" pitchFamily="34" charset="0"/>
              </a:rPr>
              <a:t> </a:t>
            </a:r>
          </a:p>
          <a:p>
            <a:pPr defTabSz="888980" fontAlgn="base">
              <a:spcBef>
                <a:spcPct val="30000"/>
              </a:spcBef>
              <a:spcAft>
                <a:spcPct val="0"/>
              </a:spcAft>
              <a:defRPr/>
            </a:pPr>
            <a:r>
              <a:rPr lang="en-US" sz="1200" dirty="0" smtClean="0"/>
              <a:t>if you take a look at this graph we’ve got right here, I call that the “I” phenomenon. It’s a very large Midwestern university, about 9,000 access points, 300 acres, 50,000 students and you can see in the spring of 2010, about 40,000 wireless sessions per day, a little bit of a lull over the summer break and then come back in the fall of 2010 and more than three times the number of daily wireless sessions. Now look at the Fall of 2011 300000 wireless sessions .</a:t>
            </a:r>
          </a:p>
          <a:p>
            <a:pPr defTabSz="888980" fontAlgn="base">
              <a:spcBef>
                <a:spcPct val="30000"/>
              </a:spcBef>
              <a:spcAft>
                <a:spcPct val="0"/>
              </a:spcAft>
              <a:defRPr/>
            </a:pPr>
            <a:r>
              <a:rPr lang="en-US" sz="1200" dirty="0" smtClean="0"/>
              <a:t>Now, the university didn’t go out and get another 100,000 students. This is students coming back with mobile devices, </a:t>
            </a:r>
            <a:r>
              <a:rPr lang="en-US" sz="1200" dirty="0" err="1" smtClean="0"/>
              <a:t>iPads</a:t>
            </a:r>
            <a:r>
              <a:rPr lang="en-US" sz="1200" dirty="0" smtClean="0"/>
              <a:t>, that kind of thing. </a:t>
            </a:r>
            <a:endParaRPr lang="en-US" dirty="0" smtClean="0">
              <a:solidFill>
                <a:srgbClr val="333333"/>
              </a:solidFill>
              <a:ea typeface="ＭＳ Ｐゴシック" pitchFamily="34" charset="-128"/>
              <a:cs typeface="Arial" pitchFamily="34" charset="0"/>
            </a:endParaRPr>
          </a:p>
          <a:p>
            <a:endParaRPr lang="en-US" sz="1200" dirty="0" smtClean="0"/>
          </a:p>
          <a:p>
            <a:pPr defTabSz="888980" fontAlgn="base">
              <a:spcBef>
                <a:spcPct val="30000"/>
              </a:spcBef>
              <a:spcAft>
                <a:spcPct val="0"/>
              </a:spcAft>
              <a:defRPr/>
            </a:pPr>
            <a:endParaRPr lang="en-US" sz="1200" u="sng" dirty="0" smtClean="0"/>
          </a:p>
          <a:p>
            <a:pPr defTabSz="888980" fontAlgn="base">
              <a:spcBef>
                <a:spcPct val="30000"/>
              </a:spcBef>
              <a:spcAft>
                <a:spcPct val="0"/>
              </a:spcAft>
              <a:defRPr/>
            </a:pPr>
            <a:endParaRPr lang="en-US" sz="1200" u="sng" dirty="0" smtClean="0"/>
          </a:p>
          <a:p>
            <a:endParaRPr lang="en-US" sz="1200" b="1" u="sng" dirty="0" smtClean="0"/>
          </a:p>
          <a:p>
            <a:endParaRPr lang="en-US" sz="1200" dirty="0" smtClean="0"/>
          </a:p>
          <a:p>
            <a:endParaRPr lang="en-US" sz="1200" dirty="0" smtClean="0"/>
          </a:p>
          <a:p>
            <a:endParaRPr lang="en-US" sz="120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2A40332E-4E2C-47D1-A45E-514CF1D93A6E}"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smtClean="0"/>
          </a:p>
          <a:p>
            <a:r>
              <a:rPr lang="en-US" dirty="0" smtClean="0"/>
              <a:t>Our</a:t>
            </a:r>
            <a:r>
              <a:rPr lang="en-US" baseline="0" dirty="0" smtClean="0"/>
              <a:t> AppSecure approach is to build security into an underlying architecture.</a:t>
            </a:r>
            <a:endParaRPr lang="en-US" dirty="0" smtClean="0"/>
          </a:p>
          <a:p>
            <a:endParaRPr lang="en-US" dirty="0" smtClean="0"/>
          </a:p>
          <a:p>
            <a:r>
              <a:rPr lang="en-US" dirty="0" smtClean="0"/>
              <a:t>AppSecure can run on existing and new high-end</a:t>
            </a:r>
            <a:r>
              <a:rPr lang="en-US" baseline="0" dirty="0" smtClean="0"/>
              <a:t> </a:t>
            </a:r>
            <a:r>
              <a:rPr lang="en-US" dirty="0" smtClean="0"/>
              <a:t>SRX gateways. It delivers application visibility,</a:t>
            </a:r>
            <a:r>
              <a:rPr lang="en-US" baseline="0" dirty="0" smtClean="0"/>
              <a:t> user policy enforcement, and security against Web 2.0 and application-borne threats. </a:t>
            </a:r>
          </a:p>
          <a:p>
            <a:endParaRPr lang="en-US" baseline="0" dirty="0" smtClean="0"/>
          </a:p>
          <a:p>
            <a:r>
              <a:rPr lang="en-US" baseline="0" dirty="0" smtClean="0"/>
              <a:t>Whether you want to understand how many of your users are accessing cloud-based applications like Facebook every day, or you need to know what applications are using the most bandwidth, AppSecure delivers powerful visibility and ongoing application tracking. With open signatures, your unique application set can be monitored, measured, and controlled to tie closely to your company’s business priorities.</a:t>
            </a:r>
          </a:p>
          <a:p>
            <a:endParaRPr lang="en-US" baseline="0" dirty="0" smtClean="0"/>
          </a:p>
          <a:p>
            <a:r>
              <a:rPr lang="en-US" baseline="0" dirty="0" smtClean="0"/>
              <a:t>Beyond just application control, it delivers sophisticated AppDoS protection, as we’ll see in a few minutes, as well as the ability to detect, track, and control nested applications. We’ll see more as we talk through use cases in a minute.</a:t>
            </a:r>
          </a:p>
          <a:p>
            <a:endParaRPr lang="en-US" baseline="0" dirty="0" smtClean="0"/>
          </a:p>
          <a:p>
            <a:r>
              <a:rPr lang="en-US" baseline="0" dirty="0" smtClean="0"/>
              <a:t>Tied in with Juniper STRM systems throughout your network, AppSecure is also very scalable for management and administration. Together with STRM, syslog information can be logged and analyzed in granular detail, to better set and enforce security policies worldwide.</a:t>
            </a:r>
          </a:p>
          <a:p>
            <a:endParaRPr lang="en-US" baseline="0" dirty="0" smtClean="0"/>
          </a:p>
          <a:p>
            <a:r>
              <a:rPr lang="en-US" baseline="0" dirty="0" smtClean="0"/>
              <a:t>And as I said, over time, we have many customers come to us feeling like single-feature boxes have left them stranded</a:t>
            </a:r>
            <a:r>
              <a:rPr lang="en-US" dirty="0" smtClean="0"/>
              <a:t>—</a:t>
            </a:r>
            <a:r>
              <a:rPr lang="en-US" baseline="0" dirty="0" smtClean="0"/>
              <a:t>after 12-18 months, t</a:t>
            </a:r>
            <a:r>
              <a:rPr lang="en-US" b="0" baseline="0" dirty="0" smtClean="0"/>
              <a:t>he logging alone is slowing down a purpose-built box to the point it’s really not worth using it for the visibility they initially bought it for.</a:t>
            </a:r>
          </a:p>
          <a:p>
            <a:endParaRPr lang="en-US" b="0" baseline="0" dirty="0" smtClean="0"/>
          </a:p>
          <a:p>
            <a:r>
              <a:rPr lang="en-US" b="0" baseline="0" dirty="0" smtClean="0"/>
              <a:t>With AppSecure, you simply add a service to your powerful SRX platform, so you get both innovation and reliability from one vendor.</a:t>
            </a:r>
          </a:p>
          <a:p>
            <a:endParaRPr lang="en-US" baseline="0" dirty="0" smtClean="0"/>
          </a:p>
        </p:txBody>
      </p:sp>
      <p:sp>
        <p:nvSpPr>
          <p:cNvPr id="4" name="Slide Number Placeholder 3"/>
          <p:cNvSpPr>
            <a:spLocks noGrp="1"/>
          </p:cNvSpPr>
          <p:nvPr>
            <p:ph type="sldNum" sz="quarter" idx="10"/>
          </p:nvPr>
        </p:nvSpPr>
        <p:spPr/>
        <p:txBody>
          <a:bodyPr/>
          <a:lstStyle/>
          <a:p>
            <a:pPr>
              <a:defRPr/>
            </a:pPr>
            <a:fld id="{CAE56C2C-452D-4E2A-9695-462F284EA7F1}"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xfrm>
            <a:off x="1109663" y="685488"/>
            <a:ext cx="4646612" cy="3429000"/>
          </a:xfrm>
          <a:ln/>
        </p:spPr>
      </p:sp>
      <p:sp>
        <p:nvSpPr>
          <p:cNvPr id="130051" name="Rectangle 3"/>
          <p:cNvSpPr>
            <a:spLocks noGrp="1" noChangeArrowheads="1"/>
          </p:cNvSpPr>
          <p:nvPr>
            <p:ph type="body" idx="1"/>
          </p:nvPr>
        </p:nvSpPr>
        <p:spPr>
          <a:noFill/>
          <a:ln/>
        </p:spPr>
        <p:txBody>
          <a:bodyPr/>
          <a:lstStyle/>
          <a:p>
            <a:r>
              <a:rPr lang="en-US" sz="1800" dirty="0" smtClean="0"/>
              <a:t>STRM supports SRX Series</a:t>
            </a:r>
          </a:p>
          <a:p>
            <a:pPr lvl="1"/>
            <a:r>
              <a:rPr lang="en-US" sz="1600" dirty="0" smtClean="0"/>
              <a:t>Intrusion Prevention System (IPS) and AppSecure</a:t>
            </a:r>
          </a:p>
          <a:p>
            <a:pPr lvl="1"/>
            <a:r>
              <a:rPr lang="en-US" sz="1600" dirty="0" smtClean="0"/>
              <a:t>220+ out-of-the box report templates</a:t>
            </a:r>
          </a:p>
          <a:p>
            <a:pPr lvl="1"/>
            <a:r>
              <a:rPr lang="en-US" sz="1600" dirty="0" smtClean="0"/>
              <a:t>Fully customizable reporting engine: </a:t>
            </a:r>
            <a:br>
              <a:rPr lang="en-US" sz="1600" dirty="0" smtClean="0"/>
            </a:br>
            <a:r>
              <a:rPr lang="en-US" sz="1600" dirty="0" smtClean="0"/>
              <a:t>creating, branding and scheduling delivery of reports</a:t>
            </a:r>
          </a:p>
          <a:p>
            <a:pPr lvl="1"/>
            <a:r>
              <a:rPr lang="en-US" sz="1600" dirty="0" smtClean="0"/>
              <a:t>Compliance reporting packages for PCI, SOX, FISMA, GLBA, and HIPAA</a:t>
            </a:r>
          </a:p>
          <a:p>
            <a:pPr lvl="1"/>
            <a:r>
              <a:rPr lang="en-US" sz="1600" dirty="0" smtClean="0"/>
              <a:t>Reports based on control frameworks: NIST, ISO and CoBIT</a:t>
            </a:r>
          </a:p>
          <a:p>
            <a:pPr eaLnBrk="1" hangingPunct="1"/>
            <a:endParaRPr lang="en-US" dirty="0" smtClean="0">
              <a:latin typeface="Arial"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52</a:t>
            </a:fld>
            <a:endParaRPr lang="en-US" dirty="0"/>
          </a:p>
        </p:txBody>
      </p:sp>
      <p:sp>
        <p:nvSpPr>
          <p:cNvPr id="1114115" name="Rectangle 3"/>
          <p:cNvSpPr>
            <a:spLocks noGrp="1" noChangeArrowheads="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AJ connects his laptop to the corporate network. The </a:t>
            </a:r>
            <a:r>
              <a:rPr lang="en-US" sz="1200" kern="1200" dirty="0" err="1" smtClean="0">
                <a:solidFill>
                  <a:schemeClr val="tx1"/>
                </a:solidFill>
                <a:latin typeface="+mn-lt"/>
                <a:ea typeface="+mn-ea"/>
                <a:cs typeface="+mn-cs"/>
              </a:rPr>
              <a:t>Junos</a:t>
            </a:r>
            <a:r>
              <a:rPr lang="en-US" sz="1200" kern="1200" dirty="0" smtClean="0">
                <a:solidFill>
                  <a:schemeClr val="tx1"/>
                </a:solidFill>
                <a:latin typeface="+mn-lt"/>
                <a:ea typeface="+mn-ea"/>
                <a:cs typeface="+mn-cs"/>
              </a:rPr>
              <a:t> Pulse Client detects he is on the corporate network and automatically disables the VPN session he was running from home last night. During 802.1x authentication MAG/UAC detects that AJ’s virus definitions are too old and quarantines his PC to a remediation VLAN while his virus definitions are updated from the patch server. Now that his virus definitions are up to date he is allowed onto the network. MAG/UAC pushes FW polices/ACL’s to EX and/or SRX’s. They can both act as enforcement points if he attempts to access the finance server.  Additionally, </a:t>
            </a:r>
            <a:r>
              <a:rPr lang="en-US" sz="1200" kern="1200" dirty="0" err="1" smtClean="0">
                <a:solidFill>
                  <a:schemeClr val="tx1"/>
                </a:solidFill>
                <a:latin typeface="+mn-lt"/>
                <a:ea typeface="+mn-ea"/>
                <a:cs typeface="+mn-cs"/>
              </a:rPr>
              <a:t>Appsecure</a:t>
            </a:r>
            <a:r>
              <a:rPr lang="en-US" sz="1200" kern="1200" dirty="0" smtClean="0">
                <a:solidFill>
                  <a:schemeClr val="tx1"/>
                </a:solidFill>
                <a:latin typeface="+mn-lt"/>
                <a:ea typeface="+mn-ea"/>
                <a:cs typeface="+mn-cs"/>
              </a:rPr>
              <a:t> on the SRX applies additional policies which limit A.J from accessing non-work-related applications such as Netflix and </a:t>
            </a:r>
            <a:r>
              <a:rPr lang="en-US" sz="1200" kern="1200" dirty="0" err="1" smtClean="0">
                <a:solidFill>
                  <a:schemeClr val="tx1"/>
                </a:solidFill>
                <a:latin typeface="+mn-lt"/>
                <a:ea typeface="+mn-ea"/>
                <a:cs typeface="+mn-cs"/>
              </a:rPr>
              <a:t>Hulu</a:t>
            </a:r>
            <a:r>
              <a:rPr lang="en-US" sz="1200" kern="1200" dirty="0" smtClean="0">
                <a:solidFill>
                  <a:schemeClr val="tx1"/>
                </a:solidFill>
                <a:latin typeface="+mn-lt"/>
                <a:ea typeface="+mn-ea"/>
                <a:cs typeface="+mn-cs"/>
              </a:rPr>
              <a:t> from the business network.  The </a:t>
            </a:r>
            <a:r>
              <a:rPr lang="en-US" sz="1200" kern="1200" dirty="0" err="1" smtClean="0">
                <a:solidFill>
                  <a:schemeClr val="tx1"/>
                </a:solidFill>
                <a:latin typeface="+mn-lt"/>
                <a:ea typeface="+mn-ea"/>
                <a:cs typeface="+mn-cs"/>
              </a:rPr>
              <a:t>Apptrack</a:t>
            </a:r>
            <a:r>
              <a:rPr lang="en-US" sz="1200" kern="1200" dirty="0" smtClean="0">
                <a:solidFill>
                  <a:schemeClr val="tx1"/>
                </a:solidFill>
                <a:latin typeface="+mn-lt"/>
                <a:ea typeface="+mn-ea"/>
                <a:cs typeface="+mn-cs"/>
              </a:rPr>
              <a:t> management application monitors and reports that A.J.’s PC has just connected to the company e-mail system.</a:t>
            </a:r>
          </a:p>
        </p:txBody>
      </p:sp>
      <p:sp>
        <p:nvSpPr>
          <p:cNvPr id="11" name="Slide Image Placeholder 10"/>
          <p:cNvSpPr>
            <a:spLocks noGrp="1" noRot="1" noChangeAspect="1"/>
          </p:cNvSpPr>
          <p:nvPr>
            <p:ph type="sldImg"/>
          </p:nvPr>
        </p:nvSpPr>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AJ goes off to lunch.  As soon as he gets to the café, he remembers that he needs to give an update on one of his projects at a 1:00 meeting.  He does not have time to go back to his desk to get the information.  He will have to get into the corporate database from where he is.  Using </a:t>
            </a:r>
            <a:r>
              <a:rPr lang="en-US" sz="1200" kern="1200" dirty="0" err="1" smtClean="0">
                <a:solidFill>
                  <a:schemeClr val="tx1"/>
                </a:solidFill>
                <a:latin typeface="+mn-lt"/>
                <a:ea typeface="+mn-ea"/>
                <a:cs typeface="+mn-cs"/>
              </a:rPr>
              <a:t>Junos</a:t>
            </a:r>
            <a:r>
              <a:rPr lang="en-US" sz="1200" kern="1200" dirty="0" smtClean="0">
                <a:solidFill>
                  <a:schemeClr val="tx1"/>
                </a:solidFill>
                <a:latin typeface="+mn-lt"/>
                <a:ea typeface="+mn-ea"/>
                <a:cs typeface="+mn-cs"/>
              </a:rPr>
              <a:t> Pulse on his </a:t>
            </a:r>
            <a:r>
              <a:rPr lang="en-US" sz="1200" kern="1200" dirty="0" err="1" smtClean="0">
                <a:solidFill>
                  <a:schemeClr val="tx1"/>
                </a:solidFill>
                <a:latin typeface="+mn-lt"/>
                <a:ea typeface="+mn-ea"/>
                <a:cs typeface="+mn-cs"/>
              </a:rPr>
              <a:t>iPad</a:t>
            </a:r>
            <a:r>
              <a:rPr lang="en-US" sz="1200" kern="1200" dirty="0" smtClean="0">
                <a:solidFill>
                  <a:schemeClr val="tx1"/>
                </a:solidFill>
                <a:latin typeface="+mn-lt"/>
                <a:ea typeface="+mn-ea"/>
                <a:cs typeface="+mn-cs"/>
              </a:rPr>
              <a:t>, he is able to create a secure connection back to the project server and get his update information.</a:t>
            </a:r>
          </a:p>
          <a:p>
            <a:endParaRPr lang="en-US" dirty="0"/>
          </a:p>
        </p:txBody>
      </p:sp>
      <p:sp>
        <p:nvSpPr>
          <p:cNvPr id="4" name="Slide Number Placeholder 3"/>
          <p:cNvSpPr>
            <a:spLocks noGrp="1"/>
          </p:cNvSpPr>
          <p:nvPr>
            <p:ph type="sldNum" sz="quarter" idx="10"/>
          </p:nvPr>
        </p:nvSpPr>
        <p:spPr/>
        <p:txBody>
          <a:bodyPr/>
          <a:lstStyle/>
          <a:p>
            <a:fld id="{B3A14B09-7C50-4114-8675-D6CC4E79564E}" type="slidenum">
              <a:rPr lang="en-US" smtClean="0"/>
              <a:pPr/>
              <a:t>53</a:t>
            </a:fld>
            <a:endParaRPr lang="en-US" dirty="0"/>
          </a:p>
        </p:txBody>
      </p:sp>
      <p:sp>
        <p:nvSpPr>
          <p:cNvPr id="8" name="Slide Image Placeholder 7"/>
          <p:cNvSpPr>
            <a:spLocks noGrp="1" noRot="1" noChangeAspect="1"/>
          </p:cNvSpPr>
          <p:nvPr>
            <p:ph type="sldImg"/>
          </p:nvPr>
        </p:nvSpPr>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normAutofit lnSpcReduction="10000"/>
          </a:bodyPr>
          <a:lstStyle/>
          <a:p>
            <a:pPr eaLnBrk="1" hangingPunct="1">
              <a:lnSpc>
                <a:spcPct val="80000"/>
              </a:lnSpc>
            </a:pPr>
            <a:endParaRPr lang="en-US" sz="800" dirty="0">
              <a:latin typeface="Arial" pitchFamily="34" charset="0"/>
            </a:endParaRPr>
          </a:p>
          <a:p>
            <a:pPr eaLnBrk="1" hangingPunct="1">
              <a:lnSpc>
                <a:spcPct val="80000"/>
              </a:lnSpc>
            </a:pPr>
            <a:r>
              <a:rPr lang="en-US" sz="800" dirty="0">
                <a:latin typeface="Arial" pitchFamily="34" charset="0"/>
              </a:rPr>
              <a:t>To safely support a broad variety of mobile devices on your network, both personal and corporate issued, the following should be deployed to protect against today’s and tomorrow’s threats:</a:t>
            </a:r>
          </a:p>
          <a:p>
            <a:pPr eaLnBrk="1" hangingPunct="1">
              <a:lnSpc>
                <a:spcPct val="80000"/>
              </a:lnSpc>
              <a:buFontTx/>
              <a:buChar char="•"/>
            </a:pPr>
            <a:r>
              <a:rPr lang="en-US" sz="800" dirty="0">
                <a:solidFill>
                  <a:srgbClr val="FFFF00"/>
                </a:solidFill>
                <a:latin typeface="Arial" pitchFamily="34" charset="0"/>
              </a:rPr>
              <a:t>Secure access</a:t>
            </a:r>
          </a:p>
          <a:p>
            <a:pPr eaLnBrk="1" hangingPunct="1">
              <a:lnSpc>
                <a:spcPct val="80000"/>
              </a:lnSpc>
              <a:buFontTx/>
              <a:buChar char="•"/>
            </a:pPr>
            <a:r>
              <a:rPr lang="en-US" sz="800" dirty="0">
                <a:solidFill>
                  <a:srgbClr val="FFFF00"/>
                </a:solidFill>
                <a:latin typeface="Arial" pitchFamily="34" charset="0"/>
              </a:rPr>
              <a:t>Antivirus</a:t>
            </a:r>
          </a:p>
          <a:p>
            <a:pPr eaLnBrk="1" hangingPunct="1">
              <a:lnSpc>
                <a:spcPct val="80000"/>
              </a:lnSpc>
              <a:buFontTx/>
              <a:buChar char="•"/>
            </a:pPr>
            <a:r>
              <a:rPr lang="en-US" sz="800" dirty="0">
                <a:solidFill>
                  <a:srgbClr val="FFFF00"/>
                </a:solidFill>
                <a:latin typeface="Arial" pitchFamily="34" charset="0"/>
              </a:rPr>
              <a:t>Personal firewall</a:t>
            </a:r>
          </a:p>
          <a:p>
            <a:pPr eaLnBrk="1" hangingPunct="1">
              <a:lnSpc>
                <a:spcPct val="80000"/>
              </a:lnSpc>
              <a:buFontTx/>
              <a:buChar char="•"/>
            </a:pPr>
            <a:r>
              <a:rPr lang="en-US" sz="800" dirty="0">
                <a:solidFill>
                  <a:srgbClr val="FFFF00"/>
                </a:solidFill>
                <a:latin typeface="Arial" pitchFamily="34" charset="0"/>
              </a:rPr>
              <a:t>Anti-spam</a:t>
            </a:r>
          </a:p>
          <a:p>
            <a:pPr eaLnBrk="1" hangingPunct="1">
              <a:lnSpc>
                <a:spcPct val="80000"/>
              </a:lnSpc>
              <a:buFontTx/>
              <a:buChar char="•"/>
            </a:pPr>
            <a:r>
              <a:rPr lang="en-US" sz="800" dirty="0">
                <a:solidFill>
                  <a:srgbClr val="FFFF00"/>
                </a:solidFill>
                <a:latin typeface="Arial" pitchFamily="34" charset="0"/>
              </a:rPr>
              <a:t>Loss/theft protection</a:t>
            </a:r>
          </a:p>
          <a:p>
            <a:pPr eaLnBrk="1" hangingPunct="1">
              <a:lnSpc>
                <a:spcPct val="80000"/>
              </a:lnSpc>
              <a:buFontTx/>
              <a:buChar char="•"/>
            </a:pPr>
            <a:r>
              <a:rPr lang="en-US" sz="800" dirty="0">
                <a:solidFill>
                  <a:srgbClr val="FFFF00"/>
                </a:solidFill>
                <a:latin typeface="Arial" pitchFamily="34" charset="0"/>
              </a:rPr>
              <a:t>Device control</a:t>
            </a:r>
          </a:p>
          <a:p>
            <a:pPr eaLnBrk="1" hangingPunct="1">
              <a:lnSpc>
                <a:spcPct val="80000"/>
              </a:lnSpc>
            </a:pPr>
            <a:endParaRPr lang="en-US" sz="800" dirty="0">
              <a:latin typeface="Arial" pitchFamily="34" charset="0"/>
            </a:endParaRPr>
          </a:p>
          <a:p>
            <a:pPr eaLnBrk="1" hangingPunct="1">
              <a:lnSpc>
                <a:spcPct val="80000"/>
              </a:lnSpc>
            </a:pPr>
            <a:r>
              <a:rPr lang="en-US" sz="800" dirty="0">
                <a:latin typeface="Arial" pitchFamily="34" charset="0"/>
              </a:rPr>
              <a:t>Secure access</a:t>
            </a:r>
          </a:p>
          <a:p>
            <a:pPr eaLnBrk="1" hangingPunct="1">
              <a:lnSpc>
                <a:spcPct val="80000"/>
              </a:lnSpc>
              <a:buFontTx/>
              <a:buChar char="•"/>
            </a:pPr>
            <a:r>
              <a:rPr lang="en-US" sz="800" dirty="0">
                <a:latin typeface="Arial" pitchFamily="34" charset="0"/>
              </a:rPr>
              <a:t>Consistent end-user experience regardless of device (laptop, </a:t>
            </a:r>
            <a:r>
              <a:rPr lang="en-US" sz="800" dirty="0" err="1">
                <a:latin typeface="Arial" pitchFamily="34" charset="0"/>
              </a:rPr>
              <a:t>netbook</a:t>
            </a:r>
            <a:r>
              <a:rPr lang="en-US" sz="800" dirty="0">
                <a:latin typeface="Arial" pitchFamily="34" charset="0"/>
              </a:rPr>
              <a:t>, </a:t>
            </a:r>
            <a:r>
              <a:rPr lang="en-US" sz="800" dirty="0" err="1">
                <a:latin typeface="Arial" pitchFamily="34" charset="0"/>
              </a:rPr>
              <a:t>smartphone</a:t>
            </a:r>
            <a:r>
              <a:rPr lang="en-US" sz="800" dirty="0">
                <a:latin typeface="Arial" pitchFamily="34" charset="0"/>
              </a:rPr>
              <a:t>, tablet)</a:t>
            </a:r>
          </a:p>
          <a:p>
            <a:pPr eaLnBrk="1" hangingPunct="1">
              <a:lnSpc>
                <a:spcPct val="80000"/>
              </a:lnSpc>
              <a:buFontTx/>
              <a:buChar char="•"/>
            </a:pPr>
            <a:r>
              <a:rPr lang="en-US" sz="800" dirty="0">
                <a:latin typeface="Arial" pitchFamily="34" charset="0"/>
              </a:rPr>
              <a:t>Consistent access policies across devices</a:t>
            </a:r>
          </a:p>
          <a:p>
            <a:pPr eaLnBrk="1" hangingPunct="1">
              <a:lnSpc>
                <a:spcPct val="80000"/>
              </a:lnSpc>
              <a:buFontTx/>
              <a:buChar char="•"/>
            </a:pPr>
            <a:r>
              <a:rPr lang="en-US" sz="800" dirty="0">
                <a:latin typeface="Arial" pitchFamily="34" charset="0"/>
              </a:rPr>
              <a:t>Support for </a:t>
            </a:r>
            <a:r>
              <a:rPr lang="en-US" sz="800" dirty="0" err="1">
                <a:latin typeface="Arial" pitchFamily="34" charset="0"/>
              </a:rPr>
              <a:t>mulitifactor</a:t>
            </a:r>
            <a:r>
              <a:rPr lang="en-US" sz="800" dirty="0">
                <a:latin typeface="Arial" pitchFamily="34" charset="0"/>
              </a:rPr>
              <a:t> authentication across devices</a:t>
            </a:r>
          </a:p>
          <a:p>
            <a:pPr eaLnBrk="1" hangingPunct="1">
              <a:lnSpc>
                <a:spcPct val="80000"/>
              </a:lnSpc>
              <a:buFontTx/>
              <a:buChar char="•"/>
            </a:pPr>
            <a:r>
              <a:rPr lang="en-US" sz="800" dirty="0">
                <a:latin typeface="Arial" pitchFamily="34" charset="0"/>
              </a:rPr>
              <a:t>Support for a broad range of application and traffic types, including VDI</a:t>
            </a:r>
          </a:p>
          <a:p>
            <a:pPr eaLnBrk="1" hangingPunct="1">
              <a:lnSpc>
                <a:spcPct val="80000"/>
              </a:lnSpc>
            </a:pPr>
            <a:endParaRPr lang="en-US" sz="800" dirty="0">
              <a:latin typeface="Arial" pitchFamily="34" charset="0"/>
            </a:endParaRPr>
          </a:p>
          <a:p>
            <a:pPr eaLnBrk="1" hangingPunct="1">
              <a:lnSpc>
                <a:spcPct val="80000"/>
              </a:lnSpc>
            </a:pPr>
            <a:r>
              <a:rPr lang="en-US" sz="800" dirty="0">
                <a:solidFill>
                  <a:srgbClr val="FFFF00"/>
                </a:solidFill>
                <a:latin typeface="Arial" pitchFamily="34" charset="0"/>
              </a:rPr>
              <a:t>Antivirus (detail provided if you need notes)</a:t>
            </a:r>
          </a:p>
          <a:p>
            <a:pPr eaLnBrk="1" hangingPunct="1">
              <a:lnSpc>
                <a:spcPct val="80000"/>
              </a:lnSpc>
              <a:buFontTx/>
              <a:buChar char="•"/>
            </a:pPr>
            <a:r>
              <a:rPr lang="en-US" sz="800" dirty="0">
                <a:latin typeface="Arial" pitchFamily="34" charset="0"/>
              </a:rPr>
              <a:t>Real-time protection updated automatically</a:t>
            </a:r>
          </a:p>
          <a:p>
            <a:pPr eaLnBrk="1" hangingPunct="1">
              <a:lnSpc>
                <a:spcPct val="80000"/>
              </a:lnSpc>
              <a:buFontTx/>
              <a:buChar char="•"/>
            </a:pPr>
            <a:r>
              <a:rPr lang="en-US" sz="800" dirty="0">
                <a:latin typeface="Arial" pitchFamily="34" charset="0"/>
              </a:rPr>
              <a:t>Scans files received over all network connections</a:t>
            </a:r>
          </a:p>
          <a:p>
            <a:pPr eaLnBrk="1" hangingPunct="1">
              <a:lnSpc>
                <a:spcPct val="80000"/>
              </a:lnSpc>
              <a:buFontTx/>
              <a:buChar char="•"/>
            </a:pPr>
            <a:r>
              <a:rPr lang="en-US" sz="800" dirty="0">
                <a:latin typeface="Arial" pitchFamily="34" charset="0"/>
              </a:rPr>
              <a:t>On-demand scans of all memory or full device</a:t>
            </a:r>
          </a:p>
          <a:p>
            <a:pPr eaLnBrk="1" hangingPunct="1">
              <a:lnSpc>
                <a:spcPct val="80000"/>
              </a:lnSpc>
              <a:buFontTx/>
              <a:buChar char="•"/>
            </a:pPr>
            <a:r>
              <a:rPr lang="en-US" sz="800" dirty="0">
                <a:latin typeface="Arial" pitchFamily="34" charset="0"/>
              </a:rPr>
              <a:t>Alerts on detection</a:t>
            </a:r>
          </a:p>
          <a:p>
            <a:pPr eaLnBrk="1" hangingPunct="1">
              <a:lnSpc>
                <a:spcPct val="80000"/>
              </a:lnSpc>
              <a:buFontTx/>
              <a:buChar char="•"/>
            </a:pPr>
            <a:endParaRPr lang="en-US" sz="800" dirty="0">
              <a:latin typeface="Arial" pitchFamily="34" charset="0"/>
            </a:endParaRPr>
          </a:p>
          <a:p>
            <a:pPr eaLnBrk="1" hangingPunct="1">
              <a:lnSpc>
                <a:spcPct val="80000"/>
              </a:lnSpc>
            </a:pPr>
            <a:r>
              <a:rPr lang="en-US" sz="800" dirty="0">
                <a:solidFill>
                  <a:srgbClr val="FFFF00"/>
                </a:solidFill>
                <a:latin typeface="Arial" pitchFamily="34" charset="0"/>
              </a:rPr>
              <a:t>Personal Firewall (detail provided if you need notes)</a:t>
            </a:r>
          </a:p>
          <a:p>
            <a:pPr eaLnBrk="1" hangingPunct="1">
              <a:lnSpc>
                <a:spcPct val="80000"/>
              </a:lnSpc>
              <a:buFontTx/>
              <a:buChar char="•"/>
            </a:pPr>
            <a:r>
              <a:rPr lang="en-US" sz="800" dirty="0">
                <a:latin typeface="Arial" pitchFamily="34" charset="0"/>
              </a:rPr>
              <a:t>Inbound/Outbound </a:t>
            </a:r>
            <a:r>
              <a:rPr lang="en-US" sz="800" dirty="0" err="1">
                <a:latin typeface="Arial" pitchFamily="34" charset="0"/>
              </a:rPr>
              <a:t>Port+IP</a:t>
            </a:r>
            <a:r>
              <a:rPr lang="en-US" sz="800" dirty="0">
                <a:latin typeface="Arial" pitchFamily="34" charset="0"/>
              </a:rPr>
              <a:t> Filtering automatically</a:t>
            </a:r>
          </a:p>
          <a:p>
            <a:pPr eaLnBrk="1" hangingPunct="1">
              <a:lnSpc>
                <a:spcPct val="80000"/>
              </a:lnSpc>
              <a:buFontTx/>
              <a:buChar char="•"/>
            </a:pPr>
            <a:r>
              <a:rPr lang="en-US" sz="800" dirty="0">
                <a:latin typeface="Arial" pitchFamily="34" charset="0"/>
              </a:rPr>
              <a:t>Full control of alerts/logging</a:t>
            </a:r>
          </a:p>
          <a:p>
            <a:pPr eaLnBrk="1" hangingPunct="1">
              <a:lnSpc>
                <a:spcPct val="80000"/>
              </a:lnSpc>
              <a:buFontTx/>
              <a:buChar char="•"/>
            </a:pPr>
            <a:r>
              <a:rPr lang="en-US" sz="800" dirty="0">
                <a:latin typeface="Arial" pitchFamily="34" charset="0"/>
              </a:rPr>
              <a:t>Default (high/low) filtering options + customizable</a:t>
            </a:r>
          </a:p>
          <a:p>
            <a:pPr eaLnBrk="1" hangingPunct="1">
              <a:lnSpc>
                <a:spcPct val="80000"/>
              </a:lnSpc>
              <a:buFontTx/>
              <a:buChar char="•"/>
            </a:pPr>
            <a:endParaRPr lang="en-US" sz="800" dirty="0">
              <a:latin typeface="Arial" pitchFamily="34" charset="0"/>
            </a:endParaRPr>
          </a:p>
          <a:p>
            <a:pPr eaLnBrk="1" hangingPunct="1">
              <a:lnSpc>
                <a:spcPct val="80000"/>
              </a:lnSpc>
            </a:pPr>
            <a:r>
              <a:rPr lang="en-US" sz="800" dirty="0" err="1">
                <a:solidFill>
                  <a:srgbClr val="FFFF00"/>
                </a:solidFill>
                <a:latin typeface="Arial" pitchFamily="34" charset="0"/>
              </a:rPr>
              <a:t>Antispam</a:t>
            </a:r>
            <a:r>
              <a:rPr lang="en-US" sz="800" dirty="0">
                <a:solidFill>
                  <a:srgbClr val="FFFF00"/>
                </a:solidFill>
                <a:latin typeface="Arial" pitchFamily="34" charset="0"/>
              </a:rPr>
              <a:t> (detail provided if you need notes)</a:t>
            </a:r>
          </a:p>
          <a:p>
            <a:pPr eaLnBrk="1" hangingPunct="1">
              <a:lnSpc>
                <a:spcPct val="80000"/>
              </a:lnSpc>
              <a:buFontTx/>
              <a:buChar char="•"/>
            </a:pPr>
            <a:r>
              <a:rPr lang="en-US" sz="800" dirty="0">
                <a:latin typeface="Arial" pitchFamily="34" charset="0"/>
              </a:rPr>
              <a:t>Blacklist filtering – blocks voice and SMS spam</a:t>
            </a:r>
          </a:p>
          <a:p>
            <a:pPr eaLnBrk="1" hangingPunct="1">
              <a:lnSpc>
                <a:spcPct val="80000"/>
              </a:lnSpc>
              <a:buFontTx/>
              <a:buChar char="•"/>
            </a:pPr>
            <a:r>
              <a:rPr lang="en-US" sz="800" dirty="0">
                <a:latin typeface="Arial" pitchFamily="34" charset="0"/>
              </a:rPr>
              <a:t>Message settings</a:t>
            </a:r>
          </a:p>
          <a:p>
            <a:pPr eaLnBrk="1" hangingPunct="1">
              <a:lnSpc>
                <a:spcPct val="80000"/>
              </a:lnSpc>
              <a:buFontTx/>
              <a:buChar char="•"/>
            </a:pPr>
            <a:r>
              <a:rPr lang="en-US" sz="800" dirty="0">
                <a:latin typeface="Arial" pitchFamily="34" charset="0"/>
              </a:rPr>
              <a:t>Disable alerts for incoming messages (option)</a:t>
            </a:r>
          </a:p>
          <a:p>
            <a:pPr eaLnBrk="1" hangingPunct="1">
              <a:lnSpc>
                <a:spcPct val="80000"/>
              </a:lnSpc>
              <a:buFontTx/>
              <a:buChar char="•"/>
            </a:pPr>
            <a:r>
              <a:rPr lang="en-US" sz="800" dirty="0">
                <a:latin typeface="Arial" pitchFamily="34" charset="0"/>
              </a:rPr>
              <a:t>Automatic denial for unknown or unwanted calls</a:t>
            </a:r>
          </a:p>
          <a:p>
            <a:pPr eaLnBrk="1" hangingPunct="1">
              <a:lnSpc>
                <a:spcPct val="80000"/>
              </a:lnSpc>
              <a:buFontTx/>
              <a:buChar char="•"/>
            </a:pPr>
            <a:endParaRPr lang="en-US" sz="800" dirty="0">
              <a:latin typeface="Arial" pitchFamily="34" charset="0"/>
            </a:endParaRPr>
          </a:p>
          <a:p>
            <a:pPr eaLnBrk="1" hangingPunct="1">
              <a:lnSpc>
                <a:spcPct val="80000"/>
              </a:lnSpc>
            </a:pPr>
            <a:r>
              <a:rPr lang="en-US" sz="800" dirty="0">
                <a:solidFill>
                  <a:srgbClr val="FFFF00"/>
                </a:solidFill>
                <a:latin typeface="Arial" pitchFamily="34" charset="0"/>
              </a:rPr>
              <a:t>Loss theft protection (detail provided if you need notes)</a:t>
            </a:r>
          </a:p>
          <a:p>
            <a:pPr eaLnBrk="1" hangingPunct="1">
              <a:lnSpc>
                <a:spcPct val="80000"/>
              </a:lnSpc>
              <a:buFontTx/>
              <a:buChar char="•"/>
            </a:pPr>
            <a:r>
              <a:rPr lang="en-US" sz="800" dirty="0">
                <a:latin typeface="Arial" pitchFamily="34" charset="0"/>
              </a:rPr>
              <a:t>Remote Lock and/or Wipe </a:t>
            </a:r>
          </a:p>
          <a:p>
            <a:pPr eaLnBrk="1" hangingPunct="1">
              <a:lnSpc>
                <a:spcPct val="80000"/>
              </a:lnSpc>
              <a:buFontTx/>
              <a:buChar char="•"/>
            </a:pPr>
            <a:r>
              <a:rPr lang="en-US" sz="800" dirty="0">
                <a:latin typeface="Arial" pitchFamily="34" charset="0"/>
              </a:rPr>
              <a:t>GPS Locate/Track</a:t>
            </a:r>
          </a:p>
          <a:p>
            <a:pPr eaLnBrk="1" hangingPunct="1">
              <a:lnSpc>
                <a:spcPct val="80000"/>
              </a:lnSpc>
              <a:buFontTx/>
              <a:buChar char="•"/>
            </a:pPr>
            <a:r>
              <a:rPr lang="en-US" sz="800" dirty="0">
                <a:latin typeface="Arial" pitchFamily="34" charset="0"/>
              </a:rPr>
              <a:t>Device Backup/Restore</a:t>
            </a:r>
          </a:p>
          <a:p>
            <a:pPr eaLnBrk="1" hangingPunct="1">
              <a:lnSpc>
                <a:spcPct val="80000"/>
              </a:lnSpc>
              <a:buFontTx/>
              <a:buChar char="•"/>
            </a:pPr>
            <a:r>
              <a:rPr lang="en-US" sz="800" dirty="0">
                <a:latin typeface="Arial" pitchFamily="34" charset="0"/>
              </a:rPr>
              <a:t>Remote Alarm/Notification</a:t>
            </a:r>
          </a:p>
          <a:p>
            <a:pPr eaLnBrk="1" hangingPunct="1">
              <a:lnSpc>
                <a:spcPct val="80000"/>
              </a:lnSpc>
              <a:buFontTx/>
              <a:buChar char="•"/>
            </a:pPr>
            <a:r>
              <a:rPr lang="en-US" sz="800" dirty="0">
                <a:latin typeface="Arial" pitchFamily="34" charset="0"/>
              </a:rPr>
              <a:t>SIM Change Notification </a:t>
            </a:r>
          </a:p>
          <a:p>
            <a:pPr eaLnBrk="1" hangingPunct="1">
              <a:lnSpc>
                <a:spcPct val="80000"/>
              </a:lnSpc>
            </a:pPr>
            <a:endParaRPr lang="en-US" sz="800" dirty="0">
              <a:latin typeface="Arial" pitchFamily="34" charset="0"/>
            </a:endParaRPr>
          </a:p>
          <a:p>
            <a:pPr eaLnBrk="1" hangingPunct="1">
              <a:lnSpc>
                <a:spcPct val="80000"/>
              </a:lnSpc>
            </a:pPr>
            <a:r>
              <a:rPr lang="en-US" sz="800" dirty="0">
                <a:solidFill>
                  <a:srgbClr val="FFFF00"/>
                </a:solidFill>
                <a:latin typeface="Arial" pitchFamily="34" charset="0"/>
              </a:rPr>
              <a:t>Device monitoring (detail provided if you need notes)</a:t>
            </a:r>
          </a:p>
          <a:p>
            <a:pPr eaLnBrk="1" hangingPunct="1">
              <a:lnSpc>
                <a:spcPct val="80000"/>
              </a:lnSpc>
              <a:buFontTx/>
              <a:buChar char="•"/>
            </a:pPr>
            <a:r>
              <a:rPr lang="en-US" sz="800" dirty="0">
                <a:latin typeface="Arial" pitchFamily="34" charset="0"/>
              </a:rPr>
              <a:t>Application inventory and removal</a:t>
            </a:r>
          </a:p>
          <a:p>
            <a:pPr eaLnBrk="1" hangingPunct="1">
              <a:lnSpc>
                <a:spcPct val="80000"/>
              </a:lnSpc>
              <a:buFontTx/>
              <a:buChar char="•"/>
            </a:pPr>
            <a:r>
              <a:rPr lang="en-US" sz="800" dirty="0">
                <a:latin typeface="Arial" pitchFamily="34" charset="0"/>
              </a:rPr>
              <a:t>Monitor SMS, MMS, email message content</a:t>
            </a:r>
          </a:p>
          <a:p>
            <a:pPr eaLnBrk="1" hangingPunct="1">
              <a:lnSpc>
                <a:spcPct val="80000"/>
              </a:lnSpc>
              <a:buFontTx/>
              <a:buChar char="•"/>
            </a:pPr>
            <a:r>
              <a:rPr lang="en-US" sz="800" dirty="0">
                <a:latin typeface="Arial" pitchFamily="34" charset="0"/>
              </a:rPr>
              <a:t>View phone call log and address book/contacts</a:t>
            </a:r>
          </a:p>
          <a:p>
            <a:pPr eaLnBrk="1" hangingPunct="1">
              <a:lnSpc>
                <a:spcPct val="80000"/>
              </a:lnSpc>
              <a:buFontTx/>
              <a:buChar char="•"/>
            </a:pPr>
            <a:r>
              <a:rPr lang="en-US" sz="800" dirty="0">
                <a:latin typeface="Arial" pitchFamily="34" charset="0"/>
              </a:rPr>
              <a:t>View photos stored on device </a:t>
            </a:r>
          </a:p>
          <a:p>
            <a:pPr eaLnBrk="1" hangingPunct="1">
              <a:lnSpc>
                <a:spcPct val="80000"/>
              </a:lnSpc>
              <a:buFontTx/>
              <a:buChar char="•"/>
            </a:pPr>
            <a:endParaRPr lang="en-US" sz="800" dirty="0">
              <a:latin typeface="Arial" pitchFamily="34" charset="0"/>
            </a:endParaRPr>
          </a:p>
          <a:p>
            <a:pPr eaLnBrk="1" hangingPunct="1">
              <a:lnSpc>
                <a:spcPct val="80000"/>
              </a:lnSpc>
            </a:pPr>
            <a:r>
              <a:rPr lang="en-US" sz="800" dirty="0">
                <a:latin typeface="Arial" pitchFamily="34" charset="0"/>
              </a:rPr>
              <a:t>T: This suite solves our customer’s problems like nothing else currently available in the market…</a:t>
            </a:r>
          </a:p>
        </p:txBody>
      </p:sp>
      <p:sp>
        <p:nvSpPr>
          <p:cNvPr id="4" name="Slide Number Placeholder 3"/>
          <p:cNvSpPr txBox="1">
            <a:spLocks noGrp="1"/>
          </p:cNvSpPr>
          <p:nvPr/>
        </p:nvSpPr>
        <p:spPr>
          <a:xfrm>
            <a:off x="3884614" y="8685213"/>
            <a:ext cx="2971800" cy="457200"/>
          </a:xfrm>
          <a:prstGeom prst="rect">
            <a:avLst/>
          </a:prstGeom>
          <a:noFill/>
        </p:spPr>
        <p:txBody>
          <a:bodyPr lIns="91428" tIns="45714" rIns="91428" bIns="45714" anchor="b"/>
          <a:lstStyle/>
          <a:p>
            <a:pPr algn="r" eaLnBrk="0" hangingPunct="0">
              <a:defRPr/>
            </a:pPr>
            <a:fld id="{CBCAADA4-A560-40E7-BCA7-7E7C211FAB38}" type="slidenum">
              <a:rPr lang="en-US" sz="1200">
                <a:solidFill>
                  <a:prstClr val="black"/>
                </a:solidFill>
                <a:ea typeface="ＭＳ Ｐゴシック" pitchFamily="34" charset="-128"/>
                <a:cs typeface="Arial" charset="0"/>
              </a:rPr>
              <a:pPr algn="r" eaLnBrk="0" hangingPunct="0">
                <a:defRPr/>
              </a:pPr>
              <a:t>54</a:t>
            </a:fld>
            <a:endParaRPr lang="en-US" sz="1200" dirty="0">
              <a:solidFill>
                <a:prstClr val="black"/>
              </a:solidFill>
              <a:ea typeface="ＭＳ Ｐゴシック" pitchFamily="34" charset="-128"/>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55</a:t>
            </a:fld>
            <a:endParaRPr lang="en-US" dirty="0"/>
          </a:p>
        </p:txBody>
      </p:sp>
      <p:sp>
        <p:nvSpPr>
          <p:cNvPr id="6" name="Slide Image Placeholder 5"/>
          <p:cNvSpPr>
            <a:spLocks noGrp="1" noRot="1" noChangeAspect="1"/>
          </p:cNvSpPr>
          <p:nvPr>
            <p:ph type="sldImg"/>
          </p:nvPr>
        </p:nvSpPr>
        <p:spPr/>
      </p:sp>
      <p:sp>
        <p:nvSpPr>
          <p:cNvPr id="8" name="Notes Placeholder 7"/>
          <p:cNvSpPr>
            <a:spLocks noGrp="1"/>
          </p:cNvSpPr>
          <p:nvPr>
            <p:ph type="body" idx="1"/>
          </p:nvPr>
        </p:nvSpPr>
        <p:spPr/>
        <p:txBody>
          <a:bodyPr>
            <a:normAutofit/>
          </a:bodyPr>
          <a:lstStyle/>
          <a:p>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3A14B09-7C50-4114-8675-D6CC4E79564E}"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We’re going to be covering Simply Connected – our integrated</a:t>
            </a:r>
            <a:r>
              <a:rPr lang="en-US" baseline="0" dirty="0" smtClean="0"/>
              <a:t> portfolio of </a:t>
            </a:r>
            <a:r>
              <a:rPr lang="en-US" dirty="0" smtClean="0"/>
              <a:t>Enterprise</a:t>
            </a:r>
            <a:r>
              <a:rPr lang="en-US" baseline="0" dirty="0" smtClean="0"/>
              <a:t> products and how these address the current trends of mobility, access and security</a:t>
            </a: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E8EE7A-9D2D-4E70-A376-71E05BB2EFD1}" type="slidenum">
              <a:rPr lang="en-US" smtClean="0">
                <a:solidFill>
                  <a:prstClr val="black"/>
                </a:solidFill>
              </a:rPr>
              <a:pPr>
                <a:defRPr/>
              </a:pPr>
              <a:t>57</a:t>
            </a:fld>
            <a:endParaRPr lang="en-US" smtClean="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smtClean="0"/>
              <a:t>In</a:t>
            </a:r>
            <a:r>
              <a:rPr lang="en-US" baseline="0" dirty="0" smtClean="0"/>
              <a:t> just over three years, we have earned the success of over 3,000 customers. Our EX switches are being used to bring performance to all places of the network: Data Centers, Campuses, Branch, SP… And with that many customers, we are now present in pretty much every industry such as Financials, Healthcare, and Education, to name a few. And just last year, after only just two years in this market, we have reached and secured the number three position as a global LAN switching vendor with extremely reputed customers such as the New York Stock Exchange, or IBM.</a:t>
            </a:r>
          </a:p>
          <a:p>
            <a:endParaRPr lang="en-US" baseline="0" dirty="0" smtClean="0"/>
          </a:p>
          <a:p>
            <a:r>
              <a:rPr lang="en-US" baseline="0" dirty="0" smtClean="0"/>
              <a:t>Why such a success? Our Ex switches and Simply Connected solutions bring our customers high performance, carrier-class resiliency, and standards-based open architectures. In two word, this is about operational simplicity. It is about making your networks easier to manage, and more efficient, for a higher return on your investment.</a:t>
            </a:r>
            <a:endParaRPr lang="en-US" dirty="0"/>
          </a:p>
        </p:txBody>
      </p:sp>
      <p:sp>
        <p:nvSpPr>
          <p:cNvPr id="4" name="Slide Number Placeholder 3"/>
          <p:cNvSpPr>
            <a:spLocks noGrp="1"/>
          </p:cNvSpPr>
          <p:nvPr>
            <p:ph type="sldNum" sz="quarter" idx="10"/>
          </p:nvPr>
        </p:nvSpPr>
        <p:spPr/>
        <p:txBody>
          <a:bodyPr/>
          <a:lstStyle/>
          <a:p>
            <a:fld id="{B3A14B09-7C50-4114-8675-D6CC4E79564E}" type="slidenum">
              <a:rPr lang="en-US" smtClean="0"/>
              <a:pPr/>
              <a:t>58</a:t>
            </a:fld>
            <a:endParaRPr lang="en-US"/>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8140329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p:spPr>
      </p:sp>
      <p:sp>
        <p:nvSpPr>
          <p:cNvPr id="1167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In the campus, our solutions now span the entire spectrum</a:t>
            </a:r>
            <a:r>
              <a:rPr lang="en-US" baseline="0" dirty="0" smtClean="0"/>
              <a:t> from the very small campus to the very large (over 5,000 users). And in many instances, our superior performance and technologies allow our customers to collapse together several network tiers for a better network architecture simplification, such as collapsing the access with the aggregation tiers and the aggregation with the core tiers.</a:t>
            </a:r>
            <a:endParaRPr lang="en-US" dirty="0" smtClean="0"/>
          </a:p>
        </p:txBody>
      </p:sp>
      <p:sp>
        <p:nvSpPr>
          <p:cNvPr id="1167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12813" fontAlgn="base">
              <a:spcBef>
                <a:spcPct val="0"/>
              </a:spcBef>
              <a:spcAft>
                <a:spcPct val="0"/>
              </a:spcAft>
            </a:pPr>
            <a:fld id="{93644E53-9E58-4310-A350-C1382B4A160F}" type="slidenum">
              <a:rPr lang="en-US">
                <a:cs typeface="Arial" charset="0"/>
              </a:rPr>
              <a:pPr defTabSz="912813" fontAlgn="base">
                <a:spcBef>
                  <a:spcPct val="0"/>
                </a:spcBef>
                <a:spcAft>
                  <a:spcPct val="0"/>
                </a:spcAft>
              </a:pPr>
              <a:t>59</a:t>
            </a:fld>
            <a:endParaRPr lang="en-US">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Addressing these</a:t>
            </a:r>
            <a:r>
              <a:rPr lang="en-US" baseline="0" dirty="0" smtClean="0"/>
              <a:t> user and IT trends, Juniper has delivered an integrated portfolio of resilient wired, wireless and security products that simply enable mobility at scale, and this is designed to meet both your current and future needs.  And we’re going to review now how we do this.</a:t>
            </a:r>
          </a:p>
          <a:p>
            <a:endParaRPr lang="en-US" baseline="0" dirty="0" smtClean="0"/>
          </a:p>
          <a:p>
            <a:r>
              <a:rPr lang="en-US" baseline="0" dirty="0" smtClean="0"/>
              <a:t>This solution is based on 3 core pillars.</a:t>
            </a:r>
            <a:endParaRPr lang="en-US" dirty="0"/>
          </a:p>
        </p:txBody>
      </p:sp>
      <p:sp>
        <p:nvSpPr>
          <p:cNvPr id="4" name="Slide Number Placeholder 3"/>
          <p:cNvSpPr>
            <a:spLocks noGrp="1"/>
          </p:cNvSpPr>
          <p:nvPr>
            <p:ph type="sldNum" sz="quarter" idx="10"/>
          </p:nvPr>
        </p:nvSpPr>
        <p:spPr/>
        <p:txBody>
          <a:bodyPr/>
          <a:lstStyle/>
          <a:p>
            <a:fld id="{B3A14B09-7C50-4114-8675-D6CC4E79564E}" type="slidenum">
              <a:rPr lang="en-US" smtClean="0"/>
              <a:pPr/>
              <a:t>6</a:t>
            </a:fld>
            <a:endParaRPr lang="en-US"/>
          </a:p>
        </p:txBody>
      </p:sp>
    </p:spTree>
    <p:extLst>
      <p:ext uri="{BB962C8B-B14F-4D97-AF65-F5344CB8AC3E}">
        <p14:creationId xmlns:p14="http://schemas.microsoft.com/office/powerpoint/2010/main" val="28854345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EX</a:t>
            </a:r>
            <a:r>
              <a:rPr lang="en-US" baseline="0" dirty="0" smtClean="0"/>
              <a:t> Series fixed platforms address a wide variety of networking needs. They are ideal for the access, as well as the aggregation, and small core tiers. Many of our EX Series fixed platforms provide you with Virtual Chassis technology. All of our Access switches now offer </a:t>
            </a:r>
            <a:r>
              <a:rPr lang="en-US" baseline="0" dirty="0" err="1" smtClean="0"/>
              <a:t>PoE</a:t>
            </a:r>
            <a:r>
              <a:rPr lang="en-US" baseline="0" dirty="0" smtClean="0"/>
              <a:t>+ (on the EX2200-C, EX2200, EX3300, and EX4200). And all share the same </a:t>
            </a:r>
            <a:r>
              <a:rPr lang="en-US" baseline="0" dirty="0" err="1" smtClean="0"/>
              <a:t>Junos</a:t>
            </a:r>
            <a:r>
              <a:rPr lang="en-US" baseline="0" dirty="0" smtClean="0"/>
              <a:t> OS, simplifying the set of instruction and the management of these switches throughout your networks.</a:t>
            </a:r>
            <a:endParaRPr lang="en-US" dirty="0"/>
          </a:p>
        </p:txBody>
      </p:sp>
      <p:sp>
        <p:nvSpPr>
          <p:cNvPr id="4" name="Slide Number Placeholder 3"/>
          <p:cNvSpPr>
            <a:spLocks noGrp="1"/>
          </p:cNvSpPr>
          <p:nvPr>
            <p:ph type="sldNum" sz="quarter" idx="10"/>
          </p:nvPr>
        </p:nvSpPr>
        <p:spPr/>
        <p:txBody>
          <a:bodyPr/>
          <a:lstStyle/>
          <a:p>
            <a:pPr>
              <a:defRPr/>
            </a:pPr>
            <a:fld id="{1B366B06-C2CB-489E-BF57-BCEDB3BB3FD3}" type="slidenum">
              <a:rPr lang="en-US" smtClean="0"/>
              <a:pPr>
                <a:defRPr/>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 Series modular</a:t>
            </a:r>
            <a:r>
              <a:rPr lang="en-US" baseline="0" dirty="0" smtClean="0"/>
              <a:t> platforms are designed for high-performance networks. With </a:t>
            </a:r>
            <a:r>
              <a:rPr lang="en-US" baseline="0" dirty="0" err="1" smtClean="0"/>
              <a:t>PoE</a:t>
            </a:r>
            <a:r>
              <a:rPr lang="en-US" baseline="0" dirty="0" smtClean="0"/>
              <a:t>+ line cards, both the EX6200 and EX8200 bring high-density </a:t>
            </a:r>
            <a:r>
              <a:rPr lang="en-US" baseline="0" dirty="0" err="1" smtClean="0"/>
              <a:t>PoE</a:t>
            </a:r>
            <a:r>
              <a:rPr lang="en-US" baseline="0" dirty="0" smtClean="0"/>
              <a:t>+ to the access, while the superior bandwidth of the EX8200 chassis bring future-proof performance to your networks. Our continuous investment and innovation our modular platform ensure that your investment will last and your network will stay ahead with the continuous innovations that we are bringing to these platforms.</a:t>
            </a:r>
            <a:endParaRPr lang="en-US" dirty="0"/>
          </a:p>
        </p:txBody>
      </p:sp>
      <p:sp>
        <p:nvSpPr>
          <p:cNvPr id="4" name="Slide Number Placeholder 3"/>
          <p:cNvSpPr>
            <a:spLocks noGrp="1"/>
          </p:cNvSpPr>
          <p:nvPr>
            <p:ph type="sldNum" sz="quarter" idx="10"/>
          </p:nvPr>
        </p:nvSpPr>
        <p:spPr/>
        <p:txBody>
          <a:bodyPr/>
          <a:lstStyle/>
          <a:p>
            <a:pPr>
              <a:defRPr/>
            </a:pPr>
            <a:fld id="{1B366B06-C2CB-489E-BF57-BCEDB3BB3FD3}" type="slidenum">
              <a:rPr lang="en-US" smtClean="0"/>
              <a:pPr>
                <a:defRPr/>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We’re going to be covering Simply Connected – our integrated</a:t>
            </a:r>
            <a:r>
              <a:rPr lang="en-US" baseline="0" dirty="0" smtClean="0"/>
              <a:t> portfolio of </a:t>
            </a:r>
            <a:r>
              <a:rPr lang="en-US" dirty="0" smtClean="0"/>
              <a:t>Enterprise</a:t>
            </a:r>
            <a:r>
              <a:rPr lang="en-US" baseline="0" dirty="0" smtClean="0"/>
              <a:t> products and how these address the current trends of mobility, access and security</a:t>
            </a: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E8EE7A-9D2D-4E70-A376-71E05BB2EFD1}" type="slidenum">
              <a:rPr lang="en-US" smtClean="0">
                <a:solidFill>
                  <a:prstClr val="black"/>
                </a:solidFill>
              </a:rPr>
              <a:pPr>
                <a:defRPr/>
              </a:pPr>
              <a:t>62</a:t>
            </a:fld>
            <a:endParaRPr lang="en-US" smtClean="0">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dirty="0" smtClean="0"/>
              <a:t>Typical</a:t>
            </a:r>
            <a:r>
              <a:rPr lang="en-US" baseline="0" dirty="0" smtClean="0"/>
              <a:t> legacy three tier network. Often the aggregation tier is unneeded, but because of poor performance from older generation networking equipment is still the primarily network design used even when it serves no real function. </a:t>
            </a:r>
          </a:p>
          <a:p>
            <a:r>
              <a:rPr lang="en-US" baseline="0" dirty="0" smtClean="0"/>
              <a:t> </a:t>
            </a:r>
          </a:p>
          <a:p>
            <a:r>
              <a:rPr lang="en-US" baseline="0" dirty="0" smtClean="0"/>
              <a:t>The core is usually Layer 3 routing only with Layer 2 and 3 services provided at the aggregation layer</a:t>
            </a:r>
          </a:p>
          <a:p>
            <a:endParaRPr lang="en-US" baseline="0" dirty="0" smtClean="0"/>
          </a:p>
          <a:p>
            <a:pPr defTabSz="903976" eaLnBrk="0" fontAlgn="base" hangingPunct="0">
              <a:spcBef>
                <a:spcPct val="30000"/>
              </a:spcBef>
              <a:spcAft>
                <a:spcPct val="0"/>
              </a:spcAft>
              <a:defRPr/>
            </a:pPr>
            <a:endParaRPr lang="en-US" dirty="0" smtClean="0"/>
          </a:p>
          <a:p>
            <a:pPr defTabSz="903976" eaLnBrk="0" fontAlgn="base" hangingPunct="0">
              <a:spcBef>
                <a:spcPct val="30000"/>
              </a:spcBef>
              <a:spcAft>
                <a:spcPct val="0"/>
              </a:spcAft>
              <a:defRPr/>
            </a:pPr>
            <a:r>
              <a:rPr lang="en-US" dirty="0" smtClean="0"/>
              <a:t>Simplify the network by eliminating dependence on the following features</a:t>
            </a:r>
          </a:p>
          <a:p>
            <a:pPr defTabSz="903976" eaLnBrk="0" fontAlgn="base" hangingPunct="0">
              <a:spcBef>
                <a:spcPct val="30000"/>
              </a:spcBef>
              <a:spcAft>
                <a:spcPct val="0"/>
              </a:spcAft>
              <a:defRPr/>
            </a:pPr>
            <a:endParaRPr lang="en-US" dirty="0" smtClean="0"/>
          </a:p>
          <a:p>
            <a:pPr defTabSz="903976" eaLnBrk="0" fontAlgn="base" hangingPunct="0">
              <a:spcBef>
                <a:spcPct val="30000"/>
              </a:spcBef>
              <a:spcAft>
                <a:spcPct val="0"/>
              </a:spcAft>
              <a:defRPr/>
            </a:pPr>
            <a:r>
              <a:rPr lang="en-US" dirty="0" smtClean="0"/>
              <a:t>Spanning tree </a:t>
            </a:r>
          </a:p>
          <a:p>
            <a:pPr marL="169495" indent="-169495" defTabSz="903976" eaLnBrk="0" fontAlgn="base" hangingPunct="0">
              <a:spcBef>
                <a:spcPct val="30000"/>
              </a:spcBef>
              <a:spcAft>
                <a:spcPct val="0"/>
              </a:spcAft>
              <a:buFontTx/>
              <a:buChar char="-"/>
              <a:defRPr/>
            </a:pPr>
            <a:r>
              <a:rPr lang="en-US" dirty="0" smtClean="0"/>
              <a:t>Can create loops that are difficult to diagnose</a:t>
            </a:r>
          </a:p>
          <a:p>
            <a:pPr marL="169495" indent="-169495" defTabSz="903976" eaLnBrk="0" fontAlgn="base" hangingPunct="0">
              <a:spcBef>
                <a:spcPct val="30000"/>
              </a:spcBef>
              <a:spcAft>
                <a:spcPct val="0"/>
              </a:spcAft>
              <a:buFontTx/>
              <a:buChar char="-"/>
              <a:defRPr/>
            </a:pPr>
            <a:r>
              <a:rPr lang="en-US" dirty="0" smtClean="0"/>
              <a:t>Loop detection can take a significant amount of time causing applications to break/restart in case of failure</a:t>
            </a:r>
          </a:p>
          <a:p>
            <a:pPr marL="169495" indent="-169495" defTabSz="903976" eaLnBrk="0" fontAlgn="base" hangingPunct="0">
              <a:spcBef>
                <a:spcPct val="30000"/>
              </a:spcBef>
              <a:spcAft>
                <a:spcPct val="0"/>
              </a:spcAft>
              <a:buFontTx/>
              <a:buChar char="-"/>
              <a:defRPr/>
            </a:pPr>
            <a:r>
              <a:rPr lang="en-US" dirty="0" smtClean="0"/>
              <a:t>Easily misconfigured</a:t>
            </a:r>
          </a:p>
          <a:p>
            <a:pPr marL="169495" indent="-169495" defTabSz="903976" eaLnBrk="0" fontAlgn="base" hangingPunct="0">
              <a:spcBef>
                <a:spcPct val="30000"/>
              </a:spcBef>
              <a:spcAft>
                <a:spcPct val="0"/>
              </a:spcAft>
              <a:buFontTx/>
              <a:buChar char="-"/>
              <a:defRPr/>
            </a:pPr>
            <a:r>
              <a:rPr lang="en-US" dirty="0" smtClean="0"/>
              <a:t>When functioning properly blocks half the links, reducing capacity. Typically when bandwidth upgrades are performed they must take into account twice the required bandwidth since half the links are shut down.</a:t>
            </a:r>
          </a:p>
          <a:p>
            <a:pPr defTabSz="903976" eaLnBrk="0" fontAlgn="base" hangingPunct="0">
              <a:spcBef>
                <a:spcPct val="30000"/>
              </a:spcBef>
              <a:spcAft>
                <a:spcPct val="0"/>
              </a:spcAft>
              <a:defRPr/>
            </a:pPr>
            <a:endParaRPr lang="en-US" dirty="0" smtClean="0"/>
          </a:p>
          <a:p>
            <a:pPr defTabSz="903976" eaLnBrk="0" fontAlgn="base" hangingPunct="0">
              <a:spcBef>
                <a:spcPct val="30000"/>
              </a:spcBef>
              <a:spcAft>
                <a:spcPct val="0"/>
              </a:spcAft>
              <a:defRPr/>
            </a:pPr>
            <a:r>
              <a:rPr lang="en-US" dirty="0" smtClean="0"/>
              <a:t>FHRP – First Hop Redundancy Protocol, this is designed to provide L3 redundancy typically in an active/standby setup. Failover times are pretty fast allowing most applications to continue operating in case of a failure. Most of these protocols result in a single link forwarding traffic. This has the same implications as spanning tree and blocked links. Complex load balancing schemes involving a static configuration of gateway per </a:t>
            </a:r>
            <a:r>
              <a:rPr lang="en-US" dirty="0" err="1" smtClean="0"/>
              <a:t>vlan</a:t>
            </a:r>
            <a:r>
              <a:rPr lang="en-US" dirty="0" smtClean="0"/>
              <a:t> is often used, but this is non-intuitive and does not result in good load sharing of traffic.</a:t>
            </a:r>
          </a:p>
          <a:p>
            <a:pPr defTabSz="903976" eaLnBrk="0" fontAlgn="base" hangingPunct="0">
              <a:spcBef>
                <a:spcPct val="30000"/>
              </a:spcBef>
              <a:spcAft>
                <a:spcPct val="0"/>
              </a:spcAft>
              <a:defRPr/>
            </a:pPr>
            <a:endParaRPr lang="en-US" dirty="0" smtClean="0"/>
          </a:p>
          <a:p>
            <a:pPr defTabSz="903976" eaLnBrk="0" fontAlgn="base" hangingPunct="0">
              <a:spcBef>
                <a:spcPct val="30000"/>
              </a:spcBef>
              <a:spcAft>
                <a:spcPct val="0"/>
              </a:spcAft>
              <a:defRPr/>
            </a:pPr>
            <a:r>
              <a:rPr lang="en-US" dirty="0" smtClean="0"/>
              <a:t>FHRP protocols are configured separately on each device and each device is an almost copy of the other devices providing FHRP services. This tends to create the opportunity for misconfigurations between devices and can be difficult to diagnose routing and forwarding problems when they occur.</a:t>
            </a:r>
          </a:p>
          <a:p>
            <a:pPr defTabSz="903976" eaLnBrk="0" fontAlgn="base" hangingPunct="0">
              <a:spcBef>
                <a:spcPct val="30000"/>
              </a:spcBef>
              <a:spcAft>
                <a:spcPct val="0"/>
              </a:spcAft>
              <a:defRPr/>
            </a:pPr>
            <a:endParaRPr lang="en-US" dirty="0" smtClean="0"/>
          </a:p>
          <a:p>
            <a:pPr defTabSz="903976" eaLnBrk="0" fontAlgn="base" hangingPunct="0">
              <a:spcBef>
                <a:spcPct val="30000"/>
              </a:spcBef>
              <a:spcAft>
                <a:spcPct val="0"/>
              </a:spcAft>
              <a:defRPr/>
            </a:pPr>
            <a:endParaRPr lang="en-US" dirty="0" smtClean="0"/>
          </a:p>
          <a:p>
            <a:pPr defTabSz="903976" eaLnBrk="0" fontAlgn="base" hangingPunct="0">
              <a:spcBef>
                <a:spcPct val="30000"/>
              </a:spcBef>
              <a:spcAft>
                <a:spcPct val="0"/>
              </a:spcAft>
              <a:defRPr/>
            </a:pPr>
            <a:r>
              <a:rPr lang="en-US" dirty="0" smtClean="0"/>
              <a:t>VRRP – Virtual Router Redundancy Protocol (standard protocol)</a:t>
            </a:r>
          </a:p>
          <a:p>
            <a:pPr marL="169495" indent="-169495" defTabSz="903976" eaLnBrk="0" fontAlgn="base" hangingPunct="0">
              <a:spcBef>
                <a:spcPct val="30000"/>
              </a:spcBef>
              <a:spcAft>
                <a:spcPct val="0"/>
              </a:spcAft>
              <a:buFontTx/>
              <a:buChar char="-"/>
              <a:defRPr/>
            </a:pPr>
            <a:r>
              <a:rPr lang="en-US" dirty="0" smtClean="0"/>
              <a:t>Standard based way of providing Layer 3 gateway redundancy. </a:t>
            </a:r>
          </a:p>
          <a:p>
            <a:pPr marL="169495" indent="-169495" defTabSz="903976" eaLnBrk="0" fontAlgn="base" hangingPunct="0">
              <a:spcBef>
                <a:spcPct val="30000"/>
              </a:spcBef>
              <a:spcAft>
                <a:spcPct val="0"/>
              </a:spcAft>
              <a:buFontTx/>
              <a:buChar char="-"/>
              <a:defRPr/>
            </a:pPr>
            <a:endParaRPr lang="en-US" dirty="0" smtClean="0"/>
          </a:p>
          <a:p>
            <a:pPr defTabSz="903976" eaLnBrk="0" fontAlgn="base" hangingPunct="0">
              <a:spcBef>
                <a:spcPct val="30000"/>
              </a:spcBef>
              <a:spcAft>
                <a:spcPct val="0"/>
              </a:spcAft>
              <a:defRPr/>
            </a:pPr>
            <a:r>
              <a:rPr lang="en-US" dirty="0" smtClean="0"/>
              <a:t>HSRP – Hot standby Redundancy Protocol (cisco proprietary protocol)</a:t>
            </a:r>
          </a:p>
          <a:p>
            <a:pPr marL="169495" indent="-169495" defTabSz="903976" eaLnBrk="0" fontAlgn="base" hangingPunct="0">
              <a:spcBef>
                <a:spcPct val="30000"/>
              </a:spcBef>
              <a:spcAft>
                <a:spcPct val="0"/>
              </a:spcAft>
              <a:buFontTx/>
              <a:buChar char="-"/>
              <a:defRPr/>
            </a:pPr>
            <a:r>
              <a:rPr lang="en-US" dirty="0" smtClean="0"/>
              <a:t>Cisco proprietary method of providing Layer 3 gateway redundancy. </a:t>
            </a:r>
          </a:p>
          <a:p>
            <a:pPr marL="169495" indent="-169495" defTabSz="903976" eaLnBrk="0" fontAlgn="base" hangingPunct="0">
              <a:spcBef>
                <a:spcPct val="30000"/>
              </a:spcBef>
              <a:spcAft>
                <a:spcPct val="0"/>
              </a:spcAft>
              <a:buFontTx/>
              <a:buChar char="-"/>
              <a:defRPr/>
            </a:pPr>
            <a:endParaRPr lang="en-US" dirty="0" smtClean="0"/>
          </a:p>
          <a:p>
            <a:pPr defTabSz="903976" eaLnBrk="0" fontAlgn="base" hangingPunct="0">
              <a:spcBef>
                <a:spcPct val="30000"/>
              </a:spcBef>
              <a:spcAft>
                <a:spcPct val="0"/>
              </a:spcAft>
              <a:defRPr/>
            </a:pPr>
            <a:r>
              <a:rPr lang="en-US" dirty="0" smtClean="0"/>
              <a:t>GSLB – Global Server Load Balancing (cisco proprietary protocol) </a:t>
            </a:r>
          </a:p>
          <a:p>
            <a:pPr marL="169495" indent="-169495" defTabSz="903976" eaLnBrk="0" fontAlgn="base" hangingPunct="0">
              <a:spcBef>
                <a:spcPct val="30000"/>
              </a:spcBef>
              <a:spcAft>
                <a:spcPct val="0"/>
              </a:spcAft>
              <a:buFontTx/>
              <a:buChar char="-"/>
              <a:defRPr/>
            </a:pPr>
            <a:r>
              <a:rPr lang="en-US" dirty="0" smtClean="0"/>
              <a:t>Cisco </a:t>
            </a:r>
            <a:r>
              <a:rPr lang="en-US" dirty="0" err="1" smtClean="0"/>
              <a:t>propritary</a:t>
            </a:r>
            <a:r>
              <a:rPr lang="en-US" dirty="0" smtClean="0"/>
              <a:t> method of providing Layer 3 gateway redundancy and load balancing of up to 4 gateways.</a:t>
            </a:r>
          </a:p>
          <a:p>
            <a:pPr marL="169495" indent="-169495" defTabSz="903976" eaLnBrk="0" fontAlgn="base" hangingPunct="0">
              <a:spcBef>
                <a:spcPct val="30000"/>
              </a:spcBef>
              <a:spcAft>
                <a:spcPct val="0"/>
              </a:spcAft>
              <a:buFontTx/>
              <a:buChar char="-"/>
              <a:defRPr/>
            </a:pPr>
            <a:r>
              <a:rPr lang="en-US" dirty="0" smtClean="0"/>
              <a:t>While this does provide a method to load balance traffic between links, it still involves adding a separate protocol to manage layer 3 forwarding.</a:t>
            </a:r>
          </a:p>
          <a:p>
            <a:pPr marL="169495" indent="-169495" defTabSz="903976" eaLnBrk="0" fontAlgn="base" hangingPunct="0">
              <a:spcBef>
                <a:spcPct val="30000"/>
              </a:spcBef>
              <a:spcAft>
                <a:spcPct val="0"/>
              </a:spcAft>
              <a:buFontTx/>
              <a:buChar char="-"/>
              <a:defRPr/>
            </a:pPr>
            <a:r>
              <a:rPr lang="en-US" dirty="0" smtClean="0"/>
              <a:t>Like other FHRP </a:t>
            </a:r>
            <a:r>
              <a:rPr lang="en-US" dirty="0" err="1" smtClean="0"/>
              <a:t>protocals</a:t>
            </a:r>
            <a:r>
              <a:rPr lang="en-US" dirty="0" smtClean="0"/>
              <a:t> GSLB is configured separately on each device and each device is an almost copy of the other devices providing GSLB services. This tends to create the opportunity for misconfigurations between devices and can be difficult to diagnose routing and forwarding problems when they occur.</a:t>
            </a:r>
          </a:p>
          <a:p>
            <a:pPr marL="169495" indent="-169495" defTabSz="903976" eaLnBrk="0" fontAlgn="base" hangingPunct="0">
              <a:spcBef>
                <a:spcPct val="30000"/>
              </a:spcBef>
              <a:spcAft>
                <a:spcPct val="0"/>
              </a:spcAft>
              <a:buFontTx/>
              <a:buChar char="-"/>
              <a:defRPr/>
            </a:pPr>
            <a:r>
              <a:rPr lang="en-US" dirty="0" smtClean="0"/>
              <a:t>This feature often requires software upgrades and hardware upgrades to function properly  </a:t>
            </a:r>
          </a:p>
          <a:p>
            <a:pPr marL="169495" indent="-169495" defTabSz="903976" eaLnBrk="0" fontAlgn="base" hangingPunct="0">
              <a:spcBef>
                <a:spcPct val="30000"/>
              </a:spcBef>
              <a:spcAft>
                <a:spcPct val="0"/>
              </a:spcAft>
              <a:buFontTx/>
              <a:buChar char="-"/>
              <a:defRPr/>
            </a:pPr>
            <a:endParaRPr lang="en-US" dirty="0" smtClean="0"/>
          </a:p>
          <a:p>
            <a:pPr defTabSz="903976" eaLnBrk="0" fontAlgn="base" hangingPunct="0">
              <a:spcBef>
                <a:spcPct val="30000"/>
              </a:spcBef>
              <a:spcAft>
                <a:spcPct val="0"/>
              </a:spcAft>
              <a:defRPr/>
            </a:pPr>
            <a:endParaRPr lang="en-US" dirty="0" smtClean="0"/>
          </a:p>
          <a:p>
            <a:pPr defTabSz="903976" eaLnBrk="0" fontAlgn="base" hangingPunct="0">
              <a:spcBef>
                <a:spcPct val="30000"/>
              </a:spcBef>
              <a:spcAft>
                <a:spcPct val="0"/>
              </a:spcAft>
              <a:defRPr/>
            </a:pPr>
            <a:r>
              <a:rPr lang="en-US" dirty="0" smtClean="0"/>
              <a:t>Multiple links should be used to connect devices. Technologies like Juniper’s Virtual Chassis allow for multiple links between devices to be connected across separate switches for redundancy, but still act like a single aggregated link or LAG.  Eliminating complexities like spanning tree, FHRP or routing protocols and still provide redundancy.</a:t>
            </a:r>
          </a:p>
          <a:p>
            <a:pPr defTabSz="903976" eaLnBrk="0" fontAlgn="base" hangingPunct="0">
              <a:spcBef>
                <a:spcPct val="30000"/>
              </a:spcBef>
              <a:spcAft>
                <a:spcPct val="0"/>
              </a:spcAft>
              <a:defRPr/>
            </a:pPr>
            <a:endParaRPr lang="en-US" dirty="0" smtClean="0"/>
          </a:p>
        </p:txBody>
      </p:sp>
      <p:sp>
        <p:nvSpPr>
          <p:cNvPr id="4" name="Slide Number Placeholder 3"/>
          <p:cNvSpPr>
            <a:spLocks noGrp="1"/>
          </p:cNvSpPr>
          <p:nvPr>
            <p:ph type="sldNum" sz="quarter" idx="10"/>
          </p:nvPr>
        </p:nvSpPr>
        <p:spPr/>
        <p:txBody>
          <a:bodyPr/>
          <a:lstStyle/>
          <a:p>
            <a:pPr>
              <a:defRPr/>
            </a:pPr>
            <a:fld id="{89F8D4F3-FC47-47FC-A6CA-0C9F23EAE215}" type="slidenum">
              <a:rPr lang="en-US" smtClean="0"/>
              <a:pPr>
                <a:defRPr/>
              </a:pPr>
              <a:t>63</a:t>
            </a:fld>
            <a:endParaRPr lang="en-US"/>
          </a:p>
        </p:txBody>
      </p:sp>
    </p:spTree>
    <p:extLst>
      <p:ext uri="{BB962C8B-B14F-4D97-AF65-F5344CB8AC3E}">
        <p14:creationId xmlns:p14="http://schemas.microsoft.com/office/powerpoint/2010/main" val="22015186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illustrates how Juniper’s Virtual Chassis technology can be used to reduce the number of devices that need to be managed and allows for links to be distributed across multiple devices without the requirements of spanning tree, FHRP, routing, etc…</a:t>
            </a:r>
          </a:p>
          <a:p>
            <a:endParaRPr lang="en-US" baseline="0" dirty="0" smtClean="0"/>
          </a:p>
          <a:p>
            <a:r>
              <a:rPr lang="en-US" baseline="0" dirty="0" smtClean="0"/>
              <a:t>Virtual chassis can also span large distances allowing for multiple wiring closets to be consolidated into a single manageable device simplifying operations (see virtual chassis section of this presentation in the supporting materials for more information)</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9F8D4F3-FC47-47FC-A6CA-0C9F23EAE215}" type="slidenum">
              <a:rPr lang="en-US" smtClean="0"/>
              <a:pPr>
                <a:defRPr/>
              </a:pPr>
              <a:t>64</a:t>
            </a:fld>
            <a:endParaRPr lang="en-US"/>
          </a:p>
        </p:txBody>
      </p:sp>
    </p:spTree>
    <p:extLst>
      <p:ext uri="{BB962C8B-B14F-4D97-AF65-F5344CB8AC3E}">
        <p14:creationId xmlns:p14="http://schemas.microsoft.com/office/powerpoint/2010/main" val="37315958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a:noFill/>
          <a:ln/>
        </p:spPr>
        <p:txBody>
          <a:bodyPr/>
          <a:lstStyle/>
          <a:p>
            <a:endParaRPr lang="en-US" smtClean="0"/>
          </a:p>
        </p:txBody>
      </p:sp>
      <p:sp>
        <p:nvSpPr>
          <p:cNvPr id="169988" name="Slide Number Placeholder 3"/>
          <p:cNvSpPr txBox="1">
            <a:spLocks noGrp="1"/>
          </p:cNvSpPr>
          <p:nvPr/>
        </p:nvSpPr>
        <p:spPr bwMode="auto">
          <a:xfrm>
            <a:off x="3884385" y="8685627"/>
            <a:ext cx="2972059" cy="456809"/>
          </a:xfrm>
          <a:prstGeom prst="rect">
            <a:avLst/>
          </a:prstGeom>
          <a:noFill/>
          <a:ln w="9525">
            <a:noFill/>
            <a:miter lim="800000"/>
            <a:headEnd/>
            <a:tailEnd/>
          </a:ln>
        </p:spPr>
        <p:txBody>
          <a:bodyPr lIns="91430" tIns="45715" rIns="91430" bIns="45715" anchor="b"/>
          <a:lstStyle/>
          <a:p>
            <a:pPr algn="r" defTabSz="914804"/>
            <a:fld id="{A44973FA-E9D3-4013-AB40-1B0354874901}" type="slidenum">
              <a:rPr lang="en-US" sz="1200"/>
              <a:pPr algn="r" defTabSz="914804"/>
              <a:t>65</a:t>
            </a:fld>
            <a:endParaRPr lang="en-US" sz="1200"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txBox="1">
            <a:spLocks noGrp="1" noChangeArrowheads="1"/>
          </p:cNvSpPr>
          <p:nvPr/>
        </p:nvSpPr>
        <p:spPr bwMode="auto">
          <a:xfrm>
            <a:off x="3884385" y="8685627"/>
            <a:ext cx="2972059" cy="456809"/>
          </a:xfrm>
          <a:prstGeom prst="rect">
            <a:avLst/>
          </a:prstGeom>
          <a:noFill/>
          <a:ln w="9525">
            <a:noFill/>
            <a:miter lim="800000"/>
            <a:headEnd/>
            <a:tailEnd/>
          </a:ln>
        </p:spPr>
        <p:txBody>
          <a:bodyPr lIns="92468" tIns="46236" rIns="92468" bIns="46236" anchor="b"/>
          <a:lstStyle/>
          <a:p>
            <a:pPr algn="r" defTabSz="914804">
              <a:lnSpc>
                <a:spcPct val="90000"/>
              </a:lnSpc>
              <a:spcBef>
                <a:spcPct val="50000"/>
              </a:spcBef>
            </a:pPr>
            <a:fld id="{1517CEB4-C833-4771-8CE4-8BF6F7FEEDFC}" type="slidenum">
              <a:rPr lang="en-US" sz="1200" i="1"/>
              <a:pPr algn="r" defTabSz="914804">
                <a:lnSpc>
                  <a:spcPct val="90000"/>
                </a:lnSpc>
                <a:spcBef>
                  <a:spcPct val="50000"/>
                </a:spcBef>
              </a:pPr>
              <a:t>66</a:t>
            </a:fld>
            <a:endParaRPr lang="en-US" sz="1200" i="1" dirty="0"/>
          </a:p>
        </p:txBody>
      </p:sp>
      <p:sp>
        <p:nvSpPr>
          <p:cNvPr id="177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7156" name="Rectangle 3"/>
          <p:cNvSpPr>
            <a:spLocks noGrp="1" noChangeArrowheads="1"/>
          </p:cNvSpPr>
          <p:nvPr>
            <p:ph type="body" idx="1"/>
          </p:nvPr>
        </p:nvSpPr>
        <p:spPr>
          <a:noFill/>
          <a:ln/>
        </p:spPr>
        <p:txBody>
          <a:bodyPr lIns="92468" tIns="46236" rIns="92468" bIns="46236"/>
          <a:lstStyle/>
          <a:p>
            <a:pPr eaLnBrk="1" hangingPunct="1">
              <a:spcBef>
                <a:spcPct val="0"/>
              </a:spcBef>
            </a:pPr>
            <a:endParaRPr lang="en-US" smtClean="0">
              <a:cs typeface="Arial"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884385" y="8685627"/>
            <a:ext cx="2972059" cy="456809"/>
          </a:xfrm>
          <a:prstGeom prst="rect">
            <a:avLst/>
          </a:prstGeom>
          <a:noFill/>
          <a:ln w="9525">
            <a:noFill/>
            <a:miter lim="800000"/>
            <a:headEnd/>
            <a:tailEnd/>
          </a:ln>
        </p:spPr>
        <p:txBody>
          <a:bodyPr lIns="91430" tIns="45715" rIns="91430" bIns="45715" anchor="b"/>
          <a:lstStyle/>
          <a:p>
            <a:pPr algn="r" defTabSz="914804"/>
            <a:fld id="{6A55442F-80BB-4456-AC2A-B87B0E81848D}" type="slidenum">
              <a:rPr lang="en-US" sz="1200"/>
              <a:pPr algn="r" defTabSz="914804"/>
              <a:t>67</a:t>
            </a:fld>
            <a:endParaRPr lang="en-US" sz="1200" dirty="0"/>
          </a:p>
        </p:txBody>
      </p:sp>
      <p:sp>
        <p:nvSpPr>
          <p:cNvPr id="174083"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4" name="Notes Placeholder 2"/>
          <p:cNvSpPr>
            <a:spLocks noGrp="1"/>
          </p:cNvSpPr>
          <p:nvPr>
            <p:ph type="body" idx="1"/>
          </p:nvPr>
        </p:nvSpPr>
        <p:spPr>
          <a:noFill/>
          <a:ln/>
        </p:spPr>
        <p:txBody>
          <a:bodyPr/>
          <a:lstStyle/>
          <a:p>
            <a:pPr eaLnBrk="1" hangingPunct="1">
              <a:spcBef>
                <a:spcPct val="0"/>
              </a:spcBef>
            </a:pPr>
            <a:endParaRPr lang="en-US" smtClean="0">
              <a:cs typeface="Arial" pitchFamily="34" charset="0"/>
            </a:endParaRPr>
          </a:p>
          <a:p>
            <a:pPr eaLnBrk="1" hangingPunct="1">
              <a:spcBef>
                <a:spcPct val="0"/>
              </a:spcBef>
            </a:pPr>
            <a:endParaRPr lang="en-US" smtClean="0">
              <a:cs typeface="Arial" pitchFamily="34" charset="0"/>
            </a:endParaRPr>
          </a:p>
        </p:txBody>
      </p:sp>
      <p:sp>
        <p:nvSpPr>
          <p:cNvPr id="174085" name="Slide Number Placeholder 3"/>
          <p:cNvSpPr txBox="1">
            <a:spLocks noGrp="1"/>
          </p:cNvSpPr>
          <p:nvPr/>
        </p:nvSpPr>
        <p:spPr bwMode="auto">
          <a:xfrm>
            <a:off x="3884385" y="8685627"/>
            <a:ext cx="2972059" cy="456809"/>
          </a:xfrm>
          <a:prstGeom prst="rect">
            <a:avLst/>
          </a:prstGeom>
          <a:noFill/>
          <a:ln w="9525">
            <a:noFill/>
            <a:miter lim="800000"/>
            <a:headEnd/>
            <a:tailEnd/>
          </a:ln>
        </p:spPr>
        <p:txBody>
          <a:bodyPr lIns="91425" tIns="45713" rIns="91425" bIns="45713" anchor="b"/>
          <a:lstStyle/>
          <a:p>
            <a:pPr algn="r" defTabSz="914804"/>
            <a:fld id="{51222E51-7BC7-4309-BDE3-AFEA6C6335A5}" type="slidenum">
              <a:rPr lang="en-US" sz="1200"/>
              <a:pPr algn="r" defTabSz="914804"/>
              <a:t>67</a:t>
            </a:fld>
            <a:endParaRPr lang="en-US" sz="1200"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6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cs typeface="Arial" pitchFamily="34" charset="0"/>
            </a:endParaRPr>
          </a:p>
        </p:txBody>
      </p:sp>
      <p:sp>
        <p:nvSpPr>
          <p:cNvPr id="186372" name="Slide Number Placeholder 3"/>
          <p:cNvSpPr txBox="1">
            <a:spLocks noGrp="1"/>
          </p:cNvSpPr>
          <p:nvPr/>
        </p:nvSpPr>
        <p:spPr bwMode="auto">
          <a:xfrm>
            <a:off x="3884385" y="8687191"/>
            <a:ext cx="2972058" cy="45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5" rIns="91429" bIns="45715" anchor="b"/>
          <a:lstStyle>
            <a:lvl1pPr defTabSz="930275" eaLnBrk="0" hangingPunct="0">
              <a:defRPr>
                <a:solidFill>
                  <a:schemeClr val="tx1"/>
                </a:solidFill>
                <a:latin typeface="Arial" pitchFamily="34" charset="0"/>
                <a:cs typeface="Arial" pitchFamily="34" charset="0"/>
              </a:defRPr>
            </a:lvl1pPr>
            <a:lvl2pPr marL="742950" indent="-285750" defTabSz="930275" eaLnBrk="0" hangingPunct="0">
              <a:defRPr>
                <a:solidFill>
                  <a:schemeClr val="tx1"/>
                </a:solidFill>
                <a:latin typeface="Arial" pitchFamily="34" charset="0"/>
                <a:cs typeface="Arial" pitchFamily="34" charset="0"/>
              </a:defRPr>
            </a:lvl2pPr>
            <a:lvl3pPr marL="1143000" indent="-228600" defTabSz="930275" eaLnBrk="0" hangingPunct="0">
              <a:defRPr>
                <a:solidFill>
                  <a:schemeClr val="tx1"/>
                </a:solidFill>
                <a:latin typeface="Arial" pitchFamily="34" charset="0"/>
                <a:cs typeface="Arial" pitchFamily="34" charset="0"/>
              </a:defRPr>
            </a:lvl3pPr>
            <a:lvl4pPr marL="1600200" indent="-228600" defTabSz="930275" eaLnBrk="0" hangingPunct="0">
              <a:defRPr>
                <a:solidFill>
                  <a:schemeClr val="tx1"/>
                </a:solidFill>
                <a:latin typeface="Arial" pitchFamily="34" charset="0"/>
                <a:cs typeface="Arial" pitchFamily="34" charset="0"/>
              </a:defRPr>
            </a:lvl4pPr>
            <a:lvl5pPr marL="2057400" indent="-228600" defTabSz="930275" eaLnBrk="0" hangingPunct="0">
              <a:defRPr>
                <a:solidFill>
                  <a:schemeClr val="tx1"/>
                </a:solidFill>
                <a:latin typeface="Arial" pitchFamily="34" charset="0"/>
                <a:cs typeface="Arial" pitchFamily="34" charset="0"/>
              </a:defRPr>
            </a:lvl5pPr>
            <a:lvl6pPr marL="2514600" indent="-228600" defTabSz="93027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3027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3027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30275"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57372B0C-8B96-41EB-AD0C-0022E6FE42E0}" type="slidenum">
              <a:rPr lang="en-US" sz="1200"/>
              <a:pPr algn="r" eaLnBrk="1" hangingPunct="1"/>
              <a:t>68</a:t>
            </a:fld>
            <a:endParaRPr lang="en-US" sz="1200"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Image Placeholder 6"/>
          <p:cNvSpPr>
            <a:spLocks noGrp="1" noRot="1" noChangeAspect="1"/>
          </p:cNvSpPr>
          <p:nvPr>
            <p:ph type="sldImg"/>
          </p:nvPr>
        </p:nvSpPr>
        <p:spPr/>
      </p:sp>
      <p:sp>
        <p:nvSpPr>
          <p:cNvPr id="8" name="Notes Placeholder 7"/>
          <p:cNvSpPr>
            <a:spLocks noGrp="1"/>
          </p:cNvSpPr>
          <p:nvPr>
            <p:ph type="body" sz="quarter" idx="10"/>
          </p:nvPr>
        </p:nvSpPr>
        <p:spPr/>
        <p:txBody>
          <a:bodyPr>
            <a:normAutofit/>
          </a:bodyPr>
          <a:lstStyle/>
          <a:p>
            <a:pPr eaLnBrk="0" fontAlgn="base" hangingPunct="0"/>
            <a:r>
              <a:rPr lang="en-US" sz="1200" kern="1200" dirty="0" smtClean="0">
                <a:solidFill>
                  <a:schemeClr val="tx1"/>
                </a:solidFill>
                <a:latin typeface="+mn-lt"/>
                <a:ea typeface="+mn-ea"/>
                <a:cs typeface="+mn-cs"/>
              </a:rPr>
              <a:t>Let’s now look at two examples of how packet switching works on a virtual chassis.</a:t>
            </a:r>
          </a:p>
          <a:p>
            <a:pPr eaLnBrk="0" fontAlgn="base" hangingPunct="0"/>
            <a:r>
              <a:rPr lang="en-US" sz="1200" kern="1200" dirty="0" smtClean="0">
                <a:solidFill>
                  <a:schemeClr val="tx1"/>
                </a:solidFill>
                <a:latin typeface="+mn-lt"/>
                <a:ea typeface="+mn-ea"/>
                <a:cs typeface="+mn-cs"/>
              </a:rPr>
              <a:t>Consider this 10 member mixed virtual chassis with two EX4500s and eight EX4200s.</a:t>
            </a:r>
          </a:p>
          <a:p>
            <a:pPr eaLnBrk="0" fontAlgn="base" hangingPunct="0"/>
            <a:r>
              <a:rPr lang="en-US" sz="1200" kern="1200" dirty="0" smtClean="0">
                <a:solidFill>
                  <a:schemeClr val="tx1"/>
                </a:solidFill>
                <a:latin typeface="+mn-lt"/>
                <a:ea typeface="+mn-ea"/>
                <a:cs typeface="+mn-cs"/>
              </a:rPr>
              <a:t>The links in orange are the high speed 64Gbps Virtual Chassis Interconnects that we call as VCP Links</a:t>
            </a:r>
          </a:p>
          <a:p>
            <a:pPr eaLnBrk="0" fontAlgn="base" hangingPunct="0"/>
            <a:endParaRPr lang="en-US" sz="1200" kern="1200" dirty="0" smtClean="0">
              <a:solidFill>
                <a:schemeClr val="tx1"/>
              </a:solidFill>
              <a:latin typeface="+mn-lt"/>
              <a:ea typeface="+mn-ea"/>
              <a:cs typeface="+mn-cs"/>
            </a:endParaRPr>
          </a:p>
          <a:p>
            <a:pPr eaLnBrk="0" fontAlgn="base" hangingPunct="0"/>
            <a:r>
              <a:rPr lang="en-US" sz="1200" kern="1200" dirty="0" smtClean="0">
                <a:solidFill>
                  <a:schemeClr val="tx1"/>
                </a:solidFill>
                <a:latin typeface="+mn-lt"/>
                <a:ea typeface="+mn-ea"/>
                <a:cs typeface="+mn-cs"/>
              </a:rPr>
              <a:t>First, Local Switching – is used when the traffic needs to be forwarded across destinations reachable via the same member VC switch port. It doesn’t need to traverse across the RE. And A to B in this case.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And Secondly, Inter-module switching – if the traffic needs to flow between two destinations that are connected across two different member Virtual Chassis member switches. The traffic flows across the VCP link between the VC Member switches. With 128 </a:t>
            </a:r>
            <a:r>
              <a:rPr lang="en-US" sz="1200" kern="1200" dirty="0" err="1" smtClean="0">
                <a:solidFill>
                  <a:schemeClr val="tx1"/>
                </a:solidFill>
                <a:latin typeface="+mn-lt"/>
                <a:ea typeface="+mn-ea"/>
                <a:cs typeface="+mn-cs"/>
              </a:rPr>
              <a:t>Gbps</a:t>
            </a:r>
            <a:r>
              <a:rPr lang="en-US" sz="1200" kern="1200" dirty="0" smtClean="0">
                <a:solidFill>
                  <a:schemeClr val="tx1"/>
                </a:solidFill>
                <a:latin typeface="+mn-lt"/>
                <a:ea typeface="+mn-ea"/>
                <a:cs typeface="+mn-cs"/>
              </a:rPr>
              <a:t> backplane capacity on each member switch, we are able to achieve forwarding with No HOLB. C to D in this case.</a:t>
            </a:r>
          </a:p>
          <a:p>
            <a:endParaRPr lang="en-US" dirty="0"/>
          </a:p>
        </p:txBody>
      </p:sp>
      <p:sp>
        <p:nvSpPr>
          <p:cNvPr id="6" name="Slide Number Placeholder 3"/>
          <p:cNvSpPr>
            <a:spLocks noGrp="1"/>
          </p:cNvSpPr>
          <p:nvPr>
            <p:ph type="sldNum" sz="quarter" idx="5"/>
          </p:nvPr>
        </p:nvSpPr>
        <p:spPr>
          <a:xfrm>
            <a:off x="3884613" y="8685213"/>
            <a:ext cx="2971800" cy="457200"/>
          </a:xfrm>
        </p:spPr>
        <p:txBody>
          <a:bodyPr/>
          <a:lstStyle/>
          <a:p>
            <a:pPr>
              <a:defRPr/>
            </a:pPr>
            <a:fld id="{2A40332E-4E2C-47D1-A45E-514CF1D93A6E}" type="slidenum">
              <a:rPr lang="en-US" smtClean="0"/>
              <a:pPr>
                <a:defRPr/>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70412" cy="3429000"/>
          </a:xfrm>
        </p:spPr>
      </p:sp>
      <p:sp>
        <p:nvSpPr>
          <p:cNvPr id="3" name="Notes Placeholder 2"/>
          <p:cNvSpPr>
            <a:spLocks noGrp="1"/>
          </p:cNvSpPr>
          <p:nvPr>
            <p:ph type="body" idx="1"/>
          </p:nvPr>
        </p:nvSpPr>
        <p:spPr/>
        <p:txBody>
          <a:bodyPr>
            <a:normAutofit/>
          </a:bodyPr>
          <a:lstStyle/>
          <a:p>
            <a:r>
              <a:rPr lang="en-US" dirty="0" smtClean="0"/>
              <a:t>Review what the</a:t>
            </a:r>
            <a:r>
              <a:rPr lang="en-US" baseline="0" dirty="0" smtClean="0"/>
              <a:t> partner can sell</a:t>
            </a:r>
          </a:p>
          <a:p>
            <a:endParaRPr lang="en-US" baseline="0" dirty="0" smtClean="0"/>
          </a:p>
          <a:p>
            <a:pPr marL="166641" lvl="1" indent="-166641">
              <a:lnSpc>
                <a:spcPct val="90000"/>
              </a:lnSpc>
              <a:spcAft>
                <a:spcPts val="971"/>
              </a:spcAft>
              <a:buClr>
                <a:schemeClr val="accent6"/>
              </a:buClr>
              <a:buFont typeface="Wingdings" pitchFamily="2" charset="2"/>
              <a:buChar char="§"/>
            </a:pPr>
            <a:r>
              <a:rPr lang="en-US" sz="1300" dirty="0"/>
              <a:t>Grow your revenue  by offering the Simply Connected Solution in an $18B  WW TAM in Campus and Branch</a:t>
            </a:r>
            <a:endParaRPr lang="en-US" sz="500" dirty="0"/>
          </a:p>
          <a:p>
            <a:pPr marL="166641" lvl="1" indent="-166641">
              <a:lnSpc>
                <a:spcPct val="90000"/>
              </a:lnSpc>
              <a:spcAft>
                <a:spcPts val="971"/>
              </a:spcAft>
              <a:buClr>
                <a:schemeClr val="accent6"/>
              </a:buClr>
              <a:buFont typeface="Wingdings" pitchFamily="2" charset="2"/>
              <a:buChar char="§"/>
            </a:pPr>
            <a:r>
              <a:rPr lang="en-US" sz="1300" dirty="0"/>
              <a:t>Change the conversation with your customer to address the challenges of BYOD, Mobility and network simplification</a:t>
            </a:r>
          </a:p>
          <a:p>
            <a:pPr marL="166641" lvl="1" indent="-166641">
              <a:lnSpc>
                <a:spcPct val="90000"/>
              </a:lnSpc>
              <a:spcAft>
                <a:spcPts val="971"/>
              </a:spcAft>
              <a:buClr>
                <a:schemeClr val="accent6"/>
              </a:buClr>
              <a:buFont typeface="Wingdings" pitchFamily="2" charset="2"/>
              <a:buChar char="§"/>
            </a:pPr>
            <a:r>
              <a:rPr lang="en-US" sz="1300" dirty="0"/>
              <a:t>Increase your deal size and margin by offering a complete differentiated  solution with multiple insertion points </a:t>
            </a:r>
            <a:endParaRPr lang="en-US" sz="500" dirty="0"/>
          </a:p>
          <a:p>
            <a:pPr marL="166641" lvl="1" indent="-166641">
              <a:lnSpc>
                <a:spcPct val="90000"/>
              </a:lnSpc>
              <a:spcAft>
                <a:spcPts val="971"/>
              </a:spcAft>
              <a:buClr>
                <a:schemeClr val="accent6"/>
              </a:buClr>
              <a:buFont typeface="Wingdings" pitchFamily="2" charset="2"/>
              <a:buChar char="§"/>
            </a:pPr>
            <a:r>
              <a:rPr lang="en-US" sz="1300" dirty="0"/>
              <a:t>Own the customer experience from the data center to the edge device with Juniper Networks</a:t>
            </a:r>
          </a:p>
          <a:p>
            <a:pPr marL="166641" lvl="1" indent="-166641">
              <a:lnSpc>
                <a:spcPct val="90000"/>
              </a:lnSpc>
              <a:spcAft>
                <a:spcPts val="971"/>
              </a:spcAft>
              <a:buClr>
                <a:schemeClr val="accent6"/>
              </a:buClr>
              <a:buFont typeface="Wingdings" pitchFamily="2" charset="2"/>
              <a:buChar char="§"/>
            </a:pPr>
            <a:r>
              <a:rPr lang="en-US" sz="1300" dirty="0">
                <a:solidFill>
                  <a:schemeClr val="accent6"/>
                </a:solidFill>
              </a:rPr>
              <a:t>Differentiate yourself with your Services or ours – Education. Professional Services </a:t>
            </a:r>
            <a:br>
              <a:rPr lang="en-US" sz="1300" dirty="0">
                <a:solidFill>
                  <a:schemeClr val="accent6"/>
                </a:solidFill>
              </a:rPr>
            </a:br>
            <a:r>
              <a:rPr lang="en-US" sz="1300" dirty="0">
                <a:solidFill>
                  <a:schemeClr val="accent6"/>
                </a:solidFill>
              </a:rPr>
              <a:t>and Support</a:t>
            </a:r>
          </a:p>
          <a:p>
            <a:pPr marL="166641" lvl="1" indent="-166641">
              <a:lnSpc>
                <a:spcPct val="90000"/>
              </a:lnSpc>
              <a:spcAft>
                <a:spcPts val="971"/>
              </a:spcAft>
              <a:buClr>
                <a:schemeClr val="accent6"/>
              </a:buClr>
              <a:buFont typeface="Wingdings" pitchFamily="2" charset="2"/>
              <a:buChar char="§"/>
            </a:pPr>
            <a:r>
              <a:rPr lang="en-US" sz="1300" dirty="0"/>
              <a:t>Simple to manage and scale for a more profitable business model</a:t>
            </a:r>
            <a:endParaRPr lang="en-US" sz="500" dirty="0"/>
          </a:p>
          <a:p>
            <a:endParaRPr lang="en-US" baseline="0" dirty="0" smtClean="0"/>
          </a:p>
          <a:p>
            <a:pPr defTabSz="888890">
              <a:defRPr/>
            </a:pPr>
            <a:r>
              <a:rPr lang="en-US" dirty="0" smtClean="0"/>
              <a:t>The timing is ideal. "The business needs disruption, and the disruptive technologies exist to really change our financial model and our cost structure in a way that for once, is actually </a:t>
            </a:r>
            <a:r>
              <a:rPr lang="en-US" b="1" u="sng" dirty="0" smtClean="0"/>
              <a:t>consistent with what the business wants </a:t>
            </a:r>
            <a:r>
              <a:rPr lang="en-US" dirty="0" smtClean="0"/>
              <a:t>-- which is more wood behind the arrow and less wood focused on operations," says Mark McDonald, group vice president for executive programs at Gartner. </a:t>
            </a:r>
          </a:p>
          <a:p>
            <a:pPr defTabSz="888890">
              <a:defRPr/>
            </a:pPr>
            <a:r>
              <a:rPr lang="en-US" dirty="0" smtClean="0"/>
              <a:t>There are only two companies today who can provide the complete solutions for a campus network from access through WAN with complete security.  Juniper is the only one who can help your customers make the transition to the new network which requires a new perspective on business mobility needs. </a:t>
            </a:r>
            <a:r>
              <a:rPr lang="en-US" sz="1100" dirty="0">
                <a:ea typeface="ＭＳ Ｐゴシック" pitchFamily="34" charset="-128"/>
              </a:rPr>
              <a:t>With Juniper it is possibly to be simply connected. </a:t>
            </a:r>
          </a:p>
          <a:p>
            <a:pPr defTabSz="888890">
              <a:defRPr/>
            </a:pPr>
            <a:endParaRPr lang="en-US" dirty="0" smtClean="0">
              <a:latin typeface="Arial" charset="0"/>
              <a:cs typeface="Arial" charset="0"/>
            </a:endParaRPr>
          </a:p>
          <a:p>
            <a:pPr defTabSz="888890">
              <a:defRPr/>
            </a:pPr>
            <a:endParaRPr lang="en-US" dirty="0" smtClean="0">
              <a:latin typeface="Arial" charset="0"/>
              <a:cs typeface="Arial" charset="0"/>
            </a:endParaRPr>
          </a:p>
          <a:p>
            <a:r>
              <a:rPr lang="en-US" dirty="0" smtClean="0">
                <a:solidFill>
                  <a:schemeClr val="tx1"/>
                </a:solidFill>
                <a:latin typeface="Arial" charset="0"/>
                <a:cs typeface="Arial" charset="0"/>
              </a:rPr>
              <a:t>1.) Mobility to empower business success -</a:t>
            </a:r>
            <a:r>
              <a:rPr lang="en-US" baseline="0" dirty="0" smtClean="0">
                <a:solidFill>
                  <a:schemeClr val="tx1"/>
                </a:solidFill>
                <a:latin typeface="Arial" charset="0"/>
                <a:cs typeface="Arial" charset="0"/>
              </a:rPr>
              <a:t> </a:t>
            </a:r>
            <a:r>
              <a:rPr lang="en-US" dirty="0" smtClean="0">
                <a:latin typeface="Arial" charset="0"/>
                <a:cs typeface="Arial" charset="0"/>
              </a:rPr>
              <a:t>Safe and simple mobility while  protecting  assets</a:t>
            </a:r>
          </a:p>
          <a:p>
            <a:r>
              <a:rPr lang="en-US" dirty="0" smtClean="0">
                <a:solidFill>
                  <a:schemeClr val="tx1"/>
                </a:solidFill>
                <a:latin typeface="Arial" charset="0"/>
                <a:cs typeface="Arial" charset="0"/>
              </a:rPr>
              <a:t>2.) Wired like experience every ware </a:t>
            </a:r>
            <a:r>
              <a:rPr lang="en-US" dirty="0" smtClean="0">
                <a:latin typeface="Arial" charset="0"/>
                <a:cs typeface="Arial" charset="0"/>
              </a:rPr>
              <a:t>- Scalability  without complicating the network </a:t>
            </a:r>
          </a:p>
          <a:p>
            <a:r>
              <a:rPr lang="en-US" dirty="0" smtClean="0">
                <a:solidFill>
                  <a:schemeClr val="tx1"/>
                </a:solidFill>
                <a:latin typeface="Arial" charset="0"/>
                <a:cs typeface="Arial" charset="0"/>
              </a:rPr>
              <a:t>3.) Continuity of rich media app -</a:t>
            </a:r>
            <a:r>
              <a:rPr lang="en-US" baseline="0" dirty="0" smtClean="0">
                <a:solidFill>
                  <a:schemeClr val="tx1"/>
                </a:solidFill>
                <a:latin typeface="Arial" charset="0"/>
                <a:cs typeface="Arial" charset="0"/>
              </a:rPr>
              <a:t> </a:t>
            </a:r>
            <a:r>
              <a:rPr lang="en-US" dirty="0" smtClean="0">
                <a:latin typeface="Arial" charset="0"/>
                <a:cs typeface="Arial" charset="0"/>
              </a:rPr>
              <a:t>Automated, uninterrupted service </a:t>
            </a:r>
          </a:p>
          <a:p>
            <a:endParaRPr lang="en-US" dirty="0" smtClean="0">
              <a:ea typeface="ＭＳ Ｐゴシック" pitchFamily="34" charset="-128"/>
            </a:endParaRPr>
          </a:p>
          <a:p>
            <a:r>
              <a:rPr lang="en-US" dirty="0" smtClean="0">
                <a:ea typeface="ＭＳ Ｐゴシック" pitchFamily="34" charset="-128"/>
              </a:rPr>
              <a:t>(NOTE that we need to add</a:t>
            </a:r>
            <a:r>
              <a:rPr lang="en-US" baseline="0" dirty="0" smtClean="0">
                <a:ea typeface="ＭＳ Ｐゴシック" pitchFamily="34" charset="-128"/>
              </a:rPr>
              <a:t> to the Simplicity message here)</a:t>
            </a:r>
            <a:endParaRPr lang="en-US" dirty="0" smtClean="0">
              <a:ea typeface="ＭＳ Ｐゴシック" pitchFamily="34" charset="-128"/>
            </a:endParaRPr>
          </a:p>
          <a:p>
            <a:endParaRPr lang="en-US" dirty="0"/>
          </a:p>
        </p:txBody>
      </p:sp>
      <p:sp>
        <p:nvSpPr>
          <p:cNvPr id="4" name="Slide Number Placeholder 3"/>
          <p:cNvSpPr>
            <a:spLocks noGrp="1"/>
          </p:cNvSpPr>
          <p:nvPr>
            <p:ph type="sldNum" sz="quarter" idx="10"/>
          </p:nvPr>
        </p:nvSpPr>
        <p:spPr/>
        <p:txBody>
          <a:bodyPr/>
          <a:lstStyle/>
          <a:p>
            <a:fld id="{3BD80797-6B89-4F26-86BA-4437FBAEBD5C}" type="slidenum">
              <a:rPr lang="en-US" smtClean="0"/>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1B366B06-C2CB-489E-BF57-BCEDB3BB3FD3}" type="slidenum">
              <a:rPr lang="en-US" smtClean="0"/>
              <a:pPr>
                <a:defRPr/>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74</a:t>
            </a:fld>
            <a:endParaRPr lang="en-US" dirty="0"/>
          </a:p>
        </p:txBody>
      </p:sp>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75</a:t>
            </a:fld>
            <a:endParaRPr lang="en-US" dirty="0"/>
          </a:p>
        </p:txBody>
      </p:sp>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76</a:t>
            </a:fld>
            <a:endParaRPr lang="en-US" dirty="0"/>
          </a:p>
        </p:txBody>
      </p:sp>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77</a:t>
            </a:fld>
            <a:endParaRPr lang="en-US" dirty="0"/>
          </a:p>
        </p:txBody>
      </p:sp>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78</a:t>
            </a:fld>
            <a:endParaRPr lang="en-US" dirty="0"/>
          </a:p>
        </p:txBody>
      </p:sp>
      <p:sp>
        <p:nvSpPr>
          <p:cNvPr id="6" name="Slide Image Placeholder 5"/>
          <p:cNvSpPr>
            <a:spLocks noGrp="1" noRot="1" noChangeAspect="1"/>
          </p:cNvSpPr>
          <p:nvPr>
            <p:ph type="sldImg"/>
          </p:nvPr>
        </p:nvSpPr>
        <p:spPr/>
      </p:sp>
      <p:sp>
        <p:nvSpPr>
          <p:cNvPr id="8" name="Notes Placeholder 7"/>
          <p:cNvSpPr>
            <a:spLocks noGrp="1"/>
          </p:cNvSpPr>
          <p:nvPr>
            <p:ph type="body" idx="1"/>
          </p:nvPr>
        </p:nvSpPr>
        <p:spPr/>
        <p:txBody>
          <a:bodyPr>
            <a:normAutofit/>
          </a:bodyPr>
          <a:lstStyle/>
          <a:p>
            <a:r>
              <a:rPr lang="en-US" b="1" dirty="0" smtClean="0"/>
              <a:t>Key points – Juniper provides a complete set of wireless, Ethernet and security products to easily manage multiple devices per user.  The same access policy is applied irrespective of the number of devices and it is specific to A.J.</a:t>
            </a:r>
            <a:endParaRPr lang="en-US" dirty="0" smtClean="0"/>
          </a:p>
          <a:p>
            <a:r>
              <a:rPr lang="en-US" dirty="0" smtClean="0"/>
              <a:t>In order for A.J. to connect to the VoIP and video websites, he will have to have both sessions authenticated and access via the wireless network.  Let’s take a look at the functional blocks involved.  </a:t>
            </a:r>
          </a:p>
          <a:p>
            <a:endParaRPr lang="en-US" dirty="0" smtClean="0"/>
          </a:p>
          <a:p>
            <a:r>
              <a:rPr lang="en-US" dirty="0" smtClean="0"/>
              <a:t>We start by having both the phone and </a:t>
            </a:r>
            <a:r>
              <a:rPr lang="en-US" dirty="0" err="1" smtClean="0"/>
              <a:t>iPad</a:t>
            </a:r>
            <a:r>
              <a:rPr lang="en-US" dirty="0" smtClean="0"/>
              <a:t> authenticate to the AP using 802.1x.  The AP then passes this information about A.J. to the wireless LAN controller .  The WLC sends the request to the UAC/MAG for Radius authentication.  After the authentication is verified, the information is sent to the LDAP for registration/validation and then it is passed back to the WLC.  The WLC notes the new policy and send the access approval back to the AP.  The AP sets the policies determined for A.J.  Then it passes the IP addresses assigned down to the phone and </a:t>
            </a:r>
            <a:r>
              <a:rPr lang="en-US" dirty="0" err="1" smtClean="0"/>
              <a:t>iPad</a:t>
            </a:r>
            <a:r>
              <a:rPr lang="en-US" dirty="0" smtClean="0"/>
              <a:t>.  Step one is complete.  A.J. is authenticated for access on the company network.</a:t>
            </a:r>
          </a:p>
          <a:p>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79</a:t>
            </a:fld>
            <a:endParaRPr lang="en-US" dirty="0"/>
          </a:p>
        </p:txBody>
      </p:sp>
      <p:sp>
        <p:nvSpPr>
          <p:cNvPr id="1114115" name="Rectangle 3"/>
          <p:cNvSpPr>
            <a:spLocks noGrp="1" noChangeArrowheads="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AJ connects his laptop to the corporate network. The </a:t>
            </a:r>
            <a:r>
              <a:rPr lang="en-US" sz="1200" kern="1200" dirty="0" err="1" smtClean="0">
                <a:solidFill>
                  <a:schemeClr val="tx1"/>
                </a:solidFill>
                <a:latin typeface="+mn-lt"/>
                <a:ea typeface="+mn-ea"/>
                <a:cs typeface="+mn-cs"/>
              </a:rPr>
              <a:t>Junos</a:t>
            </a:r>
            <a:r>
              <a:rPr lang="en-US" sz="1200" kern="1200" dirty="0" smtClean="0">
                <a:solidFill>
                  <a:schemeClr val="tx1"/>
                </a:solidFill>
                <a:latin typeface="+mn-lt"/>
                <a:ea typeface="+mn-ea"/>
                <a:cs typeface="+mn-cs"/>
              </a:rPr>
              <a:t> Pulse Client detects he is on the corporate network and automatically disables the VPN session he was running from home last night. During 802.1x authentication MAG/UAC detects that AJ’s virus definitions are too old and quarantines his PC to a remediation VLAN while his virus definitions are updated from the patch server. Now that his virus definitions are up to date he is allowed onto the network. MAG/UAC pushes FW polices/ACL’s to EX and/or SRX’s. They can both act as enforcement points if he attempts to access the finance server.  Additionally, </a:t>
            </a:r>
            <a:r>
              <a:rPr lang="en-US" sz="1200" kern="1200" dirty="0" err="1" smtClean="0">
                <a:solidFill>
                  <a:schemeClr val="tx1"/>
                </a:solidFill>
                <a:latin typeface="+mn-lt"/>
                <a:ea typeface="+mn-ea"/>
                <a:cs typeface="+mn-cs"/>
              </a:rPr>
              <a:t>Appsecure</a:t>
            </a:r>
            <a:r>
              <a:rPr lang="en-US" sz="1200" kern="1200" dirty="0" smtClean="0">
                <a:solidFill>
                  <a:schemeClr val="tx1"/>
                </a:solidFill>
                <a:latin typeface="+mn-lt"/>
                <a:ea typeface="+mn-ea"/>
                <a:cs typeface="+mn-cs"/>
              </a:rPr>
              <a:t> on the SRX applies additional policies which limit A.J from accessing non-work-related applications such as Netflix and </a:t>
            </a:r>
            <a:r>
              <a:rPr lang="en-US" sz="1200" kern="1200" dirty="0" err="1" smtClean="0">
                <a:solidFill>
                  <a:schemeClr val="tx1"/>
                </a:solidFill>
                <a:latin typeface="+mn-lt"/>
                <a:ea typeface="+mn-ea"/>
                <a:cs typeface="+mn-cs"/>
              </a:rPr>
              <a:t>Hulu</a:t>
            </a:r>
            <a:r>
              <a:rPr lang="en-US" sz="1200" kern="1200" dirty="0" smtClean="0">
                <a:solidFill>
                  <a:schemeClr val="tx1"/>
                </a:solidFill>
                <a:latin typeface="+mn-lt"/>
                <a:ea typeface="+mn-ea"/>
                <a:cs typeface="+mn-cs"/>
              </a:rPr>
              <a:t> from the business network.  The </a:t>
            </a:r>
            <a:r>
              <a:rPr lang="en-US" sz="1200" kern="1200" dirty="0" err="1" smtClean="0">
                <a:solidFill>
                  <a:schemeClr val="tx1"/>
                </a:solidFill>
                <a:latin typeface="+mn-lt"/>
                <a:ea typeface="+mn-ea"/>
                <a:cs typeface="+mn-cs"/>
              </a:rPr>
              <a:t>Apptrack</a:t>
            </a:r>
            <a:r>
              <a:rPr lang="en-US" sz="1200" kern="1200" dirty="0" smtClean="0">
                <a:solidFill>
                  <a:schemeClr val="tx1"/>
                </a:solidFill>
                <a:latin typeface="+mn-lt"/>
                <a:ea typeface="+mn-ea"/>
                <a:cs typeface="+mn-cs"/>
              </a:rPr>
              <a:t> management application monitors and reports that A.J.’s PC has just connected to the company e-mail system.</a:t>
            </a:r>
          </a:p>
        </p:txBody>
      </p:sp>
      <p:sp>
        <p:nvSpPr>
          <p:cNvPr id="11" name="Slide Image Placeholder 10"/>
          <p:cNvSpPr>
            <a:spLocks noGrp="1" noRot="1" noChangeAspect="1"/>
          </p:cNvSpPr>
          <p:nvPr>
            <p:ph type="sldImg"/>
          </p:nvPr>
        </p:nvSpPr>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fld id="{6216D036-7762-4F4B-AFFB-25B4CE6D6A5C}" type="slidenum">
              <a:rPr lang="en-US" smtClean="0"/>
              <a:pPr/>
              <a:t>80</a:t>
            </a:fld>
            <a:endParaRPr lang="en-US" dirty="0"/>
          </a:p>
        </p:txBody>
      </p:sp>
      <p:sp>
        <p:nvSpPr>
          <p:cNvPr id="13" name="Slide Image Placeholder 12"/>
          <p:cNvSpPr>
            <a:spLocks noGrp="1" noRot="1" noChangeAspect="1"/>
          </p:cNvSpPr>
          <p:nvPr>
            <p:ph type="sldImg"/>
          </p:nvPr>
        </p:nvSpPr>
        <p:spPr/>
      </p:sp>
      <p:sp>
        <p:nvSpPr>
          <p:cNvPr id="14" name="Notes Placeholder 13"/>
          <p:cNvSpPr>
            <a:spLocks noGrp="1"/>
          </p:cNvSpPr>
          <p:nvPr>
            <p:ph type="body" idx="1"/>
          </p:nvPr>
        </p:nvSpPr>
        <p:spPr/>
        <p:txBody>
          <a:bodyPr>
            <a:normAutofit/>
          </a:bodyPr>
          <a:lstStyle/>
          <a:p>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3A14B09-7C50-4114-8675-D6CC4E79564E}" type="slidenum">
              <a:rPr lang="en-US" smtClean="0"/>
              <a:pPr/>
              <a:t>81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p:spPr>
      </p:sp>
      <p:sp>
        <p:nvSpPr>
          <p:cNvPr id="163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We’re going to be covering Simply Connected – our integrated</a:t>
            </a:r>
            <a:r>
              <a:rPr lang="en-US" baseline="0" dirty="0" smtClean="0"/>
              <a:t> portfolio of </a:t>
            </a:r>
            <a:r>
              <a:rPr lang="en-US" dirty="0" smtClean="0"/>
              <a:t>Enterprise</a:t>
            </a:r>
            <a:r>
              <a:rPr lang="en-US" baseline="0" dirty="0" smtClean="0"/>
              <a:t> products and how these address the current trends of mobility, access and security</a:t>
            </a:r>
            <a:endParaRPr lang="en-US" dirty="0" smtClean="0"/>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E8EE7A-9D2D-4E70-A376-71E05BB2EFD1}" type="slidenum">
              <a:rPr lang="en-US" smtClean="0">
                <a:solidFill>
                  <a:prstClr val="black"/>
                </a:solidFill>
              </a:rPr>
              <a:pPr>
                <a:defRPr/>
              </a:pPr>
              <a:t>8</a:t>
            </a:fld>
            <a:endParaRPr lang="en-US" smtClean="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eaLnBrk="1" hangingPunct="1"/>
            <a:r>
              <a:rPr lang="en-US" sz="800" baseline="0" dirty="0" smtClean="0"/>
              <a:t>Juniper offers a complete portfolio of products for an Enterprise Campus Mobility Solution – A highly scalable controller family that enables a unique clustering scheme for the most reliable WLAN with hitless failover; high capacity enterprise class access points for deployments of any size from remote branches to large scale mission critical enterprises; </a:t>
            </a:r>
            <a:r>
              <a:rPr lang="en-US" sz="800" dirty="0" smtClean="0"/>
              <a:t>world class management with advance security and full access control</a:t>
            </a:r>
            <a:r>
              <a:rPr lang="en-US" sz="800" baseline="0" dirty="0" smtClean="0"/>
              <a:t> . </a:t>
            </a:r>
          </a:p>
          <a:p>
            <a:pPr eaLnBrk="1" hangingPunct="1"/>
            <a:endParaRPr lang="en-US" sz="800" baseline="0" dirty="0" smtClean="0"/>
          </a:p>
          <a:p>
            <a:pPr eaLnBrk="1" hangingPunct="1"/>
            <a:r>
              <a:rPr lang="en-US" sz="800" baseline="0" dirty="0" smtClean="0"/>
              <a:t>Juniper’s WLAN Solution has been deployed extensively across many industries including education (higher ed and k-12), healthcare, manufacturing, hospitality and many large Fortune 500 companies </a:t>
            </a:r>
            <a:r>
              <a:rPr lang="en-GB" sz="800" baseline="0" dirty="0" smtClean="0"/>
              <a:t>like: </a:t>
            </a:r>
            <a:r>
              <a:rPr lang="en-GB" sz="800" dirty="0" smtClean="0"/>
              <a:t>Shell, Chevron, Alcoa, Audi and VW. </a:t>
            </a:r>
          </a:p>
          <a:p>
            <a:pPr eaLnBrk="1" hangingPunct="1"/>
            <a:endParaRPr lang="en-GB" sz="800" dirty="0" smtClean="0"/>
          </a:p>
          <a:p>
            <a:pPr eaLnBrk="1" hangingPunct="1"/>
            <a:r>
              <a:rPr lang="en-GB" sz="800" dirty="0" smtClean="0"/>
              <a:t>Our</a:t>
            </a:r>
            <a:r>
              <a:rPr lang="en-GB" sz="800" baseline="0" dirty="0" smtClean="0"/>
              <a:t> </a:t>
            </a:r>
            <a:r>
              <a:rPr lang="en-GB" sz="800" b="1" baseline="0" dirty="0" smtClean="0"/>
              <a:t>installed base exceeds </a:t>
            </a:r>
            <a:r>
              <a:rPr lang="en-GB" sz="800" b="1" dirty="0" smtClean="0"/>
              <a:t>one million Access Points (APs),</a:t>
            </a:r>
            <a:r>
              <a:rPr lang="en-GB" sz="800" dirty="0" smtClean="0"/>
              <a:t> </a:t>
            </a:r>
            <a:r>
              <a:rPr lang="en-GB" sz="800" b="1" dirty="0" smtClean="0"/>
              <a:t>all installed in mission-critical environments</a:t>
            </a:r>
            <a:r>
              <a:rPr lang="en-GB" sz="800" dirty="0" smtClean="0"/>
              <a:t> throughout the world</a:t>
            </a:r>
            <a:r>
              <a:rPr lang="en-US" sz="800" baseline="0" dirty="0" smtClean="0"/>
              <a:t> </a:t>
            </a:r>
          </a:p>
          <a:p>
            <a:pPr eaLnBrk="1" hangingPunct="1"/>
            <a:endParaRPr lang="en-US" sz="800" baseline="0" dirty="0" smtClean="0"/>
          </a:p>
          <a:p>
            <a:pPr eaLnBrk="1" hangingPunct="1"/>
            <a:r>
              <a:rPr lang="en-US" sz="800" b="1" dirty="0" smtClean="0"/>
              <a:t>Why</a:t>
            </a:r>
            <a:r>
              <a:rPr lang="en-US" sz="800" b="1" baseline="0" dirty="0" smtClean="0"/>
              <a:t> we Win -</a:t>
            </a:r>
            <a:r>
              <a:rPr lang="en-US" sz="800" b="1" dirty="0" smtClean="0"/>
              <a:t>Juniper, owns</a:t>
            </a:r>
            <a:r>
              <a:rPr lang="en-US" sz="800" b="1" baseline="0" dirty="0" smtClean="0"/>
              <a:t> </a:t>
            </a:r>
            <a:r>
              <a:rPr lang="en-US" sz="800" b="1" dirty="0" smtClean="0"/>
              <a:t>the largest patent portfolio in the area of mobility, security, resiliency and location services.</a:t>
            </a:r>
            <a:r>
              <a:rPr lang="en-US" sz="800" b="1" baseline="0" dirty="0" smtClean="0"/>
              <a:t> </a:t>
            </a:r>
            <a:r>
              <a:rPr lang="en-US" sz="800" dirty="0" smtClean="0"/>
              <a:t>These technologies are</a:t>
            </a:r>
            <a:r>
              <a:rPr lang="en-US" sz="800" baseline="0" dirty="0" smtClean="0"/>
              <a:t> </a:t>
            </a:r>
            <a:r>
              <a:rPr lang="en-US" sz="800" dirty="0" smtClean="0"/>
              <a:t>embedded in Junipers leading networking patent portfolio.</a:t>
            </a:r>
          </a:p>
          <a:p>
            <a:pPr eaLnBrk="1" hangingPunct="1"/>
            <a:endParaRPr lang="en-US" sz="800" dirty="0" smtClean="0"/>
          </a:p>
          <a:p>
            <a:pPr eaLnBrk="1" hangingPunct="1"/>
            <a:r>
              <a:rPr lang="en-US" sz="800" b="1" dirty="0" smtClean="0"/>
              <a:t>Juniper wireless is present in the forefront of defining WLAN technologies and markets.</a:t>
            </a:r>
          </a:p>
          <a:p>
            <a:pPr eaLnBrk="1" hangingPunct="1"/>
            <a:r>
              <a:rPr lang="en-US" sz="800" dirty="0" smtClean="0"/>
              <a:t>With Smart Mobile we have pioneered many key innovations in the area of seamless roaming.</a:t>
            </a:r>
          </a:p>
          <a:p>
            <a:pPr eaLnBrk="1" hangingPunct="1"/>
            <a:r>
              <a:rPr lang="en-US" sz="800" dirty="0" smtClean="0"/>
              <a:t>We were first with scalable and reliable world class WLAN network management with integrated life cycle management from planning to full deployment and controller virtualization.</a:t>
            </a:r>
            <a:r>
              <a:rPr lang="en-US" sz="800" baseline="0" dirty="0" smtClean="0"/>
              <a:t> </a:t>
            </a:r>
            <a:r>
              <a:rPr lang="en-US" sz="800" dirty="0" smtClean="0"/>
              <a:t>This greatly simplifies</a:t>
            </a:r>
            <a:r>
              <a:rPr lang="en-US" sz="800" baseline="0" dirty="0" smtClean="0"/>
              <a:t> the ever expanding IT tasks to </a:t>
            </a:r>
            <a:r>
              <a:rPr lang="en-US" sz="800" dirty="0" smtClean="0"/>
              <a:t>enable mass scale and nonstop wireless deployments</a:t>
            </a:r>
          </a:p>
          <a:p>
            <a:pPr eaLnBrk="1" hangingPunct="1"/>
            <a:endParaRPr lang="en-US" sz="800" dirty="0" smtClean="0"/>
          </a:p>
          <a:p>
            <a:pPr eaLnBrk="1" hangingPunct="1"/>
            <a:r>
              <a:rPr lang="en-US" sz="800" dirty="0" smtClean="0"/>
              <a:t>Deeply integrated in Junipers secure UAC solution we provide mobile users secure identity based networking.</a:t>
            </a:r>
          </a:p>
          <a:p>
            <a:pPr eaLnBrk="1" hangingPunct="1"/>
            <a:r>
              <a:rPr lang="en-US" sz="800" dirty="0" smtClean="0"/>
              <a:t>This enables mobile users privileges, polices and services</a:t>
            </a:r>
            <a:r>
              <a:rPr lang="en-US" sz="800" baseline="0" dirty="0" smtClean="0"/>
              <a:t> and w</a:t>
            </a:r>
            <a:r>
              <a:rPr lang="en-US" sz="800" dirty="0" smtClean="0"/>
              <a:t>e can track the user’s</a:t>
            </a:r>
            <a:r>
              <a:rPr lang="en-US" sz="800" baseline="0" dirty="0" smtClean="0"/>
              <a:t> </a:t>
            </a:r>
            <a:r>
              <a:rPr lang="en-US" sz="800" dirty="0" smtClean="0"/>
              <a:t>Wi-Fi enabled devices as they freely roam around.</a:t>
            </a:r>
          </a:p>
          <a:p>
            <a:pPr eaLnBrk="1" hangingPunct="1"/>
            <a:endParaRPr lang="en-GB" sz="8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800" baseline="0" dirty="0" smtClean="0"/>
              <a:t>Operational simplicity sets us apart from other, should be flashed in the end.</a:t>
            </a:r>
          </a:p>
          <a:p>
            <a:pPr eaLnBrk="1" hangingPunct="1"/>
            <a:endParaRPr lang="en-GB" sz="800" dirty="0" smtClean="0"/>
          </a:p>
          <a:p>
            <a:pPr eaLnBrk="1" hangingPunct="1"/>
            <a:endParaRPr lang="en-GB" sz="800" dirty="0" smtClean="0"/>
          </a:p>
          <a:p>
            <a:pPr eaLnBrk="1" hangingPunct="1"/>
            <a:r>
              <a:rPr lang="en-GB" sz="800" dirty="0" smtClean="0"/>
              <a:t>Customer examples:</a:t>
            </a:r>
          </a:p>
          <a:p>
            <a:pPr eaLnBrk="1" hangingPunct="1"/>
            <a:r>
              <a:rPr lang="en-GB" sz="800" b="1" dirty="0" smtClean="0"/>
              <a:t>1) University of Minnesota:</a:t>
            </a:r>
          </a:p>
          <a:p>
            <a:pPr eaLnBrk="1" hangingPunct="1"/>
            <a:r>
              <a:rPr lang="en-US" sz="800" dirty="0" smtClean="0"/>
              <a:t>Juniper WLAN technology was also chosen by the University of Minnesota (USA) over Cisco for one of the largest 802.11n deployments in the world. </a:t>
            </a:r>
          </a:p>
          <a:p>
            <a:pPr eaLnBrk="1" hangingPunct="1"/>
            <a:r>
              <a:rPr lang="en-US" sz="800" dirty="0" smtClean="0"/>
              <a:t>To date University of Minnesota has deployed over 4500 access points and their plan is grow that to close to 10,000 802.11n Access Points by late 2012. </a:t>
            </a:r>
          </a:p>
          <a:p>
            <a:pPr defTabSz="948537" fontAlgn="base">
              <a:spcBef>
                <a:spcPct val="30000"/>
              </a:spcBef>
              <a:spcAft>
                <a:spcPct val="0"/>
              </a:spcAft>
              <a:defRPr/>
            </a:pPr>
            <a:endParaRPr lang="en-GB" sz="800" dirty="0" smtClean="0"/>
          </a:p>
          <a:p>
            <a:pPr defTabSz="948537" fontAlgn="base">
              <a:spcBef>
                <a:spcPct val="30000"/>
              </a:spcBef>
              <a:spcAft>
                <a:spcPct val="0"/>
              </a:spcAft>
              <a:defRPr/>
            </a:pPr>
            <a:r>
              <a:rPr lang="en-GB" sz="800" b="1" dirty="0" smtClean="0"/>
              <a:t>2) Belfast Social Care and Trust:</a:t>
            </a:r>
            <a:endParaRPr lang="en-US" sz="800" b="1" dirty="0" smtClean="0"/>
          </a:p>
          <a:p>
            <a:pPr eaLnBrk="1" hangingPunct="1"/>
            <a:r>
              <a:rPr lang="en-US" sz="800" dirty="0" smtClean="0"/>
              <a:t>Juniper</a:t>
            </a:r>
            <a:r>
              <a:rPr lang="en-US" sz="800" baseline="0" dirty="0" smtClean="0"/>
              <a:t> Wireless is also deployed (for many years) at the Belfast Health &amp; Social Care Trust</a:t>
            </a:r>
          </a:p>
          <a:p>
            <a:pPr eaLnBrk="1" hangingPunct="1"/>
            <a:r>
              <a:rPr lang="en-US" sz="800" baseline="0" dirty="0" smtClean="0"/>
              <a:t>The trust has implemented some of the worlds most innovating WLAN enabled healthcare applications in Europe.</a:t>
            </a:r>
          </a:p>
        </p:txBody>
      </p:sp>
      <p:sp>
        <p:nvSpPr>
          <p:cNvPr id="4" name="Slide Number Placeholder 3"/>
          <p:cNvSpPr>
            <a:spLocks noGrp="1"/>
          </p:cNvSpPr>
          <p:nvPr>
            <p:ph type="sldNum" sz="quarter" idx="10"/>
          </p:nvPr>
        </p:nvSpPr>
        <p:spPr/>
        <p:txBody>
          <a:bodyPr/>
          <a:lstStyle/>
          <a:p>
            <a:fld id="{B3A14B09-7C50-4114-8675-D6CC4E79564E}" type="slidenum">
              <a:rPr lang="en-US" smtClean="0"/>
              <a:pPr/>
              <a:t>9</a:t>
            </a:fld>
            <a:endParaRPr lang="en-US"/>
          </a:p>
        </p:txBody>
      </p:sp>
    </p:spTree>
    <p:extLst>
      <p:ext uri="{BB962C8B-B14F-4D97-AF65-F5344CB8AC3E}">
        <p14:creationId xmlns:p14="http://schemas.microsoft.com/office/powerpoint/2010/main" val="1814032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1.png"/><Relationship Id="rId5" Type="http://schemas.openxmlformats.org/officeDocument/2006/relationships/image" Target="../media/image8.png"/><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png"/><Relationship Id="rId3" Type="http://schemas.microsoft.com/office/2007/relationships/hdphoto" Target="../media/hdphoto1.wdp"/></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 Id="rId3"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 Id="rId3" Type="http://schemas.openxmlformats.org/officeDocument/2006/relationships/image" Target="../media/image1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10.png"/><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11"/>
          <p:cNvSpPr>
            <a:spLocks noChangeArrowheads="1"/>
          </p:cNvSpPr>
          <p:nvPr/>
        </p:nvSpPr>
        <p:spPr bwMode="gray">
          <a:xfrm>
            <a:off x="0" y="3"/>
            <a:ext cx="9144000" cy="6858000"/>
          </a:xfrm>
          <a:prstGeom prst="rect">
            <a:avLst/>
          </a:prstGeom>
          <a:solidFill>
            <a:srgbClr val="DFDFDF"/>
          </a:solidFill>
          <a:ln w="28575" algn="ctr">
            <a:noFill/>
            <a:miter lim="800000"/>
            <a:headEnd/>
            <a:tailEnd/>
          </a:ln>
          <a:effectLst/>
        </p:spPr>
        <p:txBody>
          <a:bodyPr wrap="none" tIns="0" rIns="0" bIns="0" anchor="ctr">
            <a:noAutofit/>
          </a:bodyPr>
          <a:lstStyle/>
          <a:p>
            <a:pPr>
              <a:defRPr/>
            </a:pPr>
            <a:endParaRPr lang="en-US">
              <a:latin typeface="Arial" pitchFamily="34" charset="0"/>
              <a:ea typeface="+mn-ea"/>
            </a:endParaRPr>
          </a:p>
        </p:txBody>
      </p:sp>
      <p:sp>
        <p:nvSpPr>
          <p:cNvPr id="2" name="Title 1"/>
          <p:cNvSpPr>
            <a:spLocks noGrp="1"/>
          </p:cNvSpPr>
          <p:nvPr>
            <p:ph type="ctrTitle"/>
          </p:nvPr>
        </p:nvSpPr>
        <p:spPr>
          <a:xfrm>
            <a:off x="914400" y="2532888"/>
            <a:ext cx="7315200" cy="877824"/>
          </a:xfrm>
        </p:spPr>
        <p:txBody>
          <a:bodyPr>
            <a:noAutofit/>
          </a:bodyPr>
          <a:lstStyle>
            <a:lvl1pPr algn="l" defTabSz="457200" rtl="0" eaLnBrk="1" fontAlgn="base" hangingPunct="1">
              <a:lnSpc>
                <a:spcPct val="90000"/>
              </a:lnSpc>
              <a:spcBef>
                <a:spcPct val="0"/>
              </a:spcBef>
              <a:spcAft>
                <a:spcPct val="20000"/>
              </a:spcAft>
              <a:defRPr lang="en-US" sz="3200" b="1" cap="all" baseline="0" dirty="0" smtClean="0">
                <a:solidFill>
                  <a:srgbClr val="292929"/>
                </a:solidFill>
                <a:latin typeface="Arial" pitchFamily="34" charset="0"/>
                <a:ea typeface="+mj-ea"/>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914400" y="3611880"/>
            <a:ext cx="5943600" cy="1051560"/>
          </a:xfrm>
        </p:spPr>
        <p:txBody>
          <a:bodyPr>
            <a:noAutofit/>
          </a:bodyPr>
          <a:lstStyle>
            <a:lvl1pPr marL="0" indent="0" algn="l" defTabSz="457200" rtl="0" eaLnBrk="1" fontAlgn="base" hangingPunct="1">
              <a:lnSpc>
                <a:spcPct val="95000"/>
              </a:lnSpc>
              <a:spcBef>
                <a:spcPct val="0"/>
              </a:spcBef>
              <a:spcAft>
                <a:spcPts val="600"/>
              </a:spcAft>
              <a:buClrTx/>
              <a:buFontTx/>
              <a:buNone/>
              <a:defRPr lang="en-US" sz="2000" dirty="0" smtClean="0">
                <a:solidFill>
                  <a:srgbClr val="4D4D4D"/>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2" name="Picture 7" descr="blue-window"/>
          <p:cNvPicPr>
            <a:picLocks noChangeAspect="1" noChangeArrowheads="1"/>
          </p:cNvPicPr>
          <p:nvPr/>
        </p:nvPicPr>
        <p:blipFill>
          <a:blip r:embed="rId2" cstate="print"/>
          <a:srcRect b="37572"/>
          <a:stretch>
            <a:fillRect/>
          </a:stretch>
        </p:blipFill>
        <p:spPr bwMode="auto">
          <a:xfrm>
            <a:off x="450850" y="5468938"/>
            <a:ext cx="8242300" cy="933450"/>
          </a:xfrm>
          <a:prstGeom prst="rect">
            <a:avLst/>
          </a:prstGeom>
          <a:noFill/>
          <a:ln w="9525">
            <a:noFill/>
            <a:miter lim="800000"/>
            <a:headEnd/>
            <a:tailEnd/>
          </a:ln>
        </p:spPr>
      </p:pic>
      <p:pic>
        <p:nvPicPr>
          <p:cNvPr id="7" name="Picture 6" descr="juniper_black.png"/>
          <p:cNvPicPr>
            <a:picLocks noChangeAspect="1"/>
          </p:cNvPicPr>
          <p:nvPr/>
        </p:nvPicPr>
        <p:blipFill>
          <a:blip r:embed="rId3" cstate="print"/>
          <a:stretch>
            <a:fillRect/>
          </a:stretch>
        </p:blipFill>
        <p:spPr>
          <a:xfrm>
            <a:off x="6495898" y="917683"/>
            <a:ext cx="1718044" cy="468557"/>
          </a:xfrm>
          <a:prstGeom prst="rect">
            <a:avLst/>
          </a:prstGeom>
        </p:spPr>
      </p:pic>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EP_JRSC_Title_EMEA_Prestitle">
    <p:spTree>
      <p:nvGrpSpPr>
        <p:cNvPr id="1" name=""/>
        <p:cNvGrpSpPr/>
        <p:nvPr/>
      </p:nvGrpSpPr>
      <p:grpSpPr>
        <a:xfrm>
          <a:off x="0" y="0"/>
          <a:ext cx="0" cy="0"/>
          <a:chOff x="0" y="0"/>
          <a:chExt cx="0" cy="0"/>
        </a:xfrm>
      </p:grpSpPr>
      <p:sp>
        <p:nvSpPr>
          <p:cNvPr id="8"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pic>
        <p:nvPicPr>
          <p:cNvPr id="16" name="Picture 15" descr="buildings.png"/>
          <p:cNvPicPr>
            <a:picLocks noChangeAspect="1"/>
          </p:cNvPicPr>
          <p:nvPr userDrawn="1"/>
        </p:nvPicPr>
        <p:blipFill>
          <a:blip r:embed="rId2" cstate="screen">
            <a:extLst>
              <a:ext uri="{28A0092B-C50C-407E-A947-70E740481C1C}">
                <a14:useLocalDpi xmlns:a14="http://schemas.microsoft.com/office/drawing/2010/main"/>
              </a:ext>
            </a:extLst>
          </a:blip>
          <a:srcRect b="35354"/>
          <a:stretch>
            <a:fillRect/>
          </a:stretch>
        </p:blipFill>
        <p:spPr>
          <a:xfrm>
            <a:off x="631865" y="2860842"/>
            <a:ext cx="8044916" cy="3114842"/>
          </a:xfrm>
          <a:prstGeom prst="rect">
            <a:avLst/>
          </a:prstGeom>
        </p:spPr>
      </p:pic>
      <p:sp>
        <p:nvSpPr>
          <p:cNvPr id="3" name="Subtitle 2"/>
          <p:cNvSpPr>
            <a:spLocks noGrp="1"/>
          </p:cNvSpPr>
          <p:nvPr>
            <p:ph type="subTitle" idx="1"/>
          </p:nvPr>
        </p:nvSpPr>
        <p:spPr>
          <a:xfrm>
            <a:off x="715963" y="3282383"/>
            <a:ext cx="5943600" cy="1051560"/>
          </a:xfrm>
        </p:spPr>
        <p:txBody>
          <a:bodyPr lIns="91440">
            <a:noAutofit/>
          </a:bodyPr>
          <a:lstStyle>
            <a:lvl1pPr marL="0" indent="0" algn="l" defTabSz="408318" rtl="0" eaLnBrk="1" fontAlgn="base" hangingPunct="1">
              <a:lnSpc>
                <a:spcPct val="95000"/>
              </a:lnSpc>
              <a:spcBef>
                <a:spcPct val="0"/>
              </a:spcBef>
              <a:spcAft>
                <a:spcPts val="536"/>
              </a:spcAft>
              <a:buClrTx/>
              <a:buFontTx/>
              <a:buNone/>
              <a:defRPr lang="en-US" sz="1800" dirty="0" smtClean="0">
                <a:solidFill>
                  <a:srgbClr val="4D4D4D"/>
                </a:solidFill>
                <a:latin typeface="+mn-lt"/>
                <a:ea typeface="+mn-ea"/>
                <a:cs typeface="+mn-cs"/>
              </a:defRPr>
            </a:lvl1pPr>
            <a:lvl2pPr marL="408318" indent="0" algn="ctr">
              <a:buNone/>
              <a:defRPr>
                <a:solidFill>
                  <a:schemeClr val="tx1">
                    <a:tint val="75000"/>
                  </a:schemeClr>
                </a:solidFill>
              </a:defRPr>
            </a:lvl2pPr>
            <a:lvl3pPr marL="816638" indent="0" algn="ctr">
              <a:buNone/>
              <a:defRPr>
                <a:solidFill>
                  <a:schemeClr val="tx1">
                    <a:tint val="75000"/>
                  </a:schemeClr>
                </a:solidFill>
              </a:defRPr>
            </a:lvl3pPr>
            <a:lvl4pPr marL="1224958" indent="0" algn="ctr">
              <a:buNone/>
              <a:defRPr>
                <a:solidFill>
                  <a:schemeClr val="tx1">
                    <a:tint val="75000"/>
                  </a:schemeClr>
                </a:solidFill>
              </a:defRPr>
            </a:lvl4pPr>
            <a:lvl5pPr marL="1633276" indent="0" algn="ctr">
              <a:buNone/>
              <a:defRPr>
                <a:solidFill>
                  <a:schemeClr val="tx1">
                    <a:tint val="75000"/>
                  </a:schemeClr>
                </a:solidFill>
              </a:defRPr>
            </a:lvl5pPr>
            <a:lvl6pPr marL="2041595" indent="0" algn="ctr">
              <a:buNone/>
              <a:defRPr>
                <a:solidFill>
                  <a:schemeClr val="tx1">
                    <a:tint val="75000"/>
                  </a:schemeClr>
                </a:solidFill>
              </a:defRPr>
            </a:lvl6pPr>
            <a:lvl7pPr marL="2449914" indent="0" algn="ctr">
              <a:buNone/>
              <a:defRPr>
                <a:solidFill>
                  <a:schemeClr val="tx1">
                    <a:tint val="75000"/>
                  </a:schemeClr>
                </a:solidFill>
              </a:defRPr>
            </a:lvl7pPr>
            <a:lvl8pPr marL="2858233" indent="0" algn="ctr">
              <a:buNone/>
              <a:defRPr>
                <a:solidFill>
                  <a:schemeClr val="tx1">
                    <a:tint val="75000"/>
                  </a:schemeClr>
                </a:solidFill>
              </a:defRPr>
            </a:lvl8pPr>
            <a:lvl9pPr marL="3266552"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descr="juniper_black.png"/>
          <p:cNvPicPr>
            <a:picLocks noChangeAspect="1"/>
          </p:cNvPicPr>
          <p:nvPr userDrawn="1"/>
        </p:nvPicPr>
        <p:blipFill>
          <a:blip r:embed="rId3" cstate="print"/>
          <a:stretch>
            <a:fillRect/>
          </a:stretch>
        </p:blipFill>
        <p:spPr>
          <a:xfrm>
            <a:off x="7227344" y="877580"/>
            <a:ext cx="1243476" cy="468557"/>
          </a:xfrm>
          <a:prstGeom prst="rect">
            <a:avLst/>
          </a:prstGeom>
        </p:spPr>
      </p:pic>
      <p:pic>
        <p:nvPicPr>
          <p:cNvPr id="9" name="Picture 8" descr="EMEA SALES SUMMIT 2012.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3280" y="2593470"/>
            <a:ext cx="6573456" cy="670760"/>
          </a:xfrm>
          <a:prstGeom prst="rect">
            <a:avLst/>
          </a:prstGeom>
        </p:spPr>
      </p:pic>
      <p:pic>
        <p:nvPicPr>
          <p:cNvPr id="10" name="Picture 9" descr="THE NEW NETWORK TAGLIN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315" y="5908845"/>
            <a:ext cx="7878031" cy="548104"/>
          </a:xfrm>
          <a:prstGeom prst="rect">
            <a:avLst/>
          </a:prstGeom>
        </p:spPr>
      </p:pic>
      <p:sp>
        <p:nvSpPr>
          <p:cNvPr id="15" name="Rectangle 11"/>
          <p:cNvSpPr>
            <a:spLocks noChangeArrowheads="1"/>
          </p:cNvSpPr>
          <p:nvPr userDrawn="1"/>
        </p:nvSpPr>
        <p:spPr bwMode="gray">
          <a:xfrm>
            <a:off x="635181" y="2558152"/>
            <a:ext cx="6995529" cy="628491"/>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2" name="Rectangle 1"/>
          <p:cNvSpPr/>
          <p:nvPr userDrawn="1"/>
        </p:nvSpPr>
        <p:spPr>
          <a:xfrm>
            <a:off x="635166" y="1782026"/>
            <a:ext cx="8020050" cy="670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16638"/>
            <a:r>
              <a:rPr lang="en-US" sz="3200" smtClean="0">
                <a:solidFill>
                  <a:srgbClr val="292929"/>
                </a:solidFill>
                <a:latin typeface="Antenna Black" pitchFamily="50" charset="0"/>
              </a:rPr>
              <a:t>EMEA SALES SUMMIT 2012</a:t>
            </a:r>
            <a:endParaRPr lang="en-US" sz="3200">
              <a:solidFill>
                <a:srgbClr val="292929"/>
              </a:solidFill>
              <a:latin typeface="Antenna Black" pitchFamily="50" charset="0"/>
            </a:endParaRPr>
          </a:p>
        </p:txBody>
      </p:sp>
      <p:sp>
        <p:nvSpPr>
          <p:cNvPr id="5" name="Text Placeholder 4"/>
          <p:cNvSpPr>
            <a:spLocks noGrp="1"/>
          </p:cNvSpPr>
          <p:nvPr>
            <p:ph type="body" sz="quarter" idx="10" hasCustomPrompt="1"/>
          </p:nvPr>
        </p:nvSpPr>
        <p:spPr>
          <a:xfrm>
            <a:off x="715963" y="2637052"/>
            <a:ext cx="6364568" cy="627189"/>
          </a:xfrm>
        </p:spPr>
        <p:txBody>
          <a:bodyPr/>
          <a:lstStyle>
            <a:lvl1pPr>
              <a:defRPr/>
            </a:lvl1pPr>
          </a:lstStyle>
          <a:p>
            <a:pPr lvl="0"/>
            <a:r>
              <a:rPr lang="en-US" smtClean="0"/>
              <a:t>Presentation Title</a:t>
            </a:r>
          </a:p>
        </p:txBody>
      </p:sp>
    </p:spTree>
    <p:extLst>
      <p:ext uri="{BB962C8B-B14F-4D97-AF65-F5344CB8AC3E}">
        <p14:creationId xmlns:p14="http://schemas.microsoft.com/office/powerpoint/2010/main" val="3243541724"/>
      </p:ext>
    </p:extLst>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EP_JRSC_Title_Americas">
    <p:spTree>
      <p:nvGrpSpPr>
        <p:cNvPr id="1" name=""/>
        <p:cNvGrpSpPr/>
        <p:nvPr/>
      </p:nvGrpSpPr>
      <p:grpSpPr>
        <a:xfrm>
          <a:off x="0" y="0"/>
          <a:ext cx="0" cy="0"/>
          <a:chOff x="0" y="0"/>
          <a:chExt cx="0" cy="0"/>
        </a:xfrm>
      </p:grpSpPr>
      <p:sp>
        <p:nvSpPr>
          <p:cNvPr id="8"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3" name="Subtitle 2"/>
          <p:cNvSpPr>
            <a:spLocks noGrp="1"/>
          </p:cNvSpPr>
          <p:nvPr>
            <p:ph type="subTitle" idx="1"/>
          </p:nvPr>
        </p:nvSpPr>
        <p:spPr>
          <a:xfrm>
            <a:off x="794085" y="3611880"/>
            <a:ext cx="5943600" cy="1051560"/>
          </a:xfrm>
        </p:spPr>
        <p:txBody>
          <a:bodyPr>
            <a:noAutofit/>
          </a:bodyPr>
          <a:lstStyle>
            <a:lvl1pPr marL="0" indent="0" algn="l" defTabSz="408318" rtl="0" eaLnBrk="1" fontAlgn="base" hangingPunct="1">
              <a:lnSpc>
                <a:spcPct val="95000"/>
              </a:lnSpc>
              <a:spcBef>
                <a:spcPct val="0"/>
              </a:spcBef>
              <a:spcAft>
                <a:spcPts val="536"/>
              </a:spcAft>
              <a:buClrTx/>
              <a:buFontTx/>
              <a:buNone/>
              <a:defRPr lang="en-US" sz="1800" dirty="0" smtClean="0">
                <a:solidFill>
                  <a:srgbClr val="4D4D4D"/>
                </a:solidFill>
                <a:latin typeface="+mn-lt"/>
                <a:ea typeface="+mn-ea"/>
                <a:cs typeface="+mn-cs"/>
              </a:defRPr>
            </a:lvl1pPr>
            <a:lvl2pPr marL="408318" indent="0" algn="ctr">
              <a:buNone/>
              <a:defRPr>
                <a:solidFill>
                  <a:schemeClr val="tx1">
                    <a:tint val="75000"/>
                  </a:schemeClr>
                </a:solidFill>
              </a:defRPr>
            </a:lvl2pPr>
            <a:lvl3pPr marL="816638" indent="0" algn="ctr">
              <a:buNone/>
              <a:defRPr>
                <a:solidFill>
                  <a:schemeClr val="tx1">
                    <a:tint val="75000"/>
                  </a:schemeClr>
                </a:solidFill>
              </a:defRPr>
            </a:lvl3pPr>
            <a:lvl4pPr marL="1224958" indent="0" algn="ctr">
              <a:buNone/>
              <a:defRPr>
                <a:solidFill>
                  <a:schemeClr val="tx1">
                    <a:tint val="75000"/>
                  </a:schemeClr>
                </a:solidFill>
              </a:defRPr>
            </a:lvl4pPr>
            <a:lvl5pPr marL="1633276" indent="0" algn="ctr">
              <a:buNone/>
              <a:defRPr>
                <a:solidFill>
                  <a:schemeClr val="tx1">
                    <a:tint val="75000"/>
                  </a:schemeClr>
                </a:solidFill>
              </a:defRPr>
            </a:lvl5pPr>
            <a:lvl6pPr marL="2041595" indent="0" algn="ctr">
              <a:buNone/>
              <a:defRPr>
                <a:solidFill>
                  <a:schemeClr val="tx1">
                    <a:tint val="75000"/>
                  </a:schemeClr>
                </a:solidFill>
              </a:defRPr>
            </a:lvl6pPr>
            <a:lvl7pPr marL="2449914" indent="0" algn="ctr">
              <a:buNone/>
              <a:defRPr>
                <a:solidFill>
                  <a:schemeClr val="tx1">
                    <a:tint val="75000"/>
                  </a:schemeClr>
                </a:solidFill>
              </a:defRPr>
            </a:lvl7pPr>
            <a:lvl8pPr marL="2858233" indent="0" algn="ctr">
              <a:buNone/>
              <a:defRPr>
                <a:solidFill>
                  <a:schemeClr val="tx1">
                    <a:tint val="75000"/>
                  </a:schemeClr>
                </a:solidFill>
              </a:defRPr>
            </a:lvl8pPr>
            <a:lvl9pPr marL="3266552"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descr="juniper_black.png"/>
          <p:cNvPicPr>
            <a:picLocks noChangeAspect="1"/>
          </p:cNvPicPr>
          <p:nvPr userDrawn="1"/>
        </p:nvPicPr>
        <p:blipFill>
          <a:blip r:embed="rId2" cstate="print"/>
          <a:stretch>
            <a:fillRect/>
          </a:stretch>
        </p:blipFill>
        <p:spPr>
          <a:xfrm>
            <a:off x="7227344" y="877580"/>
            <a:ext cx="1243476" cy="468557"/>
          </a:xfrm>
          <a:prstGeom prst="rect">
            <a:avLst/>
          </a:prstGeom>
        </p:spPr>
      </p:pic>
      <p:pic>
        <p:nvPicPr>
          <p:cNvPr id="11" name="Picture 10" descr="THE NEW NETWORK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315" y="5908845"/>
            <a:ext cx="7878031" cy="548104"/>
          </a:xfrm>
          <a:prstGeom prst="rect">
            <a:avLst/>
          </a:prstGeom>
        </p:spPr>
      </p:pic>
      <p:pic>
        <p:nvPicPr>
          <p:cNvPr id="12" name="Picture 11" descr="buildings.png"/>
          <p:cNvPicPr>
            <a:picLocks noChangeAspect="1"/>
          </p:cNvPicPr>
          <p:nvPr userDrawn="1"/>
        </p:nvPicPr>
        <p:blipFill>
          <a:blip r:embed="rId4" cstate="screen">
            <a:extLst>
              <a:ext uri="{28A0092B-C50C-407E-A947-70E740481C1C}">
                <a14:useLocalDpi xmlns:a14="http://schemas.microsoft.com/office/drawing/2010/main"/>
              </a:ext>
            </a:extLst>
          </a:blip>
          <a:srcRect b="35354"/>
          <a:stretch>
            <a:fillRect/>
          </a:stretch>
        </p:blipFill>
        <p:spPr>
          <a:xfrm>
            <a:off x="631865" y="2860842"/>
            <a:ext cx="8044916" cy="3114842"/>
          </a:xfrm>
          <a:prstGeom prst="rect">
            <a:avLst/>
          </a:prstGeom>
        </p:spPr>
      </p:pic>
      <p:pic>
        <p:nvPicPr>
          <p:cNvPr id="10" name="Picture 9" descr="AMER SALES SUMMIT 201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323" y="2593479"/>
            <a:ext cx="6627305" cy="593156"/>
          </a:xfrm>
          <a:prstGeom prst="rect">
            <a:avLst/>
          </a:prstGeom>
        </p:spPr>
      </p:pic>
      <p:sp>
        <p:nvSpPr>
          <p:cNvPr id="14" name="Rectangle 11"/>
          <p:cNvSpPr>
            <a:spLocks noChangeArrowheads="1"/>
          </p:cNvSpPr>
          <p:nvPr userDrawn="1"/>
        </p:nvSpPr>
        <p:spPr bwMode="gray">
          <a:xfrm>
            <a:off x="635181" y="2558152"/>
            <a:ext cx="6995529" cy="628491"/>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15" name="Rectangle 14"/>
          <p:cNvSpPr/>
          <p:nvPr userDrawn="1"/>
        </p:nvSpPr>
        <p:spPr>
          <a:xfrm>
            <a:off x="635166" y="2558142"/>
            <a:ext cx="8020050" cy="670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16638"/>
            <a:r>
              <a:rPr lang="en-US" sz="3200" smtClean="0">
                <a:solidFill>
                  <a:srgbClr val="292929"/>
                </a:solidFill>
                <a:latin typeface="Antenna Black" pitchFamily="50" charset="0"/>
              </a:rPr>
              <a:t>Americas SALES SUMMIT 2012</a:t>
            </a:r>
            <a:endParaRPr lang="en-US" sz="3200">
              <a:solidFill>
                <a:srgbClr val="292929"/>
              </a:solidFill>
              <a:latin typeface="Antenna Black" pitchFamily="50" charset="0"/>
            </a:endParaRPr>
          </a:p>
        </p:txBody>
      </p:sp>
    </p:spTree>
    <p:extLst>
      <p:ext uri="{BB962C8B-B14F-4D97-AF65-F5344CB8AC3E}">
        <p14:creationId xmlns:p14="http://schemas.microsoft.com/office/powerpoint/2010/main" val="1470129713"/>
      </p:ext>
    </p:extLst>
  </p:cSld>
  <p:clrMapOvr>
    <a:masterClrMapping/>
  </p:clrMapOvr>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EP_JRSC_Title_Americas_Prestitle">
    <p:spTree>
      <p:nvGrpSpPr>
        <p:cNvPr id="1" name=""/>
        <p:cNvGrpSpPr/>
        <p:nvPr/>
      </p:nvGrpSpPr>
      <p:grpSpPr>
        <a:xfrm>
          <a:off x="0" y="0"/>
          <a:ext cx="0" cy="0"/>
          <a:chOff x="0" y="0"/>
          <a:chExt cx="0" cy="0"/>
        </a:xfrm>
      </p:grpSpPr>
      <p:sp>
        <p:nvSpPr>
          <p:cNvPr id="8"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pic>
        <p:nvPicPr>
          <p:cNvPr id="12" name="Picture 11" descr="buildings.png"/>
          <p:cNvPicPr>
            <a:picLocks noChangeAspect="1"/>
          </p:cNvPicPr>
          <p:nvPr userDrawn="1"/>
        </p:nvPicPr>
        <p:blipFill>
          <a:blip r:embed="rId2" cstate="screen">
            <a:extLst>
              <a:ext uri="{28A0092B-C50C-407E-A947-70E740481C1C}">
                <a14:useLocalDpi xmlns:a14="http://schemas.microsoft.com/office/drawing/2010/main"/>
              </a:ext>
            </a:extLst>
          </a:blip>
          <a:srcRect b="35354"/>
          <a:stretch>
            <a:fillRect/>
          </a:stretch>
        </p:blipFill>
        <p:spPr>
          <a:xfrm>
            <a:off x="631865" y="2860842"/>
            <a:ext cx="8044916" cy="3114842"/>
          </a:xfrm>
          <a:prstGeom prst="rect">
            <a:avLst/>
          </a:prstGeom>
        </p:spPr>
      </p:pic>
      <p:pic>
        <p:nvPicPr>
          <p:cNvPr id="7" name="Picture 6" descr="juniper_black.png"/>
          <p:cNvPicPr>
            <a:picLocks noChangeAspect="1"/>
          </p:cNvPicPr>
          <p:nvPr userDrawn="1"/>
        </p:nvPicPr>
        <p:blipFill>
          <a:blip r:embed="rId3" cstate="print"/>
          <a:stretch>
            <a:fillRect/>
          </a:stretch>
        </p:blipFill>
        <p:spPr>
          <a:xfrm>
            <a:off x="7227344" y="877580"/>
            <a:ext cx="1243476" cy="468557"/>
          </a:xfrm>
          <a:prstGeom prst="rect">
            <a:avLst/>
          </a:prstGeom>
        </p:spPr>
      </p:pic>
      <p:pic>
        <p:nvPicPr>
          <p:cNvPr id="11" name="Picture 10" descr="THE NEW NETWORK TAGLIN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8315" y="5908845"/>
            <a:ext cx="7878031" cy="548104"/>
          </a:xfrm>
          <a:prstGeom prst="rect">
            <a:avLst/>
          </a:prstGeom>
        </p:spPr>
      </p:pic>
      <p:pic>
        <p:nvPicPr>
          <p:cNvPr id="10" name="Picture 9" descr="AMER SALES SUMMIT 201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323" y="2593479"/>
            <a:ext cx="6627305" cy="593156"/>
          </a:xfrm>
          <a:prstGeom prst="rect">
            <a:avLst/>
          </a:prstGeom>
        </p:spPr>
      </p:pic>
      <p:sp>
        <p:nvSpPr>
          <p:cNvPr id="14" name="Rectangle 11"/>
          <p:cNvSpPr>
            <a:spLocks noChangeArrowheads="1"/>
          </p:cNvSpPr>
          <p:nvPr userDrawn="1"/>
        </p:nvSpPr>
        <p:spPr bwMode="gray">
          <a:xfrm>
            <a:off x="635181" y="2558152"/>
            <a:ext cx="6995529" cy="628491"/>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15" name="Rectangle 14"/>
          <p:cNvSpPr/>
          <p:nvPr userDrawn="1"/>
        </p:nvSpPr>
        <p:spPr>
          <a:xfrm>
            <a:off x="635166" y="1782026"/>
            <a:ext cx="8020050" cy="670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16638"/>
            <a:r>
              <a:rPr lang="en-US" sz="3200" smtClean="0">
                <a:solidFill>
                  <a:srgbClr val="292929"/>
                </a:solidFill>
                <a:latin typeface="Antenna Black" pitchFamily="50" charset="0"/>
              </a:rPr>
              <a:t>Americas SALES SUMMIT 2012</a:t>
            </a:r>
            <a:endParaRPr lang="en-US" sz="3200">
              <a:solidFill>
                <a:srgbClr val="292929"/>
              </a:solidFill>
              <a:latin typeface="Antenna Black" pitchFamily="50" charset="0"/>
            </a:endParaRPr>
          </a:p>
        </p:txBody>
      </p:sp>
      <p:sp>
        <p:nvSpPr>
          <p:cNvPr id="13" name="Subtitle 2"/>
          <p:cNvSpPr>
            <a:spLocks noGrp="1"/>
          </p:cNvSpPr>
          <p:nvPr>
            <p:ph type="subTitle" idx="1"/>
          </p:nvPr>
        </p:nvSpPr>
        <p:spPr>
          <a:xfrm>
            <a:off x="715963" y="3282383"/>
            <a:ext cx="5943600" cy="1051560"/>
          </a:xfrm>
        </p:spPr>
        <p:txBody>
          <a:bodyPr lIns="91440">
            <a:noAutofit/>
          </a:bodyPr>
          <a:lstStyle>
            <a:lvl1pPr marL="0" indent="0" algn="l" defTabSz="408318" rtl="0" eaLnBrk="1" fontAlgn="base" hangingPunct="1">
              <a:lnSpc>
                <a:spcPct val="95000"/>
              </a:lnSpc>
              <a:spcBef>
                <a:spcPct val="0"/>
              </a:spcBef>
              <a:spcAft>
                <a:spcPts val="536"/>
              </a:spcAft>
              <a:buClrTx/>
              <a:buFontTx/>
              <a:buNone/>
              <a:defRPr lang="en-US" sz="1800" dirty="0" smtClean="0">
                <a:solidFill>
                  <a:srgbClr val="4D4D4D"/>
                </a:solidFill>
                <a:latin typeface="+mn-lt"/>
                <a:ea typeface="+mn-ea"/>
                <a:cs typeface="+mn-cs"/>
              </a:defRPr>
            </a:lvl1pPr>
            <a:lvl2pPr marL="408318" indent="0" algn="ctr">
              <a:buNone/>
              <a:defRPr>
                <a:solidFill>
                  <a:schemeClr val="tx1">
                    <a:tint val="75000"/>
                  </a:schemeClr>
                </a:solidFill>
              </a:defRPr>
            </a:lvl2pPr>
            <a:lvl3pPr marL="816638" indent="0" algn="ctr">
              <a:buNone/>
              <a:defRPr>
                <a:solidFill>
                  <a:schemeClr val="tx1">
                    <a:tint val="75000"/>
                  </a:schemeClr>
                </a:solidFill>
              </a:defRPr>
            </a:lvl3pPr>
            <a:lvl4pPr marL="1224958" indent="0" algn="ctr">
              <a:buNone/>
              <a:defRPr>
                <a:solidFill>
                  <a:schemeClr val="tx1">
                    <a:tint val="75000"/>
                  </a:schemeClr>
                </a:solidFill>
              </a:defRPr>
            </a:lvl4pPr>
            <a:lvl5pPr marL="1633276" indent="0" algn="ctr">
              <a:buNone/>
              <a:defRPr>
                <a:solidFill>
                  <a:schemeClr val="tx1">
                    <a:tint val="75000"/>
                  </a:schemeClr>
                </a:solidFill>
              </a:defRPr>
            </a:lvl5pPr>
            <a:lvl6pPr marL="2041595" indent="0" algn="ctr">
              <a:buNone/>
              <a:defRPr>
                <a:solidFill>
                  <a:schemeClr val="tx1">
                    <a:tint val="75000"/>
                  </a:schemeClr>
                </a:solidFill>
              </a:defRPr>
            </a:lvl6pPr>
            <a:lvl7pPr marL="2449914" indent="0" algn="ctr">
              <a:buNone/>
              <a:defRPr>
                <a:solidFill>
                  <a:schemeClr val="tx1">
                    <a:tint val="75000"/>
                  </a:schemeClr>
                </a:solidFill>
              </a:defRPr>
            </a:lvl7pPr>
            <a:lvl8pPr marL="2858233" indent="0" algn="ctr">
              <a:buNone/>
              <a:defRPr>
                <a:solidFill>
                  <a:schemeClr val="tx1">
                    <a:tint val="75000"/>
                  </a:schemeClr>
                </a:solidFill>
              </a:defRPr>
            </a:lvl8pPr>
            <a:lvl9pPr marL="3266552" indent="0" algn="ctr">
              <a:buNone/>
              <a:defRPr>
                <a:solidFill>
                  <a:schemeClr val="tx1">
                    <a:tint val="75000"/>
                  </a:schemeClr>
                </a:solidFill>
              </a:defRPr>
            </a:lvl9pPr>
          </a:lstStyle>
          <a:p>
            <a:r>
              <a:rPr lang="en-US" smtClean="0"/>
              <a:t>Click to edit Master subtitle style</a:t>
            </a:r>
            <a:endParaRPr lang="en-US" dirty="0"/>
          </a:p>
        </p:txBody>
      </p:sp>
      <p:sp>
        <p:nvSpPr>
          <p:cNvPr id="16" name="Text Placeholder 4"/>
          <p:cNvSpPr>
            <a:spLocks noGrp="1"/>
          </p:cNvSpPr>
          <p:nvPr>
            <p:ph type="body" sz="quarter" idx="10" hasCustomPrompt="1"/>
          </p:nvPr>
        </p:nvSpPr>
        <p:spPr>
          <a:xfrm>
            <a:off x="715963" y="2637052"/>
            <a:ext cx="6364568" cy="627189"/>
          </a:xfrm>
        </p:spPr>
        <p:txBody>
          <a:bodyPr/>
          <a:lstStyle>
            <a:lvl1pPr>
              <a:defRPr/>
            </a:lvl1pPr>
          </a:lstStyle>
          <a:p>
            <a:pPr lvl="0"/>
            <a:r>
              <a:rPr lang="en-US" smtClean="0"/>
              <a:t>Presentation Title</a:t>
            </a:r>
          </a:p>
        </p:txBody>
      </p:sp>
    </p:spTree>
    <p:extLst>
      <p:ext uri="{BB962C8B-B14F-4D97-AF65-F5344CB8AC3E}">
        <p14:creationId xmlns:p14="http://schemas.microsoft.com/office/powerpoint/2010/main" val="3466153518"/>
      </p:ext>
    </p:extLst>
  </p:cSld>
  <p:clrMapOvr>
    <a:masterClrMapping/>
  </p:clrMapOvr>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EP_JRSC_Main Content">
    <p:spTree>
      <p:nvGrpSpPr>
        <p:cNvPr id="1" name=""/>
        <p:cNvGrpSpPr/>
        <p:nvPr/>
      </p:nvGrpSpPr>
      <p:grpSpPr>
        <a:xfrm>
          <a:off x="0" y="0"/>
          <a:ext cx="0" cy="0"/>
          <a:chOff x="0" y="0"/>
          <a:chExt cx="0" cy="0"/>
        </a:xfrm>
      </p:grpSpPr>
      <p:sp>
        <p:nvSpPr>
          <p:cNvPr id="2" name="Title 1"/>
          <p:cNvSpPr>
            <a:spLocks noGrp="1"/>
          </p:cNvSpPr>
          <p:nvPr>
            <p:ph type="title"/>
          </p:nvPr>
        </p:nvSpPr>
        <p:spPr>
          <a:xfrm>
            <a:off x="466855" y="264298"/>
            <a:ext cx="8220456" cy="890863"/>
          </a:xfrm>
        </p:spPr>
        <p:txBody>
          <a:bodyPr>
            <a:noAutofit/>
          </a:bodyPr>
          <a:lstStyle>
            <a:lvl1pPr algn="l" defTabSz="408318"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503958214"/>
      </p:ext>
    </p:extLst>
  </p:cSld>
  <p:clrMapOvr>
    <a:masterClrMapping/>
  </p:clrMapOvr>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P_Content Slide">
    <p:spTree>
      <p:nvGrpSpPr>
        <p:cNvPr id="1" name=""/>
        <p:cNvGrpSpPr/>
        <p:nvPr/>
      </p:nvGrpSpPr>
      <p:grpSpPr>
        <a:xfrm>
          <a:off x="0" y="0"/>
          <a:ext cx="0" cy="0"/>
          <a:chOff x="0" y="0"/>
          <a:chExt cx="0" cy="0"/>
        </a:xfrm>
      </p:grpSpPr>
      <p:pic>
        <p:nvPicPr>
          <p:cNvPr id="11" name="Picture 3" descr="\\psf\Home\Desktop\Juniper\Global Marketing Summit\Artwork\Flower.White.pn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0" y="1"/>
            <a:ext cx="9144000" cy="6237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1"/>
            <a:ext cx="9144000" cy="100385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656" tIns="40828" rIns="81656" bIns="40828" rtlCol="0" anchor="ctr"/>
          <a:lstStyle/>
          <a:p>
            <a:pPr algn="ctr" defTabSz="816638"/>
            <a:endParaRPr lang="en-US" sz="1600">
              <a:solidFill>
                <a:srgbClr val="FFFFFF"/>
              </a:solidFill>
            </a:endParaRPr>
          </a:p>
        </p:txBody>
      </p:sp>
      <p:sp>
        <p:nvSpPr>
          <p:cNvPr id="2" name="Title 1"/>
          <p:cNvSpPr>
            <a:spLocks noGrp="1"/>
          </p:cNvSpPr>
          <p:nvPr>
            <p:ph type="title" hasCustomPrompt="1"/>
          </p:nvPr>
        </p:nvSpPr>
        <p:spPr>
          <a:xfrm>
            <a:off x="458803" y="255589"/>
            <a:ext cx="8237537" cy="741361"/>
          </a:xfrm>
          <a:prstGeom prst="rect">
            <a:avLst/>
          </a:prstGeom>
        </p:spPr>
        <p:txBody>
          <a:bodyPr lIns="81656" tIns="40828" rIns="81656" bIns="40828" anchor="b">
            <a:noAutofit/>
          </a:bodyPr>
          <a:lstStyle>
            <a:lvl1pPr algn="l" defTabSz="408279" rtl="0" eaLnBrk="1" fontAlgn="base" hangingPunct="1">
              <a:lnSpc>
                <a:spcPct val="90000"/>
              </a:lnSpc>
              <a:spcBef>
                <a:spcPct val="0"/>
              </a:spcBef>
              <a:spcAft>
                <a:spcPts val="470"/>
              </a:spcAft>
              <a:defRPr lang="en-US" sz="2100" b="1" cap="all" baseline="0" dirty="0" smtClean="0">
                <a:solidFill>
                  <a:srgbClr val="292929"/>
                </a:solidFill>
                <a:latin typeface="+mj-lt"/>
                <a:ea typeface="+mj-ea"/>
                <a:cs typeface="+mj-cs"/>
              </a:defRPr>
            </a:lvl1pPr>
          </a:lstStyle>
          <a:p>
            <a:pPr lvl="0"/>
            <a:r>
              <a:rPr lang="en-US" smtClean="0"/>
              <a:t>Slide title</a:t>
            </a:r>
            <a:endParaRPr lang="en-US" dirty="0"/>
          </a:p>
        </p:txBody>
      </p:sp>
    </p:spTree>
    <p:extLst>
      <p:ext uri="{BB962C8B-B14F-4D97-AF65-F5344CB8AC3E}">
        <p14:creationId xmlns:p14="http://schemas.microsoft.com/office/powerpoint/2010/main" val="8665544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EP_Content Slide">
    <p:spTree>
      <p:nvGrpSpPr>
        <p:cNvPr id="1" name=""/>
        <p:cNvGrpSpPr/>
        <p:nvPr/>
      </p:nvGrpSpPr>
      <p:grpSpPr>
        <a:xfrm>
          <a:off x="0" y="0"/>
          <a:ext cx="0" cy="0"/>
          <a:chOff x="0" y="0"/>
          <a:chExt cx="0" cy="0"/>
        </a:xfrm>
      </p:grpSpPr>
      <p:pic>
        <p:nvPicPr>
          <p:cNvPr id="11" name="Picture 3" descr="\\psf\Home\Desktop\Juniper\Global Marketing Summit\Artwork\Flower.White.png"/>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0" y="1"/>
            <a:ext cx="9144000" cy="6237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userDrawn="1"/>
        </p:nvSpPr>
        <p:spPr>
          <a:xfrm>
            <a:off x="0" y="1"/>
            <a:ext cx="9144000" cy="100385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1623" tIns="40812" rIns="81623" bIns="40812" rtlCol="0" anchor="ctr"/>
          <a:lstStyle/>
          <a:p>
            <a:pPr algn="ctr" defTabSz="816638"/>
            <a:endParaRPr lang="en-US" sz="1600">
              <a:solidFill>
                <a:srgbClr val="FFFFFF"/>
              </a:solidFill>
            </a:endParaRPr>
          </a:p>
        </p:txBody>
      </p:sp>
      <p:sp>
        <p:nvSpPr>
          <p:cNvPr id="2" name="Title 1"/>
          <p:cNvSpPr>
            <a:spLocks noGrp="1"/>
          </p:cNvSpPr>
          <p:nvPr>
            <p:ph type="title" hasCustomPrompt="1"/>
          </p:nvPr>
        </p:nvSpPr>
        <p:spPr>
          <a:xfrm>
            <a:off x="458812" y="255594"/>
            <a:ext cx="8237537" cy="741361"/>
          </a:xfrm>
          <a:prstGeom prst="rect">
            <a:avLst/>
          </a:prstGeom>
        </p:spPr>
        <p:txBody>
          <a:bodyPr lIns="81623" tIns="40812" rIns="81623" bIns="40812" anchor="b">
            <a:noAutofit/>
          </a:bodyPr>
          <a:lstStyle>
            <a:lvl1pPr algn="l" defTabSz="408115" rtl="0" eaLnBrk="1" fontAlgn="base" hangingPunct="1">
              <a:lnSpc>
                <a:spcPct val="90000"/>
              </a:lnSpc>
              <a:spcBef>
                <a:spcPct val="0"/>
              </a:spcBef>
              <a:spcAft>
                <a:spcPts val="470"/>
              </a:spcAft>
              <a:defRPr lang="en-US" sz="2100" b="1" cap="all" baseline="0" dirty="0" smtClean="0">
                <a:solidFill>
                  <a:srgbClr val="292929"/>
                </a:solidFill>
                <a:latin typeface="+mj-lt"/>
                <a:ea typeface="+mj-ea"/>
                <a:cs typeface="+mj-cs"/>
              </a:defRPr>
            </a:lvl1pPr>
          </a:lstStyle>
          <a:p>
            <a:pPr lvl="0"/>
            <a:r>
              <a:rPr lang="en-US" smtClean="0"/>
              <a:t>Slide title</a:t>
            </a:r>
            <a:endParaRPr lang="en-US" dirty="0"/>
          </a:p>
        </p:txBody>
      </p:sp>
      <p:sp>
        <p:nvSpPr>
          <p:cNvPr id="13" name="Content Placeholder 12"/>
          <p:cNvSpPr>
            <a:spLocks noGrp="1"/>
          </p:cNvSpPr>
          <p:nvPr>
            <p:ph sz="quarter" idx="10"/>
          </p:nvPr>
        </p:nvSpPr>
        <p:spPr>
          <a:xfrm>
            <a:off x="458788" y="1262270"/>
            <a:ext cx="8229600" cy="4863893"/>
          </a:xfrm>
          <a:prstGeom prst="rect">
            <a:avLst/>
          </a:prstGeom>
        </p:spPr>
        <p:txBody>
          <a:bodyPr lIns="81623" tIns="40812" rIns="81623" bIns="40812"/>
          <a:lstStyle>
            <a:lvl1pPr marL="100615" indent="-100615">
              <a:spcBef>
                <a:spcPts val="0"/>
              </a:spcBef>
              <a:spcAft>
                <a:spcPts val="536"/>
              </a:spcAft>
              <a:buClr>
                <a:schemeClr val="tx1"/>
              </a:buClr>
              <a:defRPr>
                <a:solidFill>
                  <a:schemeClr val="tx1"/>
                </a:solidFill>
              </a:defRPr>
            </a:lvl1pPr>
            <a:lvl2pPr marL="456295" indent="-148794">
              <a:spcAft>
                <a:spcPts val="536"/>
              </a:spcAft>
              <a:buClr>
                <a:schemeClr val="accent6"/>
              </a:buClr>
              <a:buSzPct val="100000"/>
              <a:defRPr sz="1600">
                <a:solidFill>
                  <a:schemeClr val="tx1"/>
                </a:solidFill>
              </a:defRPr>
            </a:lvl2pPr>
            <a:lvl3pPr marL="712786" indent="-150209">
              <a:spcAft>
                <a:spcPts val="536"/>
              </a:spcAft>
              <a:buClr>
                <a:schemeClr val="accent6"/>
              </a:buClr>
              <a:tabLst/>
              <a:defRPr sz="1400">
                <a:solidFill>
                  <a:schemeClr val="tx1"/>
                </a:solidFill>
              </a:defRPr>
            </a:lvl3pPr>
            <a:lvl4pPr marL="1024541" indent="-208310">
              <a:buClr>
                <a:schemeClr val="tx1"/>
              </a:buClr>
              <a:defRPr>
                <a:solidFill>
                  <a:schemeClr val="tx1"/>
                </a:solidFill>
              </a:defRPr>
            </a:lvl4pPr>
            <a:lvl5pPr marL="1278196" indent="-154461">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95564243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P_JRSC_End Slide">
    <p:spTree>
      <p:nvGrpSpPr>
        <p:cNvPr id="1" name=""/>
        <p:cNvGrpSpPr/>
        <p:nvPr/>
      </p:nvGrpSpPr>
      <p:grpSpPr>
        <a:xfrm>
          <a:off x="0" y="0"/>
          <a:ext cx="0" cy="0"/>
          <a:chOff x="0" y="0"/>
          <a:chExt cx="0" cy="0"/>
        </a:xfrm>
      </p:grpSpPr>
      <p:pic>
        <p:nvPicPr>
          <p:cNvPr id="3" name="Picture 2" descr="lrg-ven-gradient-3.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038726"/>
            <a:ext cx="9144000" cy="1819275"/>
          </a:xfrm>
          <a:prstGeom prst="rect">
            <a:avLst/>
          </a:prstGeom>
        </p:spPr>
      </p:pic>
      <p:pic>
        <p:nvPicPr>
          <p:cNvPr id="5" name="Picture 2"/>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auto">
          <a:xfrm>
            <a:off x="4510456" y="2184400"/>
            <a:ext cx="3413993" cy="3822700"/>
          </a:xfrm>
          <a:prstGeom prst="rect">
            <a:avLst/>
          </a:prstGeom>
          <a:noFill/>
          <a:ln w="28575">
            <a:noFill/>
            <a:miter lim="800000"/>
            <a:headEnd/>
            <a:tailEnd type="none" w="lg" len="sm"/>
          </a:ln>
          <a:effectLst/>
        </p:spPr>
      </p:pic>
    </p:spTree>
    <p:extLst>
      <p:ext uri="{BB962C8B-B14F-4D97-AF65-F5344CB8AC3E}">
        <p14:creationId xmlns:p14="http://schemas.microsoft.com/office/powerpoint/2010/main" val="3506164154"/>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lgn="l" defTabSz="457200" rtl="0" eaLnBrk="1" fontAlgn="base" hangingPunct="1">
              <a:lnSpc>
                <a:spcPct val="90000"/>
              </a:lnSpc>
              <a:spcBef>
                <a:spcPct val="0"/>
              </a:spcBef>
              <a:spcAft>
                <a:spcPct val="20000"/>
              </a:spcAft>
            </a:pPr>
            <a:r>
              <a:rPr lang="en-US" smtClean="0"/>
              <a:t>Click to edit Master title style</a:t>
            </a:r>
            <a:endParaRPr lang="en-US" dirty="0"/>
          </a:p>
        </p:txBody>
      </p:sp>
      <p:sp>
        <p:nvSpPr>
          <p:cNvPr id="13" name="Content Placeholder 12"/>
          <p:cNvSpPr>
            <a:spLocks noGrp="1"/>
          </p:cNvSpPr>
          <p:nvPr>
            <p:ph sz="quarter" idx="10"/>
          </p:nvPr>
        </p:nvSpPr>
        <p:spPr>
          <a:xfrm>
            <a:off x="366616" y="1134382"/>
            <a:ext cx="8229600" cy="4852359"/>
          </a:xfrm>
        </p:spPr>
        <p:txBody>
          <a:bodyPr/>
          <a:lstStyle>
            <a:lvl1pPr marL="112713" indent="-112713">
              <a:buClr>
                <a:schemeClr val="tx1"/>
              </a:buClr>
              <a:defRPr>
                <a:solidFill>
                  <a:schemeClr val="tx1"/>
                </a:solidFill>
              </a:defRPr>
            </a:lvl1pPr>
            <a:lvl2pPr marL="569913" indent="-225425">
              <a:buClr>
                <a:schemeClr val="tx1"/>
              </a:buClr>
              <a:defRPr>
                <a:solidFill>
                  <a:schemeClr val="tx1"/>
                </a:solidFill>
              </a:defRPr>
            </a:lvl2pPr>
            <a:lvl3pPr marL="854075" indent="-223838">
              <a:buClr>
                <a:schemeClr val="tx1"/>
              </a:buClr>
              <a:defRPr>
                <a:solidFill>
                  <a:schemeClr val="tx1"/>
                </a:solidFill>
              </a:defRPr>
            </a:lvl3pPr>
            <a:lvl4pPr marL="1147763" indent="-233363">
              <a:buClr>
                <a:schemeClr val="tx1"/>
              </a:buClr>
              <a:defRPr>
                <a:solidFill>
                  <a:schemeClr val="tx1"/>
                </a:solidFill>
              </a:defRPr>
            </a:lvl4pPr>
            <a:lvl5pPr marL="1431925" indent="-173038">
              <a:buClr>
                <a:schemeClr val="tx1"/>
              </a:buCl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lgn="l" defTabSz="457200" rtl="0" eaLnBrk="1" fontAlgn="base" hangingPunct="1">
              <a:lnSpc>
                <a:spcPct val="90000"/>
              </a:lnSpc>
              <a:spcBef>
                <a:spcPct val="0"/>
              </a:spcBef>
              <a:spcAft>
                <a:spcPct val="20000"/>
              </a:spcAft>
              <a:defRPr lang="en-US" sz="2400" b="1" cap="all" baseline="0" dirty="0" smtClean="0">
                <a:solidFill>
                  <a:srgbClr val="292929"/>
                </a:solidFill>
                <a:latin typeface="+mj-lt"/>
                <a:ea typeface="+mj-ea"/>
                <a:cs typeface="+mj-cs"/>
              </a:defRPr>
            </a:lvl1pPr>
          </a:lstStyle>
          <a:p>
            <a:r>
              <a:rPr lang="en-US" smtClean="0"/>
              <a:t>Click to edit Master title style</a:t>
            </a:r>
            <a:endParaRPr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End Slide">
    <p:spTree>
      <p:nvGrpSpPr>
        <p:cNvPr id="1" name=""/>
        <p:cNvGrpSpPr/>
        <p:nvPr/>
      </p:nvGrpSpPr>
      <p:grpSpPr>
        <a:xfrm>
          <a:off x="0" y="0"/>
          <a:ext cx="0" cy="0"/>
          <a:chOff x="0" y="0"/>
          <a:chExt cx="0" cy="0"/>
        </a:xfrm>
      </p:grpSpPr>
      <p:pic>
        <p:nvPicPr>
          <p:cNvPr id="3" name="Picture 2" descr="lrg-ven-gradient-3.png"/>
          <p:cNvPicPr>
            <a:picLocks noChangeAspect="1"/>
          </p:cNvPicPr>
          <p:nvPr/>
        </p:nvPicPr>
        <p:blipFill>
          <a:blip r:embed="rId2" cstate="print"/>
          <a:stretch>
            <a:fillRect/>
          </a:stretch>
        </p:blipFill>
        <p:spPr>
          <a:xfrm>
            <a:off x="0" y="5038725"/>
            <a:ext cx="9144000" cy="1819275"/>
          </a:xfrm>
          <a:prstGeom prst="rect">
            <a:avLst/>
          </a:prstGeom>
        </p:spPr>
      </p:pic>
      <p:sp>
        <p:nvSpPr>
          <p:cNvPr id="4" name="Rectangle 44"/>
          <p:cNvSpPr>
            <a:spLocks noChangeArrowheads="1"/>
          </p:cNvSpPr>
          <p:nvPr/>
        </p:nvSpPr>
        <p:spPr bwMode="invGray">
          <a:xfrm>
            <a:off x="0" y="3290509"/>
            <a:ext cx="92398" cy="276999"/>
          </a:xfrm>
          <a:prstGeom prst="rect">
            <a:avLst/>
          </a:prstGeom>
          <a:gradFill rotWithShape="1">
            <a:gsLst>
              <a:gs pos="0">
                <a:srgbClr val="BABCBE">
                  <a:alpha val="14999"/>
                </a:srgbClr>
              </a:gs>
              <a:gs pos="100000">
                <a:srgbClr val="565758">
                  <a:alpha val="14999"/>
                </a:srgbClr>
              </a:gs>
            </a:gsLst>
            <a:lin ang="5400000" scaled="1"/>
          </a:gradFill>
          <a:ln w="28575" algn="ctr">
            <a:noFill/>
            <a:miter lim="800000"/>
            <a:headEnd/>
            <a:tailEnd/>
          </a:ln>
          <a:effectLst/>
        </p:spPr>
        <p:txBody>
          <a:bodyPr wrap="none" tIns="0" rIns="0" bIns="0" anchor="ctr">
            <a:spAutoFit/>
          </a:bodyPr>
          <a:lstStyle/>
          <a:p>
            <a:pPr>
              <a:defRPr/>
            </a:pPr>
            <a:endParaRPr lang="en-US">
              <a:latin typeface="Arial" pitchFamily="34" charset="0"/>
              <a:ea typeface="+mn-ea"/>
            </a:endParaRPr>
          </a:p>
        </p:txBody>
      </p:sp>
      <p:pic>
        <p:nvPicPr>
          <p:cNvPr id="5" name="Picture 2"/>
          <p:cNvPicPr>
            <a:picLocks noChangeAspect="1" noChangeArrowheads="1"/>
          </p:cNvPicPr>
          <p:nvPr/>
        </p:nvPicPr>
        <p:blipFill>
          <a:blip r:embed="rId3" cstate="print"/>
          <a:srcRect/>
          <a:stretch>
            <a:fillRect/>
          </a:stretch>
        </p:blipFill>
        <p:spPr bwMode="auto">
          <a:xfrm>
            <a:off x="3702050" y="2184400"/>
            <a:ext cx="4554538" cy="3822700"/>
          </a:xfrm>
          <a:prstGeom prst="rect">
            <a:avLst/>
          </a:prstGeom>
          <a:noFill/>
          <a:ln w="28575">
            <a:noFill/>
            <a:miter lim="800000"/>
            <a:headEnd/>
            <a:tailEnd type="none" w="lg" len="sm"/>
          </a:ln>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P_Content Slide">
    <p:spTree>
      <p:nvGrpSpPr>
        <p:cNvPr id="1" name=""/>
        <p:cNvGrpSpPr/>
        <p:nvPr/>
      </p:nvGrpSpPr>
      <p:grpSpPr>
        <a:xfrm>
          <a:off x="0" y="0"/>
          <a:ext cx="0" cy="0"/>
          <a:chOff x="0" y="0"/>
          <a:chExt cx="0" cy="0"/>
        </a:xfrm>
      </p:grpSpPr>
      <p:pic>
        <p:nvPicPr>
          <p:cNvPr id="11" name="Picture 3" descr="\\psf\Home\Desktop\Juniper\Global Marketing Summit\Artwork\Flower.White.png"/>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rcRect/>
          <a:stretch/>
        </p:blipFill>
        <p:spPr bwMode="auto">
          <a:xfrm>
            <a:off x="0" y="1"/>
            <a:ext cx="9144000" cy="623786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1"/>
            <a:ext cx="9144000" cy="1003852"/>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algn="ctr"/>
            <a:endParaRPr lang="en-US"/>
          </a:p>
        </p:txBody>
      </p:sp>
      <p:sp>
        <p:nvSpPr>
          <p:cNvPr id="2" name="Title 1"/>
          <p:cNvSpPr>
            <a:spLocks noGrp="1"/>
          </p:cNvSpPr>
          <p:nvPr>
            <p:ph type="title" hasCustomPrompt="1"/>
          </p:nvPr>
        </p:nvSpPr>
        <p:spPr>
          <a:xfrm>
            <a:off x="458803" y="255589"/>
            <a:ext cx="8237537" cy="741361"/>
          </a:xfrm>
          <a:prstGeom prst="rect">
            <a:avLst/>
          </a:prstGeom>
        </p:spPr>
        <p:txBody>
          <a:bodyPr lIns="91421" tIns="45711" rIns="91421" bIns="45711" anchor="b">
            <a:noAutofit/>
          </a:bodyPr>
          <a:lstStyle>
            <a:lvl1pPr algn="l" defTabSz="457103" rtl="0" eaLnBrk="1" fontAlgn="base" hangingPunct="1">
              <a:lnSpc>
                <a:spcPct val="90000"/>
              </a:lnSpc>
              <a:spcBef>
                <a:spcPct val="0"/>
              </a:spcBef>
              <a:spcAft>
                <a:spcPts val="526"/>
              </a:spcAft>
              <a:defRPr lang="en-US" sz="2400" b="1" cap="all" baseline="0" dirty="0" smtClean="0">
                <a:solidFill>
                  <a:srgbClr val="292929"/>
                </a:solidFill>
                <a:latin typeface="+mj-lt"/>
                <a:ea typeface="+mj-ea"/>
                <a:cs typeface="+mj-cs"/>
              </a:defRPr>
            </a:lvl1pPr>
          </a:lstStyle>
          <a:p>
            <a:pPr lvl="0"/>
            <a:r>
              <a:rPr lang="en-US" smtClean="0"/>
              <a:t>Slide title</a:t>
            </a:r>
            <a:endParaRPr lang="en-US" dirty="0"/>
          </a:p>
        </p:txBody>
      </p:sp>
    </p:spTree>
    <p:extLst>
      <p:ext uri="{BB962C8B-B14F-4D97-AF65-F5344CB8AC3E}">
        <p14:creationId xmlns:p14="http://schemas.microsoft.com/office/powerpoint/2010/main" val="3903998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6005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P_JRSC_Title_GlobalSales">
    <p:spTree>
      <p:nvGrpSpPr>
        <p:cNvPr id="1" name=""/>
        <p:cNvGrpSpPr/>
        <p:nvPr/>
      </p:nvGrpSpPr>
      <p:grpSpPr>
        <a:xfrm>
          <a:off x="0" y="0"/>
          <a:ext cx="0" cy="0"/>
          <a:chOff x="0" y="0"/>
          <a:chExt cx="0" cy="0"/>
        </a:xfrm>
      </p:grpSpPr>
      <p:sp>
        <p:nvSpPr>
          <p:cNvPr id="8"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3" name="Subtitle 2"/>
          <p:cNvSpPr>
            <a:spLocks noGrp="1"/>
          </p:cNvSpPr>
          <p:nvPr>
            <p:ph type="subTitle" idx="1"/>
          </p:nvPr>
        </p:nvSpPr>
        <p:spPr>
          <a:xfrm>
            <a:off x="794085" y="3611880"/>
            <a:ext cx="5943600" cy="1051560"/>
          </a:xfrm>
        </p:spPr>
        <p:txBody>
          <a:bodyPr>
            <a:noAutofit/>
          </a:bodyPr>
          <a:lstStyle>
            <a:lvl1pPr marL="0" indent="0" algn="l" defTabSz="408318" rtl="0" eaLnBrk="1" fontAlgn="base" hangingPunct="1">
              <a:lnSpc>
                <a:spcPct val="95000"/>
              </a:lnSpc>
              <a:spcBef>
                <a:spcPct val="0"/>
              </a:spcBef>
              <a:spcAft>
                <a:spcPts val="536"/>
              </a:spcAft>
              <a:buClrTx/>
              <a:buFontTx/>
              <a:buNone/>
              <a:defRPr lang="en-US" sz="1800" dirty="0" smtClean="0">
                <a:solidFill>
                  <a:srgbClr val="4D4D4D"/>
                </a:solidFill>
                <a:latin typeface="+mn-lt"/>
                <a:ea typeface="+mn-ea"/>
                <a:cs typeface="+mn-cs"/>
              </a:defRPr>
            </a:lvl1pPr>
            <a:lvl2pPr marL="408318" indent="0" algn="ctr">
              <a:buNone/>
              <a:defRPr>
                <a:solidFill>
                  <a:schemeClr val="tx1">
                    <a:tint val="75000"/>
                  </a:schemeClr>
                </a:solidFill>
              </a:defRPr>
            </a:lvl2pPr>
            <a:lvl3pPr marL="816638" indent="0" algn="ctr">
              <a:buNone/>
              <a:defRPr>
                <a:solidFill>
                  <a:schemeClr val="tx1">
                    <a:tint val="75000"/>
                  </a:schemeClr>
                </a:solidFill>
              </a:defRPr>
            </a:lvl3pPr>
            <a:lvl4pPr marL="1224958" indent="0" algn="ctr">
              <a:buNone/>
              <a:defRPr>
                <a:solidFill>
                  <a:schemeClr val="tx1">
                    <a:tint val="75000"/>
                  </a:schemeClr>
                </a:solidFill>
              </a:defRPr>
            </a:lvl4pPr>
            <a:lvl5pPr marL="1633276" indent="0" algn="ctr">
              <a:buNone/>
              <a:defRPr>
                <a:solidFill>
                  <a:schemeClr val="tx1">
                    <a:tint val="75000"/>
                  </a:schemeClr>
                </a:solidFill>
              </a:defRPr>
            </a:lvl5pPr>
            <a:lvl6pPr marL="2041595" indent="0" algn="ctr">
              <a:buNone/>
              <a:defRPr>
                <a:solidFill>
                  <a:schemeClr val="tx1">
                    <a:tint val="75000"/>
                  </a:schemeClr>
                </a:solidFill>
              </a:defRPr>
            </a:lvl6pPr>
            <a:lvl7pPr marL="2449914" indent="0" algn="ctr">
              <a:buNone/>
              <a:defRPr>
                <a:solidFill>
                  <a:schemeClr val="tx1">
                    <a:tint val="75000"/>
                  </a:schemeClr>
                </a:solidFill>
              </a:defRPr>
            </a:lvl7pPr>
            <a:lvl8pPr marL="2858233" indent="0" algn="ctr">
              <a:buNone/>
              <a:defRPr>
                <a:solidFill>
                  <a:schemeClr val="tx1">
                    <a:tint val="75000"/>
                  </a:schemeClr>
                </a:solidFill>
              </a:defRPr>
            </a:lvl8pPr>
            <a:lvl9pPr marL="3266552"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descr="juniper_black.png"/>
          <p:cNvPicPr>
            <a:picLocks noChangeAspect="1"/>
          </p:cNvPicPr>
          <p:nvPr userDrawn="1"/>
        </p:nvPicPr>
        <p:blipFill>
          <a:blip r:embed="rId2" cstate="print"/>
          <a:stretch>
            <a:fillRect/>
          </a:stretch>
        </p:blipFill>
        <p:spPr>
          <a:xfrm>
            <a:off x="7227344" y="877580"/>
            <a:ext cx="1243476" cy="468557"/>
          </a:xfrm>
          <a:prstGeom prst="rect">
            <a:avLst/>
          </a:prstGeom>
        </p:spPr>
      </p:pic>
      <p:pic>
        <p:nvPicPr>
          <p:cNvPr id="11" name="Picture 10" descr="THE NEW NETWORK TAGLINE.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315" y="5908845"/>
            <a:ext cx="7878031" cy="548104"/>
          </a:xfrm>
          <a:prstGeom prst="rect">
            <a:avLst/>
          </a:prstGeom>
        </p:spPr>
      </p:pic>
      <p:pic>
        <p:nvPicPr>
          <p:cNvPr id="12" name="Picture 11" descr="buildings.png"/>
          <p:cNvPicPr>
            <a:picLocks noChangeAspect="1"/>
          </p:cNvPicPr>
          <p:nvPr userDrawn="1"/>
        </p:nvPicPr>
        <p:blipFill>
          <a:blip r:embed="rId4" cstate="screen">
            <a:extLst>
              <a:ext uri="{28A0092B-C50C-407E-A947-70E740481C1C}">
                <a14:useLocalDpi xmlns:a14="http://schemas.microsoft.com/office/drawing/2010/main"/>
              </a:ext>
            </a:extLst>
          </a:blip>
          <a:srcRect b="35354"/>
          <a:stretch>
            <a:fillRect/>
          </a:stretch>
        </p:blipFill>
        <p:spPr>
          <a:xfrm>
            <a:off x="631865" y="2860842"/>
            <a:ext cx="8044916" cy="3114842"/>
          </a:xfrm>
          <a:prstGeom prst="rect">
            <a:avLst/>
          </a:prstGeom>
        </p:spPr>
      </p:pic>
      <p:pic>
        <p:nvPicPr>
          <p:cNvPr id="10" name="Picture 9" descr="AMER SALES SUMMIT 201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323" y="2593479"/>
            <a:ext cx="6627305" cy="593156"/>
          </a:xfrm>
          <a:prstGeom prst="rect">
            <a:avLst/>
          </a:prstGeom>
        </p:spPr>
      </p:pic>
      <p:sp>
        <p:nvSpPr>
          <p:cNvPr id="14" name="Rectangle 11"/>
          <p:cNvSpPr>
            <a:spLocks noChangeArrowheads="1"/>
          </p:cNvSpPr>
          <p:nvPr userDrawn="1"/>
        </p:nvSpPr>
        <p:spPr bwMode="gray">
          <a:xfrm>
            <a:off x="635181" y="2558152"/>
            <a:ext cx="6995529" cy="628491"/>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15" name="Rectangle 14"/>
          <p:cNvSpPr/>
          <p:nvPr userDrawn="1"/>
        </p:nvSpPr>
        <p:spPr>
          <a:xfrm>
            <a:off x="635166" y="2558142"/>
            <a:ext cx="8020050" cy="670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16638"/>
            <a:r>
              <a:rPr lang="en-US" sz="3200" dirty="0" smtClean="0">
                <a:solidFill>
                  <a:srgbClr val="292929"/>
                </a:solidFill>
                <a:latin typeface="Antenna Black" pitchFamily="50" charset="0"/>
              </a:rPr>
              <a:t>Global SALES SUMMIT 2012</a:t>
            </a:r>
            <a:endParaRPr lang="en-US" sz="3200" dirty="0">
              <a:solidFill>
                <a:srgbClr val="292929"/>
              </a:solidFill>
              <a:latin typeface="Antenna Black" pitchFamily="50" charset="0"/>
            </a:endParaRPr>
          </a:p>
        </p:txBody>
      </p:sp>
    </p:spTree>
    <p:extLst>
      <p:ext uri="{BB962C8B-B14F-4D97-AF65-F5344CB8AC3E}">
        <p14:creationId xmlns:p14="http://schemas.microsoft.com/office/powerpoint/2010/main" val="540826931"/>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EP_JRSC_Title_GlobalSales_Prestitle">
    <p:spTree>
      <p:nvGrpSpPr>
        <p:cNvPr id="1" name=""/>
        <p:cNvGrpSpPr/>
        <p:nvPr/>
      </p:nvGrpSpPr>
      <p:grpSpPr>
        <a:xfrm>
          <a:off x="0" y="0"/>
          <a:ext cx="0" cy="0"/>
          <a:chOff x="0" y="0"/>
          <a:chExt cx="0" cy="0"/>
        </a:xfrm>
      </p:grpSpPr>
      <p:sp>
        <p:nvSpPr>
          <p:cNvPr id="8"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pic>
        <p:nvPicPr>
          <p:cNvPr id="12" name="Picture 11" descr="buildings.png"/>
          <p:cNvPicPr>
            <a:picLocks noChangeAspect="1"/>
          </p:cNvPicPr>
          <p:nvPr userDrawn="1"/>
        </p:nvPicPr>
        <p:blipFill>
          <a:blip r:embed="rId2" cstate="screen">
            <a:extLst>
              <a:ext uri="{28A0092B-C50C-407E-A947-70E740481C1C}">
                <a14:useLocalDpi xmlns:a14="http://schemas.microsoft.com/office/drawing/2010/main"/>
              </a:ext>
            </a:extLst>
          </a:blip>
          <a:srcRect b="35354"/>
          <a:stretch>
            <a:fillRect/>
          </a:stretch>
        </p:blipFill>
        <p:spPr>
          <a:xfrm>
            <a:off x="631865" y="2860842"/>
            <a:ext cx="8044916" cy="3114842"/>
          </a:xfrm>
          <a:prstGeom prst="rect">
            <a:avLst/>
          </a:prstGeom>
        </p:spPr>
      </p:pic>
      <p:pic>
        <p:nvPicPr>
          <p:cNvPr id="7" name="Picture 6" descr="juniper_black.png"/>
          <p:cNvPicPr>
            <a:picLocks noChangeAspect="1"/>
          </p:cNvPicPr>
          <p:nvPr userDrawn="1"/>
        </p:nvPicPr>
        <p:blipFill>
          <a:blip r:embed="rId3" cstate="print"/>
          <a:stretch>
            <a:fillRect/>
          </a:stretch>
        </p:blipFill>
        <p:spPr>
          <a:xfrm>
            <a:off x="7227344" y="877580"/>
            <a:ext cx="1243476" cy="468557"/>
          </a:xfrm>
          <a:prstGeom prst="rect">
            <a:avLst/>
          </a:prstGeom>
        </p:spPr>
      </p:pic>
      <p:pic>
        <p:nvPicPr>
          <p:cNvPr id="11" name="Picture 10" descr="THE NEW NETWORK TAGLIN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8315" y="5908845"/>
            <a:ext cx="7878031" cy="548104"/>
          </a:xfrm>
          <a:prstGeom prst="rect">
            <a:avLst/>
          </a:prstGeom>
        </p:spPr>
      </p:pic>
      <p:pic>
        <p:nvPicPr>
          <p:cNvPr id="10" name="Picture 9" descr="AMER SALES SUMMIT 2012.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323" y="2593479"/>
            <a:ext cx="6627305" cy="593156"/>
          </a:xfrm>
          <a:prstGeom prst="rect">
            <a:avLst/>
          </a:prstGeom>
        </p:spPr>
      </p:pic>
      <p:sp>
        <p:nvSpPr>
          <p:cNvPr id="14" name="Rectangle 11"/>
          <p:cNvSpPr>
            <a:spLocks noChangeArrowheads="1"/>
          </p:cNvSpPr>
          <p:nvPr userDrawn="1"/>
        </p:nvSpPr>
        <p:spPr bwMode="gray">
          <a:xfrm>
            <a:off x="635181" y="2558152"/>
            <a:ext cx="6995529" cy="628491"/>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15" name="Rectangle 14"/>
          <p:cNvSpPr/>
          <p:nvPr userDrawn="1"/>
        </p:nvSpPr>
        <p:spPr>
          <a:xfrm>
            <a:off x="610890" y="1793727"/>
            <a:ext cx="8020050" cy="670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16638"/>
            <a:r>
              <a:rPr lang="en-US" sz="3200" dirty="0" smtClean="0">
                <a:solidFill>
                  <a:srgbClr val="292929"/>
                </a:solidFill>
                <a:latin typeface="Antenna Black" pitchFamily="50" charset="0"/>
              </a:rPr>
              <a:t>Global SALES SUMMIT 2012</a:t>
            </a:r>
            <a:endParaRPr lang="en-US" sz="3200" dirty="0">
              <a:solidFill>
                <a:srgbClr val="292929"/>
              </a:solidFill>
              <a:latin typeface="Antenna Black" pitchFamily="50" charset="0"/>
            </a:endParaRPr>
          </a:p>
        </p:txBody>
      </p:sp>
      <p:sp>
        <p:nvSpPr>
          <p:cNvPr id="17" name="Subtitle 2"/>
          <p:cNvSpPr>
            <a:spLocks noGrp="1"/>
          </p:cNvSpPr>
          <p:nvPr>
            <p:ph type="subTitle" idx="1"/>
          </p:nvPr>
        </p:nvSpPr>
        <p:spPr>
          <a:xfrm>
            <a:off x="715963" y="3282383"/>
            <a:ext cx="5943600" cy="1051560"/>
          </a:xfrm>
        </p:spPr>
        <p:txBody>
          <a:bodyPr lIns="91440">
            <a:noAutofit/>
          </a:bodyPr>
          <a:lstStyle>
            <a:lvl1pPr marL="0" indent="0" algn="l" defTabSz="408318" rtl="0" eaLnBrk="1" fontAlgn="base" hangingPunct="1">
              <a:lnSpc>
                <a:spcPct val="95000"/>
              </a:lnSpc>
              <a:spcBef>
                <a:spcPct val="0"/>
              </a:spcBef>
              <a:spcAft>
                <a:spcPts val="536"/>
              </a:spcAft>
              <a:buClrTx/>
              <a:buFontTx/>
              <a:buNone/>
              <a:defRPr lang="en-US" sz="1800" dirty="0" smtClean="0">
                <a:solidFill>
                  <a:srgbClr val="4D4D4D"/>
                </a:solidFill>
                <a:latin typeface="+mn-lt"/>
                <a:ea typeface="+mn-ea"/>
                <a:cs typeface="+mn-cs"/>
              </a:defRPr>
            </a:lvl1pPr>
            <a:lvl2pPr marL="408318" indent="0" algn="ctr">
              <a:buNone/>
              <a:defRPr>
                <a:solidFill>
                  <a:schemeClr val="tx1">
                    <a:tint val="75000"/>
                  </a:schemeClr>
                </a:solidFill>
              </a:defRPr>
            </a:lvl2pPr>
            <a:lvl3pPr marL="816638" indent="0" algn="ctr">
              <a:buNone/>
              <a:defRPr>
                <a:solidFill>
                  <a:schemeClr val="tx1">
                    <a:tint val="75000"/>
                  </a:schemeClr>
                </a:solidFill>
              </a:defRPr>
            </a:lvl3pPr>
            <a:lvl4pPr marL="1224958" indent="0" algn="ctr">
              <a:buNone/>
              <a:defRPr>
                <a:solidFill>
                  <a:schemeClr val="tx1">
                    <a:tint val="75000"/>
                  </a:schemeClr>
                </a:solidFill>
              </a:defRPr>
            </a:lvl4pPr>
            <a:lvl5pPr marL="1633276" indent="0" algn="ctr">
              <a:buNone/>
              <a:defRPr>
                <a:solidFill>
                  <a:schemeClr val="tx1">
                    <a:tint val="75000"/>
                  </a:schemeClr>
                </a:solidFill>
              </a:defRPr>
            </a:lvl5pPr>
            <a:lvl6pPr marL="2041595" indent="0" algn="ctr">
              <a:buNone/>
              <a:defRPr>
                <a:solidFill>
                  <a:schemeClr val="tx1">
                    <a:tint val="75000"/>
                  </a:schemeClr>
                </a:solidFill>
              </a:defRPr>
            </a:lvl6pPr>
            <a:lvl7pPr marL="2449914" indent="0" algn="ctr">
              <a:buNone/>
              <a:defRPr>
                <a:solidFill>
                  <a:schemeClr val="tx1">
                    <a:tint val="75000"/>
                  </a:schemeClr>
                </a:solidFill>
              </a:defRPr>
            </a:lvl7pPr>
            <a:lvl8pPr marL="2858233" indent="0" algn="ctr">
              <a:buNone/>
              <a:defRPr>
                <a:solidFill>
                  <a:schemeClr val="tx1">
                    <a:tint val="75000"/>
                  </a:schemeClr>
                </a:solidFill>
              </a:defRPr>
            </a:lvl8pPr>
            <a:lvl9pPr marL="3266552" indent="0" algn="ctr">
              <a:buNone/>
              <a:defRPr>
                <a:solidFill>
                  <a:schemeClr val="tx1">
                    <a:tint val="75000"/>
                  </a:schemeClr>
                </a:solidFill>
              </a:defRPr>
            </a:lvl9pPr>
          </a:lstStyle>
          <a:p>
            <a:r>
              <a:rPr lang="en-US" smtClean="0"/>
              <a:t>Click to edit Master subtitle style</a:t>
            </a:r>
            <a:endParaRPr lang="en-US" dirty="0"/>
          </a:p>
        </p:txBody>
      </p:sp>
      <p:sp>
        <p:nvSpPr>
          <p:cNvPr id="18" name="Text Placeholder 4"/>
          <p:cNvSpPr>
            <a:spLocks noGrp="1"/>
          </p:cNvSpPr>
          <p:nvPr>
            <p:ph type="body" sz="quarter" idx="10" hasCustomPrompt="1"/>
          </p:nvPr>
        </p:nvSpPr>
        <p:spPr>
          <a:xfrm>
            <a:off x="715963" y="2637052"/>
            <a:ext cx="6364568" cy="627189"/>
          </a:xfrm>
        </p:spPr>
        <p:txBody>
          <a:bodyPr/>
          <a:lstStyle>
            <a:lvl1pPr>
              <a:defRPr/>
            </a:lvl1pPr>
          </a:lstStyle>
          <a:p>
            <a:pPr lvl="0"/>
            <a:r>
              <a:rPr lang="en-US" smtClean="0"/>
              <a:t>Presentation Title</a:t>
            </a:r>
          </a:p>
        </p:txBody>
      </p:sp>
    </p:spTree>
    <p:extLst>
      <p:ext uri="{BB962C8B-B14F-4D97-AF65-F5344CB8AC3E}">
        <p14:creationId xmlns:p14="http://schemas.microsoft.com/office/powerpoint/2010/main" val="431026103"/>
      </p:ext>
    </p:extLst>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P_JRSC_Title_EMEA">
    <p:spTree>
      <p:nvGrpSpPr>
        <p:cNvPr id="1" name=""/>
        <p:cNvGrpSpPr/>
        <p:nvPr/>
      </p:nvGrpSpPr>
      <p:grpSpPr>
        <a:xfrm>
          <a:off x="0" y="0"/>
          <a:ext cx="0" cy="0"/>
          <a:chOff x="0" y="0"/>
          <a:chExt cx="0" cy="0"/>
        </a:xfrm>
      </p:grpSpPr>
      <p:sp>
        <p:nvSpPr>
          <p:cNvPr id="8" name="Rectangle 11"/>
          <p:cNvSpPr>
            <a:spLocks noChangeArrowheads="1"/>
          </p:cNvSpPr>
          <p:nvPr userDrawn="1"/>
        </p:nvSpPr>
        <p:spPr bwMode="gray">
          <a:xfrm>
            <a:off x="0" y="3"/>
            <a:ext cx="9144000" cy="6858000"/>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3" name="Subtitle 2"/>
          <p:cNvSpPr>
            <a:spLocks noGrp="1"/>
          </p:cNvSpPr>
          <p:nvPr>
            <p:ph type="subTitle" idx="1"/>
          </p:nvPr>
        </p:nvSpPr>
        <p:spPr>
          <a:xfrm>
            <a:off x="794085" y="3611880"/>
            <a:ext cx="5943600" cy="1051560"/>
          </a:xfrm>
        </p:spPr>
        <p:txBody>
          <a:bodyPr>
            <a:noAutofit/>
          </a:bodyPr>
          <a:lstStyle>
            <a:lvl1pPr marL="0" indent="0" algn="l" defTabSz="408318" rtl="0" eaLnBrk="1" fontAlgn="base" hangingPunct="1">
              <a:lnSpc>
                <a:spcPct val="95000"/>
              </a:lnSpc>
              <a:spcBef>
                <a:spcPct val="0"/>
              </a:spcBef>
              <a:spcAft>
                <a:spcPts val="536"/>
              </a:spcAft>
              <a:buClrTx/>
              <a:buFontTx/>
              <a:buNone/>
              <a:defRPr lang="en-US" sz="1800" dirty="0" smtClean="0">
                <a:solidFill>
                  <a:srgbClr val="4D4D4D"/>
                </a:solidFill>
                <a:latin typeface="+mn-lt"/>
                <a:ea typeface="+mn-ea"/>
                <a:cs typeface="+mn-cs"/>
              </a:defRPr>
            </a:lvl1pPr>
            <a:lvl2pPr marL="408318" indent="0" algn="ctr">
              <a:buNone/>
              <a:defRPr>
                <a:solidFill>
                  <a:schemeClr val="tx1">
                    <a:tint val="75000"/>
                  </a:schemeClr>
                </a:solidFill>
              </a:defRPr>
            </a:lvl2pPr>
            <a:lvl3pPr marL="816638" indent="0" algn="ctr">
              <a:buNone/>
              <a:defRPr>
                <a:solidFill>
                  <a:schemeClr val="tx1">
                    <a:tint val="75000"/>
                  </a:schemeClr>
                </a:solidFill>
              </a:defRPr>
            </a:lvl3pPr>
            <a:lvl4pPr marL="1224958" indent="0" algn="ctr">
              <a:buNone/>
              <a:defRPr>
                <a:solidFill>
                  <a:schemeClr val="tx1">
                    <a:tint val="75000"/>
                  </a:schemeClr>
                </a:solidFill>
              </a:defRPr>
            </a:lvl4pPr>
            <a:lvl5pPr marL="1633276" indent="0" algn="ctr">
              <a:buNone/>
              <a:defRPr>
                <a:solidFill>
                  <a:schemeClr val="tx1">
                    <a:tint val="75000"/>
                  </a:schemeClr>
                </a:solidFill>
              </a:defRPr>
            </a:lvl5pPr>
            <a:lvl6pPr marL="2041595" indent="0" algn="ctr">
              <a:buNone/>
              <a:defRPr>
                <a:solidFill>
                  <a:schemeClr val="tx1">
                    <a:tint val="75000"/>
                  </a:schemeClr>
                </a:solidFill>
              </a:defRPr>
            </a:lvl6pPr>
            <a:lvl7pPr marL="2449914" indent="0" algn="ctr">
              <a:buNone/>
              <a:defRPr>
                <a:solidFill>
                  <a:schemeClr val="tx1">
                    <a:tint val="75000"/>
                  </a:schemeClr>
                </a:solidFill>
              </a:defRPr>
            </a:lvl7pPr>
            <a:lvl8pPr marL="2858233" indent="0" algn="ctr">
              <a:buNone/>
              <a:defRPr>
                <a:solidFill>
                  <a:schemeClr val="tx1">
                    <a:tint val="75000"/>
                  </a:schemeClr>
                </a:solidFill>
              </a:defRPr>
            </a:lvl8pPr>
            <a:lvl9pPr marL="3266552"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descr="juniper_black.png"/>
          <p:cNvPicPr>
            <a:picLocks noChangeAspect="1"/>
          </p:cNvPicPr>
          <p:nvPr userDrawn="1"/>
        </p:nvPicPr>
        <p:blipFill>
          <a:blip r:embed="rId2" cstate="print"/>
          <a:stretch>
            <a:fillRect/>
          </a:stretch>
        </p:blipFill>
        <p:spPr>
          <a:xfrm>
            <a:off x="7227344" y="877580"/>
            <a:ext cx="1243476" cy="468557"/>
          </a:xfrm>
          <a:prstGeom prst="rect">
            <a:avLst/>
          </a:prstGeom>
        </p:spPr>
      </p:pic>
      <p:pic>
        <p:nvPicPr>
          <p:cNvPr id="9" name="Picture 8" descr="EMEA SALES SUMMIT 2012.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3280" y="2593470"/>
            <a:ext cx="6573456" cy="670760"/>
          </a:xfrm>
          <a:prstGeom prst="rect">
            <a:avLst/>
          </a:prstGeom>
        </p:spPr>
      </p:pic>
      <p:pic>
        <p:nvPicPr>
          <p:cNvPr id="10" name="Picture 9" descr="THE NEW NETWORK TAGLINE.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48315" y="5908845"/>
            <a:ext cx="7878031" cy="548104"/>
          </a:xfrm>
          <a:prstGeom prst="rect">
            <a:avLst/>
          </a:prstGeom>
        </p:spPr>
      </p:pic>
      <p:sp>
        <p:nvSpPr>
          <p:cNvPr id="15" name="Rectangle 11"/>
          <p:cNvSpPr>
            <a:spLocks noChangeArrowheads="1"/>
          </p:cNvSpPr>
          <p:nvPr userDrawn="1"/>
        </p:nvSpPr>
        <p:spPr bwMode="gray">
          <a:xfrm>
            <a:off x="635181" y="2558152"/>
            <a:ext cx="6995529" cy="628491"/>
          </a:xfrm>
          <a:prstGeom prst="rect">
            <a:avLst/>
          </a:prstGeom>
          <a:solidFill>
            <a:srgbClr val="DFDFDF"/>
          </a:solidFill>
          <a:ln w="28575" algn="ctr">
            <a:noFill/>
            <a:miter lim="800000"/>
            <a:headEnd/>
            <a:tailEnd/>
          </a:ln>
          <a:effectLst/>
        </p:spPr>
        <p:txBody>
          <a:bodyPr wrap="none" lIns="81664" tIns="0" rIns="0" bIns="0" anchor="ctr">
            <a:noAutofit/>
          </a:bodyPr>
          <a:lstStyle/>
          <a:p>
            <a:pPr defTabSz="816638">
              <a:defRPr/>
            </a:pPr>
            <a:endParaRPr lang="en-US" sz="1600" dirty="0">
              <a:solidFill>
                <a:srgbClr val="333333"/>
              </a:solidFill>
            </a:endParaRPr>
          </a:p>
        </p:txBody>
      </p:sp>
      <p:sp>
        <p:nvSpPr>
          <p:cNvPr id="2" name="Rectangle 1"/>
          <p:cNvSpPr/>
          <p:nvPr userDrawn="1"/>
        </p:nvSpPr>
        <p:spPr>
          <a:xfrm>
            <a:off x="635166" y="2558142"/>
            <a:ext cx="8020050" cy="6703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816638"/>
            <a:r>
              <a:rPr lang="en-US" sz="3200" smtClean="0">
                <a:solidFill>
                  <a:srgbClr val="292929"/>
                </a:solidFill>
                <a:latin typeface="Antenna Black" pitchFamily="50" charset="0"/>
              </a:rPr>
              <a:t>EMEA SALES SUMMIT 2012</a:t>
            </a:r>
            <a:endParaRPr lang="en-US" sz="3200">
              <a:solidFill>
                <a:srgbClr val="292929"/>
              </a:solidFill>
              <a:latin typeface="Antenna Black" pitchFamily="50" charset="0"/>
            </a:endParaRPr>
          </a:p>
        </p:txBody>
      </p:sp>
      <p:pic>
        <p:nvPicPr>
          <p:cNvPr id="16" name="Picture 15" descr="buildings.png"/>
          <p:cNvPicPr>
            <a:picLocks noChangeAspect="1"/>
          </p:cNvPicPr>
          <p:nvPr userDrawn="1"/>
        </p:nvPicPr>
        <p:blipFill>
          <a:blip r:embed="rId5" cstate="screen">
            <a:extLst>
              <a:ext uri="{28A0092B-C50C-407E-A947-70E740481C1C}">
                <a14:useLocalDpi xmlns:a14="http://schemas.microsoft.com/office/drawing/2010/main"/>
              </a:ext>
            </a:extLst>
          </a:blip>
          <a:srcRect b="35354"/>
          <a:stretch>
            <a:fillRect/>
          </a:stretch>
        </p:blipFill>
        <p:spPr>
          <a:xfrm>
            <a:off x="631865" y="2860842"/>
            <a:ext cx="8044916" cy="3114842"/>
          </a:xfrm>
          <a:prstGeom prst="rect">
            <a:avLst/>
          </a:prstGeom>
        </p:spPr>
      </p:pic>
    </p:spTree>
    <p:extLst>
      <p:ext uri="{BB962C8B-B14F-4D97-AF65-F5344CB8AC3E}">
        <p14:creationId xmlns:p14="http://schemas.microsoft.com/office/powerpoint/2010/main" val="126222640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theme" Target="../theme/theme2.xml"/><Relationship Id="rId12"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 Id="rId9" Type="http://schemas.openxmlformats.org/officeDocument/2006/relationships/slideLayout" Target="../slideLayouts/slideLayout15.xml"/><Relationship Id="rId10"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5488" y="256032"/>
            <a:ext cx="8220456" cy="740663"/>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p>
            <a:pPr lvl="0" algn="l" defTabSz="457200" rtl="0" eaLnBrk="1" fontAlgn="base" hangingPunct="1">
              <a:lnSpc>
                <a:spcPct val="90000"/>
              </a:lnSpc>
              <a:spcBef>
                <a:spcPct val="0"/>
              </a:spcBef>
              <a:spcAft>
                <a:spcPct val="20000"/>
              </a:spcAft>
            </a:pPr>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368050" y="1134037"/>
            <a:ext cx="8220456" cy="4773168"/>
          </a:xfrm>
          <a:prstGeom prst="rect">
            <a:avLst/>
          </a:prstGeom>
        </p:spPr>
        <p:txBody>
          <a:bodyPr vert="horz" lIns="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Rectangle 26"/>
          <p:cNvSpPr>
            <a:spLocks noChangeArrowheads="1"/>
          </p:cNvSpPr>
          <p:nvPr/>
        </p:nvSpPr>
        <p:spPr bwMode="black">
          <a:xfrm>
            <a:off x="471502" y="6229350"/>
            <a:ext cx="530225" cy="198438"/>
          </a:xfrm>
          <a:prstGeom prst="rect">
            <a:avLst/>
          </a:prstGeom>
          <a:noFill/>
          <a:ln w="9525" algn="ctr">
            <a:noFill/>
            <a:miter lim="800000"/>
            <a:headEnd/>
            <a:tailEnd/>
          </a:ln>
        </p:spPr>
        <p:txBody>
          <a:bodyPr wrap="none" lIns="0" tIns="0" rIns="0" bIns="0" anchor="b"/>
          <a:lstStyle/>
          <a:p>
            <a:pPr algn="l" eaLnBrk="0" hangingPunct="0">
              <a:spcBef>
                <a:spcPct val="0"/>
              </a:spcBef>
              <a:tabLst>
                <a:tab pos="461963" algn="l"/>
                <a:tab pos="4572000" algn="ctr"/>
                <a:tab pos="8461375" algn="r"/>
                <a:tab pos="8855075" algn="r"/>
              </a:tabLst>
              <a:defRPr/>
            </a:pPr>
            <a:fld id="{E46DE64C-7D15-458B-8CF1-EEE6A14FF4AB}" type="slidenum">
              <a:rPr lang="en-US" sz="1000">
                <a:solidFill>
                  <a:srgbClr val="807F83"/>
                </a:solidFill>
                <a:latin typeface="Arial" pitchFamily="34" charset="0"/>
              </a:rPr>
              <a:pPr algn="l" eaLnBrk="0" hangingPunct="0">
                <a:spcBef>
                  <a:spcPct val="0"/>
                </a:spcBef>
                <a:tabLst>
                  <a:tab pos="461963" algn="l"/>
                  <a:tab pos="4572000" algn="ctr"/>
                  <a:tab pos="8461375" algn="r"/>
                  <a:tab pos="8855075" algn="r"/>
                </a:tabLst>
                <a:defRPr/>
              </a:pPr>
              <a:t>‹#›</a:t>
            </a:fld>
            <a:endParaRPr lang="en-US" sz="1000">
              <a:solidFill>
                <a:srgbClr val="807F83"/>
              </a:solidFill>
              <a:latin typeface="Arial" pitchFamily="34" charset="0"/>
            </a:endParaRPr>
          </a:p>
        </p:txBody>
      </p:sp>
      <p:grpSp>
        <p:nvGrpSpPr>
          <p:cNvPr id="18" name="Group 6"/>
          <p:cNvGrpSpPr>
            <a:grpSpLocks/>
          </p:cNvGrpSpPr>
          <p:nvPr/>
        </p:nvGrpSpPr>
        <p:grpSpPr bwMode="auto">
          <a:xfrm>
            <a:off x="450863" y="238125"/>
            <a:ext cx="8240713" cy="5994400"/>
            <a:chOff x="284" y="150"/>
            <a:chExt cx="5182" cy="3776"/>
          </a:xfrm>
        </p:grpSpPr>
        <p:sp>
          <p:nvSpPr>
            <p:cNvPr id="19" name="Line 7"/>
            <p:cNvSpPr>
              <a:spLocks noChangeShapeType="1"/>
            </p:cNvSpPr>
            <p:nvPr userDrawn="1"/>
          </p:nvSpPr>
          <p:spPr bwMode="auto">
            <a:xfrm>
              <a:off x="284" y="3926"/>
              <a:ext cx="5182" cy="0"/>
            </a:xfrm>
            <a:prstGeom prst="line">
              <a:avLst/>
            </a:prstGeom>
            <a:noFill/>
            <a:ln w="12700">
              <a:solidFill>
                <a:srgbClr val="BABCBE"/>
              </a:solidFill>
              <a:round/>
              <a:headEnd/>
              <a:tailEnd/>
            </a:ln>
            <a:effectLst/>
          </p:spPr>
          <p:txBody>
            <a:bodyPr/>
            <a:lstStyle/>
            <a:p>
              <a:pPr>
                <a:defRPr/>
              </a:pPr>
              <a:endParaRPr lang="en-US">
                <a:latin typeface="Arial" pitchFamily="34" charset="0"/>
                <a:ea typeface="+mn-ea"/>
              </a:endParaRPr>
            </a:p>
          </p:txBody>
        </p:sp>
        <p:sp>
          <p:nvSpPr>
            <p:cNvPr id="20" name="Line 8"/>
            <p:cNvSpPr>
              <a:spLocks noChangeShapeType="1"/>
            </p:cNvSpPr>
            <p:nvPr userDrawn="1"/>
          </p:nvSpPr>
          <p:spPr bwMode="auto">
            <a:xfrm>
              <a:off x="284" y="602"/>
              <a:ext cx="5182" cy="0"/>
            </a:xfrm>
            <a:prstGeom prst="line">
              <a:avLst/>
            </a:prstGeom>
            <a:noFill/>
            <a:ln w="12700">
              <a:solidFill>
                <a:srgbClr val="BABCBE"/>
              </a:solidFill>
              <a:round/>
              <a:headEnd/>
              <a:tailEnd/>
            </a:ln>
            <a:effectLst/>
          </p:spPr>
          <p:txBody>
            <a:bodyPr/>
            <a:lstStyle/>
            <a:p>
              <a:pPr>
                <a:defRPr/>
              </a:pPr>
              <a:endParaRPr lang="en-US">
                <a:latin typeface="Arial" pitchFamily="34" charset="0"/>
                <a:ea typeface="+mn-ea"/>
              </a:endParaRPr>
            </a:p>
          </p:txBody>
        </p:sp>
        <p:sp>
          <p:nvSpPr>
            <p:cNvPr id="21" name="Line 9"/>
            <p:cNvSpPr>
              <a:spLocks noChangeShapeType="1"/>
            </p:cNvSpPr>
            <p:nvPr userDrawn="1"/>
          </p:nvSpPr>
          <p:spPr bwMode="auto">
            <a:xfrm>
              <a:off x="284" y="150"/>
              <a:ext cx="5182" cy="0"/>
            </a:xfrm>
            <a:prstGeom prst="line">
              <a:avLst/>
            </a:prstGeom>
            <a:noFill/>
            <a:ln w="12700">
              <a:solidFill>
                <a:srgbClr val="BABCBE"/>
              </a:solidFill>
              <a:round/>
              <a:headEnd/>
              <a:tailEnd/>
            </a:ln>
            <a:effectLst/>
          </p:spPr>
          <p:txBody>
            <a:bodyPr/>
            <a:lstStyle/>
            <a:p>
              <a:pPr>
                <a:defRPr/>
              </a:pPr>
              <a:endParaRPr lang="en-US">
                <a:latin typeface="Arial" pitchFamily="34" charset="0"/>
                <a:ea typeface="+mn-ea"/>
              </a:endParaRPr>
            </a:p>
          </p:txBody>
        </p:sp>
      </p:grpSp>
      <p:pic>
        <p:nvPicPr>
          <p:cNvPr id="11" name="Picture 10" descr="juniper_black.png"/>
          <p:cNvPicPr>
            <a:picLocks noChangeAspect="1"/>
          </p:cNvPicPr>
          <p:nvPr/>
        </p:nvPicPr>
        <p:blipFill>
          <a:blip r:embed="rId8" cstate="print"/>
          <a:stretch>
            <a:fillRect/>
          </a:stretch>
        </p:blipFill>
        <p:spPr>
          <a:xfrm>
            <a:off x="7563920" y="6316685"/>
            <a:ext cx="1111452" cy="303123"/>
          </a:xfrm>
          <a:prstGeom prst="rect">
            <a:avLst/>
          </a:prstGeom>
        </p:spPr>
      </p:pic>
      <p:sp>
        <p:nvSpPr>
          <p:cNvPr id="14" name="TextBox 13"/>
          <p:cNvSpPr txBox="1"/>
          <p:nvPr/>
        </p:nvSpPr>
        <p:spPr>
          <a:xfrm>
            <a:off x="3117085" y="6241145"/>
            <a:ext cx="2914580" cy="215444"/>
          </a:xfrm>
          <a:prstGeom prst="rect">
            <a:avLst/>
          </a:prstGeom>
          <a:noFill/>
        </p:spPr>
        <p:txBody>
          <a:bodyPr wrap="none" rtlCol="0">
            <a:spAutoFit/>
          </a:bodyPr>
          <a:lstStyle/>
          <a:p>
            <a:pPr marL="0" marR="0" indent="0" algn="ctr" defTabSz="914400" rtl="0" eaLnBrk="1" fontAlgn="base" latinLnBrk="0" hangingPunct="1">
              <a:lnSpc>
                <a:spcPct val="100000"/>
              </a:lnSpc>
              <a:spcBef>
                <a:spcPct val="50000"/>
              </a:spcBef>
              <a:spcAft>
                <a:spcPct val="0"/>
              </a:spcAft>
              <a:buClrTx/>
              <a:buSzTx/>
              <a:buFontTx/>
              <a:buNone/>
              <a:tabLst/>
              <a:defRPr/>
            </a:pPr>
            <a:r>
              <a:rPr lang="en-US" sz="800" dirty="0" smtClean="0">
                <a:solidFill>
                  <a:schemeClr val="accent6"/>
                </a:solidFill>
              </a:rPr>
              <a:t>Copyright </a:t>
            </a:r>
            <a:r>
              <a:rPr lang="en-US" sz="800" kern="1200" dirty="0" smtClean="0">
                <a:solidFill>
                  <a:schemeClr val="accent6"/>
                </a:solidFill>
                <a:latin typeface="Arial" charset="0"/>
                <a:ea typeface="ＭＳ Ｐゴシック" charset="-128"/>
                <a:cs typeface="+mn-cs"/>
              </a:rPr>
              <a:t>©</a:t>
            </a:r>
            <a:r>
              <a:rPr lang="en-US" sz="800" kern="1200" baseline="0" dirty="0" smtClean="0">
                <a:solidFill>
                  <a:schemeClr val="accent6"/>
                </a:solidFill>
                <a:latin typeface="Arial" charset="0"/>
                <a:ea typeface="ＭＳ Ｐゴシック" charset="-128"/>
                <a:cs typeface="+mn-cs"/>
              </a:rPr>
              <a:t> 2012 Juniper Networks, Inc.     www.juniper.net</a:t>
            </a:r>
            <a:endParaRPr lang="en-US" sz="800" dirty="0">
              <a:solidFill>
                <a:schemeClr val="accent6"/>
              </a:solidFil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8" r:id="rId4"/>
    <p:sldLayoutId id="2147483659" r:id="rId5"/>
    <p:sldLayoutId id="2147483673" r:id="rId6"/>
  </p:sldLayoutIdLst>
  <p:timing>
    <p:tnLst>
      <p:par>
        <p:cTn xmlns:p14="http://schemas.microsoft.com/office/powerpoint/2010/main" id="1" dur="indefinite" restart="never" nodeType="tmRoot"/>
      </p:par>
    </p:tnLst>
  </p:timing>
  <p:txStyles>
    <p:titleStyle>
      <a:lvl1pPr algn="l" defTabSz="457200" rtl="0" eaLnBrk="1" fontAlgn="base" latinLnBrk="0" hangingPunct="1">
        <a:lnSpc>
          <a:spcPct val="90000"/>
        </a:lnSpc>
        <a:spcBef>
          <a:spcPct val="0"/>
        </a:spcBef>
        <a:spcAft>
          <a:spcPct val="20000"/>
        </a:spcAft>
        <a:buNone/>
        <a:defRPr lang="en-US" sz="2400" b="1" kern="1200" cap="all" baseline="0" dirty="0" smtClean="0">
          <a:solidFill>
            <a:srgbClr val="292929"/>
          </a:solidFill>
          <a:latin typeface="Arial" pitchFamily="34" charset="0"/>
          <a:ea typeface="+mj-ea"/>
          <a:cs typeface="+mj-cs"/>
        </a:defRPr>
      </a:lvl1pPr>
    </p:titleStyle>
    <p:bodyStyle>
      <a:lvl1pPr marL="112713" indent="-112713" algn="l" defTabSz="914400" rtl="0" eaLnBrk="1" latinLnBrk="0" hangingPunct="1">
        <a:spcBef>
          <a:spcPts val="800"/>
        </a:spcBef>
        <a:spcAft>
          <a:spcPts val="400"/>
        </a:spcAft>
        <a:buClr>
          <a:schemeClr val="tx1"/>
        </a:buClr>
        <a:buSzPct val="25000"/>
        <a:buFont typeface="Arial" pitchFamily="34" charset="0"/>
        <a:buChar char=" "/>
        <a:defRPr lang="en-US" sz="2200" kern="1200" baseline="0" dirty="0" smtClean="0">
          <a:solidFill>
            <a:schemeClr val="tx1"/>
          </a:solidFill>
          <a:latin typeface="Arial" pitchFamily="34" charset="0"/>
          <a:ea typeface="+mn-ea"/>
          <a:cs typeface="+mn-cs"/>
        </a:defRPr>
      </a:lvl1pPr>
      <a:lvl2pPr marL="569913" indent="-225425" algn="l" defTabSz="914400" rtl="0" eaLnBrk="1" latinLnBrk="0" hangingPunct="1">
        <a:spcBef>
          <a:spcPts val="0"/>
        </a:spcBef>
        <a:spcAft>
          <a:spcPts val="500"/>
        </a:spcAft>
        <a:buClr>
          <a:schemeClr val="tx1"/>
        </a:buClr>
        <a:buSzPct val="90000"/>
        <a:buFont typeface="Wingdings" pitchFamily="2" charset="2"/>
        <a:buChar char="§"/>
        <a:defRPr lang="en-US" sz="2000" kern="1200" baseline="0" dirty="0" smtClean="0">
          <a:solidFill>
            <a:schemeClr val="tx1"/>
          </a:solidFill>
          <a:latin typeface="Arial" pitchFamily="34" charset="0"/>
          <a:ea typeface="+mn-ea"/>
          <a:cs typeface="+mn-cs"/>
        </a:defRPr>
      </a:lvl2pPr>
      <a:lvl3pPr marL="854075" indent="-223838" algn="l" defTabSz="914400" rtl="0" eaLnBrk="1" latinLnBrk="0" hangingPunct="1">
        <a:spcBef>
          <a:spcPts val="0"/>
        </a:spcBef>
        <a:spcAft>
          <a:spcPts val="500"/>
        </a:spcAft>
        <a:buClr>
          <a:schemeClr val="tx1"/>
        </a:buClr>
        <a:buSzPct val="96000"/>
        <a:buFont typeface="Wingdings" pitchFamily="2" charset="2"/>
        <a:buChar char="§"/>
        <a:defRPr lang="en-US" sz="1800" kern="1200" baseline="0" dirty="0" smtClean="0">
          <a:solidFill>
            <a:schemeClr val="tx1"/>
          </a:solidFill>
          <a:latin typeface="Arial" pitchFamily="34" charset="0"/>
          <a:ea typeface="+mn-ea"/>
          <a:cs typeface="+mn-cs"/>
        </a:defRPr>
      </a:lvl3pPr>
      <a:lvl4pPr marL="1147763" indent="-233363" algn="l" defTabSz="914400" rtl="0" eaLnBrk="1" latinLnBrk="0" hangingPunct="1">
        <a:spcBef>
          <a:spcPts val="0"/>
        </a:spcBef>
        <a:spcAft>
          <a:spcPts val="500"/>
        </a:spcAft>
        <a:buClr>
          <a:schemeClr val="tx1"/>
        </a:buClr>
        <a:buFont typeface="Arial" pitchFamily="34" charset="0"/>
        <a:buChar char="–"/>
        <a:defRPr lang="en-US" sz="1600" kern="1200" baseline="0" dirty="0" smtClean="0">
          <a:solidFill>
            <a:schemeClr val="tx1"/>
          </a:solidFill>
          <a:latin typeface="Arial" pitchFamily="34" charset="0"/>
          <a:ea typeface="+mn-ea"/>
          <a:cs typeface="+mn-cs"/>
        </a:defRPr>
      </a:lvl4pPr>
      <a:lvl5pPr marL="1431925" indent="-173038" algn="l" defTabSz="914400" rtl="0" eaLnBrk="1" latinLnBrk="0" hangingPunct="1">
        <a:spcBef>
          <a:spcPts val="0"/>
        </a:spcBef>
        <a:spcAft>
          <a:spcPts val="500"/>
        </a:spcAft>
        <a:buClr>
          <a:schemeClr val="tx1"/>
        </a:buClr>
        <a:buFont typeface="Arial" pitchFamily="34" charset="0"/>
        <a:buChar char="-"/>
        <a:defRPr lang="en-US" sz="1600" kern="1200" baseline="0" dirty="0" smtClean="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855" y="254002"/>
            <a:ext cx="8220456" cy="890863"/>
          </a:xfrm>
          <a:prstGeom prst="rect">
            <a:avLst/>
          </a:prstGeom>
          <a:noFill/>
          <a:ln w="9525" algn="ctr">
            <a:noFill/>
            <a:miter lim="800000"/>
            <a:headEnd/>
            <a:tailEnd/>
          </a:ln>
        </p:spPr>
        <p:txBody>
          <a:bodyPr vert="horz" wrap="square" lIns="0" tIns="40831" rIns="57167" bIns="40831" numCol="1" anchor="b" anchorCtr="0" compatLnSpc="1">
            <a:prstTxWarp prst="textNoShape">
              <a:avLst/>
            </a:prstTxWarp>
          </a:bodyPr>
          <a:lstStyle/>
          <a:p>
            <a:pPr lvl="0" algn="l" defTabSz="408318" rtl="0" eaLnBrk="1" fontAlgn="base" hangingPunct="1">
              <a:lnSpc>
                <a:spcPct val="90000"/>
              </a:lnSpc>
              <a:spcBef>
                <a:spcPct val="0"/>
              </a:spcBef>
              <a:spcAft>
                <a:spcPct val="20000"/>
              </a:spcAft>
            </a:pPr>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363555" y="1230630"/>
            <a:ext cx="8220456" cy="4773168"/>
          </a:xfrm>
          <a:prstGeom prst="rect">
            <a:avLst/>
          </a:prstGeom>
        </p:spPr>
        <p:txBody>
          <a:bodyPr vert="horz" lIns="0" tIns="40831" rIns="81664" bIns="40831"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Rectangle 26"/>
          <p:cNvSpPr>
            <a:spLocks noChangeArrowheads="1"/>
          </p:cNvSpPr>
          <p:nvPr/>
        </p:nvSpPr>
        <p:spPr bwMode="black">
          <a:xfrm>
            <a:off x="459135" y="6187027"/>
            <a:ext cx="530225" cy="198439"/>
          </a:xfrm>
          <a:prstGeom prst="rect">
            <a:avLst/>
          </a:prstGeom>
          <a:noFill/>
          <a:ln w="9525" algn="ctr">
            <a:noFill/>
            <a:miter lim="800000"/>
            <a:headEnd/>
            <a:tailEnd/>
          </a:ln>
        </p:spPr>
        <p:txBody>
          <a:bodyPr wrap="none" lIns="0" tIns="0" rIns="0" bIns="0" anchor="b"/>
          <a:lstStyle/>
          <a:p>
            <a:pPr defTabSz="816638" eaLnBrk="0" hangingPunct="0">
              <a:spcBef>
                <a:spcPct val="0"/>
              </a:spcBef>
              <a:tabLst>
                <a:tab pos="412573" algn="l"/>
                <a:tab pos="4083190" algn="ctr"/>
                <a:tab pos="7556737" algn="r"/>
                <a:tab pos="7908346" algn="r"/>
              </a:tabLst>
              <a:defRPr/>
            </a:pPr>
            <a:fld id="{E46DE64C-7D15-458B-8CF1-EEE6A14FF4AB}" type="slidenum">
              <a:rPr lang="en-US" sz="900">
                <a:solidFill>
                  <a:srgbClr val="807F83"/>
                </a:solidFill>
              </a:rPr>
              <a:pPr defTabSz="816638" eaLnBrk="0" hangingPunct="0">
                <a:spcBef>
                  <a:spcPct val="0"/>
                </a:spcBef>
                <a:tabLst>
                  <a:tab pos="412573" algn="l"/>
                  <a:tab pos="4083190" algn="ctr"/>
                  <a:tab pos="7556737" algn="r"/>
                  <a:tab pos="7908346" algn="r"/>
                </a:tabLst>
                <a:defRPr/>
              </a:pPr>
              <a:t>‹#›</a:t>
            </a:fld>
            <a:endParaRPr lang="en-US" sz="900" dirty="0">
              <a:solidFill>
                <a:srgbClr val="807F83"/>
              </a:solidFill>
            </a:endParaRPr>
          </a:p>
        </p:txBody>
      </p:sp>
      <p:sp>
        <p:nvSpPr>
          <p:cNvPr id="19" name="Line 7"/>
          <p:cNvSpPr>
            <a:spLocks noChangeShapeType="1"/>
          </p:cNvSpPr>
          <p:nvPr userDrawn="1"/>
        </p:nvSpPr>
        <p:spPr bwMode="auto">
          <a:xfrm>
            <a:off x="451656" y="6147859"/>
            <a:ext cx="8240713" cy="0"/>
          </a:xfrm>
          <a:prstGeom prst="line">
            <a:avLst/>
          </a:prstGeom>
          <a:noFill/>
          <a:ln w="12700">
            <a:solidFill>
              <a:srgbClr val="BABCBE"/>
            </a:solidFill>
            <a:round/>
            <a:headEnd/>
            <a:tailEnd/>
          </a:ln>
          <a:effectLst/>
        </p:spPr>
        <p:txBody>
          <a:bodyPr lIns="57167" tIns="28583" rIns="57167" bIns="28583"/>
          <a:lstStyle/>
          <a:p>
            <a:pPr defTabSz="816638">
              <a:defRPr/>
            </a:pPr>
            <a:endParaRPr lang="en-US" sz="1600">
              <a:solidFill>
                <a:srgbClr val="333333"/>
              </a:solidFill>
            </a:endParaRPr>
          </a:p>
        </p:txBody>
      </p:sp>
      <p:sp>
        <p:nvSpPr>
          <p:cNvPr id="20" name="Line 8"/>
          <p:cNvSpPr>
            <a:spLocks noChangeShapeType="1"/>
          </p:cNvSpPr>
          <p:nvPr userDrawn="1"/>
        </p:nvSpPr>
        <p:spPr bwMode="auto">
          <a:xfrm>
            <a:off x="451656" y="1082675"/>
            <a:ext cx="8240713" cy="0"/>
          </a:xfrm>
          <a:prstGeom prst="line">
            <a:avLst/>
          </a:prstGeom>
          <a:noFill/>
          <a:ln w="12700">
            <a:solidFill>
              <a:srgbClr val="BABCBE"/>
            </a:solidFill>
            <a:round/>
            <a:headEnd/>
            <a:tailEnd/>
          </a:ln>
          <a:effectLst/>
        </p:spPr>
        <p:txBody>
          <a:bodyPr lIns="57167" tIns="28583" rIns="57167" bIns="28583"/>
          <a:lstStyle/>
          <a:p>
            <a:pPr defTabSz="816638">
              <a:defRPr/>
            </a:pPr>
            <a:endParaRPr lang="en-US" sz="1600">
              <a:solidFill>
                <a:srgbClr val="333333"/>
              </a:solidFill>
            </a:endParaRPr>
          </a:p>
        </p:txBody>
      </p:sp>
      <p:sp>
        <p:nvSpPr>
          <p:cNvPr id="21" name="Line 9"/>
          <p:cNvSpPr>
            <a:spLocks noChangeShapeType="1"/>
          </p:cNvSpPr>
          <p:nvPr userDrawn="1"/>
        </p:nvSpPr>
        <p:spPr bwMode="auto">
          <a:xfrm>
            <a:off x="451656" y="280459"/>
            <a:ext cx="8240713" cy="0"/>
          </a:xfrm>
          <a:prstGeom prst="line">
            <a:avLst/>
          </a:prstGeom>
          <a:noFill/>
          <a:ln w="12700">
            <a:solidFill>
              <a:srgbClr val="BABCBE"/>
            </a:solidFill>
            <a:round/>
            <a:headEnd/>
            <a:tailEnd/>
          </a:ln>
          <a:effectLst/>
        </p:spPr>
        <p:txBody>
          <a:bodyPr lIns="57167" tIns="28583" rIns="57167" bIns="28583"/>
          <a:lstStyle/>
          <a:p>
            <a:pPr defTabSz="816638">
              <a:defRPr/>
            </a:pPr>
            <a:endParaRPr lang="en-US" sz="1600">
              <a:solidFill>
                <a:srgbClr val="333333"/>
              </a:solidFill>
            </a:endParaRPr>
          </a:p>
        </p:txBody>
      </p:sp>
      <p:pic>
        <p:nvPicPr>
          <p:cNvPr id="11" name="Picture 10" descr="juniper_black.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7894710" y="6271694"/>
            <a:ext cx="804442" cy="303123"/>
          </a:xfrm>
          <a:prstGeom prst="rect">
            <a:avLst/>
          </a:prstGeom>
        </p:spPr>
      </p:pic>
      <p:sp>
        <p:nvSpPr>
          <p:cNvPr id="14" name="TextBox 13"/>
          <p:cNvSpPr txBox="1"/>
          <p:nvPr userDrawn="1"/>
        </p:nvSpPr>
        <p:spPr>
          <a:xfrm>
            <a:off x="3300123" y="6187029"/>
            <a:ext cx="2543779" cy="190181"/>
          </a:xfrm>
          <a:prstGeom prst="rect">
            <a:avLst/>
          </a:prstGeom>
          <a:noFill/>
        </p:spPr>
        <p:txBody>
          <a:bodyPr wrap="none" lIns="81664" tIns="40831" rIns="81664" bIns="40831" rtlCol="0">
            <a:spAutoFit/>
          </a:bodyPr>
          <a:lstStyle/>
          <a:p>
            <a:pPr algn="ctr" defTabSz="816638" fontAlgn="base">
              <a:spcBef>
                <a:spcPct val="50000"/>
              </a:spcBef>
              <a:spcAft>
                <a:spcPct val="0"/>
              </a:spcAft>
              <a:defRPr/>
            </a:pPr>
            <a:r>
              <a:rPr lang="en-US" sz="700" dirty="0" smtClean="0">
                <a:solidFill>
                  <a:srgbClr val="807F83"/>
                </a:solidFill>
              </a:rPr>
              <a:t>Copyright </a:t>
            </a:r>
            <a:r>
              <a:rPr lang="en-US" sz="700" dirty="0" smtClean="0">
                <a:solidFill>
                  <a:srgbClr val="807F83"/>
                </a:solidFill>
                <a:ea typeface="ＭＳ Ｐゴシック" charset="-128"/>
              </a:rPr>
              <a:t>© 2012 Juniper Networks, Inc.     www.juniper.net</a:t>
            </a:r>
            <a:endParaRPr lang="en-US" sz="700" dirty="0">
              <a:solidFill>
                <a:srgbClr val="807F83"/>
              </a:solidFill>
            </a:endParaRPr>
          </a:p>
        </p:txBody>
      </p:sp>
    </p:spTree>
    <p:extLst>
      <p:ext uri="{BB962C8B-B14F-4D97-AF65-F5344CB8AC3E}">
        <p14:creationId xmlns:p14="http://schemas.microsoft.com/office/powerpoint/2010/main" val="389808057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p:txStyles>
    <p:titleStyle>
      <a:lvl1pPr algn="l" defTabSz="408318" rtl="0" eaLnBrk="1" fontAlgn="base" latinLnBrk="0" hangingPunct="1">
        <a:lnSpc>
          <a:spcPct val="90000"/>
        </a:lnSpc>
        <a:spcBef>
          <a:spcPct val="0"/>
        </a:spcBef>
        <a:spcAft>
          <a:spcPct val="20000"/>
        </a:spcAft>
        <a:buNone/>
        <a:defRPr lang="en-US" sz="2100" b="1" kern="1200" cap="all" baseline="0" dirty="0" smtClean="0">
          <a:solidFill>
            <a:srgbClr val="292929"/>
          </a:solidFill>
          <a:latin typeface="Arial" pitchFamily="34" charset="0"/>
          <a:ea typeface="+mj-ea"/>
          <a:cs typeface="+mj-cs"/>
        </a:defRPr>
      </a:lvl1pPr>
    </p:titleStyle>
    <p:bodyStyle>
      <a:lvl1pPr marL="100663" indent="-100663" algn="l" defTabSz="816638" rtl="0" eaLnBrk="1" latinLnBrk="0" hangingPunct="1">
        <a:lnSpc>
          <a:spcPct val="95000"/>
        </a:lnSpc>
        <a:spcBef>
          <a:spcPts val="750"/>
        </a:spcBef>
        <a:spcAft>
          <a:spcPts val="0"/>
        </a:spcAft>
        <a:buClr>
          <a:schemeClr val="tx1"/>
        </a:buClr>
        <a:buSzPct val="25000"/>
        <a:buFont typeface="Arial" pitchFamily="34" charset="0"/>
        <a:buChar char=" "/>
        <a:defRPr lang="en-US" sz="1900" kern="1200" baseline="0" dirty="0" smtClean="0">
          <a:solidFill>
            <a:schemeClr val="tx1"/>
          </a:solidFill>
          <a:latin typeface="Arial" pitchFamily="34" charset="0"/>
          <a:ea typeface="+mn-ea"/>
          <a:cs typeface="+mn-cs"/>
        </a:defRPr>
      </a:lvl1pPr>
      <a:lvl2pPr marL="508981" indent="-201324" algn="l" defTabSz="816638" rtl="0" eaLnBrk="1" latinLnBrk="0" hangingPunct="1">
        <a:lnSpc>
          <a:spcPct val="95000"/>
        </a:lnSpc>
        <a:spcBef>
          <a:spcPts val="250"/>
        </a:spcBef>
        <a:spcAft>
          <a:spcPts val="0"/>
        </a:spcAft>
        <a:buClr>
          <a:schemeClr val="tx1"/>
        </a:buClr>
        <a:buSzPct val="90000"/>
        <a:buFont typeface="Wingdings" pitchFamily="2" charset="2"/>
        <a:buChar char="§"/>
        <a:defRPr lang="en-US" sz="1800" kern="1200" baseline="0" dirty="0" smtClean="0">
          <a:solidFill>
            <a:schemeClr val="tx1"/>
          </a:solidFill>
          <a:latin typeface="Arial" pitchFamily="34" charset="0"/>
          <a:ea typeface="+mn-ea"/>
          <a:cs typeface="+mn-cs"/>
        </a:defRPr>
      </a:lvl2pPr>
      <a:lvl3pPr marL="762762" indent="-199907" algn="l" defTabSz="816638" rtl="0" eaLnBrk="1" latinLnBrk="0" hangingPunct="1">
        <a:lnSpc>
          <a:spcPct val="95000"/>
        </a:lnSpc>
        <a:spcBef>
          <a:spcPts val="250"/>
        </a:spcBef>
        <a:spcAft>
          <a:spcPts val="0"/>
        </a:spcAft>
        <a:buClr>
          <a:schemeClr val="tx1"/>
        </a:buClr>
        <a:buSzPct val="96000"/>
        <a:buFont typeface="Wingdings" pitchFamily="2" charset="2"/>
        <a:buChar char="§"/>
        <a:defRPr lang="en-US" sz="1600" kern="1200" baseline="0" dirty="0" smtClean="0">
          <a:solidFill>
            <a:schemeClr val="tx1"/>
          </a:solidFill>
          <a:latin typeface="Arial" pitchFamily="34" charset="0"/>
          <a:ea typeface="+mn-ea"/>
          <a:cs typeface="+mn-cs"/>
        </a:defRPr>
      </a:lvl3pPr>
      <a:lvl4pPr marL="1025051" indent="-208413" algn="l" defTabSz="816638" rtl="0" eaLnBrk="1" latinLnBrk="0" hangingPunct="1">
        <a:lnSpc>
          <a:spcPct val="95000"/>
        </a:lnSpc>
        <a:spcBef>
          <a:spcPts val="250"/>
        </a:spcBef>
        <a:spcAft>
          <a:spcPts val="0"/>
        </a:spcAft>
        <a:buClr>
          <a:schemeClr val="tx1"/>
        </a:buClr>
        <a:buFont typeface="Arial" pitchFamily="34" charset="0"/>
        <a:buChar char="–"/>
        <a:defRPr lang="en-US" sz="1400" kern="1200" baseline="0" dirty="0" smtClean="0">
          <a:solidFill>
            <a:schemeClr val="tx1"/>
          </a:solidFill>
          <a:latin typeface="Arial" pitchFamily="34" charset="0"/>
          <a:ea typeface="+mn-ea"/>
          <a:cs typeface="+mn-cs"/>
        </a:defRPr>
      </a:lvl4pPr>
      <a:lvl5pPr marL="1278832" indent="-154538" algn="l" defTabSz="816638" rtl="0" eaLnBrk="1" latinLnBrk="0" hangingPunct="1">
        <a:lnSpc>
          <a:spcPct val="95000"/>
        </a:lnSpc>
        <a:spcBef>
          <a:spcPts val="250"/>
        </a:spcBef>
        <a:spcAft>
          <a:spcPts val="0"/>
        </a:spcAft>
        <a:buClr>
          <a:schemeClr val="tx1"/>
        </a:buClr>
        <a:buFont typeface="Arial" pitchFamily="34" charset="0"/>
        <a:buChar char="-"/>
        <a:defRPr lang="en-US" sz="1400" kern="1200" baseline="0" dirty="0" smtClean="0">
          <a:solidFill>
            <a:schemeClr val="tx1"/>
          </a:solidFill>
          <a:latin typeface="Arial" pitchFamily="34" charset="0"/>
          <a:ea typeface="+mn-ea"/>
          <a:cs typeface="+mn-cs"/>
        </a:defRPr>
      </a:lvl5pPr>
      <a:lvl6pPr marL="2245755" indent="-204159" algn="l" defTabSz="816638"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4073" indent="-204159" algn="l" defTabSz="816638"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2393" indent="-204159" algn="l" defTabSz="816638"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70711" indent="-204159" algn="l" defTabSz="816638"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16638" rtl="0" eaLnBrk="1" latinLnBrk="0" hangingPunct="1">
        <a:defRPr sz="1600" kern="1200">
          <a:solidFill>
            <a:schemeClr val="tx1"/>
          </a:solidFill>
          <a:latin typeface="+mn-lt"/>
          <a:ea typeface="+mn-ea"/>
          <a:cs typeface="+mn-cs"/>
        </a:defRPr>
      </a:lvl1pPr>
      <a:lvl2pPr marL="408318" algn="l" defTabSz="816638" rtl="0" eaLnBrk="1" latinLnBrk="0" hangingPunct="1">
        <a:defRPr sz="1600" kern="1200">
          <a:solidFill>
            <a:schemeClr val="tx1"/>
          </a:solidFill>
          <a:latin typeface="+mn-lt"/>
          <a:ea typeface="+mn-ea"/>
          <a:cs typeface="+mn-cs"/>
        </a:defRPr>
      </a:lvl2pPr>
      <a:lvl3pPr marL="816638" algn="l" defTabSz="816638" rtl="0" eaLnBrk="1" latinLnBrk="0" hangingPunct="1">
        <a:defRPr sz="1600" kern="1200">
          <a:solidFill>
            <a:schemeClr val="tx1"/>
          </a:solidFill>
          <a:latin typeface="+mn-lt"/>
          <a:ea typeface="+mn-ea"/>
          <a:cs typeface="+mn-cs"/>
        </a:defRPr>
      </a:lvl3pPr>
      <a:lvl4pPr marL="1224958" algn="l" defTabSz="816638" rtl="0" eaLnBrk="1" latinLnBrk="0" hangingPunct="1">
        <a:defRPr sz="1600" kern="1200">
          <a:solidFill>
            <a:schemeClr val="tx1"/>
          </a:solidFill>
          <a:latin typeface="+mn-lt"/>
          <a:ea typeface="+mn-ea"/>
          <a:cs typeface="+mn-cs"/>
        </a:defRPr>
      </a:lvl4pPr>
      <a:lvl5pPr marL="1633276" algn="l" defTabSz="816638" rtl="0" eaLnBrk="1" latinLnBrk="0" hangingPunct="1">
        <a:defRPr sz="1600" kern="1200">
          <a:solidFill>
            <a:schemeClr val="tx1"/>
          </a:solidFill>
          <a:latin typeface="+mn-lt"/>
          <a:ea typeface="+mn-ea"/>
          <a:cs typeface="+mn-cs"/>
        </a:defRPr>
      </a:lvl5pPr>
      <a:lvl6pPr marL="2041595" algn="l" defTabSz="816638" rtl="0" eaLnBrk="1" latinLnBrk="0" hangingPunct="1">
        <a:defRPr sz="1600" kern="1200">
          <a:solidFill>
            <a:schemeClr val="tx1"/>
          </a:solidFill>
          <a:latin typeface="+mn-lt"/>
          <a:ea typeface="+mn-ea"/>
          <a:cs typeface="+mn-cs"/>
        </a:defRPr>
      </a:lvl6pPr>
      <a:lvl7pPr marL="2449914" algn="l" defTabSz="816638" rtl="0" eaLnBrk="1" latinLnBrk="0" hangingPunct="1">
        <a:defRPr sz="1600" kern="1200">
          <a:solidFill>
            <a:schemeClr val="tx1"/>
          </a:solidFill>
          <a:latin typeface="+mn-lt"/>
          <a:ea typeface="+mn-ea"/>
          <a:cs typeface="+mn-cs"/>
        </a:defRPr>
      </a:lvl7pPr>
      <a:lvl8pPr marL="2858233" algn="l" defTabSz="816638" rtl="0" eaLnBrk="1" latinLnBrk="0" hangingPunct="1">
        <a:defRPr sz="1600" kern="1200">
          <a:solidFill>
            <a:schemeClr val="tx1"/>
          </a:solidFill>
          <a:latin typeface="+mn-lt"/>
          <a:ea typeface="+mn-ea"/>
          <a:cs typeface="+mn-cs"/>
        </a:defRPr>
      </a:lvl8pPr>
      <a:lvl9pPr marL="3266552" algn="l" defTabSz="81663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6.png"/><Relationship Id="rId4" Type="http://schemas.openxmlformats.org/officeDocument/2006/relationships/image" Target="../media/image177.png"/><Relationship Id="rId5" Type="http://schemas.openxmlformats.org/officeDocument/2006/relationships/image" Target="../media/image178.png"/><Relationship Id="rId6" Type="http://schemas.openxmlformats.org/officeDocument/2006/relationships/image" Target="../media/image17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0.gif"/><Relationship Id="rId4" Type="http://schemas.openxmlformats.org/officeDocument/2006/relationships/image" Target="../media/image181.gif"/><Relationship Id="rId5" Type="http://schemas.openxmlformats.org/officeDocument/2006/relationships/image" Target="../media/image182.gif"/><Relationship Id="rId6" Type="http://schemas.openxmlformats.org/officeDocument/2006/relationships/image" Target="../media/image183.gi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6" Type="http://schemas.openxmlformats.org/officeDocument/2006/relationships/image" Target="../media/image187.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1" Type="http://schemas.openxmlformats.org/officeDocument/2006/relationships/diagramQuickStyle" Target="../diagrams/quickStyle1.xml"/><Relationship Id="rId12" Type="http://schemas.openxmlformats.org/officeDocument/2006/relationships/diagramColors" Target="../diagrams/colors1.xml"/><Relationship Id="rId13" Type="http://schemas.microsoft.com/office/2007/relationships/diagramDrawing" Target="../diagrams/drawing1.xml"/><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88.png"/><Relationship Id="rId4" Type="http://schemas.openxmlformats.org/officeDocument/2006/relationships/image" Target="../media/image189.png"/><Relationship Id="rId5" Type="http://schemas.openxmlformats.org/officeDocument/2006/relationships/image" Target="../media/image190.jpeg"/><Relationship Id="rId6" Type="http://schemas.openxmlformats.org/officeDocument/2006/relationships/image" Target="../media/image191.jpeg"/><Relationship Id="rId7" Type="http://schemas.openxmlformats.org/officeDocument/2006/relationships/image" Target="../media/image192.png"/><Relationship Id="rId8" Type="http://schemas.openxmlformats.org/officeDocument/2006/relationships/image" Target="../media/image193.png"/><Relationship Id="rId9" Type="http://schemas.openxmlformats.org/officeDocument/2006/relationships/diagramData" Target="../diagrams/data1.xml"/><Relationship Id="rId10"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4.xml"/><Relationship Id="rId3" Type="http://schemas.openxmlformats.org/officeDocument/2006/relationships/image" Target="../media/image194.png"/></Relationships>
</file>

<file path=ppt/slides/_rels/slide15.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196.png"/><Relationship Id="rId5" Type="http://schemas.openxmlformats.org/officeDocument/2006/relationships/image" Target="../media/image197.png"/><Relationship Id="rId6" Type="http://schemas.openxmlformats.org/officeDocument/2006/relationships/image" Target="../media/image198.png"/><Relationship Id="rId7" Type="http://schemas.openxmlformats.org/officeDocument/2006/relationships/image" Target="../media/image199.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1" Type="http://schemas.openxmlformats.org/officeDocument/2006/relationships/image" Target="../media/image208.png"/><Relationship Id="rId12" Type="http://schemas.openxmlformats.org/officeDocument/2006/relationships/image" Target="../media/image209.png"/><Relationship Id="rId13" Type="http://schemas.openxmlformats.org/officeDocument/2006/relationships/image" Target="../media/image210.png"/><Relationship Id="rId14" Type="http://schemas.openxmlformats.org/officeDocument/2006/relationships/image" Target="../media/image211.png"/><Relationship Id="rId15" Type="http://schemas.openxmlformats.org/officeDocument/2006/relationships/image" Target="../media/image212.png"/><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00.png"/><Relationship Id="rId4" Type="http://schemas.openxmlformats.org/officeDocument/2006/relationships/image" Target="../media/image201.png"/><Relationship Id="rId5" Type="http://schemas.openxmlformats.org/officeDocument/2006/relationships/image" Target="../media/image202.png"/><Relationship Id="rId6" Type="http://schemas.openxmlformats.org/officeDocument/2006/relationships/image" Target="../media/image203.png"/><Relationship Id="rId7" Type="http://schemas.openxmlformats.org/officeDocument/2006/relationships/image" Target="../media/image204.png"/><Relationship Id="rId8" Type="http://schemas.openxmlformats.org/officeDocument/2006/relationships/image" Target="../media/image205.png"/><Relationship Id="rId9" Type="http://schemas.openxmlformats.org/officeDocument/2006/relationships/image" Target="../media/image206.png"/><Relationship Id="rId10" Type="http://schemas.openxmlformats.org/officeDocument/2006/relationships/image" Target="../media/image207.png"/></Relationships>
</file>

<file path=ppt/slides/_rels/slide17.xml.rels><?xml version="1.0" encoding="UTF-8" standalone="yes"?>
<Relationships xmlns="http://schemas.openxmlformats.org/package/2006/relationships"><Relationship Id="rId11" Type="http://schemas.openxmlformats.org/officeDocument/2006/relationships/image" Target="../media/image221.png"/><Relationship Id="rId12" Type="http://schemas.openxmlformats.org/officeDocument/2006/relationships/image" Target="../media/image222.png"/><Relationship Id="rId13" Type="http://schemas.openxmlformats.org/officeDocument/2006/relationships/image" Target="../media/image223.png"/><Relationship Id="rId14" Type="http://schemas.openxmlformats.org/officeDocument/2006/relationships/image" Target="../media/image224.png"/><Relationship Id="rId15" Type="http://schemas.openxmlformats.org/officeDocument/2006/relationships/image" Target="../media/image225.png"/><Relationship Id="rId16" Type="http://schemas.openxmlformats.org/officeDocument/2006/relationships/image" Target="../media/image226.png"/><Relationship Id="rId17" Type="http://schemas.openxmlformats.org/officeDocument/2006/relationships/image" Target="../media/image227.png"/><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213.jpeg"/><Relationship Id="rId4" Type="http://schemas.openxmlformats.org/officeDocument/2006/relationships/image" Target="../media/image214.png"/><Relationship Id="rId5" Type="http://schemas.openxmlformats.org/officeDocument/2006/relationships/image" Target="../media/image215.png"/><Relationship Id="rId6" Type="http://schemas.openxmlformats.org/officeDocument/2006/relationships/image" Target="../media/image216.png"/><Relationship Id="rId7" Type="http://schemas.openxmlformats.org/officeDocument/2006/relationships/image" Target="../media/image217.png"/><Relationship Id="rId8" Type="http://schemas.openxmlformats.org/officeDocument/2006/relationships/image" Target="../media/image218.jpeg"/><Relationship Id="rId9" Type="http://schemas.openxmlformats.org/officeDocument/2006/relationships/image" Target="../media/image219.png"/><Relationship Id="rId10" Type="http://schemas.openxmlformats.org/officeDocument/2006/relationships/image" Target="../media/image220.jpeg"/></Relationships>
</file>

<file path=ppt/slides/_rels/slide18.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228.png"/><Relationship Id="rId6" Type="http://schemas.openxmlformats.org/officeDocument/2006/relationships/image" Target="../media/image200.png"/><Relationship Id="rId7" Type="http://schemas.openxmlformats.org/officeDocument/2006/relationships/image" Target="../media/image199.png"/><Relationship Id="rId8" Type="http://schemas.openxmlformats.org/officeDocument/2006/relationships/image" Target="../media/image229.png"/><Relationship Id="rId9" Type="http://schemas.openxmlformats.org/officeDocument/2006/relationships/image" Target="../media/image198.png"/><Relationship Id="rId10" Type="http://schemas.openxmlformats.org/officeDocument/2006/relationships/image" Target="../media/image212.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96.png"/><Relationship Id="rId4" Type="http://schemas.openxmlformats.org/officeDocument/2006/relationships/image" Target="../media/image197.png"/><Relationship Id="rId5" Type="http://schemas.openxmlformats.org/officeDocument/2006/relationships/image" Target="../media/image228.png"/><Relationship Id="rId6" Type="http://schemas.openxmlformats.org/officeDocument/2006/relationships/image" Target="../media/image200.png"/><Relationship Id="rId7" Type="http://schemas.openxmlformats.org/officeDocument/2006/relationships/image" Target="../media/image199.png"/><Relationship Id="rId8" Type="http://schemas.openxmlformats.org/officeDocument/2006/relationships/image" Target="../media/image198.png"/><Relationship Id="rId9" Type="http://schemas.openxmlformats.org/officeDocument/2006/relationships/image" Target="../media/image229.png"/><Relationship Id="rId10" Type="http://schemas.openxmlformats.org/officeDocument/2006/relationships/image" Target="../media/image212.pn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9" Type="http://schemas.openxmlformats.org/officeDocument/2006/relationships/image" Target="../media/image16.png"/><Relationship Id="rId20" Type="http://schemas.openxmlformats.org/officeDocument/2006/relationships/image" Target="../media/image24.png"/><Relationship Id="rId21" Type="http://schemas.openxmlformats.org/officeDocument/2006/relationships/image" Target="../media/image25.png"/><Relationship Id="rId22" Type="http://schemas.openxmlformats.org/officeDocument/2006/relationships/image" Target="../media/image26.png"/><Relationship Id="rId23" Type="http://schemas.openxmlformats.org/officeDocument/2006/relationships/image" Target="../media/image27.png"/><Relationship Id="rId24" Type="http://schemas.openxmlformats.org/officeDocument/2006/relationships/image" Target="../media/image28.png"/><Relationship Id="rId25" Type="http://schemas.openxmlformats.org/officeDocument/2006/relationships/image" Target="../media/image29.png"/><Relationship Id="rId26" Type="http://schemas.openxmlformats.org/officeDocument/2006/relationships/image" Target="../media/image30.png"/><Relationship Id="rId27" Type="http://schemas.openxmlformats.org/officeDocument/2006/relationships/image" Target="../media/image31.jpeg"/><Relationship Id="rId28" Type="http://schemas.openxmlformats.org/officeDocument/2006/relationships/image" Target="../media/image32.jpeg"/><Relationship Id="rId29" Type="http://schemas.openxmlformats.org/officeDocument/2006/relationships/image" Target="../media/image33.png"/><Relationship Id="rId30" Type="http://schemas.openxmlformats.org/officeDocument/2006/relationships/image" Target="../media/image34.png"/><Relationship Id="rId10" Type="http://schemas.openxmlformats.org/officeDocument/2006/relationships/image" Target="../media/image17.png"/><Relationship Id="rId11" Type="http://schemas.microsoft.com/office/2007/relationships/hdphoto" Target="../media/hdphoto3.wdp"/><Relationship Id="rId12" Type="http://schemas.openxmlformats.org/officeDocument/2006/relationships/image" Target="../media/image18.png"/><Relationship Id="rId13" Type="http://schemas.microsoft.com/office/2007/relationships/hdphoto" Target="../media/hdphoto4.wdp"/><Relationship Id="rId14" Type="http://schemas.openxmlformats.org/officeDocument/2006/relationships/image" Target="../media/image19.png"/><Relationship Id="rId15" Type="http://schemas.microsoft.com/office/2007/relationships/hdphoto" Target="../media/hdphoto5.wdp"/><Relationship Id="rId16" Type="http://schemas.openxmlformats.org/officeDocument/2006/relationships/image" Target="../media/image20.png"/><Relationship Id="rId17" Type="http://schemas.openxmlformats.org/officeDocument/2006/relationships/image" Target="../media/image21.png"/><Relationship Id="rId18" Type="http://schemas.openxmlformats.org/officeDocument/2006/relationships/image" Target="../media/image22.png"/><Relationship Id="rId19" Type="http://schemas.openxmlformats.org/officeDocument/2006/relationships/image" Target="../media/image23.png"/><Relationship Id="rId1" Type="http://schemas.openxmlformats.org/officeDocument/2006/relationships/tags" Target="../tags/tag3.xml"/><Relationship Id="rId2" Type="http://schemas.openxmlformats.org/officeDocument/2006/relationships/tags" Target="../tags/tag4.xml"/><Relationship Id="rId3" Type="http://schemas.openxmlformats.org/officeDocument/2006/relationships/tags" Target="../tags/tag5.xml"/><Relationship Id="rId4" Type="http://schemas.openxmlformats.org/officeDocument/2006/relationships/tags" Target="../tags/tag6.xml"/><Relationship Id="rId5" Type="http://schemas.openxmlformats.org/officeDocument/2006/relationships/slideLayout" Target="../slideLayouts/slideLayout3.xml"/><Relationship Id="rId6" Type="http://schemas.openxmlformats.org/officeDocument/2006/relationships/notesSlide" Target="../notesSlides/notesSlide2.xml"/><Relationship Id="rId7" Type="http://schemas.openxmlformats.org/officeDocument/2006/relationships/image" Target="../media/image15.png"/><Relationship Id="rId8"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2.png"/><Relationship Id="rId4" Type="http://schemas.openxmlformats.org/officeDocument/2006/relationships/image" Target="../media/image196.png"/><Relationship Id="rId5" Type="http://schemas.openxmlformats.org/officeDocument/2006/relationships/image" Target="../media/image197.png"/><Relationship Id="rId6" Type="http://schemas.openxmlformats.org/officeDocument/2006/relationships/image" Target="../media/image228.png"/><Relationship Id="rId7" Type="http://schemas.openxmlformats.org/officeDocument/2006/relationships/image" Target="../media/image200.png"/><Relationship Id="rId8" Type="http://schemas.openxmlformats.org/officeDocument/2006/relationships/image" Target="../media/image199.png"/><Relationship Id="rId9" Type="http://schemas.openxmlformats.org/officeDocument/2006/relationships/image" Target="../media/image198.png"/><Relationship Id="rId10" Type="http://schemas.openxmlformats.org/officeDocument/2006/relationships/image" Target="../media/image229.png"/><Relationship Id="rId11" Type="http://schemas.openxmlformats.org/officeDocument/2006/relationships/image" Target="../media/image230.pn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31.png"/><Relationship Id="rId4" Type="http://schemas.openxmlformats.org/officeDocument/2006/relationships/image" Target="../media/image232.png"/><Relationship Id="rId5" Type="http://schemas.openxmlformats.org/officeDocument/2006/relationships/image" Target="../media/image212.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tags" Target="../tags/tag61.xml"/><Relationship Id="rId2" Type="http://schemas.openxmlformats.org/officeDocument/2006/relationships/slideLayout" Target="../slideLayouts/slideLayout1.xml"/><Relationship Id="rId3"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9" Type="http://schemas.openxmlformats.org/officeDocument/2006/relationships/image" Target="../media/image139.png"/><Relationship Id="rId20" Type="http://schemas.openxmlformats.org/officeDocument/2006/relationships/image" Target="../media/image150.png"/><Relationship Id="rId21" Type="http://schemas.openxmlformats.org/officeDocument/2006/relationships/image" Target="../media/image151.png"/><Relationship Id="rId22" Type="http://schemas.openxmlformats.org/officeDocument/2006/relationships/image" Target="../media/image152.png"/><Relationship Id="rId23" Type="http://schemas.openxmlformats.org/officeDocument/2006/relationships/image" Target="../media/image153.png"/><Relationship Id="rId24" Type="http://schemas.openxmlformats.org/officeDocument/2006/relationships/image" Target="../media/image154.png"/><Relationship Id="rId25" Type="http://schemas.openxmlformats.org/officeDocument/2006/relationships/image" Target="../media/image155.gif"/><Relationship Id="rId26" Type="http://schemas.openxmlformats.org/officeDocument/2006/relationships/image" Target="../media/image156.png"/><Relationship Id="rId10" Type="http://schemas.openxmlformats.org/officeDocument/2006/relationships/image" Target="../media/image140.jpeg"/><Relationship Id="rId11" Type="http://schemas.openxmlformats.org/officeDocument/2006/relationships/image" Target="../media/image141.png"/><Relationship Id="rId12" Type="http://schemas.openxmlformats.org/officeDocument/2006/relationships/image" Target="../media/image142.jpeg"/><Relationship Id="rId13" Type="http://schemas.openxmlformats.org/officeDocument/2006/relationships/image" Target="../media/image143.png"/><Relationship Id="rId14" Type="http://schemas.openxmlformats.org/officeDocument/2006/relationships/image" Target="../media/image144.png"/><Relationship Id="rId15" Type="http://schemas.openxmlformats.org/officeDocument/2006/relationships/image" Target="../media/image145.png"/><Relationship Id="rId16" Type="http://schemas.openxmlformats.org/officeDocument/2006/relationships/image" Target="../media/image146.png"/><Relationship Id="rId17" Type="http://schemas.openxmlformats.org/officeDocument/2006/relationships/image" Target="../media/image147.png"/><Relationship Id="rId18" Type="http://schemas.openxmlformats.org/officeDocument/2006/relationships/image" Target="../media/image148.png"/><Relationship Id="rId19" Type="http://schemas.openxmlformats.org/officeDocument/2006/relationships/image" Target="../media/image149.pn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jpeg"/><Relationship Id="rId6" Type="http://schemas.openxmlformats.org/officeDocument/2006/relationships/image" Target="../media/image136.jpeg"/><Relationship Id="rId7" Type="http://schemas.openxmlformats.org/officeDocument/2006/relationships/image" Target="../media/image137.jpeg"/><Relationship Id="rId8" Type="http://schemas.openxmlformats.org/officeDocument/2006/relationships/image" Target="../media/image138.png"/></Relationships>
</file>

<file path=ppt/slides/_rels/slide24.xml.rels><?xml version="1.0" encoding="UTF-8" standalone="yes"?>
<Relationships xmlns="http://schemas.openxmlformats.org/package/2006/relationships"><Relationship Id="rId9" Type="http://schemas.openxmlformats.org/officeDocument/2006/relationships/image" Target="../media/image198.png"/><Relationship Id="rId20" Type="http://schemas.microsoft.com/office/2007/relationships/hdphoto" Target="../media/hdphoto6.wdp"/><Relationship Id="rId21" Type="http://schemas.openxmlformats.org/officeDocument/2006/relationships/image" Target="../media/image245.png"/><Relationship Id="rId22" Type="http://schemas.microsoft.com/office/2007/relationships/hdphoto" Target="../media/hdphoto7.wdp"/><Relationship Id="rId23" Type="http://schemas.microsoft.com/office/2007/relationships/hdphoto" Target="../media/hdphoto8.wdp"/><Relationship Id="rId24" Type="http://schemas.microsoft.com/office/2007/relationships/hdphoto" Target="../media/hdphoto9.wdp"/><Relationship Id="rId25" Type="http://schemas.microsoft.com/office/2007/relationships/hdphoto" Target="../media/hdphoto10.wdp"/><Relationship Id="rId26" Type="http://schemas.microsoft.com/office/2007/relationships/hdphoto" Target="../media/hdphoto11.wdp"/><Relationship Id="rId27" Type="http://schemas.openxmlformats.org/officeDocument/2006/relationships/image" Target="../media/image246.png"/><Relationship Id="rId28" Type="http://schemas.microsoft.com/office/2007/relationships/hdphoto" Target="../media/hdphoto12.wdp"/><Relationship Id="rId10" Type="http://schemas.openxmlformats.org/officeDocument/2006/relationships/image" Target="../media/image235.png"/><Relationship Id="rId11" Type="http://schemas.openxmlformats.org/officeDocument/2006/relationships/image" Target="../media/image236.png"/><Relationship Id="rId12" Type="http://schemas.openxmlformats.org/officeDocument/2006/relationships/image" Target="../media/image237.png"/><Relationship Id="rId13" Type="http://schemas.openxmlformats.org/officeDocument/2006/relationships/image" Target="../media/image238.png"/><Relationship Id="rId14" Type="http://schemas.openxmlformats.org/officeDocument/2006/relationships/image" Target="../media/image239.png"/><Relationship Id="rId15" Type="http://schemas.openxmlformats.org/officeDocument/2006/relationships/image" Target="../media/image240.png"/><Relationship Id="rId16" Type="http://schemas.openxmlformats.org/officeDocument/2006/relationships/image" Target="../media/image241.png"/><Relationship Id="rId17" Type="http://schemas.openxmlformats.org/officeDocument/2006/relationships/image" Target="../media/image242.png"/><Relationship Id="rId18" Type="http://schemas.openxmlformats.org/officeDocument/2006/relationships/image" Target="../media/image243.png"/><Relationship Id="rId19" Type="http://schemas.openxmlformats.org/officeDocument/2006/relationships/image" Target="../media/image244.png"/><Relationship Id="rId1" Type="http://schemas.openxmlformats.org/officeDocument/2006/relationships/tags" Target="../tags/tag62.xml"/><Relationship Id="rId2" Type="http://schemas.openxmlformats.org/officeDocument/2006/relationships/tags" Target="../tags/tag63.xml"/><Relationship Id="rId3" Type="http://schemas.openxmlformats.org/officeDocument/2006/relationships/tags" Target="../tags/tag64.xml"/><Relationship Id="rId4" Type="http://schemas.openxmlformats.org/officeDocument/2006/relationships/tags" Target="../tags/tag65.xml"/><Relationship Id="rId5" Type="http://schemas.openxmlformats.org/officeDocument/2006/relationships/slideLayout" Target="../slideLayouts/slideLayout3.xml"/><Relationship Id="rId6" Type="http://schemas.openxmlformats.org/officeDocument/2006/relationships/notesSlide" Target="../notesSlides/notesSlide24.xml"/><Relationship Id="rId7" Type="http://schemas.openxmlformats.org/officeDocument/2006/relationships/image" Target="../media/image233.png"/><Relationship Id="rId8" Type="http://schemas.openxmlformats.org/officeDocument/2006/relationships/image" Target="../media/image234.png"/></Relationships>
</file>

<file path=ppt/slides/_rels/slide25.xml.rels><?xml version="1.0" encoding="UTF-8" standalone="yes"?>
<Relationships xmlns="http://schemas.openxmlformats.org/package/2006/relationships"><Relationship Id="rId9" Type="http://schemas.openxmlformats.org/officeDocument/2006/relationships/image" Target="../media/image198.png"/><Relationship Id="rId20" Type="http://schemas.microsoft.com/office/2007/relationships/hdphoto" Target="../media/hdphoto8.wdp"/><Relationship Id="rId21" Type="http://schemas.openxmlformats.org/officeDocument/2006/relationships/image" Target="../media/image245.png"/><Relationship Id="rId22" Type="http://schemas.microsoft.com/office/2007/relationships/hdphoto" Target="../media/hdphoto10.wdp"/><Relationship Id="rId23" Type="http://schemas.microsoft.com/office/2007/relationships/hdphoto" Target="../media/hdphoto13.wdp"/><Relationship Id="rId24" Type="http://schemas.microsoft.com/office/2007/relationships/hdphoto" Target="../media/hdphoto14.wdp"/><Relationship Id="rId25" Type="http://schemas.microsoft.com/office/2007/relationships/hdphoto" Target="../media/hdphoto15.wdp"/><Relationship Id="rId26" Type="http://schemas.openxmlformats.org/officeDocument/2006/relationships/image" Target="../media/image246.png"/><Relationship Id="rId27" Type="http://schemas.microsoft.com/office/2007/relationships/hdphoto" Target="../media/hdphoto16.wdp"/><Relationship Id="rId10" Type="http://schemas.openxmlformats.org/officeDocument/2006/relationships/image" Target="../media/image235.png"/><Relationship Id="rId11" Type="http://schemas.openxmlformats.org/officeDocument/2006/relationships/image" Target="../media/image236.png"/><Relationship Id="rId12" Type="http://schemas.openxmlformats.org/officeDocument/2006/relationships/image" Target="../media/image237.png"/><Relationship Id="rId13" Type="http://schemas.openxmlformats.org/officeDocument/2006/relationships/image" Target="../media/image238.png"/><Relationship Id="rId14" Type="http://schemas.openxmlformats.org/officeDocument/2006/relationships/image" Target="../media/image239.png"/><Relationship Id="rId15" Type="http://schemas.openxmlformats.org/officeDocument/2006/relationships/image" Target="../media/image240.png"/><Relationship Id="rId16" Type="http://schemas.openxmlformats.org/officeDocument/2006/relationships/image" Target="../media/image241.png"/><Relationship Id="rId17" Type="http://schemas.openxmlformats.org/officeDocument/2006/relationships/image" Target="../media/image242.png"/><Relationship Id="rId18" Type="http://schemas.openxmlformats.org/officeDocument/2006/relationships/image" Target="../media/image243.png"/><Relationship Id="rId19" Type="http://schemas.openxmlformats.org/officeDocument/2006/relationships/image" Target="../media/image244.png"/><Relationship Id="rId1" Type="http://schemas.openxmlformats.org/officeDocument/2006/relationships/tags" Target="../tags/tag66.xml"/><Relationship Id="rId2" Type="http://schemas.openxmlformats.org/officeDocument/2006/relationships/tags" Target="../tags/tag67.xml"/><Relationship Id="rId3" Type="http://schemas.openxmlformats.org/officeDocument/2006/relationships/tags" Target="../tags/tag68.xml"/><Relationship Id="rId4" Type="http://schemas.openxmlformats.org/officeDocument/2006/relationships/tags" Target="../tags/tag69.xml"/><Relationship Id="rId5" Type="http://schemas.openxmlformats.org/officeDocument/2006/relationships/slideLayout" Target="../slideLayouts/slideLayout3.xml"/><Relationship Id="rId6" Type="http://schemas.openxmlformats.org/officeDocument/2006/relationships/notesSlide" Target="../notesSlides/notesSlide25.xml"/><Relationship Id="rId7" Type="http://schemas.openxmlformats.org/officeDocument/2006/relationships/image" Target="../media/image233.png"/><Relationship Id="rId8" Type="http://schemas.openxmlformats.org/officeDocument/2006/relationships/image" Target="../media/image234.png"/></Relationships>
</file>

<file path=ppt/slides/_rels/slide26.xml.rels><?xml version="1.0" encoding="UTF-8" standalone="yes"?>
<Relationships xmlns="http://schemas.openxmlformats.org/package/2006/relationships"><Relationship Id="rId9" Type="http://schemas.openxmlformats.org/officeDocument/2006/relationships/image" Target="../media/image248.png"/><Relationship Id="rId20" Type="http://schemas.openxmlformats.org/officeDocument/2006/relationships/image" Target="../media/image242.png"/><Relationship Id="rId21" Type="http://schemas.openxmlformats.org/officeDocument/2006/relationships/image" Target="../media/image243.png"/><Relationship Id="rId22" Type="http://schemas.openxmlformats.org/officeDocument/2006/relationships/image" Target="../media/image237.png"/><Relationship Id="rId23" Type="http://schemas.openxmlformats.org/officeDocument/2006/relationships/image" Target="../media/image238.png"/><Relationship Id="rId24" Type="http://schemas.openxmlformats.org/officeDocument/2006/relationships/image" Target="../media/image254.png"/><Relationship Id="rId25" Type="http://schemas.openxmlformats.org/officeDocument/2006/relationships/image" Target="../media/image255.png"/><Relationship Id="rId26" Type="http://schemas.openxmlformats.org/officeDocument/2006/relationships/image" Target="../media/image256.png"/><Relationship Id="rId27" Type="http://schemas.microsoft.com/office/2007/relationships/hdphoto" Target="../media/hdphoto18.wdp"/><Relationship Id="rId10" Type="http://schemas.openxmlformats.org/officeDocument/2006/relationships/image" Target="../media/image249.png"/><Relationship Id="rId11" Type="http://schemas.openxmlformats.org/officeDocument/2006/relationships/image" Target="../media/image250.png"/><Relationship Id="rId12" Type="http://schemas.openxmlformats.org/officeDocument/2006/relationships/image" Target="../media/image251.png"/><Relationship Id="rId13" Type="http://schemas.openxmlformats.org/officeDocument/2006/relationships/image" Target="../media/image252.png"/><Relationship Id="rId14" Type="http://schemas.openxmlformats.org/officeDocument/2006/relationships/image" Target="../media/image253.png"/><Relationship Id="rId15" Type="http://schemas.openxmlformats.org/officeDocument/2006/relationships/image" Target="../media/image241.png"/><Relationship Id="rId16" Type="http://schemas.openxmlformats.org/officeDocument/2006/relationships/image" Target="../media/image245.png"/><Relationship Id="rId17" Type="http://schemas.microsoft.com/office/2007/relationships/hdphoto" Target="../media/hdphoto11.wdp"/><Relationship Id="rId18" Type="http://schemas.openxmlformats.org/officeDocument/2006/relationships/image" Target="../media/image244.png"/><Relationship Id="rId19" Type="http://schemas.microsoft.com/office/2007/relationships/hdphoto" Target="../media/hdphoto17.wdp"/><Relationship Id="rId1" Type="http://schemas.openxmlformats.org/officeDocument/2006/relationships/tags" Target="../tags/tag70.xml"/><Relationship Id="rId2" Type="http://schemas.openxmlformats.org/officeDocument/2006/relationships/tags" Target="../tags/tag71.xml"/><Relationship Id="rId3" Type="http://schemas.openxmlformats.org/officeDocument/2006/relationships/tags" Target="../tags/tag72.xml"/><Relationship Id="rId4" Type="http://schemas.openxmlformats.org/officeDocument/2006/relationships/tags" Target="../tags/tag73.xml"/><Relationship Id="rId5" Type="http://schemas.openxmlformats.org/officeDocument/2006/relationships/tags" Target="../tags/tag74.xml"/><Relationship Id="rId6" Type="http://schemas.openxmlformats.org/officeDocument/2006/relationships/slideLayout" Target="../slideLayouts/slideLayout3.xml"/><Relationship Id="rId7" Type="http://schemas.openxmlformats.org/officeDocument/2006/relationships/notesSlide" Target="../notesSlides/notesSlide26.xml"/><Relationship Id="rId8" Type="http://schemas.openxmlformats.org/officeDocument/2006/relationships/image" Target="../media/image247.png"/></Relationships>
</file>

<file path=ppt/slides/_rels/slide27.xml.rels><?xml version="1.0" encoding="UTF-8" standalone="yes"?>
<Relationships xmlns="http://schemas.openxmlformats.org/package/2006/relationships"><Relationship Id="rId1" Type="http://schemas.openxmlformats.org/officeDocument/2006/relationships/tags" Target="../tags/tag75.xml"/><Relationship Id="rId2" Type="http://schemas.openxmlformats.org/officeDocument/2006/relationships/slideLayout" Target="../slideLayouts/slideLayout1.xml"/><Relationship Id="rId3"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1" Type="http://schemas.openxmlformats.org/officeDocument/2006/relationships/image" Target="../media/image265.png"/><Relationship Id="rId12" Type="http://schemas.openxmlformats.org/officeDocument/2006/relationships/image" Target="../media/image266.png"/><Relationship Id="rId13" Type="http://schemas.openxmlformats.org/officeDocument/2006/relationships/image" Target="../media/image267.png"/><Relationship Id="rId14" Type="http://schemas.openxmlformats.org/officeDocument/2006/relationships/image" Target="../media/image268.png"/><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57.jpeg"/><Relationship Id="rId4" Type="http://schemas.openxmlformats.org/officeDocument/2006/relationships/image" Target="../media/image258.png"/><Relationship Id="rId5" Type="http://schemas.openxmlformats.org/officeDocument/2006/relationships/image" Target="../media/image259.png"/><Relationship Id="rId6" Type="http://schemas.openxmlformats.org/officeDocument/2006/relationships/image" Target="../media/image260.png"/><Relationship Id="rId7" Type="http://schemas.openxmlformats.org/officeDocument/2006/relationships/image" Target="../media/image261.png"/><Relationship Id="rId8" Type="http://schemas.openxmlformats.org/officeDocument/2006/relationships/image" Target="../media/image262.png"/><Relationship Id="rId9" Type="http://schemas.openxmlformats.org/officeDocument/2006/relationships/image" Target="../media/image263.png"/><Relationship Id="rId10" Type="http://schemas.openxmlformats.org/officeDocument/2006/relationships/image" Target="../media/image264.png"/></Relationships>
</file>

<file path=ppt/slides/_rels/slide29.xml.rels><?xml version="1.0" encoding="UTF-8" standalone="yes"?>
<Relationships xmlns="http://schemas.openxmlformats.org/package/2006/relationships"><Relationship Id="rId3" Type="http://schemas.openxmlformats.org/officeDocument/2006/relationships/image" Target="../media/image269.png"/><Relationship Id="rId4" Type="http://schemas.openxmlformats.org/officeDocument/2006/relationships/image" Target="../media/image270.png"/><Relationship Id="rId5" Type="http://schemas.openxmlformats.org/officeDocument/2006/relationships/image" Target="../media/image271.png"/><Relationship Id="rId6" Type="http://schemas.openxmlformats.org/officeDocument/2006/relationships/image" Target="../media/image272.png"/><Relationship Id="rId7" Type="http://schemas.openxmlformats.org/officeDocument/2006/relationships/image" Target="../media/image273.png"/><Relationship Id="rId8" Type="http://schemas.openxmlformats.org/officeDocument/2006/relationships/image" Target="../media/image27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43.png"/><Relationship Id="rId24" Type="http://schemas.openxmlformats.org/officeDocument/2006/relationships/image" Target="../media/image44.png"/><Relationship Id="rId25" Type="http://schemas.openxmlformats.org/officeDocument/2006/relationships/image" Target="../media/image45.png"/><Relationship Id="rId26" Type="http://schemas.openxmlformats.org/officeDocument/2006/relationships/image" Target="../media/image46.png"/><Relationship Id="rId27" Type="http://schemas.openxmlformats.org/officeDocument/2006/relationships/image" Target="../media/image47.png"/><Relationship Id="rId28" Type="http://schemas.openxmlformats.org/officeDocument/2006/relationships/image" Target="../media/image48.png"/><Relationship Id="rId29" Type="http://schemas.openxmlformats.org/officeDocument/2006/relationships/image" Target="../media/image49.png"/><Relationship Id="rId1" Type="http://schemas.openxmlformats.org/officeDocument/2006/relationships/tags" Target="../tags/tag7.xml"/><Relationship Id="rId2" Type="http://schemas.openxmlformats.org/officeDocument/2006/relationships/tags" Target="../tags/tag8.xml"/><Relationship Id="rId3" Type="http://schemas.openxmlformats.org/officeDocument/2006/relationships/tags" Target="../tags/tag9.xml"/><Relationship Id="rId4" Type="http://schemas.openxmlformats.org/officeDocument/2006/relationships/tags" Target="../tags/tag10.xml"/><Relationship Id="rId5" Type="http://schemas.openxmlformats.org/officeDocument/2006/relationships/tags" Target="../tags/tag11.xml"/><Relationship Id="rId30" Type="http://schemas.openxmlformats.org/officeDocument/2006/relationships/image" Target="../media/image50.png"/><Relationship Id="rId31" Type="http://schemas.openxmlformats.org/officeDocument/2006/relationships/image" Target="../media/image51.png"/><Relationship Id="rId32" Type="http://schemas.openxmlformats.org/officeDocument/2006/relationships/image" Target="../media/image52.png"/><Relationship Id="rId9" Type="http://schemas.openxmlformats.org/officeDocument/2006/relationships/tags" Target="../tags/tag15.xml"/><Relationship Id="rId6" Type="http://schemas.openxmlformats.org/officeDocument/2006/relationships/tags" Target="../tags/tag12.xml"/><Relationship Id="rId7" Type="http://schemas.openxmlformats.org/officeDocument/2006/relationships/tags" Target="../tags/tag13.xml"/><Relationship Id="rId8" Type="http://schemas.openxmlformats.org/officeDocument/2006/relationships/tags" Target="../tags/tag14.xml"/><Relationship Id="rId33" Type="http://schemas.openxmlformats.org/officeDocument/2006/relationships/image" Target="../media/image53.png"/><Relationship Id="rId34" Type="http://schemas.openxmlformats.org/officeDocument/2006/relationships/image" Target="../media/image54.png"/><Relationship Id="rId35" Type="http://schemas.openxmlformats.org/officeDocument/2006/relationships/image" Target="../media/image55.png"/><Relationship Id="rId36" Type="http://schemas.openxmlformats.org/officeDocument/2006/relationships/image" Target="../media/image56.png"/><Relationship Id="rId10" Type="http://schemas.openxmlformats.org/officeDocument/2006/relationships/tags" Target="../tags/tag16.xml"/><Relationship Id="rId11" Type="http://schemas.openxmlformats.org/officeDocument/2006/relationships/tags" Target="../tags/tag17.xml"/><Relationship Id="rId12" Type="http://schemas.openxmlformats.org/officeDocument/2006/relationships/tags" Target="../tags/tag18.xml"/><Relationship Id="rId13" Type="http://schemas.openxmlformats.org/officeDocument/2006/relationships/slideLayout" Target="../slideLayouts/slideLayout3.xml"/><Relationship Id="rId14" Type="http://schemas.openxmlformats.org/officeDocument/2006/relationships/notesSlide" Target="../notesSlides/notesSlide3.xml"/><Relationship Id="rId15" Type="http://schemas.openxmlformats.org/officeDocument/2006/relationships/image" Target="../media/image35.png"/><Relationship Id="rId16" Type="http://schemas.openxmlformats.org/officeDocument/2006/relationships/image" Target="../media/image36.png"/><Relationship Id="rId17" Type="http://schemas.openxmlformats.org/officeDocument/2006/relationships/image" Target="../media/image37.png"/><Relationship Id="rId18" Type="http://schemas.openxmlformats.org/officeDocument/2006/relationships/image" Target="../media/image38.png"/><Relationship Id="rId19" Type="http://schemas.openxmlformats.org/officeDocument/2006/relationships/image" Target="../media/image39.png"/><Relationship Id="rId37" Type="http://schemas.openxmlformats.org/officeDocument/2006/relationships/image" Target="../media/image57.png"/><Relationship Id="rId38" Type="http://schemas.openxmlformats.org/officeDocument/2006/relationships/image" Target="../media/image58.png"/><Relationship Id="rId39" Type="http://schemas.openxmlformats.org/officeDocument/2006/relationships/image" Target="../media/image59.png"/><Relationship Id="rId40" Type="http://schemas.openxmlformats.org/officeDocument/2006/relationships/image" Target="../media/image60.png"/></Relationships>
</file>

<file path=ppt/slides/_rels/slide30.xml.rels><?xml version="1.0" encoding="UTF-8" standalone="yes"?>
<Relationships xmlns="http://schemas.openxmlformats.org/package/2006/relationships"><Relationship Id="rId11" Type="http://schemas.openxmlformats.org/officeDocument/2006/relationships/image" Target="../media/image282.png"/><Relationship Id="rId12" Type="http://schemas.openxmlformats.org/officeDocument/2006/relationships/image" Target="../media/image283.png"/><Relationship Id="rId13" Type="http://schemas.openxmlformats.org/officeDocument/2006/relationships/image" Target="../media/image284.png"/><Relationship Id="rId14" Type="http://schemas.openxmlformats.org/officeDocument/2006/relationships/image" Target="../media/image285.png"/><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2.png"/><Relationship Id="rId6" Type="http://schemas.openxmlformats.org/officeDocument/2006/relationships/image" Target="../media/image277.png"/><Relationship Id="rId7" Type="http://schemas.openxmlformats.org/officeDocument/2006/relationships/image" Target="../media/image278.png"/><Relationship Id="rId8" Type="http://schemas.openxmlformats.org/officeDocument/2006/relationships/image" Target="../media/image279.png"/><Relationship Id="rId9" Type="http://schemas.openxmlformats.org/officeDocument/2006/relationships/image" Target="../media/image280.png"/><Relationship Id="rId10" Type="http://schemas.openxmlformats.org/officeDocument/2006/relationships/image" Target="../media/image281.png"/></Relationships>
</file>

<file path=ppt/slides/_rels/slide31.xml.rels><?xml version="1.0" encoding="UTF-8" standalone="yes"?>
<Relationships xmlns="http://schemas.openxmlformats.org/package/2006/relationships"><Relationship Id="rId9" Type="http://schemas.openxmlformats.org/officeDocument/2006/relationships/image" Target="../media/image290.png"/><Relationship Id="rId20" Type="http://schemas.openxmlformats.org/officeDocument/2006/relationships/image" Target="../media/image300.png"/><Relationship Id="rId21" Type="http://schemas.openxmlformats.org/officeDocument/2006/relationships/image" Target="../media/image301.png"/><Relationship Id="rId10" Type="http://schemas.openxmlformats.org/officeDocument/2006/relationships/image" Target="../media/image291.png"/><Relationship Id="rId11" Type="http://schemas.openxmlformats.org/officeDocument/2006/relationships/image" Target="../media/image292.png"/><Relationship Id="rId12" Type="http://schemas.openxmlformats.org/officeDocument/2006/relationships/image" Target="../media/image205.png"/><Relationship Id="rId13" Type="http://schemas.openxmlformats.org/officeDocument/2006/relationships/image" Target="../media/image293.png"/><Relationship Id="rId14" Type="http://schemas.openxmlformats.org/officeDocument/2006/relationships/image" Target="../media/image294.png"/><Relationship Id="rId15" Type="http://schemas.openxmlformats.org/officeDocument/2006/relationships/image" Target="../media/image295.png"/><Relationship Id="rId16" Type="http://schemas.openxmlformats.org/officeDocument/2006/relationships/image" Target="../media/image296.png"/><Relationship Id="rId17" Type="http://schemas.openxmlformats.org/officeDocument/2006/relationships/image" Target="../media/image297.png"/><Relationship Id="rId18" Type="http://schemas.openxmlformats.org/officeDocument/2006/relationships/image" Target="../media/image298.png"/><Relationship Id="rId19" Type="http://schemas.openxmlformats.org/officeDocument/2006/relationships/image" Target="../media/image299.png"/><Relationship Id="rId1" Type="http://schemas.openxmlformats.org/officeDocument/2006/relationships/tags" Target="../tags/tag76.xml"/><Relationship Id="rId2" Type="http://schemas.openxmlformats.org/officeDocument/2006/relationships/slideLayout" Target="../slideLayouts/slideLayout6.xml"/><Relationship Id="rId3" Type="http://schemas.openxmlformats.org/officeDocument/2006/relationships/notesSlide" Target="../notesSlides/notesSlide31.xml"/><Relationship Id="rId4" Type="http://schemas.openxmlformats.org/officeDocument/2006/relationships/image" Target="../media/image286.png"/><Relationship Id="rId5" Type="http://schemas.openxmlformats.org/officeDocument/2006/relationships/image" Target="../media/image287.png"/><Relationship Id="rId6" Type="http://schemas.openxmlformats.org/officeDocument/2006/relationships/image" Target="../media/image288.png"/><Relationship Id="rId7" Type="http://schemas.openxmlformats.org/officeDocument/2006/relationships/image" Target="../media/image289.png"/><Relationship Id="rId8" Type="http://schemas.openxmlformats.org/officeDocument/2006/relationships/image" Target="../media/image285.png"/></Relationships>
</file>

<file path=ppt/slides/_rels/slide32.xml.rels><?xml version="1.0" encoding="UTF-8" standalone="yes"?>
<Relationships xmlns="http://schemas.openxmlformats.org/package/2006/relationships"><Relationship Id="rId11" Type="http://schemas.openxmlformats.org/officeDocument/2006/relationships/image" Target="../media/image282.png"/><Relationship Id="rId12" Type="http://schemas.openxmlformats.org/officeDocument/2006/relationships/image" Target="../media/image283.png"/><Relationship Id="rId13" Type="http://schemas.openxmlformats.org/officeDocument/2006/relationships/image" Target="../media/image284.png"/><Relationship Id="rId14" Type="http://schemas.openxmlformats.org/officeDocument/2006/relationships/image" Target="../media/image285.png"/><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2.png"/><Relationship Id="rId6" Type="http://schemas.openxmlformats.org/officeDocument/2006/relationships/image" Target="../media/image277.png"/><Relationship Id="rId7" Type="http://schemas.openxmlformats.org/officeDocument/2006/relationships/image" Target="../media/image278.png"/><Relationship Id="rId8" Type="http://schemas.openxmlformats.org/officeDocument/2006/relationships/image" Target="../media/image279.png"/><Relationship Id="rId9" Type="http://schemas.openxmlformats.org/officeDocument/2006/relationships/image" Target="../media/image280.png"/><Relationship Id="rId10" Type="http://schemas.openxmlformats.org/officeDocument/2006/relationships/image" Target="../media/image281.png"/></Relationships>
</file>

<file path=ppt/slides/_rels/slide33.xml.rels><?xml version="1.0" encoding="UTF-8" standalone="yes"?>
<Relationships xmlns="http://schemas.openxmlformats.org/package/2006/relationships"><Relationship Id="rId11" Type="http://schemas.openxmlformats.org/officeDocument/2006/relationships/image" Target="../media/image308.png"/><Relationship Id="rId12" Type="http://schemas.openxmlformats.org/officeDocument/2006/relationships/image" Target="../media/image195.png"/><Relationship Id="rId13" Type="http://schemas.openxmlformats.org/officeDocument/2006/relationships/image" Target="../media/image309.png"/><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02.png"/><Relationship Id="rId4" Type="http://schemas.openxmlformats.org/officeDocument/2006/relationships/image" Target="../media/image303.png"/><Relationship Id="rId5" Type="http://schemas.openxmlformats.org/officeDocument/2006/relationships/image" Target="../media/image304.gif"/><Relationship Id="rId6" Type="http://schemas.openxmlformats.org/officeDocument/2006/relationships/image" Target="../media/image285.png"/><Relationship Id="rId7" Type="http://schemas.openxmlformats.org/officeDocument/2006/relationships/image" Target="../media/image197.png"/><Relationship Id="rId8" Type="http://schemas.openxmlformats.org/officeDocument/2006/relationships/image" Target="../media/image305.png"/><Relationship Id="rId9" Type="http://schemas.openxmlformats.org/officeDocument/2006/relationships/image" Target="../media/image306.png"/><Relationship Id="rId10" Type="http://schemas.openxmlformats.org/officeDocument/2006/relationships/image" Target="../media/image307.png"/></Relationships>
</file>

<file path=ppt/slides/_rels/slide34.xml.rels><?xml version="1.0" encoding="UTF-8" standalone="yes"?>
<Relationships xmlns="http://schemas.openxmlformats.org/package/2006/relationships"><Relationship Id="rId3" Type="http://schemas.openxmlformats.org/officeDocument/2006/relationships/image" Target="../media/image195.png"/><Relationship Id="rId4" Type="http://schemas.openxmlformats.org/officeDocument/2006/relationships/image" Target="../media/image285.png"/><Relationship Id="rId5" Type="http://schemas.openxmlformats.org/officeDocument/2006/relationships/image" Target="../media/image197.png"/><Relationship Id="rId6" Type="http://schemas.openxmlformats.org/officeDocument/2006/relationships/image" Target="../media/image198.png"/><Relationship Id="rId7" Type="http://schemas.openxmlformats.org/officeDocument/2006/relationships/image" Target="../media/image199.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197.png"/><Relationship Id="rId5" Type="http://schemas.openxmlformats.org/officeDocument/2006/relationships/image" Target="../media/image199.png"/><Relationship Id="rId6" Type="http://schemas.openxmlformats.org/officeDocument/2006/relationships/image" Target="../media/image198.png"/><Relationship Id="rId7"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196.png"/><Relationship Id="rId5" Type="http://schemas.openxmlformats.org/officeDocument/2006/relationships/image" Target="../media/image197.png"/><Relationship Id="rId6" Type="http://schemas.openxmlformats.org/officeDocument/2006/relationships/image" Target="../media/image198.png"/><Relationship Id="rId7" Type="http://schemas.openxmlformats.org/officeDocument/2006/relationships/image" Target="../media/image199.png"/><Relationship Id="rId8"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197.png"/><Relationship Id="rId5" Type="http://schemas.openxmlformats.org/officeDocument/2006/relationships/image" Target="../media/image228.png"/><Relationship Id="rId6" Type="http://schemas.openxmlformats.org/officeDocument/2006/relationships/image" Target="../media/image200.png"/><Relationship Id="rId7" Type="http://schemas.openxmlformats.org/officeDocument/2006/relationships/image" Target="../media/image199.png"/><Relationship Id="rId8" Type="http://schemas.openxmlformats.org/officeDocument/2006/relationships/image" Target="../media/image229.png"/><Relationship Id="rId9"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9" Type="http://schemas.openxmlformats.org/officeDocument/2006/relationships/image" Target="../media/image275.png"/><Relationship Id="rId20" Type="http://schemas.openxmlformats.org/officeDocument/2006/relationships/image" Target="../media/image316.png"/><Relationship Id="rId21" Type="http://schemas.openxmlformats.org/officeDocument/2006/relationships/image" Target="../media/image317.png"/><Relationship Id="rId22" Type="http://schemas.openxmlformats.org/officeDocument/2006/relationships/image" Target="../media/image318.png"/><Relationship Id="rId23" Type="http://schemas.openxmlformats.org/officeDocument/2006/relationships/image" Target="../media/image285.png"/><Relationship Id="rId10" Type="http://schemas.openxmlformats.org/officeDocument/2006/relationships/image" Target="../media/image281.png"/><Relationship Id="rId11" Type="http://schemas.openxmlformats.org/officeDocument/2006/relationships/image" Target="../media/image282.png"/><Relationship Id="rId12" Type="http://schemas.openxmlformats.org/officeDocument/2006/relationships/image" Target="../media/image283.png"/><Relationship Id="rId13" Type="http://schemas.openxmlformats.org/officeDocument/2006/relationships/image" Target="../media/image284.png"/><Relationship Id="rId14" Type="http://schemas.openxmlformats.org/officeDocument/2006/relationships/image" Target="../media/image310.png"/><Relationship Id="rId15" Type="http://schemas.openxmlformats.org/officeDocument/2006/relationships/image" Target="../media/image311.png"/><Relationship Id="rId16" Type="http://schemas.openxmlformats.org/officeDocument/2006/relationships/image" Target="../media/image312.png"/><Relationship Id="rId17" Type="http://schemas.openxmlformats.org/officeDocument/2006/relationships/image" Target="../media/image313.png"/><Relationship Id="rId18" Type="http://schemas.openxmlformats.org/officeDocument/2006/relationships/image" Target="../media/image314.png"/><Relationship Id="rId19" Type="http://schemas.openxmlformats.org/officeDocument/2006/relationships/image" Target="../media/image315.png"/><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76.png"/><Relationship Id="rId4" Type="http://schemas.openxmlformats.org/officeDocument/2006/relationships/image" Target="../media/image272.png"/><Relationship Id="rId5" Type="http://schemas.openxmlformats.org/officeDocument/2006/relationships/image" Target="../media/image277.png"/><Relationship Id="rId6" Type="http://schemas.openxmlformats.org/officeDocument/2006/relationships/image" Target="../media/image278.png"/><Relationship Id="rId7" Type="http://schemas.openxmlformats.org/officeDocument/2006/relationships/image" Target="../media/image279.png"/><Relationship Id="rId8" Type="http://schemas.openxmlformats.org/officeDocument/2006/relationships/image" Target="../media/image280.png"/></Relationships>
</file>

<file path=ppt/slides/_rels/slide39.xml.rels><?xml version="1.0" encoding="UTF-8" standalone="yes"?>
<Relationships xmlns="http://schemas.openxmlformats.org/package/2006/relationships"><Relationship Id="rId11" Type="http://schemas.openxmlformats.org/officeDocument/2006/relationships/image" Target="../media/image285.png"/><Relationship Id="rId12" Type="http://schemas.openxmlformats.org/officeDocument/2006/relationships/image" Target="../media/image198.png"/><Relationship Id="rId13" Type="http://schemas.openxmlformats.org/officeDocument/2006/relationships/image" Target="../media/image325.jpe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97.png"/><Relationship Id="rId4" Type="http://schemas.openxmlformats.org/officeDocument/2006/relationships/image" Target="../media/image319.png"/><Relationship Id="rId5" Type="http://schemas.openxmlformats.org/officeDocument/2006/relationships/image" Target="../media/image320.png"/><Relationship Id="rId6" Type="http://schemas.openxmlformats.org/officeDocument/2006/relationships/image" Target="../media/image321.png"/><Relationship Id="rId7" Type="http://schemas.openxmlformats.org/officeDocument/2006/relationships/image" Target="../media/image322.png"/><Relationship Id="rId8" Type="http://schemas.openxmlformats.org/officeDocument/2006/relationships/image" Target="../media/image323.png"/><Relationship Id="rId9" Type="http://schemas.openxmlformats.org/officeDocument/2006/relationships/image" Target="../media/image324.png"/><Relationship Id="rId10" Type="http://schemas.openxmlformats.org/officeDocument/2006/relationships/image" Target="../media/image199.png"/></Relationships>
</file>

<file path=ppt/slides/_rels/slide4.xml.rels><?xml version="1.0" encoding="UTF-8" standalone="yes"?>
<Relationships xmlns="http://schemas.openxmlformats.org/package/2006/relationships"><Relationship Id="rId1" Type="http://schemas.openxmlformats.org/officeDocument/2006/relationships/tags" Target="../tags/tag19.xml"/><Relationship Id="rId2" Type="http://schemas.openxmlformats.org/officeDocument/2006/relationships/tags" Target="../tags/tag20.xml"/><Relationship Id="rId3" Type="http://schemas.openxmlformats.org/officeDocument/2006/relationships/tags" Target="../tags/tag21.xml"/><Relationship Id="rId4" Type="http://schemas.openxmlformats.org/officeDocument/2006/relationships/tags" Target="../tags/tag22.xml"/><Relationship Id="rId5" Type="http://schemas.openxmlformats.org/officeDocument/2006/relationships/tags" Target="../tags/tag23.xml"/><Relationship Id="rId6" Type="http://schemas.openxmlformats.org/officeDocument/2006/relationships/tags" Target="../tags/tag24.xml"/><Relationship Id="rId7" Type="http://schemas.openxmlformats.org/officeDocument/2006/relationships/tags" Target="../tags/tag25.xml"/><Relationship Id="rId8" Type="http://schemas.openxmlformats.org/officeDocument/2006/relationships/tags" Target="../tags/tag26.xml"/><Relationship Id="rId9" Type="http://schemas.openxmlformats.org/officeDocument/2006/relationships/tags" Target="../tags/tag27.xml"/><Relationship Id="rId10" Type="http://schemas.openxmlformats.org/officeDocument/2006/relationships/tags" Target="../tags/tag28.xml"/><Relationship Id="rId11" Type="http://schemas.openxmlformats.org/officeDocument/2006/relationships/tags" Target="../tags/tag29.xml"/><Relationship Id="rId12" Type="http://schemas.openxmlformats.org/officeDocument/2006/relationships/tags" Target="../tags/tag30.xml"/><Relationship Id="rId13" Type="http://schemas.openxmlformats.org/officeDocument/2006/relationships/tags" Target="../tags/tag31.xml"/><Relationship Id="rId14" Type="http://schemas.openxmlformats.org/officeDocument/2006/relationships/tags" Target="../tags/tag32.xml"/><Relationship Id="rId15" Type="http://schemas.openxmlformats.org/officeDocument/2006/relationships/tags" Target="../tags/tag33.xml"/><Relationship Id="rId16" Type="http://schemas.openxmlformats.org/officeDocument/2006/relationships/tags" Target="../tags/tag34.xml"/><Relationship Id="rId17" Type="http://schemas.openxmlformats.org/officeDocument/2006/relationships/tags" Target="../tags/tag35.xml"/><Relationship Id="rId18" Type="http://schemas.openxmlformats.org/officeDocument/2006/relationships/tags" Target="../tags/tag36.xml"/><Relationship Id="rId19" Type="http://schemas.openxmlformats.org/officeDocument/2006/relationships/tags" Target="../tags/tag37.xml"/><Relationship Id="rId30" Type="http://schemas.openxmlformats.org/officeDocument/2006/relationships/tags" Target="../tags/tag48.xml"/><Relationship Id="rId31" Type="http://schemas.openxmlformats.org/officeDocument/2006/relationships/tags" Target="../tags/tag49.xml"/><Relationship Id="rId32" Type="http://schemas.openxmlformats.org/officeDocument/2006/relationships/tags" Target="../tags/tag50.xml"/><Relationship Id="rId33" Type="http://schemas.openxmlformats.org/officeDocument/2006/relationships/tags" Target="../tags/tag51.xml"/><Relationship Id="rId34" Type="http://schemas.openxmlformats.org/officeDocument/2006/relationships/tags" Target="../tags/tag52.xml"/><Relationship Id="rId35" Type="http://schemas.openxmlformats.org/officeDocument/2006/relationships/slideLayout" Target="../slideLayouts/slideLayout3.xml"/><Relationship Id="rId36" Type="http://schemas.openxmlformats.org/officeDocument/2006/relationships/notesSlide" Target="../notesSlides/notesSlide4.xml"/><Relationship Id="rId37" Type="http://schemas.openxmlformats.org/officeDocument/2006/relationships/image" Target="../media/image61.png"/><Relationship Id="rId38" Type="http://schemas.openxmlformats.org/officeDocument/2006/relationships/image" Target="../media/image62.png"/><Relationship Id="rId39" Type="http://schemas.openxmlformats.org/officeDocument/2006/relationships/image" Target="../media/image63.png"/><Relationship Id="rId50" Type="http://schemas.openxmlformats.org/officeDocument/2006/relationships/image" Target="../media/image74.png"/><Relationship Id="rId51" Type="http://schemas.openxmlformats.org/officeDocument/2006/relationships/image" Target="../media/image75.png"/><Relationship Id="rId52" Type="http://schemas.openxmlformats.org/officeDocument/2006/relationships/image" Target="../media/image76.png"/><Relationship Id="rId53" Type="http://schemas.openxmlformats.org/officeDocument/2006/relationships/image" Target="../media/image77.png"/><Relationship Id="rId54" Type="http://schemas.openxmlformats.org/officeDocument/2006/relationships/image" Target="../media/image78.png"/><Relationship Id="rId55" Type="http://schemas.openxmlformats.org/officeDocument/2006/relationships/image" Target="../media/image79.png"/><Relationship Id="rId56" Type="http://schemas.openxmlformats.org/officeDocument/2006/relationships/image" Target="../media/image80.png"/><Relationship Id="rId57" Type="http://schemas.openxmlformats.org/officeDocument/2006/relationships/image" Target="../media/image81.png"/><Relationship Id="rId58" Type="http://schemas.openxmlformats.org/officeDocument/2006/relationships/image" Target="../media/image82.png"/><Relationship Id="rId59" Type="http://schemas.openxmlformats.org/officeDocument/2006/relationships/image" Target="../media/image83.png"/><Relationship Id="rId70" Type="http://schemas.openxmlformats.org/officeDocument/2006/relationships/image" Target="../media/image94.png"/><Relationship Id="rId71" Type="http://schemas.openxmlformats.org/officeDocument/2006/relationships/image" Target="../media/image95.png"/><Relationship Id="rId72" Type="http://schemas.openxmlformats.org/officeDocument/2006/relationships/image" Target="../media/image96.png"/><Relationship Id="rId73" Type="http://schemas.openxmlformats.org/officeDocument/2006/relationships/image" Target="../media/image97.jpeg"/><Relationship Id="rId74" Type="http://schemas.openxmlformats.org/officeDocument/2006/relationships/image" Target="../media/image98.png"/><Relationship Id="rId75" Type="http://schemas.openxmlformats.org/officeDocument/2006/relationships/image" Target="../media/image99.png"/><Relationship Id="rId76" Type="http://schemas.openxmlformats.org/officeDocument/2006/relationships/image" Target="../media/image100.png"/><Relationship Id="rId77" Type="http://schemas.openxmlformats.org/officeDocument/2006/relationships/image" Target="../media/image101.png"/><Relationship Id="rId78" Type="http://schemas.openxmlformats.org/officeDocument/2006/relationships/image" Target="../media/image102.jpeg"/><Relationship Id="rId79" Type="http://schemas.openxmlformats.org/officeDocument/2006/relationships/image" Target="../media/image103.png"/><Relationship Id="rId90" Type="http://schemas.openxmlformats.org/officeDocument/2006/relationships/image" Target="../media/image114.png"/><Relationship Id="rId91" Type="http://schemas.openxmlformats.org/officeDocument/2006/relationships/image" Target="../media/image115.png"/><Relationship Id="rId92" Type="http://schemas.openxmlformats.org/officeDocument/2006/relationships/image" Target="../media/image116.png"/><Relationship Id="rId93" Type="http://schemas.openxmlformats.org/officeDocument/2006/relationships/image" Target="../media/image117.png"/><Relationship Id="rId94" Type="http://schemas.openxmlformats.org/officeDocument/2006/relationships/image" Target="../media/image118.png"/><Relationship Id="rId95" Type="http://schemas.openxmlformats.org/officeDocument/2006/relationships/image" Target="../media/image119.png"/><Relationship Id="rId96" Type="http://schemas.openxmlformats.org/officeDocument/2006/relationships/image" Target="../media/image120.png"/><Relationship Id="rId97" Type="http://schemas.openxmlformats.org/officeDocument/2006/relationships/image" Target="../media/image121.png"/><Relationship Id="rId98" Type="http://schemas.openxmlformats.org/officeDocument/2006/relationships/image" Target="../media/image122.png"/><Relationship Id="rId99" Type="http://schemas.openxmlformats.org/officeDocument/2006/relationships/image" Target="../media/image123.png"/><Relationship Id="rId20" Type="http://schemas.openxmlformats.org/officeDocument/2006/relationships/tags" Target="../tags/tag38.xml"/><Relationship Id="rId21" Type="http://schemas.openxmlformats.org/officeDocument/2006/relationships/tags" Target="../tags/tag39.xml"/><Relationship Id="rId22" Type="http://schemas.openxmlformats.org/officeDocument/2006/relationships/tags" Target="../tags/tag40.xml"/><Relationship Id="rId23" Type="http://schemas.openxmlformats.org/officeDocument/2006/relationships/tags" Target="../tags/tag41.xml"/><Relationship Id="rId24" Type="http://schemas.openxmlformats.org/officeDocument/2006/relationships/tags" Target="../tags/tag42.xml"/><Relationship Id="rId25" Type="http://schemas.openxmlformats.org/officeDocument/2006/relationships/tags" Target="../tags/tag43.xml"/><Relationship Id="rId26" Type="http://schemas.openxmlformats.org/officeDocument/2006/relationships/tags" Target="../tags/tag44.xml"/><Relationship Id="rId27" Type="http://schemas.openxmlformats.org/officeDocument/2006/relationships/tags" Target="../tags/tag45.xml"/><Relationship Id="rId28" Type="http://schemas.openxmlformats.org/officeDocument/2006/relationships/tags" Target="../tags/tag46.xml"/><Relationship Id="rId29" Type="http://schemas.openxmlformats.org/officeDocument/2006/relationships/tags" Target="../tags/tag47.xml"/><Relationship Id="rId40" Type="http://schemas.openxmlformats.org/officeDocument/2006/relationships/image" Target="../media/image64.png"/><Relationship Id="rId41" Type="http://schemas.openxmlformats.org/officeDocument/2006/relationships/image" Target="../media/image65.png"/><Relationship Id="rId42" Type="http://schemas.openxmlformats.org/officeDocument/2006/relationships/image" Target="../media/image66.png"/><Relationship Id="rId43" Type="http://schemas.openxmlformats.org/officeDocument/2006/relationships/image" Target="../media/image67.png"/><Relationship Id="rId44" Type="http://schemas.openxmlformats.org/officeDocument/2006/relationships/image" Target="../media/image68.png"/><Relationship Id="rId45" Type="http://schemas.openxmlformats.org/officeDocument/2006/relationships/image" Target="../media/image69.png"/><Relationship Id="rId46" Type="http://schemas.openxmlformats.org/officeDocument/2006/relationships/image" Target="../media/image70.png"/><Relationship Id="rId47" Type="http://schemas.openxmlformats.org/officeDocument/2006/relationships/image" Target="../media/image71.png"/><Relationship Id="rId48" Type="http://schemas.openxmlformats.org/officeDocument/2006/relationships/image" Target="../media/image72.png"/><Relationship Id="rId49" Type="http://schemas.openxmlformats.org/officeDocument/2006/relationships/image" Target="../media/image73.png"/><Relationship Id="rId60" Type="http://schemas.openxmlformats.org/officeDocument/2006/relationships/image" Target="../media/image84.png"/><Relationship Id="rId61" Type="http://schemas.openxmlformats.org/officeDocument/2006/relationships/image" Target="../media/image85.jpeg"/><Relationship Id="rId62" Type="http://schemas.openxmlformats.org/officeDocument/2006/relationships/image" Target="../media/image86.png"/><Relationship Id="rId63" Type="http://schemas.openxmlformats.org/officeDocument/2006/relationships/image" Target="../media/image87.png"/><Relationship Id="rId64" Type="http://schemas.openxmlformats.org/officeDocument/2006/relationships/image" Target="../media/image88.png"/><Relationship Id="rId65" Type="http://schemas.openxmlformats.org/officeDocument/2006/relationships/image" Target="../media/image89.png"/><Relationship Id="rId66" Type="http://schemas.openxmlformats.org/officeDocument/2006/relationships/image" Target="../media/image90.jpeg"/><Relationship Id="rId67" Type="http://schemas.openxmlformats.org/officeDocument/2006/relationships/image" Target="../media/image91.png"/><Relationship Id="rId68" Type="http://schemas.openxmlformats.org/officeDocument/2006/relationships/image" Target="../media/image92.jpeg"/><Relationship Id="rId69" Type="http://schemas.openxmlformats.org/officeDocument/2006/relationships/image" Target="../media/image93.png"/><Relationship Id="rId80" Type="http://schemas.openxmlformats.org/officeDocument/2006/relationships/image" Target="../media/image104.png"/><Relationship Id="rId81" Type="http://schemas.openxmlformats.org/officeDocument/2006/relationships/image" Target="../media/image105.png"/><Relationship Id="rId82" Type="http://schemas.openxmlformats.org/officeDocument/2006/relationships/image" Target="../media/image106.png"/><Relationship Id="rId83" Type="http://schemas.openxmlformats.org/officeDocument/2006/relationships/image" Target="../media/image107.png"/><Relationship Id="rId84" Type="http://schemas.openxmlformats.org/officeDocument/2006/relationships/image" Target="../media/image108.jpeg"/><Relationship Id="rId85" Type="http://schemas.openxmlformats.org/officeDocument/2006/relationships/image" Target="../media/image109.jpeg"/><Relationship Id="rId86" Type="http://schemas.openxmlformats.org/officeDocument/2006/relationships/image" Target="../media/image110.png"/><Relationship Id="rId87" Type="http://schemas.openxmlformats.org/officeDocument/2006/relationships/image" Target="../media/image111.png"/><Relationship Id="rId88" Type="http://schemas.openxmlformats.org/officeDocument/2006/relationships/image" Target="../media/image112.png"/><Relationship Id="rId89" Type="http://schemas.openxmlformats.org/officeDocument/2006/relationships/image" Target="../media/image113.jpeg"/></Relationships>
</file>

<file path=ppt/slides/_rels/slide40.xml.rels><?xml version="1.0" encoding="UTF-8" standalone="yes"?>
<Relationships xmlns="http://schemas.openxmlformats.org/package/2006/relationships"><Relationship Id="rId3" Type="http://schemas.openxmlformats.org/officeDocument/2006/relationships/image" Target="../media/image201.png"/><Relationship Id="rId4" Type="http://schemas.openxmlformats.org/officeDocument/2006/relationships/image" Target="../media/image326.png"/><Relationship Id="rId5" Type="http://schemas.openxmlformats.org/officeDocument/2006/relationships/image" Target="../media/image327.png"/><Relationship Id="rId6" Type="http://schemas.openxmlformats.org/officeDocument/2006/relationships/image" Target="../media/image285.png"/><Relationship Id="rId7" Type="http://schemas.openxmlformats.org/officeDocument/2006/relationships/image" Target="../media/image328.pn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1" Type="http://schemas.openxmlformats.org/officeDocument/2006/relationships/image" Target="../media/image208.png"/><Relationship Id="rId12" Type="http://schemas.openxmlformats.org/officeDocument/2006/relationships/image" Target="../media/image332.png"/><Relationship Id="rId13" Type="http://schemas.openxmlformats.org/officeDocument/2006/relationships/image" Target="../media/image333.png"/><Relationship Id="rId14" Type="http://schemas.openxmlformats.org/officeDocument/2006/relationships/image" Target="../media/image334.png"/><Relationship Id="rId15" Type="http://schemas.openxmlformats.org/officeDocument/2006/relationships/image" Target="../media/image335.png"/><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00.png"/><Relationship Id="rId4" Type="http://schemas.openxmlformats.org/officeDocument/2006/relationships/image" Target="../media/image329.png"/><Relationship Id="rId5" Type="http://schemas.openxmlformats.org/officeDocument/2006/relationships/image" Target="../media/image202.png"/><Relationship Id="rId6" Type="http://schemas.openxmlformats.org/officeDocument/2006/relationships/image" Target="../media/image285.png"/><Relationship Id="rId7" Type="http://schemas.openxmlformats.org/officeDocument/2006/relationships/image" Target="../media/image330.png"/><Relationship Id="rId8" Type="http://schemas.openxmlformats.org/officeDocument/2006/relationships/image" Target="../media/image205.png"/><Relationship Id="rId9" Type="http://schemas.openxmlformats.org/officeDocument/2006/relationships/image" Target="../media/image331.png"/><Relationship Id="rId10" Type="http://schemas.openxmlformats.org/officeDocument/2006/relationships/image" Target="../media/image207.png"/></Relationships>
</file>

<file path=ppt/slides/_rels/slide42.xml.rels><?xml version="1.0" encoding="UTF-8" standalone="yes"?>
<Relationships xmlns="http://schemas.openxmlformats.org/package/2006/relationships"><Relationship Id="rId9" Type="http://schemas.openxmlformats.org/officeDocument/2006/relationships/image" Target="../media/image313.png"/><Relationship Id="rId20" Type="http://schemas.openxmlformats.org/officeDocument/2006/relationships/image" Target="../media/image282.png"/><Relationship Id="rId21" Type="http://schemas.openxmlformats.org/officeDocument/2006/relationships/image" Target="../media/image283.png"/><Relationship Id="rId22" Type="http://schemas.openxmlformats.org/officeDocument/2006/relationships/image" Target="../media/image284.png"/><Relationship Id="rId23" Type="http://schemas.openxmlformats.org/officeDocument/2006/relationships/image" Target="../media/image285.png"/><Relationship Id="rId10" Type="http://schemas.openxmlformats.org/officeDocument/2006/relationships/image" Target="../media/image314.png"/><Relationship Id="rId11" Type="http://schemas.openxmlformats.org/officeDocument/2006/relationships/image" Target="../media/image315.png"/><Relationship Id="rId12" Type="http://schemas.openxmlformats.org/officeDocument/2006/relationships/image" Target="../media/image316.png"/><Relationship Id="rId13" Type="http://schemas.openxmlformats.org/officeDocument/2006/relationships/image" Target="../media/image317.png"/><Relationship Id="rId14" Type="http://schemas.openxmlformats.org/officeDocument/2006/relationships/image" Target="../media/image318.png"/><Relationship Id="rId15" Type="http://schemas.openxmlformats.org/officeDocument/2006/relationships/image" Target="../media/image277.png"/><Relationship Id="rId16" Type="http://schemas.openxmlformats.org/officeDocument/2006/relationships/image" Target="../media/image278.png"/><Relationship Id="rId17" Type="http://schemas.openxmlformats.org/officeDocument/2006/relationships/image" Target="../media/image279.png"/><Relationship Id="rId18" Type="http://schemas.openxmlformats.org/officeDocument/2006/relationships/image" Target="../media/image280.png"/><Relationship Id="rId19" Type="http://schemas.openxmlformats.org/officeDocument/2006/relationships/image" Target="../media/image281.png"/><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2.png"/><Relationship Id="rId6" Type="http://schemas.openxmlformats.org/officeDocument/2006/relationships/image" Target="../media/image310.png"/><Relationship Id="rId7" Type="http://schemas.openxmlformats.org/officeDocument/2006/relationships/image" Target="../media/image311.png"/><Relationship Id="rId8" Type="http://schemas.openxmlformats.org/officeDocument/2006/relationships/image" Target="../media/image312.png"/></Relationships>
</file>

<file path=ppt/slides/_rels/slide43.xml.rels><?xml version="1.0" encoding="UTF-8" standalone="yes"?>
<Relationships xmlns="http://schemas.openxmlformats.org/package/2006/relationships"><Relationship Id="rId3" Type="http://schemas.openxmlformats.org/officeDocument/2006/relationships/image" Target="../media/image336.png"/><Relationship Id="rId4" Type="http://schemas.openxmlformats.org/officeDocument/2006/relationships/image" Target="../media/image337.png"/><Relationship Id="rId5" Type="http://schemas.openxmlformats.org/officeDocument/2006/relationships/image" Target="../media/image338.png"/><Relationship Id="rId6" Type="http://schemas.openxmlformats.org/officeDocument/2006/relationships/image" Target="../media/image339.png"/><Relationship Id="rId7" Type="http://schemas.openxmlformats.org/officeDocument/2006/relationships/image" Target="../media/image340.png"/><Relationship Id="rId8" Type="http://schemas.openxmlformats.org/officeDocument/2006/relationships/image" Target="../media/image341.png"/><Relationship Id="rId9" Type="http://schemas.openxmlformats.org/officeDocument/2006/relationships/image" Target="../media/image301.png"/><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9" Type="http://schemas.openxmlformats.org/officeDocument/2006/relationships/image" Target="../media/image313.png"/><Relationship Id="rId20" Type="http://schemas.openxmlformats.org/officeDocument/2006/relationships/image" Target="../media/image284.png"/><Relationship Id="rId21" Type="http://schemas.openxmlformats.org/officeDocument/2006/relationships/image" Target="../media/image281.png"/><Relationship Id="rId22" Type="http://schemas.openxmlformats.org/officeDocument/2006/relationships/image" Target="../media/image282.png"/><Relationship Id="rId23" Type="http://schemas.openxmlformats.org/officeDocument/2006/relationships/image" Target="../media/image342.png"/><Relationship Id="rId24" Type="http://schemas.openxmlformats.org/officeDocument/2006/relationships/image" Target="../media/image343.png"/><Relationship Id="rId25" Type="http://schemas.openxmlformats.org/officeDocument/2006/relationships/image" Target="../media/image344.png"/><Relationship Id="rId26" Type="http://schemas.openxmlformats.org/officeDocument/2006/relationships/image" Target="../media/image285.png"/><Relationship Id="rId10" Type="http://schemas.openxmlformats.org/officeDocument/2006/relationships/image" Target="../media/image314.png"/><Relationship Id="rId11" Type="http://schemas.openxmlformats.org/officeDocument/2006/relationships/image" Target="../media/image315.png"/><Relationship Id="rId12" Type="http://schemas.openxmlformats.org/officeDocument/2006/relationships/image" Target="../media/image316.png"/><Relationship Id="rId13" Type="http://schemas.openxmlformats.org/officeDocument/2006/relationships/image" Target="../media/image317.png"/><Relationship Id="rId14" Type="http://schemas.openxmlformats.org/officeDocument/2006/relationships/image" Target="../media/image318.png"/><Relationship Id="rId15" Type="http://schemas.openxmlformats.org/officeDocument/2006/relationships/image" Target="../media/image277.png"/><Relationship Id="rId16" Type="http://schemas.openxmlformats.org/officeDocument/2006/relationships/image" Target="../media/image278.png"/><Relationship Id="rId17" Type="http://schemas.openxmlformats.org/officeDocument/2006/relationships/image" Target="../media/image279.png"/><Relationship Id="rId18" Type="http://schemas.openxmlformats.org/officeDocument/2006/relationships/image" Target="../media/image280.png"/><Relationship Id="rId19" Type="http://schemas.openxmlformats.org/officeDocument/2006/relationships/image" Target="../media/image283.png"/><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2.png"/><Relationship Id="rId6" Type="http://schemas.openxmlformats.org/officeDocument/2006/relationships/image" Target="../media/image310.png"/><Relationship Id="rId7" Type="http://schemas.openxmlformats.org/officeDocument/2006/relationships/image" Target="../media/image311.png"/><Relationship Id="rId8" Type="http://schemas.openxmlformats.org/officeDocument/2006/relationships/image" Target="../media/image312.png"/></Relationships>
</file>

<file path=ppt/slides/_rels/slide45.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197.png"/><Relationship Id="rId5" Type="http://schemas.openxmlformats.org/officeDocument/2006/relationships/image" Target="../media/image228.png"/><Relationship Id="rId6" Type="http://schemas.openxmlformats.org/officeDocument/2006/relationships/image" Target="../media/image200.png"/><Relationship Id="rId7" Type="http://schemas.openxmlformats.org/officeDocument/2006/relationships/image" Target="../media/image199.png"/><Relationship Id="rId8" Type="http://schemas.openxmlformats.org/officeDocument/2006/relationships/image" Target="../media/image229.png"/><Relationship Id="rId9" Type="http://schemas.openxmlformats.org/officeDocument/2006/relationships/image" Target="../media/image198.png"/><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197.png"/><Relationship Id="rId5" Type="http://schemas.openxmlformats.org/officeDocument/2006/relationships/image" Target="../media/image228.png"/><Relationship Id="rId6" Type="http://schemas.openxmlformats.org/officeDocument/2006/relationships/image" Target="../media/image200.png"/><Relationship Id="rId7" Type="http://schemas.openxmlformats.org/officeDocument/2006/relationships/image" Target="../media/image199.png"/><Relationship Id="rId8" Type="http://schemas.openxmlformats.org/officeDocument/2006/relationships/image" Target="../media/image198.png"/><Relationship Id="rId9" Type="http://schemas.openxmlformats.org/officeDocument/2006/relationships/image" Target="../media/image229.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image" Target="../media/image285.png"/><Relationship Id="rId4" Type="http://schemas.openxmlformats.org/officeDocument/2006/relationships/image" Target="../media/image197.png"/><Relationship Id="rId5" Type="http://schemas.openxmlformats.org/officeDocument/2006/relationships/image" Target="../media/image228.png"/><Relationship Id="rId6" Type="http://schemas.openxmlformats.org/officeDocument/2006/relationships/image" Target="../media/image200.png"/><Relationship Id="rId7" Type="http://schemas.openxmlformats.org/officeDocument/2006/relationships/image" Target="../media/image199.png"/><Relationship Id="rId8" Type="http://schemas.openxmlformats.org/officeDocument/2006/relationships/image" Target="../media/image198.png"/><Relationship Id="rId9" Type="http://schemas.openxmlformats.org/officeDocument/2006/relationships/image" Target="../media/image229.png"/><Relationship Id="rId10" Type="http://schemas.openxmlformats.org/officeDocument/2006/relationships/image" Target="../media/image230.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45.png"/><Relationship Id="rId4" Type="http://schemas.openxmlformats.org/officeDocument/2006/relationships/image" Target="../media/image346.png"/><Relationship Id="rId5" Type="http://schemas.openxmlformats.org/officeDocument/2006/relationships/image" Target="../media/image347.png"/><Relationship Id="rId6" Type="http://schemas.openxmlformats.org/officeDocument/2006/relationships/image" Target="../media/image348.png"/><Relationship Id="rId7" Type="http://schemas.openxmlformats.org/officeDocument/2006/relationships/image" Target="../media/image294.png"/><Relationship Id="rId8" Type="http://schemas.openxmlformats.org/officeDocument/2006/relationships/image" Target="../media/image285.png"/><Relationship Id="rId1" Type="http://schemas.openxmlformats.org/officeDocument/2006/relationships/slideLayout" Target="../slideLayouts/slideLayout6.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9" Type="http://schemas.openxmlformats.org/officeDocument/2006/relationships/image" Target="../media/image315.png"/><Relationship Id="rId20" Type="http://schemas.openxmlformats.org/officeDocument/2006/relationships/image" Target="../media/image283.png"/><Relationship Id="rId21" Type="http://schemas.openxmlformats.org/officeDocument/2006/relationships/image" Target="../media/image284.png"/><Relationship Id="rId22" Type="http://schemas.openxmlformats.org/officeDocument/2006/relationships/image" Target="../media/image233.png"/><Relationship Id="rId23" Type="http://schemas.openxmlformats.org/officeDocument/2006/relationships/image" Target="../media/image285.png"/><Relationship Id="rId10" Type="http://schemas.openxmlformats.org/officeDocument/2006/relationships/image" Target="../media/image316.png"/><Relationship Id="rId11" Type="http://schemas.openxmlformats.org/officeDocument/2006/relationships/image" Target="../media/image317.png"/><Relationship Id="rId12" Type="http://schemas.openxmlformats.org/officeDocument/2006/relationships/image" Target="../media/image318.png"/><Relationship Id="rId13" Type="http://schemas.openxmlformats.org/officeDocument/2006/relationships/image" Target="../media/image277.png"/><Relationship Id="rId14" Type="http://schemas.openxmlformats.org/officeDocument/2006/relationships/image" Target="../media/image349.png"/><Relationship Id="rId15" Type="http://schemas.openxmlformats.org/officeDocument/2006/relationships/image" Target="../media/image350.png"/><Relationship Id="rId16" Type="http://schemas.openxmlformats.org/officeDocument/2006/relationships/image" Target="../media/image275.png"/><Relationship Id="rId17" Type="http://schemas.openxmlformats.org/officeDocument/2006/relationships/image" Target="../media/image272.png"/><Relationship Id="rId18" Type="http://schemas.openxmlformats.org/officeDocument/2006/relationships/image" Target="../media/image281.png"/><Relationship Id="rId19" Type="http://schemas.openxmlformats.org/officeDocument/2006/relationships/image" Target="../media/image282.png"/><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76.png"/><Relationship Id="rId4" Type="http://schemas.openxmlformats.org/officeDocument/2006/relationships/image" Target="../media/image310.png"/><Relationship Id="rId5" Type="http://schemas.openxmlformats.org/officeDocument/2006/relationships/image" Target="../media/image311.png"/><Relationship Id="rId6" Type="http://schemas.openxmlformats.org/officeDocument/2006/relationships/image" Target="../media/image312.png"/><Relationship Id="rId7" Type="http://schemas.openxmlformats.org/officeDocument/2006/relationships/image" Target="../media/image313.png"/><Relationship Id="rId8" Type="http://schemas.openxmlformats.org/officeDocument/2006/relationships/image" Target="../media/image31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chart" Target="../charts/chart1.xml"/><Relationship Id="rId6" Type="http://schemas.openxmlformats.org/officeDocument/2006/relationships/image" Target="../media/image124.png"/><Relationship Id="rId7" Type="http://schemas.openxmlformats.org/officeDocument/2006/relationships/image" Target="../media/image125.png"/><Relationship Id="rId8" Type="http://schemas.openxmlformats.org/officeDocument/2006/relationships/image" Target="../media/image126.png"/><Relationship Id="rId9" Type="http://schemas.openxmlformats.org/officeDocument/2006/relationships/image" Target="../media/image127.png"/><Relationship Id="rId10" Type="http://schemas.openxmlformats.org/officeDocument/2006/relationships/image" Target="../media/image128.png"/><Relationship Id="rId1" Type="http://schemas.openxmlformats.org/officeDocument/2006/relationships/tags" Target="../tags/tag53.xml"/><Relationship Id="rId2" Type="http://schemas.openxmlformats.org/officeDocument/2006/relationships/tags" Target="../tags/tag54.xml"/></Relationships>
</file>

<file path=ppt/slides/_rels/slide50.xml.rels><?xml version="1.0" encoding="UTF-8" standalone="yes"?>
<Relationships xmlns="http://schemas.openxmlformats.org/package/2006/relationships"><Relationship Id="rId9" Type="http://schemas.openxmlformats.org/officeDocument/2006/relationships/image" Target="../media/image357.png"/><Relationship Id="rId20" Type="http://schemas.openxmlformats.org/officeDocument/2006/relationships/image" Target="../media/image368.jpeg"/><Relationship Id="rId21" Type="http://schemas.openxmlformats.org/officeDocument/2006/relationships/image" Target="../media/image369.jpeg"/><Relationship Id="rId22" Type="http://schemas.openxmlformats.org/officeDocument/2006/relationships/image" Target="../media/image370.jpeg"/><Relationship Id="rId23" Type="http://schemas.openxmlformats.org/officeDocument/2006/relationships/image" Target="../media/image371.png"/><Relationship Id="rId10" Type="http://schemas.openxmlformats.org/officeDocument/2006/relationships/image" Target="../media/image358.png"/><Relationship Id="rId11" Type="http://schemas.openxmlformats.org/officeDocument/2006/relationships/image" Target="../media/image359.png"/><Relationship Id="rId12" Type="http://schemas.openxmlformats.org/officeDocument/2006/relationships/image" Target="../media/image360.png"/><Relationship Id="rId13" Type="http://schemas.openxmlformats.org/officeDocument/2006/relationships/image" Target="../media/image361.jpeg"/><Relationship Id="rId14" Type="http://schemas.openxmlformats.org/officeDocument/2006/relationships/image" Target="../media/image362.jpeg"/><Relationship Id="rId15" Type="http://schemas.openxmlformats.org/officeDocument/2006/relationships/image" Target="../media/image363.jpeg"/><Relationship Id="rId16" Type="http://schemas.openxmlformats.org/officeDocument/2006/relationships/image" Target="../media/image364.jpeg"/><Relationship Id="rId17" Type="http://schemas.openxmlformats.org/officeDocument/2006/relationships/image" Target="../media/image365.jpeg"/><Relationship Id="rId18" Type="http://schemas.openxmlformats.org/officeDocument/2006/relationships/image" Target="../media/image366.jpeg"/><Relationship Id="rId19" Type="http://schemas.openxmlformats.org/officeDocument/2006/relationships/image" Target="../media/image367.jpeg"/><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51.png"/><Relationship Id="rId4" Type="http://schemas.openxmlformats.org/officeDocument/2006/relationships/image" Target="../media/image352.png"/><Relationship Id="rId5" Type="http://schemas.openxmlformats.org/officeDocument/2006/relationships/image" Target="../media/image353.png"/><Relationship Id="rId6" Type="http://schemas.openxmlformats.org/officeDocument/2006/relationships/image" Target="../media/image354.png"/><Relationship Id="rId7" Type="http://schemas.openxmlformats.org/officeDocument/2006/relationships/image" Target="../media/image355.png"/><Relationship Id="rId8" Type="http://schemas.openxmlformats.org/officeDocument/2006/relationships/image" Target="../media/image356.png"/></Relationships>
</file>

<file path=ppt/slides/_rels/slide51.xml.rels><?xml version="1.0" encoding="UTF-8" standalone="yes"?>
<Relationships xmlns="http://schemas.openxmlformats.org/package/2006/relationships"><Relationship Id="rId3" Type="http://schemas.openxmlformats.org/officeDocument/2006/relationships/image" Target="../media/image372.jpeg"/><Relationship Id="rId4" Type="http://schemas.openxmlformats.org/officeDocument/2006/relationships/image" Target="../media/image373.png"/><Relationship Id="rId5" Type="http://schemas.openxmlformats.org/officeDocument/2006/relationships/image" Target="../media/image374.png"/><Relationship Id="rId6" Type="http://schemas.openxmlformats.org/officeDocument/2006/relationships/image" Target="../media/image375.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9" Type="http://schemas.openxmlformats.org/officeDocument/2006/relationships/image" Target="../media/image293.png"/><Relationship Id="rId20" Type="http://schemas.openxmlformats.org/officeDocument/2006/relationships/image" Target="../media/image382.jpeg"/><Relationship Id="rId21" Type="http://schemas.openxmlformats.org/officeDocument/2006/relationships/image" Target="../media/image383.png"/><Relationship Id="rId22" Type="http://schemas.openxmlformats.org/officeDocument/2006/relationships/image" Target="../media/image384.png"/><Relationship Id="rId23" Type="http://schemas.openxmlformats.org/officeDocument/2006/relationships/image" Target="../media/image385.png"/><Relationship Id="rId24" Type="http://schemas.openxmlformats.org/officeDocument/2006/relationships/image" Target="../media/image386.png"/><Relationship Id="rId10" Type="http://schemas.openxmlformats.org/officeDocument/2006/relationships/image" Target="../media/image288.png"/><Relationship Id="rId11" Type="http://schemas.openxmlformats.org/officeDocument/2006/relationships/image" Target="../media/image289.png"/><Relationship Id="rId12" Type="http://schemas.openxmlformats.org/officeDocument/2006/relationships/image" Target="../media/image300.png"/><Relationship Id="rId13" Type="http://schemas.openxmlformats.org/officeDocument/2006/relationships/image" Target="../media/image378.jpeg"/><Relationship Id="rId14" Type="http://schemas.openxmlformats.org/officeDocument/2006/relationships/image" Target="../media/image379.jpeg"/><Relationship Id="rId15" Type="http://schemas.openxmlformats.org/officeDocument/2006/relationships/image" Target="../media/image286.png"/><Relationship Id="rId16" Type="http://schemas.openxmlformats.org/officeDocument/2006/relationships/image" Target="../media/image287.png"/><Relationship Id="rId17" Type="http://schemas.openxmlformats.org/officeDocument/2006/relationships/image" Target="../media/image291.png"/><Relationship Id="rId18" Type="http://schemas.openxmlformats.org/officeDocument/2006/relationships/image" Target="../media/image380.jpeg"/><Relationship Id="rId19" Type="http://schemas.openxmlformats.org/officeDocument/2006/relationships/image" Target="../media/image381.png"/><Relationship Id="rId1" Type="http://schemas.openxmlformats.org/officeDocument/2006/relationships/tags" Target="../tags/tag77.xml"/><Relationship Id="rId2" Type="http://schemas.openxmlformats.org/officeDocument/2006/relationships/slideLayout" Target="../slideLayouts/slideLayout3.xml"/><Relationship Id="rId3" Type="http://schemas.openxmlformats.org/officeDocument/2006/relationships/notesSlide" Target="../notesSlides/notesSlide52.xml"/><Relationship Id="rId4" Type="http://schemas.openxmlformats.org/officeDocument/2006/relationships/image" Target="../media/image376.png"/><Relationship Id="rId5" Type="http://schemas.openxmlformats.org/officeDocument/2006/relationships/image" Target="../media/image377.png"/><Relationship Id="rId6" Type="http://schemas.openxmlformats.org/officeDocument/2006/relationships/image" Target="../media/image233.png"/><Relationship Id="rId7" Type="http://schemas.openxmlformats.org/officeDocument/2006/relationships/image" Target="../media/image294.png"/><Relationship Id="rId8" Type="http://schemas.openxmlformats.org/officeDocument/2006/relationships/image" Target="../media/image290.png"/></Relationships>
</file>

<file path=ppt/slides/_rels/slide53.xml.rels><?xml version="1.0" encoding="UTF-8" standalone="yes"?>
<Relationships xmlns="http://schemas.openxmlformats.org/package/2006/relationships"><Relationship Id="rId9" Type="http://schemas.openxmlformats.org/officeDocument/2006/relationships/image" Target="../media/image314.png"/><Relationship Id="rId20" Type="http://schemas.openxmlformats.org/officeDocument/2006/relationships/image" Target="../media/image284.png"/><Relationship Id="rId21" Type="http://schemas.openxmlformats.org/officeDocument/2006/relationships/image" Target="../media/image387.png"/><Relationship Id="rId22" Type="http://schemas.openxmlformats.org/officeDocument/2006/relationships/image" Target="../media/image275.png"/><Relationship Id="rId23" Type="http://schemas.openxmlformats.org/officeDocument/2006/relationships/image" Target="../media/image285.png"/><Relationship Id="rId10" Type="http://schemas.openxmlformats.org/officeDocument/2006/relationships/image" Target="../media/image315.png"/><Relationship Id="rId11" Type="http://schemas.openxmlformats.org/officeDocument/2006/relationships/image" Target="../media/image316.png"/><Relationship Id="rId12" Type="http://schemas.openxmlformats.org/officeDocument/2006/relationships/image" Target="../media/image317.png"/><Relationship Id="rId13" Type="http://schemas.openxmlformats.org/officeDocument/2006/relationships/image" Target="../media/image318.png"/><Relationship Id="rId14" Type="http://schemas.openxmlformats.org/officeDocument/2006/relationships/image" Target="../media/image277.png"/><Relationship Id="rId15" Type="http://schemas.openxmlformats.org/officeDocument/2006/relationships/image" Target="../media/image279.png"/><Relationship Id="rId16" Type="http://schemas.openxmlformats.org/officeDocument/2006/relationships/image" Target="../media/image280.png"/><Relationship Id="rId17" Type="http://schemas.openxmlformats.org/officeDocument/2006/relationships/image" Target="../media/image281.png"/><Relationship Id="rId18" Type="http://schemas.openxmlformats.org/officeDocument/2006/relationships/image" Target="../media/image282.png"/><Relationship Id="rId19" Type="http://schemas.openxmlformats.org/officeDocument/2006/relationships/image" Target="../media/image283.png"/><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76.png"/><Relationship Id="rId4" Type="http://schemas.openxmlformats.org/officeDocument/2006/relationships/image" Target="../media/image272.png"/><Relationship Id="rId5" Type="http://schemas.openxmlformats.org/officeDocument/2006/relationships/image" Target="../media/image310.png"/><Relationship Id="rId6" Type="http://schemas.openxmlformats.org/officeDocument/2006/relationships/image" Target="../media/image311.png"/><Relationship Id="rId7" Type="http://schemas.openxmlformats.org/officeDocument/2006/relationships/image" Target="../media/image312.png"/><Relationship Id="rId8" Type="http://schemas.openxmlformats.org/officeDocument/2006/relationships/image" Target="../media/image313.png"/></Relationships>
</file>

<file path=ppt/slides/_rels/slide54.xml.rels><?xml version="1.0" encoding="UTF-8" standalone="yes"?>
<Relationships xmlns="http://schemas.openxmlformats.org/package/2006/relationships"><Relationship Id="rId3" Type="http://schemas.openxmlformats.org/officeDocument/2006/relationships/image" Target="../media/image388.png"/><Relationship Id="rId4" Type="http://schemas.openxmlformats.org/officeDocument/2006/relationships/image" Target="../media/image389.png"/><Relationship Id="rId5" Type="http://schemas.openxmlformats.org/officeDocument/2006/relationships/image" Target="../media/image390.png"/><Relationship Id="rId6" Type="http://schemas.openxmlformats.org/officeDocument/2006/relationships/image" Target="../media/image391.png"/><Relationship Id="rId7" Type="http://schemas.openxmlformats.org/officeDocument/2006/relationships/image" Target="../media/image392.png"/><Relationship Id="rId8" Type="http://schemas.openxmlformats.org/officeDocument/2006/relationships/image" Target="../media/image393.png"/><Relationship Id="rId1" Type="http://schemas.openxmlformats.org/officeDocument/2006/relationships/slideLayout" Target="../slideLayouts/slideLayout6.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9" Type="http://schemas.openxmlformats.org/officeDocument/2006/relationships/image" Target="../media/image288.png"/><Relationship Id="rId20" Type="http://schemas.openxmlformats.org/officeDocument/2006/relationships/image" Target="../media/image383.png"/><Relationship Id="rId21" Type="http://schemas.openxmlformats.org/officeDocument/2006/relationships/image" Target="../media/image292.png"/><Relationship Id="rId22" Type="http://schemas.openxmlformats.org/officeDocument/2006/relationships/image" Target="../media/image395.png"/><Relationship Id="rId23" Type="http://schemas.openxmlformats.org/officeDocument/2006/relationships/image" Target="../media/image205.png"/><Relationship Id="rId24" Type="http://schemas.openxmlformats.org/officeDocument/2006/relationships/image" Target="../media/image396.png"/><Relationship Id="rId25" Type="http://schemas.openxmlformats.org/officeDocument/2006/relationships/image" Target="../media/image386.png"/><Relationship Id="rId26" Type="http://schemas.openxmlformats.org/officeDocument/2006/relationships/image" Target="../media/image298.png"/><Relationship Id="rId10" Type="http://schemas.openxmlformats.org/officeDocument/2006/relationships/image" Target="../media/image289.png"/><Relationship Id="rId11" Type="http://schemas.openxmlformats.org/officeDocument/2006/relationships/image" Target="../media/image300.png"/><Relationship Id="rId12" Type="http://schemas.openxmlformats.org/officeDocument/2006/relationships/image" Target="../media/image378.jpeg"/><Relationship Id="rId13" Type="http://schemas.openxmlformats.org/officeDocument/2006/relationships/image" Target="../media/image379.jpeg"/><Relationship Id="rId14" Type="http://schemas.openxmlformats.org/officeDocument/2006/relationships/image" Target="../media/image286.png"/><Relationship Id="rId15" Type="http://schemas.openxmlformats.org/officeDocument/2006/relationships/image" Target="../media/image287.png"/><Relationship Id="rId16" Type="http://schemas.openxmlformats.org/officeDocument/2006/relationships/image" Target="../media/image291.png"/><Relationship Id="rId17" Type="http://schemas.openxmlformats.org/officeDocument/2006/relationships/image" Target="../media/image380.jpeg"/><Relationship Id="rId18" Type="http://schemas.openxmlformats.org/officeDocument/2006/relationships/image" Target="../media/image381.png"/><Relationship Id="rId19" Type="http://schemas.openxmlformats.org/officeDocument/2006/relationships/image" Target="../media/image382.jpeg"/><Relationship Id="rId1" Type="http://schemas.openxmlformats.org/officeDocument/2006/relationships/tags" Target="../tags/tag78.xml"/><Relationship Id="rId2" Type="http://schemas.openxmlformats.org/officeDocument/2006/relationships/slideLayout" Target="../slideLayouts/slideLayout3.xml"/><Relationship Id="rId3" Type="http://schemas.openxmlformats.org/officeDocument/2006/relationships/notesSlide" Target="../notesSlides/notesSlide55.xml"/><Relationship Id="rId4" Type="http://schemas.openxmlformats.org/officeDocument/2006/relationships/image" Target="../media/image394.png"/><Relationship Id="rId5" Type="http://schemas.openxmlformats.org/officeDocument/2006/relationships/image" Target="../media/image233.png"/><Relationship Id="rId6" Type="http://schemas.openxmlformats.org/officeDocument/2006/relationships/image" Target="../media/image294.png"/><Relationship Id="rId7" Type="http://schemas.openxmlformats.org/officeDocument/2006/relationships/image" Target="../media/image290.png"/><Relationship Id="rId8" Type="http://schemas.openxmlformats.org/officeDocument/2006/relationships/image" Target="../media/image293.png"/></Relationships>
</file>

<file path=ppt/slides/_rels/slide56.xml.rels><?xml version="1.0" encoding="UTF-8" standalone="yes"?>
<Relationships xmlns="http://schemas.openxmlformats.org/package/2006/relationships"><Relationship Id="rId11" Type="http://schemas.openxmlformats.org/officeDocument/2006/relationships/image" Target="../media/image404.png"/><Relationship Id="rId12" Type="http://schemas.openxmlformats.org/officeDocument/2006/relationships/image" Target="../media/image304.gif"/><Relationship Id="rId13" Type="http://schemas.openxmlformats.org/officeDocument/2006/relationships/image" Target="../media/image405.gif"/><Relationship Id="rId14" Type="http://schemas.openxmlformats.org/officeDocument/2006/relationships/image" Target="../media/image406.gif"/><Relationship Id="rId15" Type="http://schemas.openxmlformats.org/officeDocument/2006/relationships/image" Target="../media/image1.png"/><Relationship Id="rId16" Type="http://schemas.openxmlformats.org/officeDocument/2006/relationships/image" Target="../media/image407.gif"/><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397.png"/><Relationship Id="rId4" Type="http://schemas.openxmlformats.org/officeDocument/2006/relationships/image" Target="../media/image398.png"/><Relationship Id="rId5" Type="http://schemas.openxmlformats.org/officeDocument/2006/relationships/image" Target="../media/image399.png"/><Relationship Id="rId6" Type="http://schemas.openxmlformats.org/officeDocument/2006/relationships/image" Target="../media/image400.png"/><Relationship Id="rId7" Type="http://schemas.openxmlformats.org/officeDocument/2006/relationships/image" Target="../media/image401.png"/><Relationship Id="rId8" Type="http://schemas.openxmlformats.org/officeDocument/2006/relationships/image" Target="../media/image402.gif"/><Relationship Id="rId9" Type="http://schemas.openxmlformats.org/officeDocument/2006/relationships/image" Target="../media/image403.gif"/><Relationship Id="rId10" Type="http://schemas.openxmlformats.org/officeDocument/2006/relationships/image" Target="../media/image392.png"/></Relationships>
</file>

<file path=ppt/slides/_rels/slide57.xml.rels><?xml version="1.0" encoding="UTF-8" standalone="yes"?>
<Relationships xmlns="http://schemas.openxmlformats.org/package/2006/relationships"><Relationship Id="rId1" Type="http://schemas.openxmlformats.org/officeDocument/2006/relationships/tags" Target="../tags/tag79.xml"/><Relationship Id="rId2" Type="http://schemas.openxmlformats.org/officeDocument/2006/relationships/slideLayout" Target="../slideLayouts/slideLayout1.xml"/><Relationship Id="rId3"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3" Type="http://schemas.openxmlformats.org/officeDocument/2006/relationships/image" Target="../media/image408.jpeg"/><Relationship Id="rId4" Type="http://schemas.openxmlformats.org/officeDocument/2006/relationships/image" Target="../media/image409.jpeg"/><Relationship Id="rId5" Type="http://schemas.openxmlformats.org/officeDocument/2006/relationships/image" Target="../media/image410.png"/><Relationship Id="rId6" Type="http://schemas.openxmlformats.org/officeDocument/2006/relationships/image" Target="../media/image411.png"/><Relationship Id="rId7" Type="http://schemas.openxmlformats.org/officeDocument/2006/relationships/image" Target="../media/image412.png"/><Relationship Id="rId8" Type="http://schemas.openxmlformats.org/officeDocument/2006/relationships/image" Target="../media/image413.png"/><Relationship Id="rId9" Type="http://schemas.openxmlformats.org/officeDocument/2006/relationships/image" Target="../media/image414.png"/><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3" Type="http://schemas.openxmlformats.org/officeDocument/2006/relationships/image" Target="../media/image415.png"/><Relationship Id="rId4" Type="http://schemas.openxmlformats.org/officeDocument/2006/relationships/image" Target="../media/image416.png"/><Relationship Id="rId5" Type="http://schemas.openxmlformats.org/officeDocument/2006/relationships/image" Target="../media/image417.png"/><Relationship Id="rId6" Type="http://schemas.openxmlformats.org/officeDocument/2006/relationships/image" Target="../media/image418.png"/><Relationship Id="rId7" Type="http://schemas.openxmlformats.org/officeDocument/2006/relationships/image" Target="../media/image419.png"/><Relationship Id="rId8" Type="http://schemas.openxmlformats.org/officeDocument/2006/relationships/image" Target="../media/image420.png"/><Relationship Id="rId9" Type="http://schemas.openxmlformats.org/officeDocument/2006/relationships/image" Target="../media/image421.png"/><Relationship Id="rId10" Type="http://schemas.openxmlformats.org/officeDocument/2006/relationships/image" Target="../media/image422.pn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3" Type="http://schemas.openxmlformats.org/officeDocument/2006/relationships/tags" Target="../tags/tag57.xml"/><Relationship Id="rId4" Type="http://schemas.openxmlformats.org/officeDocument/2006/relationships/tags" Target="../tags/tag58.xml"/><Relationship Id="rId5" Type="http://schemas.openxmlformats.org/officeDocument/2006/relationships/tags" Target="../tags/tag59.xml"/><Relationship Id="rId6" Type="http://schemas.openxmlformats.org/officeDocument/2006/relationships/slideLayout" Target="../slideLayouts/slideLayout3.xml"/><Relationship Id="rId7" Type="http://schemas.openxmlformats.org/officeDocument/2006/relationships/notesSlide" Target="../notesSlides/notesSlide6.xml"/><Relationship Id="rId8" Type="http://schemas.openxmlformats.org/officeDocument/2006/relationships/image" Target="../media/image129.jpeg"/><Relationship Id="rId9" Type="http://schemas.openxmlformats.org/officeDocument/2006/relationships/image" Target="../media/image130.png"/><Relationship Id="rId10" Type="http://schemas.openxmlformats.org/officeDocument/2006/relationships/image" Target="../media/image131.png"/><Relationship Id="rId11" Type="http://schemas.openxmlformats.org/officeDocument/2006/relationships/image" Target="../media/image132.png"/><Relationship Id="rId1" Type="http://schemas.openxmlformats.org/officeDocument/2006/relationships/tags" Target="../tags/tag55.xml"/><Relationship Id="rId2" Type="http://schemas.openxmlformats.org/officeDocument/2006/relationships/tags" Target="../tags/tag56.xml"/></Relationships>
</file>

<file path=ppt/slides/_rels/slide60.xml.rels><?xml version="1.0" encoding="UTF-8" standalone="yes"?>
<Relationships xmlns="http://schemas.openxmlformats.org/package/2006/relationships"><Relationship Id="rId3" Type="http://schemas.openxmlformats.org/officeDocument/2006/relationships/image" Target="../media/image423.png"/><Relationship Id="rId4" Type="http://schemas.openxmlformats.org/officeDocument/2006/relationships/image" Target="../media/image424.png"/><Relationship Id="rId5" Type="http://schemas.openxmlformats.org/officeDocument/2006/relationships/image" Target="../media/image425.png"/><Relationship Id="rId6" Type="http://schemas.openxmlformats.org/officeDocument/2006/relationships/image" Target="../media/image426.png"/><Relationship Id="rId7" Type="http://schemas.openxmlformats.org/officeDocument/2006/relationships/image" Target="../media/image427.png"/><Relationship Id="rId8" Type="http://schemas.openxmlformats.org/officeDocument/2006/relationships/image" Target="../media/image428.png"/><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1" Type="http://schemas.openxmlformats.org/officeDocument/2006/relationships/image" Target="../media/image437.png"/><Relationship Id="rId12" Type="http://schemas.openxmlformats.org/officeDocument/2006/relationships/image" Target="../media/image438.png"/><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429.png"/><Relationship Id="rId4" Type="http://schemas.openxmlformats.org/officeDocument/2006/relationships/image" Target="../media/image430.png"/><Relationship Id="rId5" Type="http://schemas.openxmlformats.org/officeDocument/2006/relationships/image" Target="../media/image431.png"/><Relationship Id="rId6" Type="http://schemas.openxmlformats.org/officeDocument/2006/relationships/image" Target="../media/image432.png"/><Relationship Id="rId7" Type="http://schemas.openxmlformats.org/officeDocument/2006/relationships/image" Target="../media/image433.png"/><Relationship Id="rId8" Type="http://schemas.openxmlformats.org/officeDocument/2006/relationships/image" Target="../media/image434.png"/><Relationship Id="rId9" Type="http://schemas.openxmlformats.org/officeDocument/2006/relationships/image" Target="../media/image435.png"/><Relationship Id="rId10" Type="http://schemas.openxmlformats.org/officeDocument/2006/relationships/image" Target="../media/image436.png"/></Relationships>
</file>

<file path=ppt/slides/_rels/slide62.xml.rels><?xml version="1.0" encoding="UTF-8" standalone="yes"?>
<Relationships xmlns="http://schemas.openxmlformats.org/package/2006/relationships"><Relationship Id="rId1" Type="http://schemas.openxmlformats.org/officeDocument/2006/relationships/tags" Target="../tags/tag80.xml"/><Relationship Id="rId2" Type="http://schemas.openxmlformats.org/officeDocument/2006/relationships/slideLayout" Target="../slideLayouts/slideLayout1.xml"/><Relationship Id="rId3"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439.png"/><Relationship Id="rId4" Type="http://schemas.openxmlformats.org/officeDocument/2006/relationships/image" Target="../media/image301.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439.png"/><Relationship Id="rId4" Type="http://schemas.openxmlformats.org/officeDocument/2006/relationships/image" Target="../media/image301.pn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440.png"/><Relationship Id="rId4" Type="http://schemas.openxmlformats.org/officeDocument/2006/relationships/image" Target="../media/image441.png"/><Relationship Id="rId1" Type="http://schemas.openxmlformats.org/officeDocument/2006/relationships/slideLayout" Target="../slideLayouts/slideLayout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442.jpeg"/></Relationships>
</file>

<file path=ppt/slides/_rels/slide67.xml.rels><?xml version="1.0" encoding="UTF-8" standalone="yes"?>
<Relationships xmlns="http://schemas.openxmlformats.org/package/2006/relationships"><Relationship Id="rId3" Type="http://schemas.openxmlformats.org/officeDocument/2006/relationships/image" Target="../media/image443.jpeg"/><Relationship Id="rId4" Type="http://schemas.openxmlformats.org/officeDocument/2006/relationships/image" Target="../media/image444.jpeg"/><Relationship Id="rId5" Type="http://schemas.openxmlformats.org/officeDocument/2006/relationships/image" Target="../media/image445.jpeg"/><Relationship Id="rId6" Type="http://schemas.openxmlformats.org/officeDocument/2006/relationships/image" Target="../media/image446.jpeg"/><Relationship Id="rId7" Type="http://schemas.openxmlformats.org/officeDocument/2006/relationships/image" Target="../media/image447.jpeg"/><Relationship Id="rId8" Type="http://schemas.openxmlformats.org/officeDocument/2006/relationships/image" Target="../media/image448.png"/><Relationship Id="rId9" Type="http://schemas.openxmlformats.org/officeDocument/2006/relationships/image" Target="../media/image449.png"/><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3" Type="http://schemas.openxmlformats.org/officeDocument/2006/relationships/image" Target="../media/image450.jpeg"/><Relationship Id="rId4" Type="http://schemas.openxmlformats.org/officeDocument/2006/relationships/image" Target="../media/image451.png"/><Relationship Id="rId5" Type="http://schemas.openxmlformats.org/officeDocument/2006/relationships/image" Target="../media/image347.png"/><Relationship Id="rId6" Type="http://schemas.openxmlformats.org/officeDocument/2006/relationships/image" Target="../media/image452.png"/><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9.xml"/><Relationship Id="rId3" Type="http://schemas.openxmlformats.org/officeDocument/2006/relationships/image" Target="../media/image440.png"/></Relationships>
</file>

<file path=ppt/slides/_rels/slide7.xml.rels><?xml version="1.0" encoding="UTF-8" standalone="yes"?>
<Relationships xmlns="http://schemas.openxmlformats.org/package/2006/relationships"><Relationship Id="rId9" Type="http://schemas.openxmlformats.org/officeDocument/2006/relationships/image" Target="../media/image139.png"/><Relationship Id="rId20" Type="http://schemas.openxmlformats.org/officeDocument/2006/relationships/image" Target="../media/image150.png"/><Relationship Id="rId21" Type="http://schemas.openxmlformats.org/officeDocument/2006/relationships/image" Target="../media/image151.png"/><Relationship Id="rId22" Type="http://schemas.openxmlformats.org/officeDocument/2006/relationships/image" Target="../media/image152.png"/><Relationship Id="rId23" Type="http://schemas.openxmlformats.org/officeDocument/2006/relationships/image" Target="../media/image153.png"/><Relationship Id="rId24" Type="http://schemas.openxmlformats.org/officeDocument/2006/relationships/image" Target="../media/image154.png"/><Relationship Id="rId25" Type="http://schemas.openxmlformats.org/officeDocument/2006/relationships/image" Target="../media/image155.gif"/><Relationship Id="rId26" Type="http://schemas.openxmlformats.org/officeDocument/2006/relationships/image" Target="../media/image156.png"/><Relationship Id="rId10" Type="http://schemas.openxmlformats.org/officeDocument/2006/relationships/image" Target="../media/image140.jpeg"/><Relationship Id="rId11" Type="http://schemas.openxmlformats.org/officeDocument/2006/relationships/image" Target="../media/image141.png"/><Relationship Id="rId12" Type="http://schemas.openxmlformats.org/officeDocument/2006/relationships/image" Target="../media/image142.jpeg"/><Relationship Id="rId13" Type="http://schemas.openxmlformats.org/officeDocument/2006/relationships/image" Target="../media/image143.png"/><Relationship Id="rId14" Type="http://schemas.openxmlformats.org/officeDocument/2006/relationships/image" Target="../media/image144.png"/><Relationship Id="rId15" Type="http://schemas.openxmlformats.org/officeDocument/2006/relationships/image" Target="../media/image145.png"/><Relationship Id="rId16" Type="http://schemas.openxmlformats.org/officeDocument/2006/relationships/image" Target="../media/image146.png"/><Relationship Id="rId17" Type="http://schemas.openxmlformats.org/officeDocument/2006/relationships/image" Target="../media/image147.png"/><Relationship Id="rId18" Type="http://schemas.openxmlformats.org/officeDocument/2006/relationships/image" Target="../media/image148.png"/><Relationship Id="rId19" Type="http://schemas.openxmlformats.org/officeDocument/2006/relationships/image" Target="../media/image149.png"/><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3.png"/><Relationship Id="rId4" Type="http://schemas.openxmlformats.org/officeDocument/2006/relationships/image" Target="../media/image134.png"/><Relationship Id="rId5" Type="http://schemas.openxmlformats.org/officeDocument/2006/relationships/image" Target="../media/image135.jpeg"/><Relationship Id="rId6" Type="http://schemas.openxmlformats.org/officeDocument/2006/relationships/image" Target="../media/image136.jpeg"/><Relationship Id="rId7" Type="http://schemas.openxmlformats.org/officeDocument/2006/relationships/image" Target="../media/image137.jpeg"/><Relationship Id="rId8" Type="http://schemas.openxmlformats.org/officeDocument/2006/relationships/image" Target="../media/image138.png"/></Relationships>
</file>

<file path=ppt/slides/_rels/slide70.xml.rels><?xml version="1.0" encoding="UTF-8" standalone="yes"?>
<Relationships xmlns="http://schemas.openxmlformats.org/package/2006/relationships"><Relationship Id="rId3" Type="http://schemas.openxmlformats.org/officeDocument/2006/relationships/image" Target="../media/image453.png"/><Relationship Id="rId4" Type="http://schemas.openxmlformats.org/officeDocument/2006/relationships/image" Target="../media/image339.png"/><Relationship Id="rId5" Type="http://schemas.openxmlformats.org/officeDocument/2006/relationships/image" Target="../media/image341.png"/><Relationship Id="rId6" Type="http://schemas.openxmlformats.org/officeDocument/2006/relationships/image" Target="../media/image340.png"/><Relationship Id="rId7" Type="http://schemas.openxmlformats.org/officeDocument/2006/relationships/image" Target="../media/image338.png"/><Relationship Id="rId8" Type="http://schemas.openxmlformats.org/officeDocument/2006/relationships/image" Target="../media/image301.png"/><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image" Target="../media/image294.png"/><Relationship Id="rId5" Type="http://schemas.openxmlformats.org/officeDocument/2006/relationships/image" Target="../media/image196.png"/><Relationship Id="rId6" Type="http://schemas.openxmlformats.org/officeDocument/2006/relationships/image" Target="../media/image454.png"/><Relationship Id="rId7" Type="http://schemas.openxmlformats.org/officeDocument/2006/relationships/image" Target="../media/image233.png"/><Relationship Id="rId8" Type="http://schemas.openxmlformats.org/officeDocument/2006/relationships/image" Target="../media/image293.png"/><Relationship Id="rId9" Type="http://schemas.openxmlformats.org/officeDocument/2006/relationships/image" Target="../media/image455.png"/><Relationship Id="rId1" Type="http://schemas.openxmlformats.org/officeDocument/2006/relationships/tags" Target="../tags/tag81.xml"/><Relationship Id="rId2"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294.png"/><Relationship Id="rId5" Type="http://schemas.openxmlformats.org/officeDocument/2006/relationships/image" Target="../media/image196.png"/><Relationship Id="rId6" Type="http://schemas.openxmlformats.org/officeDocument/2006/relationships/image" Target="../media/image454.png"/><Relationship Id="rId7" Type="http://schemas.openxmlformats.org/officeDocument/2006/relationships/image" Target="../media/image233.png"/><Relationship Id="rId8" Type="http://schemas.openxmlformats.org/officeDocument/2006/relationships/image" Target="../media/image293.png"/><Relationship Id="rId9" Type="http://schemas.openxmlformats.org/officeDocument/2006/relationships/image" Target="../media/image455.png"/><Relationship Id="rId10" Type="http://schemas.openxmlformats.org/officeDocument/2006/relationships/image" Target="../media/image229.png"/><Relationship Id="rId11" Type="http://schemas.openxmlformats.org/officeDocument/2006/relationships/image" Target="../media/image456.png"/><Relationship Id="rId1" Type="http://schemas.openxmlformats.org/officeDocument/2006/relationships/tags" Target="../tags/tag82.xml"/><Relationship Id="rId2"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3.xml"/><Relationship Id="rId4" Type="http://schemas.openxmlformats.org/officeDocument/2006/relationships/image" Target="../media/image294.png"/><Relationship Id="rId5" Type="http://schemas.openxmlformats.org/officeDocument/2006/relationships/image" Target="../media/image196.png"/><Relationship Id="rId6" Type="http://schemas.openxmlformats.org/officeDocument/2006/relationships/image" Target="../media/image454.png"/><Relationship Id="rId7" Type="http://schemas.openxmlformats.org/officeDocument/2006/relationships/image" Target="../media/image233.png"/><Relationship Id="rId8" Type="http://schemas.openxmlformats.org/officeDocument/2006/relationships/image" Target="../media/image293.png"/><Relationship Id="rId9" Type="http://schemas.openxmlformats.org/officeDocument/2006/relationships/image" Target="../media/image457.png"/><Relationship Id="rId10" Type="http://schemas.openxmlformats.org/officeDocument/2006/relationships/image" Target="../media/image455.png"/><Relationship Id="rId1" Type="http://schemas.openxmlformats.org/officeDocument/2006/relationships/tags" Target="../tags/tag83.xml"/><Relationship Id="rId2"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4.xml"/><Relationship Id="rId4" Type="http://schemas.openxmlformats.org/officeDocument/2006/relationships/image" Target="../media/image196.png"/><Relationship Id="rId5" Type="http://schemas.openxmlformats.org/officeDocument/2006/relationships/image" Target="../media/image454.png"/><Relationship Id="rId6" Type="http://schemas.openxmlformats.org/officeDocument/2006/relationships/image" Target="../media/image294.png"/><Relationship Id="rId7" Type="http://schemas.openxmlformats.org/officeDocument/2006/relationships/image" Target="../media/image293.png"/><Relationship Id="rId8" Type="http://schemas.openxmlformats.org/officeDocument/2006/relationships/image" Target="../media/image455.png"/><Relationship Id="rId9" Type="http://schemas.openxmlformats.org/officeDocument/2006/relationships/image" Target="../media/image386.png"/><Relationship Id="rId10" Type="http://schemas.openxmlformats.org/officeDocument/2006/relationships/image" Target="../media/image233.png"/><Relationship Id="rId1" Type="http://schemas.openxmlformats.org/officeDocument/2006/relationships/tags" Target="../tags/tag84.xml"/><Relationship Id="rId2"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9" Type="http://schemas.openxmlformats.org/officeDocument/2006/relationships/image" Target="../media/image285.png"/><Relationship Id="rId20" Type="http://schemas.openxmlformats.org/officeDocument/2006/relationships/image" Target="../media/image386.png"/><Relationship Id="rId21" Type="http://schemas.openxmlformats.org/officeDocument/2006/relationships/image" Target="../media/image293.png"/><Relationship Id="rId22" Type="http://schemas.openxmlformats.org/officeDocument/2006/relationships/image" Target="../media/image300.png"/><Relationship Id="rId23" Type="http://schemas.openxmlformats.org/officeDocument/2006/relationships/image" Target="../media/image461.jpeg"/><Relationship Id="rId24" Type="http://schemas.openxmlformats.org/officeDocument/2006/relationships/image" Target="../media/image379.jpeg"/><Relationship Id="rId25" Type="http://schemas.openxmlformats.org/officeDocument/2006/relationships/image" Target="../media/image233.png"/><Relationship Id="rId10" Type="http://schemas.openxmlformats.org/officeDocument/2006/relationships/image" Target="../media/image286.png"/><Relationship Id="rId11" Type="http://schemas.openxmlformats.org/officeDocument/2006/relationships/image" Target="../media/image287.png"/><Relationship Id="rId12" Type="http://schemas.openxmlformats.org/officeDocument/2006/relationships/image" Target="../media/image289.png"/><Relationship Id="rId13" Type="http://schemas.openxmlformats.org/officeDocument/2006/relationships/image" Target="../media/image459.png"/><Relationship Id="rId14" Type="http://schemas.openxmlformats.org/officeDocument/2006/relationships/image" Target="../media/image460.png"/><Relationship Id="rId15" Type="http://schemas.openxmlformats.org/officeDocument/2006/relationships/image" Target="../media/image229.png"/><Relationship Id="rId16" Type="http://schemas.openxmlformats.org/officeDocument/2006/relationships/image" Target="../media/image380.jpeg"/><Relationship Id="rId17" Type="http://schemas.openxmlformats.org/officeDocument/2006/relationships/image" Target="../media/image381.png"/><Relationship Id="rId18" Type="http://schemas.openxmlformats.org/officeDocument/2006/relationships/image" Target="../media/image382.jpeg"/><Relationship Id="rId19" Type="http://schemas.openxmlformats.org/officeDocument/2006/relationships/image" Target="../media/image383.png"/><Relationship Id="rId1" Type="http://schemas.openxmlformats.org/officeDocument/2006/relationships/tags" Target="../tags/tag85.xml"/><Relationship Id="rId2" Type="http://schemas.openxmlformats.org/officeDocument/2006/relationships/slideLayout" Target="../slideLayouts/slideLayout3.xml"/><Relationship Id="rId3" Type="http://schemas.openxmlformats.org/officeDocument/2006/relationships/notesSlide" Target="../notesSlides/notesSlide75.xml"/><Relationship Id="rId4" Type="http://schemas.openxmlformats.org/officeDocument/2006/relationships/image" Target="../media/image456.png"/><Relationship Id="rId5" Type="http://schemas.openxmlformats.org/officeDocument/2006/relationships/image" Target="../media/image288.png"/><Relationship Id="rId6" Type="http://schemas.openxmlformats.org/officeDocument/2006/relationships/image" Target="../media/image291.png"/><Relationship Id="rId7" Type="http://schemas.openxmlformats.org/officeDocument/2006/relationships/image" Target="../media/image294.png"/><Relationship Id="rId8" Type="http://schemas.openxmlformats.org/officeDocument/2006/relationships/image" Target="../media/image458.png"/></Relationships>
</file>

<file path=ppt/slides/_rels/slide79.xml.rels><?xml version="1.0" encoding="UTF-8" standalone="yes"?>
<Relationships xmlns="http://schemas.openxmlformats.org/package/2006/relationships"><Relationship Id="rId9" Type="http://schemas.openxmlformats.org/officeDocument/2006/relationships/image" Target="../media/image293.png"/><Relationship Id="rId20" Type="http://schemas.openxmlformats.org/officeDocument/2006/relationships/image" Target="../media/image382.jpeg"/><Relationship Id="rId21" Type="http://schemas.openxmlformats.org/officeDocument/2006/relationships/image" Target="../media/image383.png"/><Relationship Id="rId22" Type="http://schemas.openxmlformats.org/officeDocument/2006/relationships/image" Target="../media/image384.png"/><Relationship Id="rId23" Type="http://schemas.openxmlformats.org/officeDocument/2006/relationships/image" Target="../media/image385.png"/><Relationship Id="rId24" Type="http://schemas.openxmlformats.org/officeDocument/2006/relationships/image" Target="../media/image386.png"/><Relationship Id="rId10" Type="http://schemas.openxmlformats.org/officeDocument/2006/relationships/image" Target="../media/image288.png"/><Relationship Id="rId11" Type="http://schemas.openxmlformats.org/officeDocument/2006/relationships/image" Target="../media/image289.png"/><Relationship Id="rId12" Type="http://schemas.openxmlformats.org/officeDocument/2006/relationships/image" Target="../media/image300.png"/><Relationship Id="rId13" Type="http://schemas.openxmlformats.org/officeDocument/2006/relationships/image" Target="../media/image378.jpeg"/><Relationship Id="rId14" Type="http://schemas.openxmlformats.org/officeDocument/2006/relationships/image" Target="../media/image379.jpeg"/><Relationship Id="rId15" Type="http://schemas.openxmlformats.org/officeDocument/2006/relationships/image" Target="../media/image286.png"/><Relationship Id="rId16" Type="http://schemas.openxmlformats.org/officeDocument/2006/relationships/image" Target="../media/image287.png"/><Relationship Id="rId17" Type="http://schemas.openxmlformats.org/officeDocument/2006/relationships/image" Target="../media/image291.png"/><Relationship Id="rId18" Type="http://schemas.openxmlformats.org/officeDocument/2006/relationships/image" Target="../media/image380.jpeg"/><Relationship Id="rId19" Type="http://schemas.openxmlformats.org/officeDocument/2006/relationships/image" Target="../media/image381.png"/><Relationship Id="rId1" Type="http://schemas.openxmlformats.org/officeDocument/2006/relationships/tags" Target="../tags/tag86.xml"/><Relationship Id="rId2" Type="http://schemas.openxmlformats.org/officeDocument/2006/relationships/slideLayout" Target="../slideLayouts/slideLayout3.xml"/><Relationship Id="rId3" Type="http://schemas.openxmlformats.org/officeDocument/2006/relationships/notesSlide" Target="../notesSlides/notesSlide76.xml"/><Relationship Id="rId4" Type="http://schemas.openxmlformats.org/officeDocument/2006/relationships/image" Target="../media/image376.png"/><Relationship Id="rId5" Type="http://schemas.openxmlformats.org/officeDocument/2006/relationships/image" Target="../media/image377.png"/><Relationship Id="rId6" Type="http://schemas.openxmlformats.org/officeDocument/2006/relationships/image" Target="../media/image233.png"/><Relationship Id="rId7" Type="http://schemas.openxmlformats.org/officeDocument/2006/relationships/image" Target="../media/image294.png"/><Relationship Id="rId8" Type="http://schemas.openxmlformats.org/officeDocument/2006/relationships/image" Target="../media/image290.png"/></Relationships>
</file>

<file path=ppt/slides/_rels/slide8.xml.rels><?xml version="1.0" encoding="UTF-8" standalone="yes"?>
<Relationships xmlns="http://schemas.openxmlformats.org/package/2006/relationships"><Relationship Id="rId1" Type="http://schemas.openxmlformats.org/officeDocument/2006/relationships/tags" Target="../tags/tag60.xml"/><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7.xml"/><Relationship Id="rId4" Type="http://schemas.openxmlformats.org/officeDocument/2006/relationships/image" Target="../media/image294.png"/><Relationship Id="rId5" Type="http://schemas.openxmlformats.org/officeDocument/2006/relationships/image" Target="../media/image196.png"/><Relationship Id="rId6" Type="http://schemas.openxmlformats.org/officeDocument/2006/relationships/image" Target="../media/image454.png"/><Relationship Id="rId7" Type="http://schemas.openxmlformats.org/officeDocument/2006/relationships/image" Target="../media/image233.png"/><Relationship Id="rId8" Type="http://schemas.openxmlformats.org/officeDocument/2006/relationships/image" Target="../media/image293.png"/><Relationship Id="rId9" Type="http://schemas.openxmlformats.org/officeDocument/2006/relationships/image" Target="../media/image457.png"/><Relationship Id="rId10" Type="http://schemas.openxmlformats.org/officeDocument/2006/relationships/image" Target="../media/image455.png"/><Relationship Id="rId1" Type="http://schemas.openxmlformats.org/officeDocument/2006/relationships/tags" Target="../tags/tag87.xml"/><Relationship Id="rId2"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tags" Target="../tags/tag88.xml"/><Relationship Id="rId2" Type="http://schemas.openxmlformats.org/officeDocument/2006/relationships/slideLayout" Target="../slideLayouts/slideLayout4.xml"/><Relationship Id="rId3" Type="http://schemas.openxmlformats.org/officeDocument/2006/relationships/notesSlide" Target="../notesSlides/notesSlide78.xml"/></Relationships>
</file>

<file path=ppt/slides/_rels/slide9.xml.rels><?xml version="1.0" encoding="UTF-8" standalone="yes"?>
<Relationships xmlns="http://schemas.openxmlformats.org/package/2006/relationships"><Relationship Id="rId9" Type="http://schemas.openxmlformats.org/officeDocument/2006/relationships/image" Target="../media/image162.png"/><Relationship Id="rId20" Type="http://schemas.openxmlformats.org/officeDocument/2006/relationships/image" Target="../media/image173.gif"/><Relationship Id="rId21" Type="http://schemas.openxmlformats.org/officeDocument/2006/relationships/image" Target="../media/image174.png"/><Relationship Id="rId22" Type="http://schemas.openxmlformats.org/officeDocument/2006/relationships/image" Target="../media/image175.png"/><Relationship Id="rId10" Type="http://schemas.openxmlformats.org/officeDocument/2006/relationships/image" Target="../media/image163.png"/><Relationship Id="rId11" Type="http://schemas.openxmlformats.org/officeDocument/2006/relationships/image" Target="../media/image164.png"/><Relationship Id="rId12" Type="http://schemas.openxmlformats.org/officeDocument/2006/relationships/image" Target="../media/image165.gif"/><Relationship Id="rId13" Type="http://schemas.openxmlformats.org/officeDocument/2006/relationships/image" Target="../media/image166.png"/><Relationship Id="rId14" Type="http://schemas.openxmlformats.org/officeDocument/2006/relationships/image" Target="../media/image167.gif"/><Relationship Id="rId15" Type="http://schemas.openxmlformats.org/officeDocument/2006/relationships/image" Target="../media/image168.gif"/><Relationship Id="rId16" Type="http://schemas.openxmlformats.org/officeDocument/2006/relationships/image" Target="../media/image169.gif"/><Relationship Id="rId17" Type="http://schemas.openxmlformats.org/officeDocument/2006/relationships/image" Target="../media/image170.gif"/><Relationship Id="rId18" Type="http://schemas.openxmlformats.org/officeDocument/2006/relationships/image" Target="../media/image171.png"/><Relationship Id="rId19" Type="http://schemas.openxmlformats.org/officeDocument/2006/relationships/image" Target="../media/image172.jpeg"/><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7.jpeg"/><Relationship Id="rId4" Type="http://schemas.openxmlformats.org/officeDocument/2006/relationships/image" Target="../media/image158.png"/><Relationship Id="rId5" Type="http://schemas.openxmlformats.org/officeDocument/2006/relationships/image" Target="../media/image159.jpeg"/><Relationship Id="rId6" Type="http://schemas.openxmlformats.org/officeDocument/2006/relationships/image" Target="../media/image160.jpeg"/><Relationship Id="rId7" Type="http://schemas.openxmlformats.org/officeDocument/2006/relationships/image" Target="../media/image161.jpeg"/><Relationship Id="rId8" Type="http://schemas.openxmlformats.org/officeDocument/2006/relationships/hyperlink" Target="http://www.wfs-inc.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14591"/>
            <a:ext cx="7979230" cy="963137"/>
          </a:xfrm>
        </p:spPr>
        <p:txBody>
          <a:bodyPr/>
          <a:lstStyle/>
          <a:p>
            <a:r>
              <a:rPr lang="en-US" dirty="0" smtClean="0"/>
              <a:t>SIMPLY CONNECTED</a:t>
            </a:r>
            <a:br>
              <a:rPr lang="en-US" dirty="0" smtClean="0"/>
            </a:br>
            <a:r>
              <a:rPr lang="en-US" sz="2400" b="0" dirty="0" smtClean="0"/>
              <a:t>the new network means business</a:t>
            </a:r>
            <a:endParaRPr lang="en-US" sz="2000" b="0" dirty="0"/>
          </a:p>
        </p:txBody>
      </p:sp>
      <p:sp>
        <p:nvSpPr>
          <p:cNvPr id="6" name="Subtitle 5"/>
          <p:cNvSpPr>
            <a:spLocks noGrp="1"/>
          </p:cNvSpPr>
          <p:nvPr>
            <p:ph type="subTitle" idx="1"/>
          </p:nvPr>
        </p:nvSpPr>
        <p:spPr/>
        <p:txBody>
          <a:bodyPr/>
          <a:lstStyle/>
          <a:p>
            <a:endParaRPr lang="en-US" dirty="0" smtClean="0"/>
          </a:p>
        </p:txBody>
      </p:sp>
    </p:spTree>
    <p:custDataLst>
      <p:tags r:id="rId1"/>
    </p:custDataLst>
    <p:extLst>
      <p:ext uri="{BB962C8B-B14F-4D97-AF65-F5344CB8AC3E}">
        <p14:creationId xmlns:p14="http://schemas.microsoft.com/office/powerpoint/2010/main" val="130454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313208" y="1130061"/>
            <a:ext cx="4373592" cy="4899804"/>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5" name="Rectangle 54"/>
          <p:cNvSpPr>
            <a:spLocks noGrp="1" noChangeArrowheads="1"/>
          </p:cNvSpPr>
          <p:nvPr>
            <p:ph type="title"/>
          </p:nvPr>
        </p:nvSpPr>
        <p:spPr/>
        <p:txBody>
          <a:bodyPr/>
          <a:lstStyle/>
          <a:p>
            <a:pPr eaLnBrk="0" hangingPunct="0">
              <a:spcAft>
                <a:spcPct val="20000"/>
              </a:spcAft>
            </a:pPr>
            <a:r>
              <a:rPr lang="en-US" dirty="0" smtClean="0"/>
              <a:t>WLA532 </a:t>
            </a:r>
            <a:r>
              <a:rPr lang="en-US" dirty="0"/>
              <a:t>Indoor 802.11n AP</a:t>
            </a:r>
          </a:p>
        </p:txBody>
      </p:sp>
      <p:sp>
        <p:nvSpPr>
          <p:cNvPr id="8196" name="Rectangle 55"/>
          <p:cNvSpPr>
            <a:spLocks noGrp="1" noChangeArrowheads="1"/>
          </p:cNvSpPr>
          <p:nvPr>
            <p:ph sz="quarter" idx="10"/>
          </p:nvPr>
        </p:nvSpPr>
        <p:spPr>
          <a:xfrm>
            <a:off x="457199" y="1133475"/>
            <a:ext cx="3890514" cy="4905016"/>
          </a:xfrm>
          <a:gradFill flip="none" rotWithShape="1">
            <a:gsLst>
              <a:gs pos="0">
                <a:srgbClr val="3E596A"/>
              </a:gs>
              <a:gs pos="100000">
                <a:srgbClr val="4D7085"/>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t" anchorCtr="0">
            <a:noAutofit/>
          </a:bodyPr>
          <a:lstStyle/>
          <a:p>
            <a:pPr marL="285750" indent="-285750" eaLnBrk="0" hangingPunct="0">
              <a:lnSpc>
                <a:spcPct val="90000"/>
              </a:lnSpc>
              <a:spcBef>
                <a:spcPts val="600"/>
              </a:spcBef>
              <a:buClr>
                <a:schemeClr val="bg1"/>
              </a:buClr>
              <a:buSzPct val="90000"/>
              <a:buNone/>
            </a:pPr>
            <a:r>
              <a:rPr lang="en-US" sz="2000" dirty="0" smtClean="0">
                <a:solidFill>
                  <a:schemeClr val="bg1"/>
                </a:solidFill>
                <a:sym typeface="Wingdings" pitchFamily="2" charset="2"/>
              </a:rPr>
              <a:t>Most Compact 11n AP </a:t>
            </a:r>
          </a:p>
          <a:p>
            <a:pPr marL="285750" indent="-285750" eaLnBrk="0" hangingPunct="0">
              <a:lnSpc>
                <a:spcPct val="90000"/>
              </a:lnSpc>
              <a:spcBef>
                <a:spcPts val="600"/>
              </a:spcBef>
              <a:spcAft>
                <a:spcPts val="0"/>
              </a:spcAft>
              <a:buClr>
                <a:schemeClr val="bg1"/>
              </a:buClr>
              <a:buSzPct val="90000"/>
              <a:buFont typeface="Wingdings" pitchFamily="2" charset="2"/>
              <a:buChar char="§"/>
            </a:pPr>
            <a:r>
              <a:rPr lang="en-US" sz="1600" dirty="0" smtClean="0">
                <a:solidFill>
                  <a:schemeClr val="bg1"/>
                </a:solidFill>
                <a:sym typeface="Wingdings" pitchFamily="2" charset="2"/>
              </a:rPr>
              <a:t>3x3 MIMO, 3 stream antenna </a:t>
            </a:r>
          </a:p>
          <a:p>
            <a:pPr marL="285750" indent="-285750" eaLnBrk="0" hangingPunct="0">
              <a:lnSpc>
                <a:spcPct val="90000"/>
              </a:lnSpc>
              <a:spcBef>
                <a:spcPts val="600"/>
              </a:spcBef>
              <a:spcAft>
                <a:spcPts val="0"/>
              </a:spcAft>
              <a:buClr>
                <a:schemeClr val="bg1"/>
              </a:buClr>
              <a:buSzPct val="90000"/>
              <a:buFont typeface="Wingdings" pitchFamily="2" charset="2"/>
              <a:buChar char="§"/>
            </a:pPr>
            <a:r>
              <a:rPr lang="en-US" sz="1600" dirty="0" smtClean="0">
                <a:solidFill>
                  <a:schemeClr val="bg1"/>
                </a:solidFill>
                <a:sym typeface="Wingdings" pitchFamily="2" charset="2"/>
              </a:rPr>
              <a:t>Integrated antenna design</a:t>
            </a:r>
          </a:p>
          <a:p>
            <a:pPr marL="285750" indent="-285750" eaLnBrk="0" hangingPunct="0">
              <a:lnSpc>
                <a:spcPct val="90000"/>
              </a:lnSpc>
              <a:spcBef>
                <a:spcPts val="1800"/>
              </a:spcBef>
              <a:spcAft>
                <a:spcPts val="0"/>
              </a:spcAft>
              <a:buClr>
                <a:schemeClr val="bg1"/>
              </a:buClr>
              <a:buSzPct val="90000"/>
              <a:buNone/>
              <a:defRPr/>
            </a:pPr>
            <a:r>
              <a:rPr lang="en-US" sz="2000" dirty="0" smtClean="0">
                <a:solidFill>
                  <a:schemeClr val="bg1"/>
                </a:solidFill>
              </a:rPr>
              <a:t>Highly Integrated</a:t>
            </a:r>
          </a:p>
          <a:p>
            <a:pPr marL="285750" indent="-285750" eaLnBrk="0" fontAlgn="base" hangingPunct="0">
              <a:lnSpc>
                <a:spcPct val="90000"/>
              </a:lnSpc>
              <a:spcBef>
                <a:spcPts val="600"/>
              </a:spcBef>
              <a:spcAft>
                <a:spcPts val="0"/>
              </a:spcAft>
              <a:buClr>
                <a:schemeClr val="bg1"/>
              </a:buClr>
              <a:buSzPct val="90000"/>
              <a:buFont typeface="Wingdings" pitchFamily="2" charset="2"/>
              <a:buChar char="§"/>
              <a:defRPr/>
            </a:pPr>
            <a:r>
              <a:rPr lang="en-US" sz="1600" dirty="0" smtClean="0">
                <a:solidFill>
                  <a:schemeClr val="bg1"/>
                </a:solidFill>
              </a:rPr>
              <a:t>Client Access and Spectrum Analysis</a:t>
            </a:r>
          </a:p>
          <a:p>
            <a:pPr marL="285750" indent="-285750" eaLnBrk="0" fontAlgn="base" hangingPunct="0">
              <a:lnSpc>
                <a:spcPct val="90000"/>
              </a:lnSpc>
              <a:spcBef>
                <a:spcPts val="600"/>
              </a:spcBef>
              <a:spcAft>
                <a:spcPts val="0"/>
              </a:spcAft>
              <a:buClr>
                <a:schemeClr val="bg1"/>
              </a:buClr>
              <a:buSzPct val="90000"/>
              <a:buFont typeface="Wingdings" pitchFamily="2" charset="2"/>
              <a:buChar char="§"/>
              <a:defRPr/>
            </a:pPr>
            <a:r>
              <a:rPr lang="en-US" sz="1600" dirty="0" smtClean="0">
                <a:solidFill>
                  <a:schemeClr val="bg1"/>
                </a:solidFill>
              </a:rPr>
              <a:t>Encrypted, high speed links to Remote Aps</a:t>
            </a:r>
          </a:p>
          <a:p>
            <a:pPr marL="285750" indent="-285750" eaLnBrk="0" fontAlgn="base" hangingPunct="0">
              <a:lnSpc>
                <a:spcPct val="90000"/>
              </a:lnSpc>
              <a:spcBef>
                <a:spcPts val="600"/>
              </a:spcBef>
              <a:spcAft>
                <a:spcPts val="0"/>
              </a:spcAft>
              <a:buClr>
                <a:schemeClr val="bg1"/>
              </a:buClr>
              <a:buSzPct val="90000"/>
              <a:buFont typeface="Wingdings" pitchFamily="2" charset="2"/>
              <a:buChar char="§"/>
              <a:defRPr/>
            </a:pPr>
            <a:r>
              <a:rPr lang="en-US" sz="1600" dirty="0" smtClean="0">
                <a:solidFill>
                  <a:schemeClr val="bg1"/>
                </a:solidFill>
              </a:rPr>
              <a:t>Trusted Platform Module ensures authenticity of HW, SW</a:t>
            </a:r>
            <a:endParaRPr lang="en-US" sz="1600" dirty="0" smtClean="0">
              <a:solidFill>
                <a:schemeClr val="bg1"/>
              </a:solidFill>
              <a:sym typeface="Wingdings" pitchFamily="2" charset="2"/>
            </a:endParaRPr>
          </a:p>
          <a:p>
            <a:pPr marL="285750" indent="-285750" eaLnBrk="0" hangingPunct="0">
              <a:lnSpc>
                <a:spcPct val="90000"/>
              </a:lnSpc>
              <a:spcBef>
                <a:spcPts val="1800"/>
              </a:spcBef>
              <a:spcAft>
                <a:spcPts val="0"/>
              </a:spcAft>
              <a:buClr>
                <a:schemeClr val="bg1"/>
              </a:buClr>
              <a:buSzPct val="90000"/>
              <a:buNone/>
              <a:defRPr/>
            </a:pPr>
            <a:r>
              <a:rPr lang="en-US" sz="2000" dirty="0" smtClean="0">
                <a:solidFill>
                  <a:schemeClr val="bg1"/>
                </a:solidFill>
              </a:rPr>
              <a:t>Energy efficient</a:t>
            </a:r>
          </a:p>
          <a:p>
            <a:pPr marL="285750" indent="-285750" eaLnBrk="0" hangingPunct="0">
              <a:lnSpc>
                <a:spcPct val="90000"/>
              </a:lnSpc>
              <a:spcBef>
                <a:spcPts val="600"/>
              </a:spcBef>
              <a:spcAft>
                <a:spcPts val="0"/>
              </a:spcAft>
              <a:buClr>
                <a:schemeClr val="bg1"/>
              </a:buClr>
              <a:buSzPct val="90000"/>
              <a:buFont typeface="Wingdings" pitchFamily="2" charset="2"/>
              <a:buChar char="§"/>
            </a:pPr>
            <a:r>
              <a:rPr lang="en-US" sz="1600" dirty="0" smtClean="0">
                <a:solidFill>
                  <a:schemeClr val="bg1"/>
                </a:solidFill>
                <a:sym typeface="Wingdings" pitchFamily="2" charset="2"/>
              </a:rPr>
              <a:t>Under 802.3af power limit </a:t>
            </a:r>
          </a:p>
          <a:p>
            <a:pPr marL="285750" indent="-285750" eaLnBrk="0" hangingPunct="0">
              <a:lnSpc>
                <a:spcPct val="90000"/>
              </a:lnSpc>
              <a:spcBef>
                <a:spcPts val="600"/>
              </a:spcBef>
              <a:spcAft>
                <a:spcPts val="0"/>
              </a:spcAft>
              <a:buClr>
                <a:schemeClr val="bg1"/>
              </a:buClr>
              <a:buSzPct val="90000"/>
              <a:buFont typeface="Wingdings" pitchFamily="2" charset="2"/>
              <a:buChar char="§"/>
            </a:pPr>
            <a:r>
              <a:rPr lang="en-US" sz="1600" dirty="0" smtClean="0">
                <a:solidFill>
                  <a:schemeClr val="bg1"/>
                </a:solidFill>
                <a:sym typeface="Wingdings" pitchFamily="2" charset="2"/>
              </a:rPr>
              <a:t>Reduces consumption per 802.3az</a:t>
            </a:r>
          </a:p>
        </p:txBody>
      </p:sp>
      <p:pic>
        <p:nvPicPr>
          <p:cNvPr id="7" name="Picture 6" descr="WLA532_Left.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414746" y="2602541"/>
            <a:ext cx="2270724" cy="2210998"/>
          </a:xfrm>
          <a:prstGeom prst="rect">
            <a:avLst/>
          </a:prstGeom>
          <a:effectLst/>
        </p:spPr>
      </p:pic>
      <p:pic>
        <p:nvPicPr>
          <p:cNvPr id="12" name="Picture 11" descr="WLA532_Fron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2060" y="1575341"/>
            <a:ext cx="1514495" cy="1430357"/>
          </a:xfrm>
          <a:prstGeom prst="rect">
            <a:avLst/>
          </a:prstGeom>
        </p:spPr>
      </p:pic>
      <p:pic>
        <p:nvPicPr>
          <p:cNvPr id="16" name="Picture 15" descr="WLA532_FaceUp.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2072" y="4252821"/>
            <a:ext cx="1713353" cy="1363067"/>
          </a:xfrm>
          <a:prstGeom prst="rect">
            <a:avLst/>
          </a:prstGeom>
        </p:spPr>
      </p:pic>
      <p:pic>
        <p:nvPicPr>
          <p:cNvPr id="17" name="Picture 16" descr="WLA532_Rea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36139" y="2942687"/>
            <a:ext cx="1535802" cy="1494847"/>
          </a:xfrm>
          <a:prstGeom prst="rect">
            <a:avLst/>
          </a:prstGeom>
        </p:spPr>
      </p:pic>
    </p:spTree>
  </p:cSld>
  <p:clrMapOvr>
    <a:masterClrMapping/>
  </p:clrMapOvr>
  <p:transition xmlns:p14="http://schemas.microsoft.com/office/powerpoint/2010/main" spd="med">
    <p:wipe dir="r"/>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ounded Rectangle 106"/>
          <p:cNvSpPr/>
          <p:nvPr/>
        </p:nvSpPr>
        <p:spPr bwMode="gray">
          <a:xfrm>
            <a:off x="465826" y="1033730"/>
            <a:ext cx="8229600" cy="5056352"/>
          </a:xfrm>
          <a:prstGeom prst="roundRect">
            <a:avLst>
              <a:gd name="adj" fmla="val 2183"/>
            </a:avLst>
          </a:prstGeom>
          <a:gradFill flip="none" rotWithShape="1">
            <a:gsLst>
              <a:gs pos="68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11"/>
          <p:cNvGrpSpPr/>
          <p:nvPr/>
        </p:nvGrpSpPr>
        <p:grpSpPr bwMode="gray">
          <a:xfrm>
            <a:off x="1631920" y="1070239"/>
            <a:ext cx="6588165" cy="4416161"/>
            <a:chOff x="1571538" y="1070239"/>
            <a:chExt cx="6588165" cy="4720963"/>
          </a:xfrm>
        </p:grpSpPr>
        <p:cxnSp>
          <p:nvCxnSpPr>
            <p:cNvPr id="100" name="Straight Connector 99"/>
            <p:cNvCxnSpPr/>
            <p:nvPr/>
          </p:nvCxnSpPr>
          <p:spPr bwMode="gray">
            <a:xfrm rot="5400000" flipH="1" flipV="1">
              <a:off x="-777379" y="3424108"/>
              <a:ext cx="4714613" cy="16779"/>
            </a:xfrm>
            <a:prstGeom prst="line">
              <a:avLst/>
            </a:prstGeom>
            <a:noFill/>
            <a:ln w="12700" algn="ctr">
              <a:solidFill>
                <a:schemeClr val="accent6">
                  <a:lumMod val="60000"/>
                  <a:lumOff val="40000"/>
                </a:schemeClr>
              </a:solidFill>
              <a:prstDash val="dash"/>
              <a:round/>
              <a:headEnd/>
              <a:tailEnd/>
            </a:ln>
          </p:spPr>
        </p:cxnSp>
        <p:cxnSp>
          <p:nvCxnSpPr>
            <p:cNvPr id="101" name="Straight Connector 100"/>
            <p:cNvCxnSpPr/>
            <p:nvPr/>
          </p:nvCxnSpPr>
          <p:spPr bwMode="gray">
            <a:xfrm rot="5400000" flipH="1" flipV="1">
              <a:off x="553444" y="3424108"/>
              <a:ext cx="4714613" cy="16779"/>
            </a:xfrm>
            <a:prstGeom prst="line">
              <a:avLst/>
            </a:prstGeom>
            <a:noFill/>
            <a:ln w="12700" algn="ctr">
              <a:solidFill>
                <a:schemeClr val="accent6">
                  <a:lumMod val="60000"/>
                  <a:lumOff val="40000"/>
                </a:schemeClr>
              </a:solidFill>
              <a:prstDash val="dash"/>
              <a:round/>
              <a:headEnd/>
              <a:tailEnd/>
            </a:ln>
          </p:spPr>
        </p:cxnSp>
        <p:cxnSp>
          <p:nvCxnSpPr>
            <p:cNvPr id="102" name="Straight Connector 101"/>
            <p:cNvCxnSpPr/>
            <p:nvPr/>
          </p:nvCxnSpPr>
          <p:spPr bwMode="gray">
            <a:xfrm rot="5400000" flipH="1" flipV="1">
              <a:off x="1766006" y="3424108"/>
              <a:ext cx="4714613" cy="16779"/>
            </a:xfrm>
            <a:prstGeom prst="line">
              <a:avLst/>
            </a:prstGeom>
            <a:noFill/>
            <a:ln w="12700" algn="ctr">
              <a:solidFill>
                <a:schemeClr val="accent6">
                  <a:lumMod val="60000"/>
                  <a:lumOff val="40000"/>
                </a:schemeClr>
              </a:solidFill>
              <a:prstDash val="dash"/>
              <a:round/>
              <a:headEnd/>
              <a:tailEnd/>
            </a:ln>
          </p:spPr>
        </p:cxnSp>
        <p:cxnSp>
          <p:nvCxnSpPr>
            <p:cNvPr id="103" name="Straight Connector 102"/>
            <p:cNvCxnSpPr/>
            <p:nvPr/>
          </p:nvCxnSpPr>
          <p:spPr bwMode="gray">
            <a:xfrm rot="5400000" flipH="1" flipV="1">
              <a:off x="3739052" y="3424108"/>
              <a:ext cx="4714613" cy="16779"/>
            </a:xfrm>
            <a:prstGeom prst="line">
              <a:avLst/>
            </a:prstGeom>
            <a:noFill/>
            <a:ln w="12700" algn="ctr">
              <a:solidFill>
                <a:schemeClr val="accent6">
                  <a:lumMod val="60000"/>
                  <a:lumOff val="40000"/>
                </a:schemeClr>
              </a:solidFill>
              <a:prstDash val="dash"/>
              <a:round/>
              <a:headEnd/>
              <a:tailEnd/>
            </a:ln>
          </p:spPr>
        </p:cxnSp>
        <p:cxnSp>
          <p:nvCxnSpPr>
            <p:cNvPr id="104" name="Straight Connector 103"/>
            <p:cNvCxnSpPr/>
            <p:nvPr/>
          </p:nvCxnSpPr>
          <p:spPr bwMode="gray">
            <a:xfrm rot="5400000" flipH="1" flipV="1">
              <a:off x="5794007" y="3424108"/>
              <a:ext cx="4714613" cy="16779"/>
            </a:xfrm>
            <a:prstGeom prst="line">
              <a:avLst/>
            </a:prstGeom>
            <a:noFill/>
            <a:ln w="12700" algn="ctr">
              <a:solidFill>
                <a:schemeClr val="accent6">
                  <a:lumMod val="60000"/>
                  <a:lumOff val="40000"/>
                </a:schemeClr>
              </a:solidFill>
              <a:prstDash val="dash"/>
              <a:round/>
              <a:headEnd/>
              <a:tailEnd/>
            </a:ln>
          </p:spPr>
        </p:cxnSp>
        <p:cxnSp>
          <p:nvCxnSpPr>
            <p:cNvPr id="105" name="Straight Connector 104"/>
            <p:cNvCxnSpPr/>
            <p:nvPr/>
          </p:nvCxnSpPr>
          <p:spPr bwMode="gray">
            <a:xfrm rot="5400000" flipH="1" flipV="1">
              <a:off x="4560824" y="3425506"/>
              <a:ext cx="4714613" cy="16779"/>
            </a:xfrm>
            <a:prstGeom prst="line">
              <a:avLst/>
            </a:prstGeom>
            <a:noFill/>
            <a:ln w="12700" algn="ctr">
              <a:solidFill>
                <a:schemeClr val="accent6">
                  <a:lumMod val="60000"/>
                  <a:lumOff val="40000"/>
                </a:schemeClr>
              </a:solidFill>
              <a:prstDash val="dash"/>
              <a:round/>
              <a:headEnd/>
              <a:tailEnd/>
            </a:ln>
          </p:spPr>
        </p:cxnSp>
        <p:cxnSp>
          <p:nvCxnSpPr>
            <p:cNvPr id="108" name="Straight Connector 107"/>
            <p:cNvCxnSpPr/>
            <p:nvPr/>
          </p:nvCxnSpPr>
          <p:spPr bwMode="gray">
            <a:xfrm rot="5400000" flipH="1" flipV="1">
              <a:off x="959844" y="3424108"/>
              <a:ext cx="4714613" cy="16779"/>
            </a:xfrm>
            <a:prstGeom prst="line">
              <a:avLst/>
            </a:prstGeom>
            <a:noFill/>
            <a:ln w="12700" algn="ctr">
              <a:solidFill>
                <a:schemeClr val="accent6">
                  <a:lumMod val="60000"/>
                  <a:lumOff val="40000"/>
                </a:schemeClr>
              </a:solidFill>
              <a:prstDash val="dash"/>
              <a:round/>
              <a:headEnd/>
              <a:tailEnd/>
            </a:ln>
          </p:spPr>
        </p:cxnSp>
        <p:cxnSp>
          <p:nvCxnSpPr>
            <p:cNvPr id="110" name="Straight Connector 109"/>
            <p:cNvCxnSpPr/>
            <p:nvPr/>
          </p:nvCxnSpPr>
          <p:spPr bwMode="gray">
            <a:xfrm rot="5400000" flipH="1" flipV="1">
              <a:off x="5043424" y="3419156"/>
              <a:ext cx="4714613" cy="16779"/>
            </a:xfrm>
            <a:prstGeom prst="line">
              <a:avLst/>
            </a:prstGeom>
            <a:noFill/>
            <a:ln w="12700" algn="ctr">
              <a:solidFill>
                <a:schemeClr val="accent6">
                  <a:lumMod val="60000"/>
                  <a:lumOff val="40000"/>
                </a:schemeClr>
              </a:solidFill>
              <a:prstDash val="dash"/>
              <a:round/>
              <a:headEnd/>
              <a:tailEnd/>
            </a:ln>
          </p:spPr>
        </p:cxnSp>
        <p:cxnSp>
          <p:nvCxnSpPr>
            <p:cNvPr id="111" name="Straight Connector 110"/>
            <p:cNvCxnSpPr/>
            <p:nvPr/>
          </p:nvCxnSpPr>
          <p:spPr bwMode="gray">
            <a:xfrm rot="5400000" flipH="1" flipV="1">
              <a:off x="2743906" y="3424108"/>
              <a:ext cx="4714613" cy="16779"/>
            </a:xfrm>
            <a:prstGeom prst="line">
              <a:avLst/>
            </a:prstGeom>
            <a:noFill/>
            <a:ln w="12700" algn="ctr">
              <a:solidFill>
                <a:schemeClr val="accent6">
                  <a:lumMod val="60000"/>
                  <a:lumOff val="40000"/>
                </a:schemeClr>
              </a:solidFill>
              <a:prstDash val="dash"/>
              <a:round/>
              <a:headEnd/>
              <a:tailEnd/>
            </a:ln>
          </p:spPr>
        </p:cxnSp>
      </p:grpSp>
      <p:grpSp>
        <p:nvGrpSpPr>
          <p:cNvPr id="3" name="Group 111"/>
          <p:cNvGrpSpPr/>
          <p:nvPr/>
        </p:nvGrpSpPr>
        <p:grpSpPr bwMode="gray">
          <a:xfrm>
            <a:off x="1043794" y="2592023"/>
            <a:ext cx="7185853" cy="2225763"/>
            <a:chOff x="871318" y="2592023"/>
            <a:chExt cx="7315200" cy="2225763"/>
          </a:xfrm>
        </p:grpSpPr>
        <p:sp>
          <p:nvSpPr>
            <p:cNvPr id="269" name="Line 18"/>
            <p:cNvSpPr>
              <a:spLocks noChangeShapeType="1"/>
            </p:cNvSpPr>
            <p:nvPr/>
          </p:nvSpPr>
          <p:spPr bwMode="gray">
            <a:xfrm>
              <a:off x="871318" y="4817786"/>
              <a:ext cx="7315200" cy="0"/>
            </a:xfrm>
            <a:prstGeom prst="line">
              <a:avLst/>
            </a:prstGeom>
            <a:noFill/>
            <a:ln w="9525">
              <a:solidFill>
                <a:srgbClr val="5D87A1"/>
              </a:solidFill>
              <a:prstDash val="dash"/>
              <a:round/>
              <a:headEnd/>
              <a:tailEnd/>
            </a:ln>
          </p:spPr>
          <p:txBody>
            <a:bodyPr/>
            <a:lstStyle/>
            <a:p>
              <a:endParaRPr lang="en-US" dirty="0"/>
            </a:p>
          </p:txBody>
        </p:sp>
        <p:sp>
          <p:nvSpPr>
            <p:cNvPr id="270" name="Line 19"/>
            <p:cNvSpPr>
              <a:spLocks noChangeShapeType="1"/>
            </p:cNvSpPr>
            <p:nvPr/>
          </p:nvSpPr>
          <p:spPr bwMode="gray">
            <a:xfrm>
              <a:off x="871318" y="3808654"/>
              <a:ext cx="7315200" cy="0"/>
            </a:xfrm>
            <a:prstGeom prst="line">
              <a:avLst/>
            </a:prstGeom>
            <a:noFill/>
            <a:ln w="9525">
              <a:solidFill>
                <a:srgbClr val="5D87A1"/>
              </a:solidFill>
              <a:prstDash val="dash"/>
              <a:round/>
              <a:headEnd/>
              <a:tailEnd/>
            </a:ln>
          </p:spPr>
          <p:txBody>
            <a:bodyPr/>
            <a:lstStyle/>
            <a:p>
              <a:endParaRPr lang="en-US" dirty="0"/>
            </a:p>
          </p:txBody>
        </p:sp>
        <p:sp>
          <p:nvSpPr>
            <p:cNvPr id="271" name="Line 20"/>
            <p:cNvSpPr>
              <a:spLocks noChangeShapeType="1"/>
            </p:cNvSpPr>
            <p:nvPr/>
          </p:nvSpPr>
          <p:spPr bwMode="gray">
            <a:xfrm>
              <a:off x="871318" y="2592023"/>
              <a:ext cx="7315200" cy="0"/>
            </a:xfrm>
            <a:prstGeom prst="line">
              <a:avLst/>
            </a:prstGeom>
            <a:noFill/>
            <a:ln w="9525">
              <a:solidFill>
                <a:srgbClr val="5D87A1"/>
              </a:solidFill>
              <a:prstDash val="dash"/>
              <a:round/>
              <a:headEnd/>
              <a:tailEnd/>
            </a:ln>
          </p:spPr>
          <p:txBody>
            <a:bodyPr/>
            <a:lstStyle/>
            <a:p>
              <a:endParaRPr lang="en-US" dirty="0"/>
            </a:p>
          </p:txBody>
        </p:sp>
      </p:grpSp>
      <p:sp>
        <p:nvSpPr>
          <p:cNvPr id="248" name="Shape 247"/>
          <p:cNvSpPr/>
          <p:nvPr/>
        </p:nvSpPr>
        <p:spPr bwMode="gray">
          <a:xfrm>
            <a:off x="759124" y="2197554"/>
            <a:ext cx="7893170" cy="3806431"/>
          </a:xfrm>
          <a:prstGeom prst="swooshArrow">
            <a:avLst>
              <a:gd name="adj1" fmla="val 28501"/>
              <a:gd name="adj2" fmla="val 25875"/>
            </a:avLst>
          </a:prstGeom>
          <a:gradFill>
            <a:gsLst>
              <a:gs pos="0">
                <a:schemeClr val="bg1">
                  <a:lumMod val="85000"/>
                  <a:alpha val="0"/>
                </a:schemeClr>
              </a:gs>
              <a:gs pos="16000">
                <a:schemeClr val="bg1">
                  <a:lumMod val="85000"/>
                </a:schemeClr>
              </a:gs>
              <a:gs pos="100000">
                <a:schemeClr val="bg1">
                  <a:lumMod val="50000"/>
                </a:schemeClr>
              </a:gs>
            </a:gsLst>
            <a:lin ang="0" scaled="0"/>
          </a:gradFill>
          <a:ln>
            <a:noFill/>
          </a:ln>
          <a:scene3d>
            <a:camera prst="orthographicFront">
              <a:rot lat="0" lon="0" rev="0"/>
            </a:camera>
            <a:lightRig rig="threePt" dir="t"/>
          </a:scene3d>
          <a:sp3d>
            <a:bevelB w="0" h="0"/>
            <a:contourClr>
              <a:schemeClr val="accent5">
                <a:lumMod val="60000"/>
                <a:lumOff val="40000"/>
              </a:schemeClr>
            </a:contourClr>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416193" name="Rectangle 2"/>
          <p:cNvSpPr>
            <a:spLocks noGrp="1"/>
          </p:cNvSpPr>
          <p:nvPr>
            <p:ph type="title"/>
          </p:nvPr>
        </p:nvSpPr>
        <p:spPr bwMode="gray"/>
        <p:txBody>
          <a:bodyPr/>
          <a:lstStyle/>
          <a:p>
            <a:r>
              <a:rPr lang="en-US" dirty="0" smtClean="0"/>
              <a:t>Juniper WLC Series controller </a:t>
            </a:r>
            <a:r>
              <a:rPr lang="en-US" dirty="0"/>
              <a:t>family</a:t>
            </a:r>
            <a:endParaRPr lang="en-US" dirty="0" smtClean="0"/>
          </a:p>
        </p:txBody>
      </p:sp>
      <p:sp>
        <p:nvSpPr>
          <p:cNvPr id="109" name="Right Arrow 108"/>
          <p:cNvSpPr/>
          <p:nvPr/>
        </p:nvSpPr>
        <p:spPr bwMode="gray">
          <a:xfrm>
            <a:off x="933091" y="5525224"/>
            <a:ext cx="7620000" cy="533400"/>
          </a:xfrm>
          <a:prstGeom prst="rightArrow">
            <a:avLst>
              <a:gd name="adj1" fmla="val 50000"/>
              <a:gd name="adj2" fmla="val 27358"/>
            </a:avLst>
          </a:prstGeom>
          <a:gradFill flip="none" rotWithShape="1">
            <a:gsLst>
              <a:gs pos="0">
                <a:schemeClr val="accent5">
                  <a:lumMod val="75000"/>
                </a:schemeClr>
              </a:gs>
              <a:gs pos="100000">
                <a:schemeClr val="accent5">
                  <a:lumMod val="40000"/>
                  <a:lumOff val="60000"/>
                  <a:alpha val="0"/>
                </a:schemeClr>
              </a:gs>
            </a:gsLst>
            <a:lin ang="10800000" scaled="1"/>
            <a:tileRect/>
          </a:gradFill>
          <a:ln>
            <a:noFill/>
          </a:ln>
          <a:effectLst/>
          <a:scene3d>
            <a:camera prst="perspectiveRelaxed" fov="0">
              <a:rot lat="18000000" lon="0" rev="0"/>
            </a:camera>
            <a:lightRig rig="chilly" dir="t"/>
          </a:scene3d>
          <a:sp3d prstMaterial="softEdge">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ight Arrow 112"/>
          <p:cNvSpPr/>
          <p:nvPr/>
        </p:nvSpPr>
        <p:spPr bwMode="gray">
          <a:xfrm rot="16200000">
            <a:off x="-1730393" y="3433954"/>
            <a:ext cx="4800600" cy="299206"/>
          </a:xfrm>
          <a:prstGeom prst="rightArrow">
            <a:avLst>
              <a:gd name="adj1" fmla="val 50000"/>
              <a:gd name="adj2" fmla="val 49861"/>
            </a:avLst>
          </a:prstGeom>
          <a:gradFill flip="none" rotWithShape="1">
            <a:gsLst>
              <a:gs pos="0">
                <a:schemeClr val="accent5">
                  <a:lumMod val="75000"/>
                </a:schemeClr>
              </a:gs>
              <a:gs pos="100000">
                <a:schemeClr val="accent5">
                  <a:lumMod val="40000"/>
                  <a:lumOff val="60000"/>
                  <a:alpha val="0"/>
                </a:schemeClr>
              </a:gs>
            </a:gsLst>
            <a:lin ang="10800000" scaled="1"/>
            <a:tileRect/>
          </a:gradFill>
          <a:ln>
            <a:noFill/>
          </a:ln>
          <a:effectLst/>
          <a:scene3d>
            <a:camera prst="perspectiveRelaxed" fov="0">
              <a:rot lat="0" lon="0" rev="0"/>
            </a:camera>
            <a:lightRig rig="chilly" dir="t"/>
          </a:scene3d>
          <a:sp3d prstMaterial="softEdge">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45"/>
          <p:cNvGrpSpPr/>
          <p:nvPr/>
        </p:nvGrpSpPr>
        <p:grpSpPr bwMode="gray">
          <a:xfrm>
            <a:off x="1249102" y="1429018"/>
            <a:ext cx="2607789" cy="1443578"/>
            <a:chOff x="1008622" y="1119073"/>
            <a:chExt cx="2607789" cy="1443578"/>
          </a:xfrm>
        </p:grpSpPr>
        <p:sp>
          <p:nvSpPr>
            <p:cNvPr id="115" name="TextBox 114"/>
            <p:cNvSpPr txBox="1"/>
            <p:nvPr/>
          </p:nvSpPr>
          <p:spPr bwMode="gray">
            <a:xfrm>
              <a:off x="1008622" y="1119073"/>
              <a:ext cx="2607789" cy="1443578"/>
            </a:xfrm>
            <a:prstGeom prst="round2SameRect">
              <a:avLst>
                <a:gd name="adj1" fmla="val 6561"/>
                <a:gd name="adj2" fmla="val 0"/>
              </a:avLst>
            </a:prstGeom>
            <a:gradFill>
              <a:gsLst>
                <a:gs pos="0">
                  <a:schemeClr val="accent5"/>
                </a:gs>
                <a:gs pos="0">
                  <a:schemeClr val="bg1"/>
                </a:gs>
                <a:gs pos="100000">
                  <a:schemeClr val="accent1"/>
                </a:gs>
              </a:gsLst>
              <a:path path="circle">
                <a:fillToRect l="100000" t="100000"/>
              </a:path>
            </a:gradFill>
            <a:ln w="25400">
              <a:solidFill>
                <a:schemeClr val="bg1"/>
              </a:solidFill>
              <a:round/>
              <a:headEnd/>
              <a:tailEnd/>
            </a:ln>
            <a:effectLst>
              <a:outerShdw blurRad="63500" algn="ctr" rotWithShape="0">
                <a:prstClr val="black">
                  <a:alpha val="40000"/>
                </a:prstClr>
              </a:outerShdw>
            </a:effectLst>
          </p:spPr>
          <p:txBody>
            <a:bodyPr vert="horz" wrap="square" lIns="0" tIns="0" rIns="0" bIns="0" numCol="1" anchor="ctr" anchorCtr="0" compatLnSpc="1">
              <a:prstTxWarp prst="textNoShape">
                <a:avLst/>
              </a:prstTxWarp>
            </a:bodyPr>
            <a:lstStyle/>
            <a:p>
              <a:pPr algn="ctr">
                <a:buClr>
                  <a:srgbClr val="4D4D4D"/>
                </a:buClr>
                <a:buFont typeface="Arial" pitchFamily="34" charset="0"/>
                <a:buChar char="•"/>
                <a:defRPr/>
              </a:pPr>
              <a:endParaRPr lang="en-US" sz="1400" dirty="0" smtClean="0">
                <a:solidFill>
                  <a:schemeClr val="bg1"/>
                </a:solidFill>
                <a:latin typeface="+mn-lt"/>
                <a:cs typeface="+mn-cs"/>
              </a:endParaRPr>
            </a:p>
          </p:txBody>
        </p:sp>
        <p:sp>
          <p:nvSpPr>
            <p:cNvPr id="118" name="Rectangle 117"/>
            <p:cNvSpPr/>
            <p:nvPr/>
          </p:nvSpPr>
          <p:spPr bwMode="gray">
            <a:xfrm>
              <a:off x="1036229" y="2133985"/>
              <a:ext cx="2565963" cy="412269"/>
            </a:xfrm>
            <a:prstGeom prst="rect">
              <a:avLst/>
            </a:prstGeom>
            <a:gradFill flip="none" rotWithShape="1">
              <a:gsLst>
                <a:gs pos="0">
                  <a:srgbClr val="5D87A1">
                    <a:shade val="30000"/>
                    <a:satMod val="115000"/>
                  </a:srgbClr>
                </a:gs>
                <a:gs pos="50000">
                  <a:srgbClr val="5D87A1">
                    <a:shade val="67500"/>
                    <a:satMod val="115000"/>
                  </a:srgbClr>
                </a:gs>
                <a:gs pos="100000">
                  <a:srgbClr val="5D87A1">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chemeClr val="bg1"/>
                </a:solidFill>
                <a:cs typeface="Arial" charset="0"/>
              </a:endParaRPr>
            </a:p>
          </p:txBody>
        </p:sp>
        <p:sp>
          <p:nvSpPr>
            <p:cNvPr id="119" name="Rectangle 118"/>
            <p:cNvSpPr/>
            <p:nvPr/>
          </p:nvSpPr>
          <p:spPr bwMode="gray">
            <a:xfrm>
              <a:off x="1156999" y="2176848"/>
              <a:ext cx="2329132" cy="307777"/>
            </a:xfrm>
            <a:prstGeom prst="rect">
              <a:avLst/>
            </a:prstGeom>
          </p:spPr>
          <p:txBody>
            <a:bodyPr wrap="square">
              <a:spAutoFit/>
            </a:bodyPr>
            <a:lstStyle/>
            <a:p>
              <a:pPr algn="ctr"/>
              <a:r>
                <a:rPr lang="en-US" sz="1400" b="1" dirty="0" smtClean="0">
                  <a:solidFill>
                    <a:schemeClr val="bg1"/>
                  </a:solidFill>
                </a:rPr>
                <a:t>WLC Series Highlights</a:t>
              </a:r>
              <a:endParaRPr lang="en-US" sz="1400" b="1" dirty="0">
                <a:solidFill>
                  <a:schemeClr val="bg1"/>
                </a:solidFill>
              </a:endParaRPr>
            </a:p>
          </p:txBody>
        </p:sp>
        <p:sp>
          <p:nvSpPr>
            <p:cNvPr id="245" name="Rectangle 244"/>
            <p:cNvSpPr/>
            <p:nvPr/>
          </p:nvSpPr>
          <p:spPr bwMode="gray">
            <a:xfrm>
              <a:off x="1219200" y="1237975"/>
              <a:ext cx="2197920" cy="830997"/>
            </a:xfrm>
            <a:prstGeom prst="rect">
              <a:avLst/>
            </a:prstGeom>
          </p:spPr>
          <p:txBody>
            <a:bodyPr wrap="square">
              <a:spAutoFit/>
            </a:bodyPr>
            <a:lstStyle/>
            <a:p>
              <a:pPr marL="115888" indent="-115888">
                <a:buClr>
                  <a:schemeClr val="bg1"/>
                </a:buClr>
                <a:buSzPct val="90000"/>
                <a:buFont typeface="Wingdings" pitchFamily="2" charset="2"/>
                <a:buChar char="§"/>
              </a:pPr>
              <a:r>
                <a:rPr lang="pt-BR" sz="1200" dirty="0" smtClean="0">
                  <a:solidFill>
                    <a:schemeClr val="bg1"/>
                  </a:solidFill>
                </a:rPr>
                <a:t> Reliability </a:t>
              </a:r>
            </a:p>
            <a:p>
              <a:pPr marL="115888" indent="-115888">
                <a:buClr>
                  <a:schemeClr val="bg1"/>
                </a:buClr>
                <a:buSzPct val="90000"/>
                <a:buFont typeface="Wingdings" pitchFamily="2" charset="2"/>
                <a:buChar char="§"/>
              </a:pPr>
              <a:r>
                <a:rPr lang="pt-BR" sz="1200" dirty="0" smtClean="0">
                  <a:solidFill>
                    <a:schemeClr val="bg1"/>
                  </a:solidFill>
                </a:rPr>
                <a:t> in-service upgrades</a:t>
              </a:r>
            </a:p>
            <a:p>
              <a:pPr marL="115888" indent="-115888">
                <a:buClr>
                  <a:schemeClr val="bg1"/>
                </a:buClr>
                <a:buSzPct val="90000"/>
                <a:buFont typeface="Wingdings" pitchFamily="2" charset="2"/>
                <a:buChar char="§"/>
              </a:pPr>
              <a:r>
                <a:rPr lang="pt-BR" sz="1200" dirty="0" smtClean="0">
                  <a:solidFill>
                    <a:schemeClr val="bg1"/>
                  </a:solidFill>
                </a:rPr>
                <a:t> One software platform</a:t>
              </a:r>
            </a:p>
            <a:p>
              <a:pPr marL="115888" indent="-115888">
                <a:buClr>
                  <a:schemeClr val="bg1"/>
                </a:buClr>
                <a:buSzPct val="90000"/>
                <a:buFont typeface="Wingdings" pitchFamily="2" charset="2"/>
                <a:buChar char="§"/>
              </a:pPr>
              <a:r>
                <a:rPr lang="pt-BR" sz="1200" dirty="0" smtClean="0">
                  <a:solidFill>
                    <a:schemeClr val="bg1"/>
                  </a:solidFill>
                </a:rPr>
                <a:t> Distributed and centralized </a:t>
              </a:r>
            </a:p>
          </p:txBody>
        </p:sp>
      </p:grpSp>
      <p:sp>
        <p:nvSpPr>
          <p:cNvPr id="79" name="TextBox 78"/>
          <p:cNvSpPr txBox="1"/>
          <p:nvPr/>
        </p:nvSpPr>
        <p:spPr bwMode="gray">
          <a:xfrm>
            <a:off x="1458410" y="5488458"/>
            <a:ext cx="284052"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4</a:t>
            </a:r>
            <a:endParaRPr lang="en-US" sz="1100" b="1" dirty="0">
              <a:solidFill>
                <a:schemeClr val="accent6">
                  <a:lumMod val="50000"/>
                </a:schemeClr>
              </a:solidFill>
              <a:ea typeface="ＭＳ Ｐゴシック"/>
              <a:cs typeface="ＭＳ Ｐゴシック"/>
            </a:endParaRPr>
          </a:p>
        </p:txBody>
      </p:sp>
      <p:sp>
        <p:nvSpPr>
          <p:cNvPr id="80" name="TextBox 79"/>
          <p:cNvSpPr txBox="1"/>
          <p:nvPr/>
        </p:nvSpPr>
        <p:spPr bwMode="gray">
          <a:xfrm>
            <a:off x="2768237" y="5488458"/>
            <a:ext cx="383438"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12</a:t>
            </a:r>
            <a:endParaRPr lang="en-US" sz="1100" b="1" dirty="0">
              <a:solidFill>
                <a:schemeClr val="accent6">
                  <a:lumMod val="50000"/>
                </a:schemeClr>
              </a:solidFill>
              <a:ea typeface="ＭＳ Ｐゴシック"/>
              <a:cs typeface="ＭＳ Ｐゴシック"/>
            </a:endParaRPr>
          </a:p>
        </p:txBody>
      </p:sp>
      <p:sp>
        <p:nvSpPr>
          <p:cNvPr id="81" name="TextBox 80"/>
          <p:cNvSpPr txBox="1"/>
          <p:nvPr/>
        </p:nvSpPr>
        <p:spPr bwMode="gray">
          <a:xfrm>
            <a:off x="3174637" y="5488458"/>
            <a:ext cx="383438"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16</a:t>
            </a:r>
            <a:endParaRPr lang="en-US" sz="1100" b="1" dirty="0">
              <a:solidFill>
                <a:schemeClr val="accent6">
                  <a:lumMod val="50000"/>
                </a:schemeClr>
              </a:solidFill>
              <a:ea typeface="ＭＳ Ｐゴシック"/>
              <a:cs typeface="ＭＳ Ｐゴシック"/>
            </a:endParaRPr>
          </a:p>
        </p:txBody>
      </p:sp>
      <p:sp>
        <p:nvSpPr>
          <p:cNvPr id="82" name="TextBox 81"/>
          <p:cNvSpPr txBox="1"/>
          <p:nvPr/>
        </p:nvSpPr>
        <p:spPr bwMode="gray">
          <a:xfrm>
            <a:off x="3987437" y="5488458"/>
            <a:ext cx="383438"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32</a:t>
            </a:r>
            <a:endParaRPr lang="en-US" sz="1100" b="1" dirty="0">
              <a:solidFill>
                <a:schemeClr val="accent6">
                  <a:lumMod val="50000"/>
                </a:schemeClr>
              </a:solidFill>
              <a:ea typeface="ＭＳ Ｐゴシック"/>
              <a:cs typeface="ＭＳ Ｐゴシック"/>
            </a:endParaRPr>
          </a:p>
        </p:txBody>
      </p:sp>
      <p:sp>
        <p:nvSpPr>
          <p:cNvPr id="83" name="TextBox 82"/>
          <p:cNvSpPr txBox="1"/>
          <p:nvPr/>
        </p:nvSpPr>
        <p:spPr bwMode="gray">
          <a:xfrm>
            <a:off x="5913216" y="5488458"/>
            <a:ext cx="482824"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128</a:t>
            </a:r>
            <a:endParaRPr lang="en-US" sz="1100" b="1" dirty="0">
              <a:solidFill>
                <a:schemeClr val="accent6">
                  <a:lumMod val="50000"/>
                </a:schemeClr>
              </a:solidFill>
              <a:ea typeface="ＭＳ Ｐゴシック"/>
              <a:cs typeface="ＭＳ Ｐゴシック"/>
            </a:endParaRPr>
          </a:p>
        </p:txBody>
      </p:sp>
      <p:sp>
        <p:nvSpPr>
          <p:cNvPr id="84" name="TextBox 83"/>
          <p:cNvSpPr txBox="1"/>
          <p:nvPr/>
        </p:nvSpPr>
        <p:spPr bwMode="gray">
          <a:xfrm>
            <a:off x="6732365" y="5488458"/>
            <a:ext cx="482824"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192</a:t>
            </a:r>
            <a:endParaRPr lang="en-US" sz="1100" b="1" dirty="0">
              <a:solidFill>
                <a:schemeClr val="accent6">
                  <a:lumMod val="50000"/>
                </a:schemeClr>
              </a:solidFill>
              <a:ea typeface="ＭＳ Ｐゴシック"/>
              <a:cs typeface="ＭＳ Ｐゴシック"/>
            </a:endParaRPr>
          </a:p>
        </p:txBody>
      </p:sp>
      <p:sp>
        <p:nvSpPr>
          <p:cNvPr id="85" name="TextBox 84"/>
          <p:cNvSpPr txBox="1"/>
          <p:nvPr/>
        </p:nvSpPr>
        <p:spPr bwMode="gray">
          <a:xfrm>
            <a:off x="7214965" y="5488458"/>
            <a:ext cx="482824"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256</a:t>
            </a:r>
            <a:endParaRPr lang="en-US" sz="1100" b="1" dirty="0">
              <a:solidFill>
                <a:schemeClr val="accent6">
                  <a:lumMod val="50000"/>
                </a:schemeClr>
              </a:solidFill>
              <a:ea typeface="ＭＳ Ｐゴシック"/>
              <a:cs typeface="ＭＳ Ｐゴシック"/>
            </a:endParaRPr>
          </a:p>
        </p:txBody>
      </p:sp>
      <p:sp>
        <p:nvSpPr>
          <p:cNvPr id="86" name="TextBox 85"/>
          <p:cNvSpPr txBox="1"/>
          <p:nvPr/>
        </p:nvSpPr>
        <p:spPr bwMode="gray">
          <a:xfrm>
            <a:off x="7957916" y="5488458"/>
            <a:ext cx="482824"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512</a:t>
            </a:r>
            <a:endParaRPr lang="en-US" sz="1100" b="1" dirty="0">
              <a:solidFill>
                <a:schemeClr val="accent6">
                  <a:lumMod val="50000"/>
                </a:schemeClr>
              </a:solidFill>
              <a:ea typeface="ＭＳ Ｐゴシック"/>
              <a:cs typeface="ＭＳ Ｐゴシック"/>
            </a:endParaRPr>
          </a:p>
        </p:txBody>
      </p:sp>
      <p:sp>
        <p:nvSpPr>
          <p:cNvPr id="87" name="TextBox 86"/>
          <p:cNvSpPr txBox="1"/>
          <p:nvPr/>
        </p:nvSpPr>
        <p:spPr bwMode="gray">
          <a:xfrm>
            <a:off x="4965337" y="5488458"/>
            <a:ext cx="383438"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64</a:t>
            </a:r>
            <a:endParaRPr lang="en-US" sz="1100" b="1" dirty="0">
              <a:solidFill>
                <a:schemeClr val="accent6">
                  <a:lumMod val="50000"/>
                </a:schemeClr>
              </a:solidFill>
              <a:ea typeface="ＭＳ Ｐゴシック"/>
              <a:cs typeface="ＭＳ Ｐゴシック"/>
            </a:endParaRPr>
          </a:p>
        </p:txBody>
      </p:sp>
      <p:grpSp>
        <p:nvGrpSpPr>
          <p:cNvPr id="5" name="Group 160"/>
          <p:cNvGrpSpPr/>
          <p:nvPr/>
        </p:nvGrpSpPr>
        <p:grpSpPr bwMode="gray">
          <a:xfrm>
            <a:off x="1012882" y="4495800"/>
            <a:ext cx="1524000" cy="1110048"/>
            <a:chOff x="952500" y="4495800"/>
            <a:chExt cx="1524000" cy="1110048"/>
          </a:xfrm>
        </p:grpSpPr>
        <p:grpSp>
          <p:nvGrpSpPr>
            <p:cNvPr id="6" name="Group 174"/>
            <p:cNvGrpSpPr/>
            <p:nvPr/>
          </p:nvGrpSpPr>
          <p:grpSpPr bwMode="gray">
            <a:xfrm>
              <a:off x="952500" y="4495800"/>
              <a:ext cx="1524000" cy="1110048"/>
              <a:chOff x="1058562" y="4191000"/>
              <a:chExt cx="1524000" cy="1110048"/>
            </a:xfrm>
          </p:grpSpPr>
          <p:sp>
            <p:nvSpPr>
              <p:cNvPr id="153" name="Rectangle 152"/>
              <p:cNvSpPr/>
              <p:nvPr/>
            </p:nvSpPr>
            <p:spPr bwMode="gray">
              <a:xfrm>
                <a:off x="1058562" y="5072448"/>
                <a:ext cx="15240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rapezoid 153"/>
              <p:cNvSpPr/>
              <p:nvPr/>
            </p:nvSpPr>
            <p:spPr bwMode="gray">
              <a:xfrm>
                <a:off x="1066800" y="4343400"/>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55" name="Rectangle 154"/>
              <p:cNvSpPr/>
              <p:nvPr/>
            </p:nvSpPr>
            <p:spPr bwMode="gray">
              <a:xfrm>
                <a:off x="1066800" y="4876801"/>
                <a:ext cx="1447800" cy="32766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56" name="Trapezoid 155"/>
              <p:cNvSpPr/>
              <p:nvPr/>
            </p:nvSpPr>
            <p:spPr bwMode="gray">
              <a:xfrm>
                <a:off x="1066800" y="4195762"/>
                <a:ext cx="1447800" cy="695659"/>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57" name="Rectangle 25"/>
              <p:cNvSpPr>
                <a:spLocks noChangeArrowheads="1"/>
              </p:cNvSpPr>
              <p:nvPr/>
            </p:nvSpPr>
            <p:spPr bwMode="gray">
              <a:xfrm>
                <a:off x="1243915" y="4191000"/>
                <a:ext cx="1110047" cy="253916"/>
              </a:xfrm>
              <a:prstGeom prst="rect">
                <a:avLst/>
              </a:prstGeom>
              <a:noFill/>
              <a:ln w="9525" algn="ctr">
                <a:noFill/>
                <a:miter lim="800000"/>
                <a:headEnd/>
                <a:tailEnd/>
              </a:ln>
            </p:spPr>
            <p:txBody>
              <a:bodyPr wrap="square">
                <a:spAutoFit/>
              </a:bodyPr>
              <a:lstStyle/>
              <a:p>
                <a:pPr algn="ctr" eaLnBrk="0" hangingPunct="0"/>
                <a:r>
                  <a:rPr lang="en-US" sz="1050" b="1" dirty="0" smtClean="0">
                    <a:solidFill>
                      <a:schemeClr val="accent5">
                        <a:lumMod val="50000"/>
                      </a:schemeClr>
                    </a:solidFill>
                    <a:ea typeface="ＭＳ Ｐゴシック"/>
                    <a:cs typeface="ＭＳ Ｐゴシック"/>
                  </a:rPr>
                  <a:t>4 AP</a:t>
                </a:r>
              </a:p>
            </p:txBody>
          </p:sp>
          <p:sp>
            <p:nvSpPr>
              <p:cNvPr id="158" name="Oval 157"/>
              <p:cNvSpPr/>
              <p:nvPr/>
            </p:nvSpPr>
            <p:spPr bwMode="gray">
              <a:xfrm>
                <a:off x="1295400" y="4368114"/>
                <a:ext cx="990600" cy="533400"/>
              </a:xfrm>
              <a:prstGeom prst="ellipse">
                <a:avLst/>
              </a:prstGeom>
              <a:solidFill>
                <a:schemeClr val="bg1">
                  <a:lumMod val="95000"/>
                  <a:alpha val="3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Rectangle 158"/>
              <p:cNvSpPr/>
              <p:nvPr/>
            </p:nvSpPr>
            <p:spPr bwMode="gray">
              <a:xfrm>
                <a:off x="1066800" y="4893276"/>
                <a:ext cx="1447800" cy="307777"/>
              </a:xfrm>
              <a:prstGeom prst="rect">
                <a:avLst/>
              </a:prstGeom>
            </p:spPr>
            <p:txBody>
              <a:bodyPr wrap="square">
                <a:spAutoFit/>
              </a:bodyPr>
              <a:lstStyle/>
              <a:p>
                <a:pPr algn="ctr"/>
                <a:r>
                  <a:rPr lang="en-US" sz="1400" b="1" dirty="0" smtClean="0">
                    <a:solidFill>
                      <a:schemeClr val="bg1"/>
                    </a:solidFill>
                  </a:rPr>
                  <a:t>WLC2</a:t>
                </a:r>
                <a:endParaRPr lang="en-US" sz="1600" b="1" dirty="0">
                  <a:solidFill>
                    <a:schemeClr val="bg1"/>
                  </a:solidFill>
                </a:endParaRPr>
              </a:p>
            </p:txBody>
          </p:sp>
        </p:grpSp>
        <p:pic>
          <p:nvPicPr>
            <p:cNvPr id="160" name="Picture 159" descr="wlc2.g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1219200" y="4764482"/>
              <a:ext cx="876300" cy="276910"/>
            </a:xfrm>
            <a:prstGeom prst="rect">
              <a:avLst/>
            </a:prstGeom>
            <a:effectLst>
              <a:outerShdw blurRad="50800" dist="38100" dir="2700000" algn="tl" rotWithShape="0">
                <a:prstClr val="black">
                  <a:alpha val="40000"/>
                </a:prstClr>
              </a:outerShdw>
            </a:effectLst>
          </p:spPr>
        </p:pic>
      </p:grpSp>
      <p:grpSp>
        <p:nvGrpSpPr>
          <p:cNvPr id="7" name="Group 213"/>
          <p:cNvGrpSpPr/>
          <p:nvPr/>
        </p:nvGrpSpPr>
        <p:grpSpPr bwMode="gray">
          <a:xfrm>
            <a:off x="2460682" y="4267200"/>
            <a:ext cx="1524000" cy="993766"/>
            <a:chOff x="2400300" y="4267200"/>
            <a:chExt cx="1524000" cy="993766"/>
          </a:xfrm>
        </p:grpSpPr>
        <p:grpSp>
          <p:nvGrpSpPr>
            <p:cNvPr id="8" name="Group 174"/>
            <p:cNvGrpSpPr/>
            <p:nvPr/>
          </p:nvGrpSpPr>
          <p:grpSpPr bwMode="gray">
            <a:xfrm>
              <a:off x="2400300" y="4267200"/>
              <a:ext cx="1524000" cy="993766"/>
              <a:chOff x="1058562" y="4307282"/>
              <a:chExt cx="1524000" cy="993766"/>
            </a:xfrm>
          </p:grpSpPr>
          <p:sp>
            <p:nvSpPr>
              <p:cNvPr id="163" name="Rectangle 162"/>
              <p:cNvSpPr/>
              <p:nvPr/>
            </p:nvSpPr>
            <p:spPr bwMode="gray">
              <a:xfrm>
                <a:off x="1058562" y="5072448"/>
                <a:ext cx="15240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rapezoid 163"/>
              <p:cNvSpPr/>
              <p:nvPr/>
            </p:nvSpPr>
            <p:spPr bwMode="gray">
              <a:xfrm>
                <a:off x="1066800" y="4343400"/>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66" name="Rectangle 165"/>
              <p:cNvSpPr/>
              <p:nvPr/>
            </p:nvSpPr>
            <p:spPr bwMode="gray">
              <a:xfrm>
                <a:off x="1066800" y="4876801"/>
                <a:ext cx="1447800" cy="32766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75" name="Trapezoid 174"/>
              <p:cNvSpPr/>
              <p:nvPr/>
            </p:nvSpPr>
            <p:spPr bwMode="gray">
              <a:xfrm>
                <a:off x="1066800" y="4307282"/>
                <a:ext cx="1447800" cy="58414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86" name="Oval 185"/>
              <p:cNvSpPr/>
              <p:nvPr/>
            </p:nvSpPr>
            <p:spPr bwMode="gray">
              <a:xfrm>
                <a:off x="1295400" y="4459682"/>
                <a:ext cx="990600" cy="441832"/>
              </a:xfrm>
              <a:prstGeom prst="ellipse">
                <a:avLst/>
              </a:prstGeom>
              <a:solidFill>
                <a:schemeClr val="bg1">
                  <a:lumMod val="95000"/>
                  <a:alpha val="3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Rectangle 195"/>
              <p:cNvSpPr/>
              <p:nvPr/>
            </p:nvSpPr>
            <p:spPr bwMode="gray">
              <a:xfrm>
                <a:off x="1066800" y="4893276"/>
                <a:ext cx="1447800" cy="307777"/>
              </a:xfrm>
              <a:prstGeom prst="rect">
                <a:avLst/>
              </a:prstGeom>
            </p:spPr>
            <p:txBody>
              <a:bodyPr wrap="square">
                <a:spAutoFit/>
              </a:bodyPr>
              <a:lstStyle/>
              <a:p>
                <a:pPr algn="ctr"/>
                <a:r>
                  <a:rPr lang="en-US" sz="1400" b="1" dirty="0" smtClean="0">
                    <a:solidFill>
                      <a:schemeClr val="bg1"/>
                    </a:solidFill>
                  </a:rPr>
                  <a:t>WLC8</a:t>
                </a:r>
                <a:endParaRPr lang="en-US" sz="1600" b="1" dirty="0">
                  <a:solidFill>
                    <a:schemeClr val="bg1"/>
                  </a:solidFill>
                </a:endParaRPr>
              </a:p>
            </p:txBody>
          </p:sp>
          <p:sp>
            <p:nvSpPr>
              <p:cNvPr id="176" name="Rectangle 25"/>
              <p:cNvSpPr>
                <a:spLocks noChangeArrowheads="1"/>
              </p:cNvSpPr>
              <p:nvPr/>
            </p:nvSpPr>
            <p:spPr bwMode="gray">
              <a:xfrm>
                <a:off x="1243915" y="4353002"/>
                <a:ext cx="1110047" cy="253916"/>
              </a:xfrm>
              <a:prstGeom prst="rect">
                <a:avLst/>
              </a:prstGeom>
              <a:noFill/>
              <a:ln w="9525" algn="ctr">
                <a:noFill/>
                <a:miter lim="800000"/>
                <a:headEnd/>
                <a:tailEnd/>
              </a:ln>
            </p:spPr>
            <p:txBody>
              <a:bodyPr wrap="square">
                <a:spAutoFit/>
              </a:bodyPr>
              <a:lstStyle/>
              <a:p>
                <a:pPr algn="ctr" eaLnBrk="0" hangingPunct="0"/>
                <a:r>
                  <a:rPr lang="en-US" sz="1050" b="1" dirty="0" smtClean="0">
                    <a:solidFill>
                      <a:schemeClr val="accent5">
                        <a:lumMod val="50000"/>
                      </a:schemeClr>
                    </a:solidFill>
                    <a:ea typeface="ＭＳ Ｐゴシック"/>
                    <a:cs typeface="ＭＳ Ｐゴシック"/>
                  </a:rPr>
                  <a:t>12 AP</a:t>
                </a:r>
              </a:p>
            </p:txBody>
          </p:sp>
        </p:grpSp>
        <p:pic>
          <p:nvPicPr>
            <p:cNvPr id="206" name="Picture 205" descr="wlc8.gi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642286" y="4572000"/>
              <a:ext cx="977900" cy="203403"/>
            </a:xfrm>
            <a:prstGeom prst="rect">
              <a:avLst/>
            </a:prstGeom>
            <a:effectLst>
              <a:outerShdw blurRad="50800" dist="38100" dir="2700000" algn="tl" rotWithShape="0">
                <a:prstClr val="black">
                  <a:alpha val="40000"/>
                </a:prstClr>
              </a:outerShdw>
            </a:effectLst>
          </p:spPr>
        </p:pic>
      </p:grpSp>
      <p:grpSp>
        <p:nvGrpSpPr>
          <p:cNvPr id="9" name="Group 267"/>
          <p:cNvGrpSpPr/>
          <p:nvPr/>
        </p:nvGrpSpPr>
        <p:grpSpPr bwMode="gray">
          <a:xfrm>
            <a:off x="3354234" y="3200400"/>
            <a:ext cx="2819400" cy="1061728"/>
            <a:chOff x="4114800" y="2819400"/>
            <a:chExt cx="2819400" cy="1061728"/>
          </a:xfrm>
        </p:grpSpPr>
        <p:grpSp>
          <p:nvGrpSpPr>
            <p:cNvPr id="10" name="Group 174"/>
            <p:cNvGrpSpPr/>
            <p:nvPr/>
          </p:nvGrpSpPr>
          <p:grpSpPr bwMode="gray">
            <a:xfrm>
              <a:off x="4114800" y="2819400"/>
              <a:ext cx="2819400" cy="1061728"/>
              <a:chOff x="1058562" y="4239320"/>
              <a:chExt cx="2819400" cy="1061728"/>
            </a:xfrm>
          </p:grpSpPr>
          <p:sp>
            <p:nvSpPr>
              <p:cNvPr id="252" name="Rectangle 251"/>
              <p:cNvSpPr/>
              <p:nvPr/>
            </p:nvSpPr>
            <p:spPr bwMode="gray">
              <a:xfrm>
                <a:off x="1058562" y="5072448"/>
                <a:ext cx="28194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3" name="Trapezoid 252"/>
              <p:cNvSpPr/>
              <p:nvPr/>
            </p:nvSpPr>
            <p:spPr bwMode="gray">
              <a:xfrm>
                <a:off x="1066800" y="4343400"/>
                <a:ext cx="2811162"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254" name="Rectangle 253"/>
              <p:cNvSpPr/>
              <p:nvPr/>
            </p:nvSpPr>
            <p:spPr bwMode="gray">
              <a:xfrm>
                <a:off x="1066800" y="4873634"/>
                <a:ext cx="2807204" cy="32766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255" name="Trapezoid 254"/>
              <p:cNvSpPr/>
              <p:nvPr/>
            </p:nvSpPr>
            <p:spPr bwMode="gray">
              <a:xfrm>
                <a:off x="1066800" y="4239320"/>
                <a:ext cx="2811162" cy="652102"/>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256" name="Rectangle 25"/>
              <p:cNvSpPr>
                <a:spLocks noChangeArrowheads="1"/>
              </p:cNvSpPr>
              <p:nvPr/>
            </p:nvSpPr>
            <p:spPr bwMode="gray">
              <a:xfrm>
                <a:off x="1243915" y="4269800"/>
                <a:ext cx="2481647" cy="261610"/>
              </a:xfrm>
              <a:prstGeom prst="rect">
                <a:avLst/>
              </a:prstGeom>
              <a:noFill/>
              <a:ln w="9525" algn="ctr">
                <a:noFill/>
                <a:miter lim="800000"/>
                <a:headEnd/>
                <a:tailEnd/>
              </a:ln>
            </p:spPr>
            <p:txBody>
              <a:bodyPr wrap="square">
                <a:spAutoFit/>
              </a:bodyPr>
              <a:lstStyle/>
              <a:p>
                <a:pPr algn="ctr" eaLnBrk="0" hangingPunct="0"/>
                <a:r>
                  <a:rPr lang="en-US" sz="1050" b="1" dirty="0" smtClean="0">
                    <a:solidFill>
                      <a:schemeClr val="accent5">
                        <a:lumMod val="50000"/>
                      </a:schemeClr>
                    </a:solidFill>
                    <a:ea typeface="ＭＳ Ｐゴシック"/>
                    <a:cs typeface="ＭＳ Ｐゴシック"/>
                  </a:rPr>
                  <a:t>16 - 128 11n AP  3-Stream</a:t>
                </a:r>
              </a:p>
            </p:txBody>
          </p:sp>
          <p:sp>
            <p:nvSpPr>
              <p:cNvPr id="257" name="Oval 256"/>
              <p:cNvSpPr/>
              <p:nvPr/>
            </p:nvSpPr>
            <p:spPr bwMode="gray">
              <a:xfrm>
                <a:off x="1210962" y="4467920"/>
                <a:ext cx="2465172" cy="433594"/>
              </a:xfrm>
              <a:prstGeom prst="ellipse">
                <a:avLst/>
              </a:prstGeom>
              <a:solidFill>
                <a:schemeClr val="bg1">
                  <a:lumMod val="95000"/>
                  <a:alpha val="3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Rectangle 257"/>
              <p:cNvSpPr/>
              <p:nvPr/>
            </p:nvSpPr>
            <p:spPr bwMode="gray">
              <a:xfrm>
                <a:off x="1066800" y="4890109"/>
                <a:ext cx="2811162" cy="307777"/>
              </a:xfrm>
              <a:prstGeom prst="rect">
                <a:avLst/>
              </a:prstGeom>
            </p:spPr>
            <p:txBody>
              <a:bodyPr wrap="square">
                <a:spAutoFit/>
              </a:bodyPr>
              <a:lstStyle/>
              <a:p>
                <a:pPr algn="ctr"/>
                <a:r>
                  <a:rPr lang="en-US" sz="1400" b="1" dirty="0" smtClean="0">
                    <a:solidFill>
                      <a:schemeClr val="bg1"/>
                    </a:solidFill>
                  </a:rPr>
                  <a:t>WLC800</a:t>
                </a:r>
                <a:endParaRPr lang="en-US" sz="1400" b="1" dirty="0">
                  <a:solidFill>
                    <a:schemeClr val="bg1"/>
                  </a:solidFill>
                </a:endParaRPr>
              </a:p>
            </p:txBody>
          </p:sp>
        </p:grpSp>
        <p:pic>
          <p:nvPicPr>
            <p:cNvPr id="267" name="Picture 266" descr="wlc800r.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4724401" y="3048000"/>
              <a:ext cx="1447800" cy="301143"/>
            </a:xfrm>
            <a:prstGeom prst="rect">
              <a:avLst/>
            </a:prstGeom>
            <a:effectLst>
              <a:outerShdw blurRad="50800" dist="38100" dir="2700000" algn="tl" rotWithShape="0">
                <a:prstClr val="black">
                  <a:alpha val="40000"/>
                </a:prstClr>
              </a:outerShdw>
            </a:effectLst>
          </p:spPr>
        </p:pic>
      </p:grpSp>
      <p:sp>
        <p:nvSpPr>
          <p:cNvPr id="272" name="Rectangle 8"/>
          <p:cNvSpPr>
            <a:spLocks noChangeArrowheads="1"/>
          </p:cNvSpPr>
          <p:nvPr/>
        </p:nvSpPr>
        <p:spPr bwMode="gray">
          <a:xfrm rot="-5400000">
            <a:off x="495003" y="5143847"/>
            <a:ext cx="828005" cy="227755"/>
          </a:xfrm>
          <a:prstGeom prst="rect">
            <a:avLst/>
          </a:prstGeom>
          <a:noFill/>
          <a:ln w="9525" algn="ctr">
            <a:noFill/>
            <a:miter lim="800000"/>
            <a:headEnd/>
            <a:tailEnd/>
          </a:ln>
        </p:spPr>
        <p:txBody>
          <a:bodyPr wrap="square">
            <a:spAutoFit/>
          </a:bodyPr>
          <a:lstStyle/>
          <a:p>
            <a:pPr algn="ctr" eaLnBrk="0" hangingPunct="0">
              <a:lnSpc>
                <a:spcPct val="80000"/>
              </a:lnSpc>
              <a:spcBef>
                <a:spcPct val="40000"/>
              </a:spcBef>
            </a:pPr>
            <a:r>
              <a:rPr lang="en-US" sz="1100" b="1" dirty="0" smtClean="0">
                <a:solidFill>
                  <a:schemeClr val="accent6">
                    <a:lumMod val="50000"/>
                  </a:schemeClr>
                </a:solidFill>
                <a:ea typeface="ＭＳ Ｐゴシック"/>
                <a:cs typeface="ＭＳ Ｐゴシック"/>
              </a:rPr>
              <a:t>Branch</a:t>
            </a:r>
            <a:endParaRPr lang="en-US" sz="1100" b="1" dirty="0">
              <a:solidFill>
                <a:schemeClr val="accent6">
                  <a:lumMod val="50000"/>
                </a:schemeClr>
              </a:solidFill>
              <a:ea typeface="ＭＳ Ｐゴシック"/>
              <a:cs typeface="ＭＳ Ｐゴシック"/>
            </a:endParaRPr>
          </a:p>
        </p:txBody>
      </p:sp>
      <p:sp>
        <p:nvSpPr>
          <p:cNvPr id="273" name="Rectangle 8"/>
          <p:cNvSpPr>
            <a:spLocks noChangeArrowheads="1"/>
          </p:cNvSpPr>
          <p:nvPr/>
        </p:nvSpPr>
        <p:spPr bwMode="gray">
          <a:xfrm rot="-5400000">
            <a:off x="-43144" y="3565463"/>
            <a:ext cx="1904302" cy="227755"/>
          </a:xfrm>
          <a:prstGeom prst="rect">
            <a:avLst/>
          </a:prstGeom>
          <a:noFill/>
          <a:ln w="9525" algn="ctr">
            <a:noFill/>
            <a:miter lim="800000"/>
            <a:headEnd/>
            <a:tailEnd/>
          </a:ln>
        </p:spPr>
        <p:txBody>
          <a:bodyPr wrap="square">
            <a:spAutoFit/>
          </a:bodyPr>
          <a:lstStyle/>
          <a:p>
            <a:pPr algn="ctr" eaLnBrk="0" hangingPunct="0">
              <a:lnSpc>
                <a:spcPct val="80000"/>
              </a:lnSpc>
              <a:spcBef>
                <a:spcPct val="40000"/>
              </a:spcBef>
            </a:pPr>
            <a:r>
              <a:rPr lang="en-US" sz="1100" b="1" dirty="0" smtClean="0">
                <a:solidFill>
                  <a:schemeClr val="accent6">
                    <a:lumMod val="50000"/>
                  </a:schemeClr>
                </a:solidFill>
                <a:ea typeface="ＭＳ Ｐゴシック"/>
                <a:cs typeface="ＭＳ Ｐゴシック"/>
              </a:rPr>
              <a:t>Campus</a:t>
            </a:r>
            <a:endParaRPr lang="en-US" sz="1100" b="1" dirty="0">
              <a:solidFill>
                <a:schemeClr val="accent6">
                  <a:lumMod val="50000"/>
                </a:schemeClr>
              </a:solidFill>
              <a:ea typeface="ＭＳ Ｐゴシック"/>
              <a:cs typeface="ＭＳ Ｐゴシック"/>
            </a:endParaRPr>
          </a:p>
        </p:txBody>
      </p:sp>
      <p:sp>
        <p:nvSpPr>
          <p:cNvPr id="274" name="Rectangle 8"/>
          <p:cNvSpPr>
            <a:spLocks noChangeArrowheads="1"/>
          </p:cNvSpPr>
          <p:nvPr/>
        </p:nvSpPr>
        <p:spPr bwMode="gray">
          <a:xfrm rot="-5400000">
            <a:off x="190421" y="2221898"/>
            <a:ext cx="1437170" cy="227755"/>
          </a:xfrm>
          <a:prstGeom prst="rect">
            <a:avLst/>
          </a:prstGeom>
          <a:noFill/>
          <a:ln w="9525" algn="ctr">
            <a:noFill/>
            <a:miter lim="800000"/>
            <a:headEnd/>
            <a:tailEnd/>
          </a:ln>
        </p:spPr>
        <p:txBody>
          <a:bodyPr wrap="square">
            <a:spAutoFit/>
          </a:bodyPr>
          <a:lstStyle/>
          <a:p>
            <a:pPr algn="ctr" eaLnBrk="0" hangingPunct="0">
              <a:lnSpc>
                <a:spcPct val="80000"/>
              </a:lnSpc>
              <a:spcBef>
                <a:spcPct val="40000"/>
              </a:spcBef>
            </a:pPr>
            <a:r>
              <a:rPr lang="en-US" sz="1100" b="1" dirty="0" smtClean="0">
                <a:solidFill>
                  <a:schemeClr val="accent6">
                    <a:lumMod val="50000"/>
                  </a:schemeClr>
                </a:solidFill>
                <a:ea typeface="ＭＳ Ｐゴシック"/>
                <a:cs typeface="ＭＳ Ｐゴシック"/>
              </a:rPr>
              <a:t>Enterprise</a:t>
            </a:r>
            <a:endParaRPr lang="en-US" sz="1100" b="1" dirty="0">
              <a:solidFill>
                <a:schemeClr val="accent6">
                  <a:lumMod val="50000"/>
                </a:schemeClr>
              </a:solidFill>
              <a:ea typeface="ＭＳ Ｐゴシック"/>
              <a:cs typeface="ＭＳ Ｐゴシック"/>
            </a:endParaRPr>
          </a:p>
        </p:txBody>
      </p:sp>
      <p:grpSp>
        <p:nvGrpSpPr>
          <p:cNvPr id="11" name="Group 293"/>
          <p:cNvGrpSpPr/>
          <p:nvPr/>
        </p:nvGrpSpPr>
        <p:grpSpPr bwMode="gray">
          <a:xfrm>
            <a:off x="4175182" y="2118360"/>
            <a:ext cx="3277590" cy="1076968"/>
            <a:chOff x="4114800" y="2118360"/>
            <a:chExt cx="3277590" cy="1076968"/>
          </a:xfrm>
        </p:grpSpPr>
        <p:grpSp>
          <p:nvGrpSpPr>
            <p:cNvPr id="12" name="Group 174"/>
            <p:cNvGrpSpPr/>
            <p:nvPr/>
          </p:nvGrpSpPr>
          <p:grpSpPr bwMode="gray">
            <a:xfrm>
              <a:off x="4114800" y="2118360"/>
              <a:ext cx="3277590" cy="1076968"/>
              <a:chOff x="601362" y="4224080"/>
              <a:chExt cx="3277590" cy="1076968"/>
            </a:xfrm>
          </p:grpSpPr>
          <p:sp>
            <p:nvSpPr>
              <p:cNvPr id="278" name="Rectangle 277"/>
              <p:cNvSpPr/>
              <p:nvPr/>
            </p:nvSpPr>
            <p:spPr bwMode="gray">
              <a:xfrm>
                <a:off x="601362" y="5072448"/>
                <a:ext cx="32004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9" name="Trapezoid 278"/>
              <p:cNvSpPr/>
              <p:nvPr/>
            </p:nvSpPr>
            <p:spPr bwMode="gray">
              <a:xfrm>
                <a:off x="601362" y="4343400"/>
                <a:ext cx="32766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280" name="Rectangle 279"/>
              <p:cNvSpPr/>
              <p:nvPr/>
            </p:nvSpPr>
            <p:spPr bwMode="gray">
              <a:xfrm>
                <a:off x="601362" y="4873634"/>
                <a:ext cx="3277590" cy="32766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281" name="Trapezoid 280"/>
              <p:cNvSpPr/>
              <p:nvPr/>
            </p:nvSpPr>
            <p:spPr bwMode="gray">
              <a:xfrm>
                <a:off x="601362" y="4224080"/>
                <a:ext cx="3276600" cy="652102"/>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282" name="Rectangle 25"/>
              <p:cNvSpPr>
                <a:spLocks noChangeArrowheads="1"/>
              </p:cNvSpPr>
              <p:nvPr/>
            </p:nvSpPr>
            <p:spPr bwMode="gray">
              <a:xfrm>
                <a:off x="761383" y="4262180"/>
                <a:ext cx="2971800" cy="261610"/>
              </a:xfrm>
              <a:prstGeom prst="rect">
                <a:avLst/>
              </a:prstGeom>
              <a:noFill/>
              <a:ln w="9525" algn="ctr">
                <a:noFill/>
                <a:miter lim="800000"/>
                <a:headEnd/>
                <a:tailEnd/>
              </a:ln>
            </p:spPr>
            <p:txBody>
              <a:bodyPr wrap="square">
                <a:spAutoFit/>
              </a:bodyPr>
              <a:lstStyle/>
              <a:p>
                <a:pPr algn="ctr" eaLnBrk="0" hangingPunct="0"/>
                <a:r>
                  <a:rPr lang="en-US" sz="1050" b="1" dirty="0" smtClean="0">
                    <a:solidFill>
                      <a:schemeClr val="accent5">
                        <a:lumMod val="50000"/>
                      </a:schemeClr>
                    </a:solidFill>
                    <a:ea typeface="ＭＳ Ｐゴシック"/>
                    <a:cs typeface="ＭＳ Ｐゴシック"/>
                  </a:rPr>
                  <a:t>16 - 256 11n AP  3-Stream</a:t>
                </a:r>
              </a:p>
            </p:txBody>
          </p:sp>
          <p:sp>
            <p:nvSpPr>
              <p:cNvPr id="283" name="Oval 282"/>
              <p:cNvSpPr/>
              <p:nvPr/>
            </p:nvSpPr>
            <p:spPr bwMode="gray">
              <a:xfrm>
                <a:off x="799482" y="4544120"/>
                <a:ext cx="2876652" cy="357394"/>
              </a:xfrm>
              <a:prstGeom prst="ellipse">
                <a:avLst/>
              </a:prstGeom>
              <a:solidFill>
                <a:schemeClr val="bg1">
                  <a:lumMod val="95000"/>
                  <a:alpha val="3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4" name="Rectangle 283"/>
              <p:cNvSpPr/>
              <p:nvPr/>
            </p:nvSpPr>
            <p:spPr bwMode="gray">
              <a:xfrm>
                <a:off x="601362" y="4890109"/>
                <a:ext cx="3276600" cy="307777"/>
              </a:xfrm>
              <a:prstGeom prst="rect">
                <a:avLst/>
              </a:prstGeom>
            </p:spPr>
            <p:txBody>
              <a:bodyPr wrap="square">
                <a:spAutoFit/>
              </a:bodyPr>
              <a:lstStyle/>
              <a:p>
                <a:pPr algn="ctr"/>
                <a:r>
                  <a:rPr lang="en-US" sz="1400" b="1" dirty="0" smtClean="0">
                    <a:solidFill>
                      <a:schemeClr val="bg1"/>
                    </a:solidFill>
                  </a:rPr>
                  <a:t>WLC880</a:t>
                </a:r>
                <a:endParaRPr lang="en-US" sz="1400" b="1" dirty="0">
                  <a:solidFill>
                    <a:schemeClr val="bg1"/>
                  </a:solidFill>
                </a:endParaRPr>
              </a:p>
            </p:txBody>
          </p:sp>
        </p:grpSp>
        <p:pic>
          <p:nvPicPr>
            <p:cNvPr id="292" name="Picture 291" descr="wlc800r.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4930140" y="2377440"/>
              <a:ext cx="1693263" cy="352199"/>
            </a:xfrm>
            <a:prstGeom prst="rect">
              <a:avLst/>
            </a:prstGeom>
            <a:effectLst>
              <a:outerShdw blurRad="50800" dist="38100" dir="2700000" algn="tl" rotWithShape="0">
                <a:prstClr val="black">
                  <a:alpha val="40000"/>
                </a:prstClr>
              </a:outerShdw>
            </a:effectLst>
          </p:spPr>
        </p:pic>
      </p:grpSp>
      <p:grpSp>
        <p:nvGrpSpPr>
          <p:cNvPr id="13" name="Group 314"/>
          <p:cNvGrpSpPr/>
          <p:nvPr/>
        </p:nvGrpSpPr>
        <p:grpSpPr bwMode="gray">
          <a:xfrm>
            <a:off x="4937182" y="1066800"/>
            <a:ext cx="3287486" cy="1076968"/>
            <a:chOff x="4876800" y="1066800"/>
            <a:chExt cx="3287486" cy="1076968"/>
          </a:xfrm>
        </p:grpSpPr>
        <p:grpSp>
          <p:nvGrpSpPr>
            <p:cNvPr id="14" name="Group 174"/>
            <p:cNvGrpSpPr/>
            <p:nvPr/>
          </p:nvGrpSpPr>
          <p:grpSpPr bwMode="gray">
            <a:xfrm>
              <a:off x="4876800" y="1066800"/>
              <a:ext cx="3287486" cy="1076968"/>
              <a:chOff x="601362" y="4224080"/>
              <a:chExt cx="3287486" cy="1076968"/>
            </a:xfrm>
          </p:grpSpPr>
          <p:sp>
            <p:nvSpPr>
              <p:cNvPr id="306" name="Rectangle 305"/>
              <p:cNvSpPr/>
              <p:nvPr/>
            </p:nvSpPr>
            <p:spPr bwMode="gray">
              <a:xfrm>
                <a:off x="829962" y="5072448"/>
                <a:ext cx="29718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Trapezoid 306"/>
              <p:cNvSpPr/>
              <p:nvPr/>
            </p:nvSpPr>
            <p:spPr bwMode="gray">
              <a:xfrm>
                <a:off x="829962" y="4343400"/>
                <a:ext cx="30480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308" name="Rectangle 307"/>
              <p:cNvSpPr/>
              <p:nvPr/>
            </p:nvSpPr>
            <p:spPr bwMode="gray">
              <a:xfrm>
                <a:off x="829962" y="4873634"/>
                <a:ext cx="3058886" cy="32766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309" name="Trapezoid 308"/>
              <p:cNvSpPr/>
              <p:nvPr/>
            </p:nvSpPr>
            <p:spPr bwMode="gray">
              <a:xfrm>
                <a:off x="829962" y="4224080"/>
                <a:ext cx="3048000" cy="652102"/>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310" name="Rectangle 25"/>
              <p:cNvSpPr>
                <a:spLocks noChangeArrowheads="1"/>
              </p:cNvSpPr>
              <p:nvPr/>
            </p:nvSpPr>
            <p:spPr bwMode="gray">
              <a:xfrm>
                <a:off x="761383" y="4262180"/>
                <a:ext cx="2971800" cy="261610"/>
              </a:xfrm>
              <a:prstGeom prst="rect">
                <a:avLst/>
              </a:prstGeom>
              <a:noFill/>
              <a:ln w="9525" algn="ctr">
                <a:noFill/>
                <a:miter lim="800000"/>
                <a:headEnd/>
                <a:tailEnd/>
              </a:ln>
            </p:spPr>
            <p:txBody>
              <a:bodyPr wrap="square">
                <a:spAutoFit/>
              </a:bodyPr>
              <a:lstStyle/>
              <a:p>
                <a:pPr algn="ctr" eaLnBrk="0" hangingPunct="0"/>
                <a:r>
                  <a:rPr lang="en-US" sz="1050" b="1" dirty="0" smtClean="0">
                    <a:solidFill>
                      <a:schemeClr val="accent5">
                        <a:lumMod val="50000"/>
                      </a:schemeClr>
                    </a:solidFill>
                    <a:ea typeface="ＭＳ Ｐゴシック"/>
                    <a:cs typeface="ＭＳ Ｐゴシック"/>
                  </a:rPr>
                  <a:t>64 - 512 11n AP</a:t>
                </a:r>
              </a:p>
            </p:txBody>
          </p:sp>
          <p:sp>
            <p:nvSpPr>
              <p:cNvPr id="311" name="Oval 310"/>
              <p:cNvSpPr/>
              <p:nvPr/>
            </p:nvSpPr>
            <p:spPr bwMode="gray">
              <a:xfrm>
                <a:off x="1359654" y="4528880"/>
                <a:ext cx="1756308" cy="372634"/>
              </a:xfrm>
              <a:prstGeom prst="ellipse">
                <a:avLst/>
              </a:prstGeom>
              <a:solidFill>
                <a:schemeClr val="bg1">
                  <a:lumMod val="95000"/>
                  <a:alpha val="31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ectangle 311"/>
              <p:cNvSpPr/>
              <p:nvPr/>
            </p:nvSpPr>
            <p:spPr bwMode="gray">
              <a:xfrm>
                <a:off x="601362" y="4890109"/>
                <a:ext cx="3276600" cy="307777"/>
              </a:xfrm>
              <a:prstGeom prst="rect">
                <a:avLst/>
              </a:prstGeom>
            </p:spPr>
            <p:txBody>
              <a:bodyPr wrap="square">
                <a:spAutoFit/>
              </a:bodyPr>
              <a:lstStyle/>
              <a:p>
                <a:pPr algn="ctr"/>
                <a:r>
                  <a:rPr lang="en-US" sz="1400" b="1" dirty="0" smtClean="0">
                    <a:solidFill>
                      <a:schemeClr val="bg1"/>
                    </a:solidFill>
                  </a:rPr>
                  <a:t>WLC2800</a:t>
                </a:r>
                <a:endParaRPr lang="en-US" sz="1600" b="1" dirty="0">
                  <a:solidFill>
                    <a:schemeClr val="bg1"/>
                  </a:solidFill>
                </a:endParaRPr>
              </a:p>
            </p:txBody>
          </p:sp>
        </p:grpSp>
        <p:pic>
          <p:nvPicPr>
            <p:cNvPr id="313" name="Picture 312" descr="wlc2800.gif"/>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5976731" y="1318260"/>
              <a:ext cx="1165662" cy="333378"/>
            </a:xfrm>
            <a:prstGeom prst="rect">
              <a:avLst/>
            </a:prstGeom>
            <a:effectLst>
              <a:outerShdw blurRad="50800" dist="38100" dir="2700000" algn="tl" rotWithShape="0">
                <a:prstClr val="black">
                  <a:alpha val="40000"/>
                </a:prstClr>
              </a:outerShdw>
            </a:effectLst>
          </p:spPr>
        </p:pic>
      </p:grpSp>
      <p:sp>
        <p:nvSpPr>
          <p:cNvPr id="314" name="Rectangle 26"/>
          <p:cNvSpPr>
            <a:spLocks noChangeArrowheads="1"/>
          </p:cNvSpPr>
          <p:nvPr/>
        </p:nvSpPr>
        <p:spPr bwMode="gray">
          <a:xfrm>
            <a:off x="7486714" y="5861792"/>
            <a:ext cx="881717" cy="240066"/>
          </a:xfrm>
          <a:prstGeom prst="rect">
            <a:avLst/>
          </a:prstGeom>
          <a:noFill/>
          <a:ln>
            <a:noFill/>
            <a:headEnd/>
            <a:tailEnd/>
          </a:ln>
          <a:effectLst/>
        </p:spPr>
        <p:style>
          <a:lnRef idx="1">
            <a:schemeClr val="dk1"/>
          </a:lnRef>
          <a:fillRef idx="2">
            <a:schemeClr val="dk1"/>
          </a:fillRef>
          <a:effectRef idx="1">
            <a:schemeClr val="dk1"/>
          </a:effectRef>
          <a:fontRef idx="minor">
            <a:schemeClr val="dk1"/>
          </a:fontRef>
        </p:style>
        <p:txBody>
          <a:bodyPr wrap="square">
            <a:spAutoFit/>
          </a:bodyPr>
          <a:lstStyle/>
          <a:p>
            <a:pPr algn="ctr">
              <a:lnSpc>
                <a:spcPct val="80000"/>
              </a:lnSpc>
              <a:spcBef>
                <a:spcPct val="40000"/>
              </a:spcBef>
            </a:pPr>
            <a:r>
              <a:rPr lang="en-US" sz="1200" b="1" dirty="0" smtClean="0">
                <a:solidFill>
                  <a:schemeClr val="accent6">
                    <a:lumMod val="50000"/>
                  </a:schemeClr>
                </a:solidFill>
                <a:ea typeface="ＭＳ Ｐゴシック"/>
                <a:cs typeface="ＭＳ Ｐゴシック"/>
              </a:rPr>
              <a:t># of AP</a:t>
            </a:r>
            <a:endParaRPr lang="en-US" sz="1200" b="1" dirty="0">
              <a:solidFill>
                <a:schemeClr val="accent6">
                  <a:lumMod val="50000"/>
                </a:schemeClr>
              </a:solidFill>
              <a:ea typeface="ＭＳ Ｐゴシック"/>
              <a:cs typeface="ＭＳ Ｐゴシック"/>
            </a:endParaRPr>
          </a:p>
        </p:txBody>
      </p:sp>
    </p:spTree>
    <p:extLst>
      <p:ext uri="{BB962C8B-B14F-4D97-AF65-F5344CB8AC3E}">
        <p14:creationId xmlns:p14="http://schemas.microsoft.com/office/powerpoint/2010/main" val="41042933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ounded Rectangle 76"/>
          <p:cNvSpPr/>
          <p:nvPr/>
        </p:nvSpPr>
        <p:spPr bwMode="gray">
          <a:xfrm>
            <a:off x="465826" y="1033730"/>
            <a:ext cx="8229600" cy="5056352"/>
          </a:xfrm>
          <a:prstGeom prst="roundRect">
            <a:avLst>
              <a:gd name="adj" fmla="val 2183"/>
            </a:avLst>
          </a:prstGeom>
          <a:gradFill flip="none" rotWithShape="1">
            <a:gsLst>
              <a:gs pos="68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bwMode="gray">
          <a:xfrm>
            <a:off x="741872" y="1246512"/>
            <a:ext cx="7953554" cy="4643718"/>
          </a:xfrm>
          <a:prstGeom prst="rect">
            <a:avLst/>
          </a:prstGeom>
          <a:gradFill>
            <a:gsLst>
              <a:gs pos="0">
                <a:schemeClr val="bg1">
                  <a:alpha val="0"/>
                </a:schemeClr>
              </a:gs>
              <a:gs pos="4900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5" name="Shape 74"/>
          <p:cNvSpPr/>
          <p:nvPr/>
        </p:nvSpPr>
        <p:spPr bwMode="gray">
          <a:xfrm>
            <a:off x="758952" y="2194560"/>
            <a:ext cx="7893170" cy="3806431"/>
          </a:xfrm>
          <a:prstGeom prst="swooshArrow">
            <a:avLst>
              <a:gd name="adj1" fmla="val 28501"/>
              <a:gd name="adj2" fmla="val 25875"/>
            </a:avLst>
          </a:prstGeom>
          <a:gradFill>
            <a:gsLst>
              <a:gs pos="0">
                <a:schemeClr val="bg1">
                  <a:lumMod val="85000"/>
                  <a:alpha val="0"/>
                </a:schemeClr>
              </a:gs>
              <a:gs pos="16000">
                <a:schemeClr val="bg1">
                  <a:lumMod val="85000"/>
                </a:schemeClr>
              </a:gs>
              <a:gs pos="100000">
                <a:schemeClr val="bg1">
                  <a:lumMod val="50000"/>
                </a:schemeClr>
              </a:gs>
            </a:gsLst>
            <a:lin ang="0" scaled="0"/>
          </a:gradFill>
          <a:ln>
            <a:noFill/>
          </a:ln>
          <a:scene3d>
            <a:camera prst="orthographicFront">
              <a:rot lat="0" lon="0" rev="0"/>
            </a:camera>
            <a:lightRig rig="threePt" dir="t"/>
          </a:scene3d>
          <a:sp3d>
            <a:bevelB w="0" h="0"/>
            <a:contourClr>
              <a:schemeClr val="accent5">
                <a:lumMod val="60000"/>
                <a:lumOff val="40000"/>
              </a:schemeClr>
            </a:contourClr>
          </a:sp3d>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grpSp>
        <p:nvGrpSpPr>
          <p:cNvPr id="2" name="Group 90"/>
          <p:cNvGrpSpPr/>
          <p:nvPr/>
        </p:nvGrpSpPr>
        <p:grpSpPr bwMode="gray">
          <a:xfrm>
            <a:off x="762000" y="1431324"/>
            <a:ext cx="7916174" cy="3293076"/>
            <a:chOff x="762000" y="1431324"/>
            <a:chExt cx="7848600" cy="3293076"/>
          </a:xfrm>
        </p:grpSpPr>
        <p:cxnSp>
          <p:nvCxnSpPr>
            <p:cNvPr id="126" name="Straight Connector 35"/>
            <p:cNvCxnSpPr>
              <a:cxnSpLocks noChangeShapeType="1"/>
            </p:cNvCxnSpPr>
            <p:nvPr/>
          </p:nvCxnSpPr>
          <p:spPr bwMode="gray">
            <a:xfrm>
              <a:off x="762000" y="4724400"/>
              <a:ext cx="7848600" cy="0"/>
            </a:xfrm>
            <a:prstGeom prst="line">
              <a:avLst/>
            </a:prstGeom>
            <a:noFill/>
            <a:ln w="12700" algn="ctr">
              <a:solidFill>
                <a:schemeClr val="accent5">
                  <a:lumMod val="75000"/>
                </a:schemeClr>
              </a:solidFill>
              <a:prstDash val="dash"/>
              <a:round/>
              <a:headEnd/>
              <a:tailEnd/>
            </a:ln>
          </p:spPr>
        </p:cxnSp>
        <p:cxnSp>
          <p:nvCxnSpPr>
            <p:cNvPr id="127" name="Straight Connector 35"/>
            <p:cNvCxnSpPr>
              <a:cxnSpLocks noChangeShapeType="1"/>
            </p:cNvCxnSpPr>
            <p:nvPr/>
          </p:nvCxnSpPr>
          <p:spPr bwMode="gray">
            <a:xfrm>
              <a:off x="762000" y="3902676"/>
              <a:ext cx="7848600" cy="0"/>
            </a:xfrm>
            <a:prstGeom prst="line">
              <a:avLst/>
            </a:prstGeom>
            <a:noFill/>
            <a:ln w="12700" algn="ctr">
              <a:solidFill>
                <a:schemeClr val="accent5">
                  <a:lumMod val="75000"/>
                </a:schemeClr>
              </a:solidFill>
              <a:prstDash val="dash"/>
              <a:round/>
              <a:headEnd/>
              <a:tailEnd/>
            </a:ln>
          </p:spPr>
        </p:cxnSp>
        <p:cxnSp>
          <p:nvCxnSpPr>
            <p:cNvPr id="128" name="Straight Connector 35"/>
            <p:cNvCxnSpPr>
              <a:cxnSpLocks noChangeShapeType="1"/>
            </p:cNvCxnSpPr>
            <p:nvPr/>
          </p:nvCxnSpPr>
          <p:spPr bwMode="gray">
            <a:xfrm>
              <a:off x="762000" y="3080952"/>
              <a:ext cx="7848600" cy="0"/>
            </a:xfrm>
            <a:prstGeom prst="line">
              <a:avLst/>
            </a:prstGeom>
            <a:noFill/>
            <a:ln w="12700" algn="ctr">
              <a:solidFill>
                <a:schemeClr val="accent5">
                  <a:lumMod val="75000"/>
                </a:schemeClr>
              </a:solidFill>
              <a:prstDash val="dash"/>
              <a:round/>
              <a:headEnd/>
              <a:tailEnd/>
            </a:ln>
          </p:spPr>
        </p:cxnSp>
        <p:cxnSp>
          <p:nvCxnSpPr>
            <p:cNvPr id="129" name="Straight Connector 35"/>
            <p:cNvCxnSpPr>
              <a:cxnSpLocks noChangeShapeType="1"/>
            </p:cNvCxnSpPr>
            <p:nvPr/>
          </p:nvCxnSpPr>
          <p:spPr bwMode="gray">
            <a:xfrm>
              <a:off x="762000" y="2261286"/>
              <a:ext cx="7848600" cy="0"/>
            </a:xfrm>
            <a:prstGeom prst="line">
              <a:avLst/>
            </a:prstGeom>
            <a:noFill/>
            <a:ln w="12700" algn="ctr">
              <a:solidFill>
                <a:schemeClr val="accent5">
                  <a:lumMod val="75000"/>
                </a:schemeClr>
              </a:solidFill>
              <a:prstDash val="dash"/>
              <a:round/>
              <a:headEnd/>
              <a:tailEnd/>
            </a:ln>
          </p:spPr>
        </p:cxnSp>
        <p:cxnSp>
          <p:nvCxnSpPr>
            <p:cNvPr id="130" name="Straight Connector 35"/>
            <p:cNvCxnSpPr>
              <a:cxnSpLocks noChangeShapeType="1"/>
            </p:cNvCxnSpPr>
            <p:nvPr/>
          </p:nvCxnSpPr>
          <p:spPr bwMode="gray">
            <a:xfrm>
              <a:off x="762000" y="1431324"/>
              <a:ext cx="7848600" cy="0"/>
            </a:xfrm>
            <a:prstGeom prst="line">
              <a:avLst/>
            </a:prstGeom>
            <a:noFill/>
            <a:ln w="12700" algn="ctr">
              <a:solidFill>
                <a:schemeClr val="accent5">
                  <a:lumMod val="75000"/>
                </a:schemeClr>
              </a:solidFill>
              <a:prstDash val="dash"/>
              <a:round/>
              <a:headEnd/>
              <a:tailEnd/>
            </a:ln>
          </p:spPr>
        </p:cxnSp>
      </p:grpSp>
      <p:sp>
        <p:nvSpPr>
          <p:cNvPr id="79" name="Right Arrow 78"/>
          <p:cNvSpPr/>
          <p:nvPr/>
        </p:nvSpPr>
        <p:spPr bwMode="gray">
          <a:xfrm>
            <a:off x="933091" y="5654614"/>
            <a:ext cx="7620000" cy="533400"/>
          </a:xfrm>
          <a:prstGeom prst="rightArrow">
            <a:avLst>
              <a:gd name="adj1" fmla="val 50000"/>
              <a:gd name="adj2" fmla="val 27358"/>
            </a:avLst>
          </a:prstGeom>
          <a:gradFill flip="none" rotWithShape="1">
            <a:gsLst>
              <a:gs pos="0">
                <a:schemeClr val="accent5">
                  <a:lumMod val="75000"/>
                </a:schemeClr>
              </a:gs>
              <a:gs pos="100000">
                <a:schemeClr val="accent5">
                  <a:lumMod val="40000"/>
                  <a:lumOff val="60000"/>
                  <a:alpha val="0"/>
                </a:schemeClr>
              </a:gs>
            </a:gsLst>
            <a:lin ang="10800000" scaled="1"/>
            <a:tileRect/>
          </a:gradFill>
          <a:ln>
            <a:noFill/>
          </a:ln>
          <a:effectLst/>
          <a:scene3d>
            <a:camera prst="perspectiveRelaxed" fov="0">
              <a:rot lat="18000000" lon="0" rev="0"/>
            </a:camera>
            <a:lightRig rig="chilly" dir="t"/>
          </a:scene3d>
          <a:sp3d prstMaterial="softEdge">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p:cNvSpPr/>
          <p:nvPr/>
        </p:nvSpPr>
        <p:spPr bwMode="gray">
          <a:xfrm rot="16200000">
            <a:off x="-1730393" y="3433954"/>
            <a:ext cx="4800600" cy="299206"/>
          </a:xfrm>
          <a:prstGeom prst="rightArrow">
            <a:avLst>
              <a:gd name="adj1" fmla="val 50000"/>
              <a:gd name="adj2" fmla="val 49861"/>
            </a:avLst>
          </a:prstGeom>
          <a:gradFill flip="none" rotWithShape="1">
            <a:gsLst>
              <a:gs pos="0">
                <a:schemeClr val="accent5">
                  <a:lumMod val="75000"/>
                </a:schemeClr>
              </a:gs>
              <a:gs pos="100000">
                <a:schemeClr val="accent5">
                  <a:lumMod val="40000"/>
                  <a:lumOff val="60000"/>
                  <a:alpha val="0"/>
                </a:schemeClr>
              </a:gs>
            </a:gsLst>
            <a:lin ang="10800000" scaled="1"/>
            <a:tileRect/>
          </a:gradFill>
          <a:ln>
            <a:noFill/>
          </a:ln>
          <a:effectLst/>
          <a:scene3d>
            <a:camera prst="perspectiveRelaxed" fov="0">
              <a:rot lat="0" lon="0" rev="0"/>
            </a:camera>
            <a:lightRig rig="chilly" dir="t"/>
          </a:scene3d>
          <a:sp3d prstMaterial="softEdge">
            <a:bevelB w="0"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6193" name="Rectangle 2"/>
          <p:cNvSpPr>
            <a:spLocks noGrp="1"/>
          </p:cNvSpPr>
          <p:nvPr>
            <p:ph type="title"/>
          </p:nvPr>
        </p:nvSpPr>
        <p:spPr bwMode="gray"/>
        <p:txBody>
          <a:bodyPr/>
          <a:lstStyle/>
          <a:p>
            <a:r>
              <a:rPr lang="en-US" dirty="0" smtClean="0"/>
              <a:t>Juniper WLA Series Access Point Family</a:t>
            </a:r>
            <a:br>
              <a:rPr lang="en-US" dirty="0" smtClean="0"/>
            </a:br>
            <a:r>
              <a:rPr lang="en-US" dirty="0" smtClean="0">
                <a:solidFill>
                  <a:srgbClr val="FFC000"/>
                </a:solidFill>
              </a:rPr>
              <a:t>2</a:t>
            </a:r>
            <a:r>
              <a:rPr lang="en-US" dirty="0">
                <a:solidFill>
                  <a:srgbClr val="FFC000"/>
                </a:solidFill>
              </a:rPr>
              <a:t>Q</a:t>
            </a:r>
            <a:r>
              <a:rPr lang="en-US" dirty="0" smtClean="0">
                <a:solidFill>
                  <a:srgbClr val="FFC000"/>
                </a:solidFill>
              </a:rPr>
              <a:t>2012</a:t>
            </a:r>
          </a:p>
        </p:txBody>
      </p:sp>
      <p:sp>
        <p:nvSpPr>
          <p:cNvPr id="69" name="Rectangle 28"/>
          <p:cNvSpPr>
            <a:spLocks noChangeArrowheads="1"/>
          </p:cNvSpPr>
          <p:nvPr/>
        </p:nvSpPr>
        <p:spPr bwMode="gray">
          <a:xfrm>
            <a:off x="848436" y="5607316"/>
            <a:ext cx="2885364"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Entry level 802.11n</a:t>
            </a:r>
            <a:endParaRPr lang="en-US" sz="1100" b="1" dirty="0">
              <a:solidFill>
                <a:schemeClr val="accent6">
                  <a:lumMod val="50000"/>
                </a:schemeClr>
              </a:solidFill>
              <a:ea typeface="ＭＳ Ｐゴシック"/>
              <a:cs typeface="ＭＳ Ｐゴシック"/>
            </a:endParaRPr>
          </a:p>
        </p:txBody>
      </p:sp>
      <p:sp>
        <p:nvSpPr>
          <p:cNvPr id="106" name="Rectangle 28"/>
          <p:cNvSpPr>
            <a:spLocks noChangeArrowheads="1"/>
          </p:cNvSpPr>
          <p:nvPr/>
        </p:nvSpPr>
        <p:spPr bwMode="gray">
          <a:xfrm>
            <a:off x="3471530" y="5607316"/>
            <a:ext cx="2885364"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Indoor 11n</a:t>
            </a:r>
            <a:endParaRPr lang="en-US" sz="1100" b="1" dirty="0">
              <a:solidFill>
                <a:schemeClr val="accent6">
                  <a:lumMod val="50000"/>
                </a:schemeClr>
              </a:solidFill>
              <a:ea typeface="ＭＳ Ｐゴシック"/>
              <a:cs typeface="ＭＳ Ｐゴシック"/>
            </a:endParaRPr>
          </a:p>
        </p:txBody>
      </p:sp>
      <p:sp>
        <p:nvSpPr>
          <p:cNvPr id="107" name="Rectangle 28"/>
          <p:cNvSpPr>
            <a:spLocks noChangeArrowheads="1"/>
          </p:cNvSpPr>
          <p:nvPr/>
        </p:nvSpPr>
        <p:spPr bwMode="gray">
          <a:xfrm>
            <a:off x="6593958" y="5575418"/>
            <a:ext cx="1513764" cy="261610"/>
          </a:xfrm>
          <a:prstGeom prst="rect">
            <a:avLst/>
          </a:prstGeom>
          <a:noFill/>
          <a:ln w="9525" algn="ctr">
            <a:noFill/>
            <a:miter lim="800000"/>
            <a:headEnd/>
            <a:tailEnd/>
          </a:ln>
        </p:spPr>
        <p:txBody>
          <a:bodyPr wrap="square">
            <a:spAutoFit/>
          </a:bodyPr>
          <a:lstStyle/>
          <a:p>
            <a:pPr algn="ctr" eaLnBrk="0" hangingPunct="0"/>
            <a:r>
              <a:rPr lang="en-US" sz="1100" b="1" dirty="0" smtClean="0">
                <a:solidFill>
                  <a:schemeClr val="accent6">
                    <a:lumMod val="50000"/>
                  </a:schemeClr>
                </a:solidFill>
                <a:ea typeface="ＭＳ Ｐゴシック"/>
                <a:cs typeface="ＭＳ Ｐゴシック"/>
              </a:rPr>
              <a:t>Outdoor 11n</a:t>
            </a:r>
            <a:endParaRPr lang="en-US" sz="1100" b="1" dirty="0">
              <a:solidFill>
                <a:schemeClr val="accent6">
                  <a:lumMod val="50000"/>
                </a:schemeClr>
              </a:solidFill>
              <a:ea typeface="ＭＳ Ｐゴシック"/>
              <a:cs typeface="ＭＳ Ｐゴシック"/>
            </a:endParaRPr>
          </a:p>
        </p:txBody>
      </p:sp>
      <p:grpSp>
        <p:nvGrpSpPr>
          <p:cNvPr id="3" name="Group 89"/>
          <p:cNvGrpSpPr/>
          <p:nvPr/>
        </p:nvGrpSpPr>
        <p:grpSpPr bwMode="gray">
          <a:xfrm>
            <a:off x="3473952" y="1147314"/>
            <a:ext cx="3889657" cy="4425350"/>
            <a:chOff x="3473952" y="1340828"/>
            <a:chExt cx="3889657" cy="4523645"/>
          </a:xfrm>
        </p:grpSpPr>
        <p:cxnSp>
          <p:nvCxnSpPr>
            <p:cNvPr id="120" name="Straight Connector 35"/>
            <p:cNvCxnSpPr>
              <a:cxnSpLocks noChangeShapeType="1"/>
            </p:cNvCxnSpPr>
            <p:nvPr/>
          </p:nvCxnSpPr>
          <p:spPr bwMode="gray">
            <a:xfrm rot="5400000">
              <a:off x="1212129" y="3602651"/>
              <a:ext cx="4523645" cy="0"/>
            </a:xfrm>
            <a:prstGeom prst="line">
              <a:avLst/>
            </a:prstGeom>
            <a:noFill/>
            <a:ln w="12700" algn="ctr">
              <a:solidFill>
                <a:schemeClr val="accent6">
                  <a:lumMod val="60000"/>
                  <a:lumOff val="40000"/>
                </a:schemeClr>
              </a:solidFill>
              <a:prstDash val="dash"/>
              <a:round/>
              <a:headEnd/>
              <a:tailEnd/>
            </a:ln>
          </p:spPr>
        </p:cxnSp>
        <p:cxnSp>
          <p:nvCxnSpPr>
            <p:cNvPr id="123" name="Straight Connector 35"/>
            <p:cNvCxnSpPr>
              <a:cxnSpLocks noChangeShapeType="1"/>
            </p:cNvCxnSpPr>
            <p:nvPr/>
          </p:nvCxnSpPr>
          <p:spPr bwMode="gray">
            <a:xfrm rot="5400000">
              <a:off x="5101786" y="3602651"/>
              <a:ext cx="4523645" cy="0"/>
            </a:xfrm>
            <a:prstGeom prst="line">
              <a:avLst/>
            </a:prstGeom>
            <a:noFill/>
            <a:ln w="12700" algn="ctr">
              <a:solidFill>
                <a:schemeClr val="accent6">
                  <a:lumMod val="60000"/>
                  <a:lumOff val="40000"/>
                </a:schemeClr>
              </a:solidFill>
              <a:prstDash val="dash"/>
              <a:round/>
              <a:headEnd/>
              <a:tailEnd/>
            </a:ln>
          </p:spPr>
        </p:cxnSp>
      </p:grpSp>
      <p:grpSp>
        <p:nvGrpSpPr>
          <p:cNvPr id="4" name="Group 174"/>
          <p:cNvGrpSpPr/>
          <p:nvPr/>
        </p:nvGrpSpPr>
        <p:grpSpPr bwMode="gray">
          <a:xfrm>
            <a:off x="785308" y="3656704"/>
            <a:ext cx="1323191" cy="1905000"/>
            <a:chOff x="1058562" y="3276600"/>
            <a:chExt cx="1524000" cy="2024448"/>
          </a:xfrm>
        </p:grpSpPr>
        <p:sp>
          <p:nvSpPr>
            <p:cNvPr id="165" name="Rectangle 164"/>
            <p:cNvSpPr/>
            <p:nvPr/>
          </p:nvSpPr>
          <p:spPr bwMode="gray">
            <a:xfrm>
              <a:off x="1058562" y="5072448"/>
              <a:ext cx="15240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7" name="Trapezoid 166"/>
            <p:cNvSpPr/>
            <p:nvPr/>
          </p:nvSpPr>
          <p:spPr bwMode="gray">
            <a:xfrm>
              <a:off x="1066800" y="4343400"/>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68" name="Rectangle 167"/>
            <p:cNvSpPr/>
            <p:nvPr/>
          </p:nvSpPr>
          <p:spPr bwMode="gray">
            <a:xfrm>
              <a:off x="1066800" y="4876801"/>
              <a:ext cx="1447800" cy="327660"/>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69" name="Trapezoid 168"/>
            <p:cNvSpPr/>
            <p:nvPr/>
          </p:nvSpPr>
          <p:spPr bwMode="gray">
            <a:xfrm>
              <a:off x="1066800" y="4030362"/>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70" name="Round Same Side Corner Rectangle 169"/>
            <p:cNvSpPr/>
            <p:nvPr/>
          </p:nvSpPr>
          <p:spPr bwMode="gray">
            <a:xfrm>
              <a:off x="1276794" y="3276600"/>
              <a:ext cx="1033299" cy="761839"/>
            </a:xfrm>
            <a:prstGeom prst="round2SameRect">
              <a:avLst>
                <a:gd name="adj1" fmla="val 7636"/>
                <a:gd name="adj2" fmla="val 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71" name="Rectangle 25"/>
            <p:cNvSpPr>
              <a:spLocks noChangeArrowheads="1"/>
            </p:cNvSpPr>
            <p:nvPr/>
          </p:nvSpPr>
          <p:spPr bwMode="gray">
            <a:xfrm>
              <a:off x="1214110" y="3439825"/>
              <a:ext cx="1143000" cy="392490"/>
            </a:xfrm>
            <a:prstGeom prst="rect">
              <a:avLst/>
            </a:prstGeom>
            <a:noFill/>
            <a:ln w="9525" algn="ctr">
              <a:noFill/>
              <a:miter lim="800000"/>
              <a:headEnd/>
              <a:tailEnd/>
            </a:ln>
          </p:spPr>
          <p:txBody>
            <a:bodyPr wrap="square">
              <a:spAutoFit/>
            </a:bodyPr>
            <a:lstStyle/>
            <a:p>
              <a:pPr algn="ctr" eaLnBrk="0" hangingPunct="0">
                <a:lnSpc>
                  <a:spcPct val="90000"/>
                </a:lnSpc>
              </a:pPr>
              <a:r>
                <a:rPr lang="en-US" sz="1000" b="1" dirty="0" smtClean="0">
                  <a:solidFill>
                    <a:srgbClr val="FFFFFF"/>
                  </a:solidFill>
                  <a:ea typeface="ＭＳ Ｐゴシック"/>
                  <a:cs typeface="ＭＳ Ｐゴシック"/>
                </a:rPr>
                <a:t>Single </a:t>
              </a:r>
              <a:r>
                <a:rPr lang="en-US" sz="1000" b="1" dirty="0">
                  <a:solidFill>
                    <a:srgbClr val="FFFFFF"/>
                  </a:solidFill>
                  <a:ea typeface="ＭＳ Ｐゴシック"/>
                  <a:cs typeface="ＭＳ Ｐゴシック"/>
                </a:rPr>
                <a:t>Radio </a:t>
              </a:r>
            </a:p>
            <a:p>
              <a:pPr algn="ctr" eaLnBrk="0" hangingPunct="0">
                <a:lnSpc>
                  <a:spcPct val="90000"/>
                </a:lnSpc>
              </a:pPr>
              <a:r>
                <a:rPr lang="en-US" sz="1000" b="1" dirty="0">
                  <a:solidFill>
                    <a:srgbClr val="FFFFFF"/>
                  </a:solidFill>
                  <a:ea typeface="ＭＳ Ｐゴシック"/>
                  <a:cs typeface="ＭＳ Ｐゴシック"/>
                </a:rPr>
                <a:t>Low Cost AP</a:t>
              </a:r>
            </a:p>
          </p:txBody>
        </p:sp>
        <p:sp>
          <p:nvSpPr>
            <p:cNvPr id="172" name="Oval 171"/>
            <p:cNvSpPr/>
            <p:nvPr/>
          </p:nvSpPr>
          <p:spPr bwMode="gray">
            <a:xfrm>
              <a:off x="1295400" y="4423116"/>
              <a:ext cx="990600" cy="533400"/>
            </a:xfrm>
            <a:prstGeom prst="ellipse">
              <a:avLst/>
            </a:prstGeom>
            <a:solidFill>
              <a:schemeClr val="accent5">
                <a:lumMod val="50000"/>
                <a:alpha val="9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73" name="Picture 172" descr="AP.gif"/>
            <p:cNvPicPr>
              <a:picLocks noChangeAspect="1"/>
            </p:cNvPicPr>
            <p:nvPr/>
          </p:nvPicPr>
          <p:blipFill>
            <a:blip r:embed="rId3" cstate="print"/>
            <a:stretch>
              <a:fillRect/>
            </a:stretch>
          </p:blipFill>
          <p:spPr bwMode="gray">
            <a:xfrm>
              <a:off x="1371600" y="4082715"/>
              <a:ext cx="767937" cy="705605"/>
            </a:xfrm>
            <a:prstGeom prst="rect">
              <a:avLst/>
            </a:prstGeom>
            <a:effectLst>
              <a:outerShdw blurRad="50800" dist="38100" dir="2700000" algn="tl" rotWithShape="0">
                <a:prstClr val="black">
                  <a:alpha val="40000"/>
                </a:prstClr>
              </a:outerShdw>
            </a:effectLst>
          </p:spPr>
        </p:pic>
        <p:sp>
          <p:nvSpPr>
            <p:cNvPr id="174" name="Rectangle 173"/>
            <p:cNvSpPr/>
            <p:nvPr/>
          </p:nvSpPr>
          <p:spPr bwMode="gray">
            <a:xfrm>
              <a:off x="1066801" y="4893276"/>
              <a:ext cx="1447799" cy="327075"/>
            </a:xfrm>
            <a:prstGeom prst="rect">
              <a:avLst/>
            </a:prstGeom>
          </p:spPr>
          <p:txBody>
            <a:bodyPr wrap="square">
              <a:spAutoFit/>
            </a:bodyPr>
            <a:lstStyle/>
            <a:p>
              <a:pPr algn="ctr"/>
              <a:r>
                <a:rPr lang="en-US" sz="1400" b="1" dirty="0" smtClean="0">
                  <a:solidFill>
                    <a:srgbClr val="FFFFFF"/>
                  </a:solidFill>
                </a:rPr>
                <a:t>WLA321</a:t>
              </a:r>
              <a:endParaRPr lang="en-US" sz="1600" b="1" dirty="0">
                <a:solidFill>
                  <a:srgbClr val="FFFFFF"/>
                </a:solidFill>
              </a:endParaRPr>
            </a:p>
          </p:txBody>
        </p:sp>
      </p:grpSp>
      <p:grpSp>
        <p:nvGrpSpPr>
          <p:cNvPr id="5" name="Group 175"/>
          <p:cNvGrpSpPr/>
          <p:nvPr/>
        </p:nvGrpSpPr>
        <p:grpSpPr bwMode="gray">
          <a:xfrm>
            <a:off x="2161271" y="3077584"/>
            <a:ext cx="1339327" cy="1913964"/>
            <a:chOff x="1058562" y="3276600"/>
            <a:chExt cx="1524000" cy="2024448"/>
          </a:xfrm>
        </p:grpSpPr>
        <p:sp>
          <p:nvSpPr>
            <p:cNvPr id="181" name="Round Same Side Corner Rectangle 180"/>
            <p:cNvSpPr/>
            <p:nvPr/>
          </p:nvSpPr>
          <p:spPr bwMode="gray">
            <a:xfrm>
              <a:off x="1279015" y="3276600"/>
              <a:ext cx="1020851" cy="786861"/>
            </a:xfrm>
            <a:prstGeom prst="round2SameRect">
              <a:avLst>
                <a:gd name="adj1" fmla="val 7636"/>
                <a:gd name="adj2" fmla="val 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77" name="Rectangle 176"/>
            <p:cNvSpPr/>
            <p:nvPr/>
          </p:nvSpPr>
          <p:spPr bwMode="gray">
            <a:xfrm>
              <a:off x="1058562" y="5072448"/>
              <a:ext cx="15240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8" name="Trapezoid 177"/>
            <p:cNvSpPr/>
            <p:nvPr/>
          </p:nvSpPr>
          <p:spPr bwMode="gray">
            <a:xfrm>
              <a:off x="1066800" y="4343400"/>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79" name="Rectangle 178"/>
            <p:cNvSpPr/>
            <p:nvPr/>
          </p:nvSpPr>
          <p:spPr bwMode="gray">
            <a:xfrm>
              <a:off x="1066800" y="4876801"/>
              <a:ext cx="1447800" cy="327660"/>
            </a:xfrm>
            <a:prstGeom prst="rect">
              <a:avLst/>
            </a:prstGeom>
            <a:solidFill>
              <a:srgbClr val="FFC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80" name="Trapezoid 179"/>
            <p:cNvSpPr/>
            <p:nvPr/>
          </p:nvSpPr>
          <p:spPr bwMode="gray">
            <a:xfrm>
              <a:off x="1066800" y="4030362"/>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82" name="Rectangle 25"/>
            <p:cNvSpPr>
              <a:spLocks noChangeArrowheads="1"/>
            </p:cNvSpPr>
            <p:nvPr/>
          </p:nvSpPr>
          <p:spPr bwMode="gray">
            <a:xfrm>
              <a:off x="1185023" y="3430485"/>
              <a:ext cx="1212999" cy="390652"/>
            </a:xfrm>
            <a:prstGeom prst="rect">
              <a:avLst/>
            </a:prstGeom>
            <a:noFill/>
            <a:ln w="9525" algn="ctr">
              <a:noFill/>
              <a:miter lim="800000"/>
              <a:headEnd/>
              <a:tailEnd/>
            </a:ln>
          </p:spPr>
          <p:txBody>
            <a:bodyPr wrap="square">
              <a:spAutoFit/>
            </a:bodyPr>
            <a:lstStyle/>
            <a:p>
              <a:pPr algn="ctr" eaLnBrk="0" hangingPunct="0">
                <a:lnSpc>
                  <a:spcPct val="90000"/>
                </a:lnSpc>
              </a:pPr>
              <a:r>
                <a:rPr lang="en-US" sz="1000" b="1" dirty="0" smtClean="0">
                  <a:solidFill>
                    <a:srgbClr val="FFFFFF"/>
                  </a:solidFill>
                  <a:ea typeface="ＭＳ Ｐゴシック"/>
                  <a:cs typeface="ＭＳ Ｐゴシック"/>
                </a:rPr>
                <a:t>Dual Radio </a:t>
              </a:r>
            </a:p>
            <a:p>
              <a:pPr algn="ctr" eaLnBrk="0" hangingPunct="0">
                <a:lnSpc>
                  <a:spcPct val="90000"/>
                </a:lnSpc>
              </a:pPr>
              <a:r>
                <a:rPr lang="en-US" sz="1000" b="1" dirty="0" smtClean="0">
                  <a:solidFill>
                    <a:srgbClr val="FFFFFF"/>
                  </a:solidFill>
                  <a:ea typeface="ＭＳ Ｐゴシック"/>
                  <a:cs typeface="ＭＳ Ｐゴシック"/>
                </a:rPr>
                <a:t>Entry-level AP</a:t>
              </a:r>
            </a:p>
          </p:txBody>
        </p:sp>
        <p:sp>
          <p:nvSpPr>
            <p:cNvPr id="183" name="Oval 182"/>
            <p:cNvSpPr/>
            <p:nvPr/>
          </p:nvSpPr>
          <p:spPr bwMode="gray">
            <a:xfrm>
              <a:off x="1295400" y="4404610"/>
              <a:ext cx="990601" cy="533400"/>
            </a:xfrm>
            <a:prstGeom prst="ellipse">
              <a:avLst/>
            </a:prstGeom>
            <a:solidFill>
              <a:schemeClr val="accent5">
                <a:lumMod val="50000"/>
                <a:alpha val="8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84" name="Picture 183" descr="AP.gif"/>
            <p:cNvPicPr>
              <a:picLocks noChangeAspect="1"/>
            </p:cNvPicPr>
            <p:nvPr/>
          </p:nvPicPr>
          <p:blipFill>
            <a:blip r:embed="rId3" cstate="print"/>
            <a:stretch>
              <a:fillRect/>
            </a:stretch>
          </p:blipFill>
          <p:spPr bwMode="gray">
            <a:xfrm>
              <a:off x="1371600" y="4065916"/>
              <a:ext cx="758685" cy="702300"/>
            </a:xfrm>
            <a:prstGeom prst="rect">
              <a:avLst/>
            </a:prstGeom>
            <a:effectLst>
              <a:outerShdw blurRad="50800" dist="38100" dir="2700000" algn="tl" rotWithShape="0">
                <a:prstClr val="black">
                  <a:alpha val="40000"/>
                </a:prstClr>
              </a:outerShdw>
            </a:effectLst>
          </p:spPr>
        </p:pic>
        <p:sp>
          <p:nvSpPr>
            <p:cNvPr id="185" name="Rectangle 184"/>
            <p:cNvSpPr/>
            <p:nvPr/>
          </p:nvSpPr>
          <p:spPr bwMode="gray">
            <a:xfrm>
              <a:off x="1066800" y="4893276"/>
              <a:ext cx="1447800" cy="325543"/>
            </a:xfrm>
            <a:prstGeom prst="rect">
              <a:avLst/>
            </a:prstGeom>
          </p:spPr>
          <p:txBody>
            <a:bodyPr wrap="square">
              <a:spAutoFit/>
            </a:bodyPr>
            <a:lstStyle/>
            <a:p>
              <a:pPr algn="ctr"/>
              <a:r>
                <a:rPr lang="en-US" sz="1400" b="1" dirty="0" smtClean="0">
                  <a:solidFill>
                    <a:srgbClr val="FFFFFF"/>
                  </a:solidFill>
                </a:rPr>
                <a:t>WLA322</a:t>
              </a:r>
              <a:endParaRPr lang="en-US" sz="1600" b="1" dirty="0">
                <a:solidFill>
                  <a:srgbClr val="FFFFFF"/>
                </a:solidFill>
              </a:endParaRPr>
            </a:p>
          </p:txBody>
        </p:sp>
      </p:grpSp>
      <p:grpSp>
        <p:nvGrpSpPr>
          <p:cNvPr id="6" name="Group 185"/>
          <p:cNvGrpSpPr/>
          <p:nvPr/>
        </p:nvGrpSpPr>
        <p:grpSpPr bwMode="gray">
          <a:xfrm>
            <a:off x="3669113" y="2564803"/>
            <a:ext cx="1320501" cy="1888863"/>
            <a:chOff x="1058562" y="3276600"/>
            <a:chExt cx="1524000" cy="2024448"/>
          </a:xfrm>
        </p:grpSpPr>
        <p:sp>
          <p:nvSpPr>
            <p:cNvPr id="187" name="Rectangle 186"/>
            <p:cNvSpPr/>
            <p:nvPr/>
          </p:nvSpPr>
          <p:spPr bwMode="gray">
            <a:xfrm>
              <a:off x="1058562" y="5072448"/>
              <a:ext cx="15240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8" name="Trapezoid 187"/>
            <p:cNvSpPr/>
            <p:nvPr/>
          </p:nvSpPr>
          <p:spPr bwMode="gray">
            <a:xfrm>
              <a:off x="1066800" y="4343400"/>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89" name="Rectangle 188"/>
            <p:cNvSpPr/>
            <p:nvPr/>
          </p:nvSpPr>
          <p:spPr bwMode="gray">
            <a:xfrm>
              <a:off x="1066800" y="4876801"/>
              <a:ext cx="1447800" cy="32766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90" name="Trapezoid 189"/>
            <p:cNvSpPr/>
            <p:nvPr/>
          </p:nvSpPr>
          <p:spPr bwMode="gray">
            <a:xfrm>
              <a:off x="1066800" y="4030362"/>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191" name="Round Same Side Corner Rectangle 190"/>
            <p:cNvSpPr/>
            <p:nvPr/>
          </p:nvSpPr>
          <p:spPr bwMode="gray">
            <a:xfrm>
              <a:off x="1280285" y="3276600"/>
              <a:ext cx="1039335" cy="764432"/>
            </a:xfrm>
            <a:prstGeom prst="round2SameRect">
              <a:avLst>
                <a:gd name="adj1" fmla="val 7636"/>
                <a:gd name="adj2" fmla="val 0"/>
              </a:avLst>
            </a:prstGeom>
            <a:gradFill>
              <a:gsLst>
                <a:gs pos="0">
                  <a:schemeClr val="accent5">
                    <a:lumMod val="50000"/>
                  </a:schemeClr>
                </a:gs>
                <a:gs pos="100000">
                  <a:schemeClr val="accent5">
                    <a:lumMod val="7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192" name="Rectangle 25"/>
            <p:cNvSpPr>
              <a:spLocks noChangeArrowheads="1"/>
            </p:cNvSpPr>
            <p:nvPr/>
          </p:nvSpPr>
          <p:spPr bwMode="gray">
            <a:xfrm>
              <a:off x="1242198" y="3364016"/>
              <a:ext cx="1127201" cy="544284"/>
            </a:xfrm>
            <a:prstGeom prst="rect">
              <a:avLst/>
            </a:prstGeom>
            <a:noFill/>
            <a:ln w="9525" algn="ctr">
              <a:noFill/>
              <a:miter lim="800000"/>
              <a:headEnd/>
              <a:tailEnd/>
            </a:ln>
          </p:spPr>
          <p:txBody>
            <a:bodyPr wrap="square">
              <a:spAutoFit/>
            </a:bodyPr>
            <a:lstStyle/>
            <a:p>
              <a:pPr algn="ctr" eaLnBrk="0" hangingPunct="0">
                <a:lnSpc>
                  <a:spcPct val="90000"/>
                </a:lnSpc>
              </a:pPr>
              <a:r>
                <a:rPr lang="en-US" sz="1000" b="1" dirty="0" smtClean="0">
                  <a:solidFill>
                    <a:srgbClr val="FFFFFF"/>
                  </a:solidFill>
                  <a:ea typeface="ＭＳ Ｐゴシック"/>
                  <a:cs typeface="ＭＳ Ｐゴシック"/>
                </a:rPr>
                <a:t>2x2 MIMO</a:t>
              </a:r>
            </a:p>
            <a:p>
              <a:pPr algn="ctr" eaLnBrk="0" hangingPunct="0">
                <a:lnSpc>
                  <a:spcPct val="90000"/>
                </a:lnSpc>
              </a:pPr>
              <a:r>
                <a:rPr lang="en-US" sz="1000" b="1" dirty="0" smtClean="0">
                  <a:solidFill>
                    <a:srgbClr val="FFFFFF"/>
                  </a:solidFill>
                  <a:ea typeface="ＭＳ Ｐゴシック"/>
                  <a:cs typeface="ＭＳ Ｐゴシック"/>
                </a:rPr>
                <a:t>Dual Radio</a:t>
              </a:r>
            </a:p>
            <a:p>
              <a:pPr algn="ctr" eaLnBrk="0" hangingPunct="0">
                <a:lnSpc>
                  <a:spcPct val="90000"/>
                </a:lnSpc>
              </a:pPr>
              <a:r>
                <a:rPr lang="en-US" sz="1000" b="1" dirty="0" smtClean="0">
                  <a:solidFill>
                    <a:srgbClr val="FFFFFF"/>
                  </a:solidFill>
                  <a:ea typeface="ＭＳ Ｐゴシック"/>
                  <a:cs typeface="ＭＳ Ｐゴシック"/>
                </a:rPr>
                <a:t>High Density</a:t>
              </a:r>
            </a:p>
          </p:txBody>
        </p:sp>
        <p:sp>
          <p:nvSpPr>
            <p:cNvPr id="193" name="Oval 192"/>
            <p:cNvSpPr/>
            <p:nvPr/>
          </p:nvSpPr>
          <p:spPr bwMode="gray">
            <a:xfrm>
              <a:off x="1295400" y="4423585"/>
              <a:ext cx="990600" cy="533400"/>
            </a:xfrm>
            <a:prstGeom prst="ellipse">
              <a:avLst/>
            </a:prstGeom>
            <a:solidFill>
              <a:schemeClr val="accent5">
                <a:lumMod val="50000"/>
                <a:alpha val="8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94" name="Picture 193" descr="AP.gif"/>
            <p:cNvPicPr>
              <a:picLocks noChangeAspect="1"/>
            </p:cNvPicPr>
            <p:nvPr/>
          </p:nvPicPr>
          <p:blipFill>
            <a:blip r:embed="rId4" cstate="print"/>
            <a:stretch>
              <a:fillRect/>
            </a:stretch>
          </p:blipFill>
          <p:spPr bwMode="gray">
            <a:xfrm>
              <a:off x="1371600" y="4044891"/>
              <a:ext cx="769501" cy="725603"/>
            </a:xfrm>
            <a:prstGeom prst="rect">
              <a:avLst/>
            </a:prstGeom>
            <a:effectLst>
              <a:outerShdw blurRad="50800" dist="38100" dir="2700000" algn="tl" rotWithShape="0">
                <a:prstClr val="black">
                  <a:alpha val="40000"/>
                </a:prstClr>
              </a:outerShdw>
            </a:effectLst>
          </p:spPr>
        </p:pic>
        <p:sp>
          <p:nvSpPr>
            <p:cNvPr id="195" name="Rectangle 194"/>
            <p:cNvSpPr/>
            <p:nvPr/>
          </p:nvSpPr>
          <p:spPr bwMode="gray">
            <a:xfrm>
              <a:off x="1066800" y="4893276"/>
              <a:ext cx="1447800" cy="307777"/>
            </a:xfrm>
            <a:prstGeom prst="rect">
              <a:avLst/>
            </a:prstGeom>
          </p:spPr>
          <p:txBody>
            <a:bodyPr wrap="square">
              <a:spAutoFit/>
            </a:bodyPr>
            <a:lstStyle/>
            <a:p>
              <a:pPr algn="ctr"/>
              <a:r>
                <a:rPr lang="en-US" sz="1400" b="1" dirty="0" smtClean="0">
                  <a:solidFill>
                    <a:srgbClr val="FFFFFF"/>
                  </a:solidFill>
                </a:rPr>
                <a:t>WLA522</a:t>
              </a:r>
              <a:endParaRPr lang="en-US" sz="1600" b="1" dirty="0">
                <a:solidFill>
                  <a:srgbClr val="FFFFFF"/>
                </a:solidFill>
              </a:endParaRPr>
            </a:p>
          </p:txBody>
        </p:sp>
      </p:grpSp>
      <p:grpSp>
        <p:nvGrpSpPr>
          <p:cNvPr id="7" name="Group 245"/>
          <p:cNvGrpSpPr/>
          <p:nvPr/>
        </p:nvGrpSpPr>
        <p:grpSpPr bwMode="gray">
          <a:xfrm>
            <a:off x="843094" y="1125595"/>
            <a:ext cx="2939434" cy="1772879"/>
            <a:chOff x="1008622" y="990599"/>
            <a:chExt cx="2607789" cy="1633039"/>
          </a:xfrm>
        </p:grpSpPr>
        <p:sp>
          <p:nvSpPr>
            <p:cNvPr id="115" name="TextBox 114"/>
            <p:cNvSpPr txBox="1"/>
            <p:nvPr/>
          </p:nvSpPr>
          <p:spPr bwMode="gray">
            <a:xfrm>
              <a:off x="1008622" y="990599"/>
              <a:ext cx="2607789" cy="1633039"/>
            </a:xfrm>
            <a:prstGeom prst="round2SameRect">
              <a:avLst>
                <a:gd name="adj1" fmla="val 6679"/>
                <a:gd name="adj2" fmla="val 0"/>
              </a:avLst>
            </a:prstGeom>
            <a:gradFill flip="none" rotWithShape="1">
              <a:gsLst>
                <a:gs pos="0">
                  <a:schemeClr val="accent5"/>
                </a:gs>
                <a:gs pos="0">
                  <a:schemeClr val="bg1"/>
                </a:gs>
                <a:gs pos="100000">
                  <a:schemeClr val="accent1"/>
                </a:gs>
              </a:gsLst>
              <a:path path="circle">
                <a:fillToRect l="100000" t="100000"/>
              </a:path>
              <a:tileRect r="-100000" b="-100000"/>
            </a:gradFill>
            <a:ln w="25400">
              <a:solidFill>
                <a:schemeClr val="bg1"/>
              </a:solidFill>
              <a:round/>
              <a:headEnd/>
              <a:tailEnd/>
            </a:ln>
            <a:effectLst>
              <a:outerShdw blurRad="63500" algn="ctr" rotWithShape="0">
                <a:prstClr val="black">
                  <a:alpha val="40000"/>
                </a:prstClr>
              </a:outerShdw>
            </a:effectLst>
          </p:spPr>
          <p:txBody>
            <a:bodyPr vert="horz" wrap="square" lIns="0" tIns="0" rIns="0" bIns="0" numCol="1" anchor="ctr" anchorCtr="0" compatLnSpc="1">
              <a:prstTxWarp prst="textNoShape">
                <a:avLst/>
              </a:prstTxWarp>
            </a:bodyPr>
            <a:lstStyle/>
            <a:p>
              <a:pPr algn="ctr">
                <a:buClr>
                  <a:srgbClr val="4D4D4D"/>
                </a:buClr>
                <a:buFont typeface="Arial" pitchFamily="34" charset="0"/>
                <a:buChar char="•"/>
                <a:defRPr/>
              </a:pPr>
              <a:endParaRPr lang="en-US" sz="1400" dirty="0" smtClean="0">
                <a:solidFill>
                  <a:srgbClr val="FFFFFF"/>
                </a:solidFill>
              </a:endParaRPr>
            </a:p>
          </p:txBody>
        </p:sp>
        <p:sp>
          <p:nvSpPr>
            <p:cNvPr id="118" name="Rectangle 117"/>
            <p:cNvSpPr/>
            <p:nvPr/>
          </p:nvSpPr>
          <p:spPr bwMode="gray">
            <a:xfrm>
              <a:off x="1022686" y="2204542"/>
              <a:ext cx="2582386" cy="412269"/>
            </a:xfrm>
            <a:prstGeom prst="rect">
              <a:avLst/>
            </a:prstGeom>
            <a:gradFill flip="none" rotWithShape="1">
              <a:gsLst>
                <a:gs pos="0">
                  <a:srgbClr val="5D87A1">
                    <a:shade val="30000"/>
                    <a:satMod val="115000"/>
                  </a:srgbClr>
                </a:gs>
                <a:gs pos="50000">
                  <a:srgbClr val="5D87A1">
                    <a:shade val="67500"/>
                    <a:satMod val="115000"/>
                  </a:srgbClr>
                </a:gs>
                <a:gs pos="100000">
                  <a:srgbClr val="5D87A1">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smtClean="0">
                <a:solidFill>
                  <a:srgbClr val="FFFFFF"/>
                </a:solidFill>
                <a:cs typeface="Arial" charset="0"/>
              </a:endParaRPr>
            </a:p>
          </p:txBody>
        </p:sp>
        <p:sp>
          <p:nvSpPr>
            <p:cNvPr id="119" name="Rectangle 118"/>
            <p:cNvSpPr/>
            <p:nvPr/>
          </p:nvSpPr>
          <p:spPr bwMode="gray">
            <a:xfrm>
              <a:off x="1031731" y="2250048"/>
              <a:ext cx="2561571" cy="307777"/>
            </a:xfrm>
            <a:prstGeom prst="rect">
              <a:avLst/>
            </a:prstGeom>
          </p:spPr>
          <p:txBody>
            <a:bodyPr wrap="square">
              <a:spAutoFit/>
            </a:bodyPr>
            <a:lstStyle/>
            <a:p>
              <a:pPr algn="ctr"/>
              <a:r>
                <a:rPr lang="en-US" sz="1400" b="1" dirty="0" smtClean="0">
                  <a:solidFill>
                    <a:srgbClr val="FFFFFF"/>
                  </a:solidFill>
                </a:rPr>
                <a:t>WLA Series Highlights</a:t>
              </a:r>
              <a:endParaRPr lang="en-US" sz="1400" b="1" dirty="0">
                <a:solidFill>
                  <a:srgbClr val="FFFFFF"/>
                </a:solidFill>
              </a:endParaRPr>
            </a:p>
          </p:txBody>
        </p:sp>
        <p:sp>
          <p:nvSpPr>
            <p:cNvPr id="245" name="Rectangle 244"/>
            <p:cNvSpPr/>
            <p:nvPr/>
          </p:nvSpPr>
          <p:spPr bwMode="gray">
            <a:xfrm>
              <a:off x="1196242" y="1051786"/>
              <a:ext cx="2362200" cy="1105650"/>
            </a:xfrm>
            <a:prstGeom prst="rect">
              <a:avLst/>
            </a:prstGeom>
          </p:spPr>
          <p:txBody>
            <a:bodyPr wrap="square">
              <a:spAutoFit/>
            </a:bodyPr>
            <a:lstStyle/>
            <a:p>
              <a:pPr marL="115888" indent="-115888">
                <a:buClr>
                  <a:srgbClr val="FFFFFF"/>
                </a:buClr>
                <a:buSzPct val="90000"/>
                <a:buFont typeface="Wingdings" pitchFamily="2" charset="2"/>
                <a:buChar char="§"/>
              </a:pPr>
              <a:r>
                <a:rPr lang="pt-BR" sz="1200" dirty="0" smtClean="0">
                  <a:solidFill>
                    <a:srgbClr val="FFFFFF"/>
                  </a:solidFill>
                </a:rPr>
                <a:t>High performance</a:t>
              </a:r>
            </a:p>
            <a:p>
              <a:pPr marL="115888" indent="-115888">
                <a:buClr>
                  <a:srgbClr val="FFFFFF"/>
                </a:buClr>
                <a:buSzPct val="90000"/>
                <a:buFont typeface="Wingdings" pitchFamily="2" charset="2"/>
                <a:buChar char="§"/>
              </a:pPr>
              <a:r>
                <a:rPr lang="pt-BR" sz="1200" dirty="0" smtClean="0">
                  <a:solidFill>
                    <a:srgbClr val="FFFFFF"/>
                  </a:solidFill>
                </a:rPr>
                <a:t>Intelligent switching</a:t>
              </a:r>
            </a:p>
            <a:p>
              <a:pPr marL="115888" indent="-115888">
                <a:buClr>
                  <a:srgbClr val="FFFFFF"/>
                </a:buClr>
                <a:buSzPct val="90000"/>
                <a:buFont typeface="Wingdings" pitchFamily="2" charset="2"/>
                <a:buChar char="§"/>
              </a:pPr>
              <a:r>
                <a:rPr lang="pt-BR" sz="1200" dirty="0" smtClean="0">
                  <a:solidFill>
                    <a:srgbClr val="FFFFFF"/>
                  </a:solidFill>
                </a:rPr>
                <a:t> AP and band steering </a:t>
              </a:r>
            </a:p>
            <a:p>
              <a:pPr marL="115888" indent="-115888">
                <a:buClr>
                  <a:srgbClr val="FFFFFF"/>
                </a:buClr>
                <a:buSzPct val="90000"/>
                <a:buFont typeface="Wingdings" pitchFamily="2" charset="2"/>
                <a:buChar char="§"/>
              </a:pPr>
              <a:r>
                <a:rPr lang="pt-BR" sz="1200" dirty="0" smtClean="0">
                  <a:solidFill>
                    <a:srgbClr val="FFFFFF"/>
                  </a:solidFill>
                </a:rPr>
                <a:t> Autotune RF management</a:t>
              </a:r>
            </a:p>
            <a:p>
              <a:pPr marL="115888" indent="-115888">
                <a:buClr>
                  <a:srgbClr val="FFFFFF"/>
                </a:buClr>
                <a:buSzPct val="90000"/>
                <a:buFont typeface="Wingdings" pitchFamily="2" charset="2"/>
                <a:buChar char="§"/>
              </a:pPr>
              <a:r>
                <a:rPr lang="pt-BR" sz="1200" dirty="0" smtClean="0">
                  <a:solidFill>
                    <a:srgbClr val="FFFFFF"/>
                  </a:solidFill>
                </a:rPr>
                <a:t>Built-in spectrum analysis</a:t>
              </a:r>
            </a:p>
            <a:p>
              <a:pPr marL="115888" indent="-115888">
                <a:buClr>
                  <a:srgbClr val="FFFFFF"/>
                </a:buClr>
                <a:buSzPct val="90000"/>
                <a:buFont typeface="Wingdings" pitchFamily="2" charset="2"/>
                <a:buChar char="§"/>
              </a:pPr>
              <a:r>
                <a:rPr lang="pt-BR" sz="1200" dirty="0" smtClean="0">
                  <a:solidFill>
                    <a:srgbClr val="FFFFFF"/>
                  </a:solidFill>
                </a:rPr>
                <a:t>Bridging and mesh</a:t>
              </a:r>
            </a:p>
          </p:txBody>
        </p:sp>
      </p:grpSp>
      <p:grpSp>
        <p:nvGrpSpPr>
          <p:cNvPr id="8" name="Group 100"/>
          <p:cNvGrpSpPr/>
          <p:nvPr/>
        </p:nvGrpSpPr>
        <p:grpSpPr>
          <a:xfrm>
            <a:off x="5144762" y="2294626"/>
            <a:ext cx="1323191" cy="2026567"/>
            <a:chOff x="5144762" y="2294626"/>
            <a:chExt cx="1323191" cy="2026567"/>
          </a:xfrm>
        </p:grpSpPr>
        <p:sp>
          <p:nvSpPr>
            <p:cNvPr id="80" name="Rectangle 79"/>
            <p:cNvSpPr/>
            <p:nvPr/>
          </p:nvSpPr>
          <p:spPr bwMode="gray">
            <a:xfrm>
              <a:off x="5144762" y="4107021"/>
              <a:ext cx="1323191" cy="214172"/>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1" name="Trapezoid 80"/>
            <p:cNvSpPr/>
            <p:nvPr/>
          </p:nvSpPr>
          <p:spPr bwMode="gray">
            <a:xfrm>
              <a:off x="5151915" y="3423987"/>
              <a:ext cx="1257031" cy="806714"/>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84" name="Round Same Side Corner Rectangle 83"/>
            <p:cNvSpPr/>
            <p:nvPr/>
          </p:nvSpPr>
          <p:spPr bwMode="gray">
            <a:xfrm>
              <a:off x="5331125" y="2294626"/>
              <a:ext cx="914400" cy="836763"/>
            </a:xfrm>
            <a:prstGeom prst="round2SameRect">
              <a:avLst>
                <a:gd name="adj1" fmla="val 7636"/>
                <a:gd name="adj2" fmla="val 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grpSp>
          <p:nvGrpSpPr>
            <p:cNvPr id="9" name="Group 99"/>
            <p:cNvGrpSpPr/>
            <p:nvPr/>
          </p:nvGrpSpPr>
          <p:grpSpPr>
            <a:xfrm>
              <a:off x="5151915" y="2335187"/>
              <a:ext cx="1265658" cy="1903123"/>
              <a:chOff x="5151915" y="2335187"/>
              <a:chExt cx="1265658" cy="1903123"/>
            </a:xfrm>
          </p:grpSpPr>
          <p:sp>
            <p:nvSpPr>
              <p:cNvPr id="83" name="Trapezoid 82"/>
              <p:cNvSpPr/>
              <p:nvPr/>
            </p:nvSpPr>
            <p:spPr bwMode="gray">
              <a:xfrm>
                <a:off x="5151915" y="3122081"/>
                <a:ext cx="1257031" cy="806714"/>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85" name="Rectangle 25"/>
              <p:cNvSpPr>
                <a:spLocks noChangeArrowheads="1"/>
              </p:cNvSpPr>
              <p:nvPr/>
            </p:nvSpPr>
            <p:spPr bwMode="gray">
              <a:xfrm>
                <a:off x="5292862" y="2335187"/>
                <a:ext cx="992393" cy="784830"/>
              </a:xfrm>
              <a:prstGeom prst="rect">
                <a:avLst/>
              </a:prstGeom>
              <a:noFill/>
              <a:ln w="9525" algn="ctr">
                <a:noFill/>
                <a:miter lim="800000"/>
                <a:headEnd/>
                <a:tailEnd/>
              </a:ln>
            </p:spPr>
            <p:txBody>
              <a:bodyPr wrap="square">
                <a:spAutoFit/>
              </a:bodyPr>
              <a:lstStyle/>
              <a:p>
                <a:pPr algn="ctr" eaLnBrk="0" hangingPunct="0">
                  <a:lnSpc>
                    <a:spcPct val="90000"/>
                  </a:lnSpc>
                </a:pPr>
                <a:r>
                  <a:rPr lang="en-US" sz="1000" b="1" dirty="0" smtClean="0">
                    <a:solidFill>
                      <a:srgbClr val="FFFFFF"/>
                    </a:solidFill>
                    <a:ea typeface="ＭＳ Ｐゴシック"/>
                    <a:cs typeface="ＭＳ Ｐゴシック"/>
                  </a:rPr>
                  <a:t>3 Stream</a:t>
                </a:r>
              </a:p>
              <a:p>
                <a:pPr algn="ctr" eaLnBrk="0" hangingPunct="0">
                  <a:lnSpc>
                    <a:spcPct val="90000"/>
                  </a:lnSpc>
                </a:pPr>
                <a:r>
                  <a:rPr lang="en-US" sz="1000" b="1" dirty="0" smtClean="0">
                    <a:solidFill>
                      <a:srgbClr val="FFFFFF"/>
                    </a:solidFill>
                    <a:ea typeface="ＭＳ Ｐゴシック"/>
                    <a:cs typeface="ＭＳ Ｐゴシック"/>
                  </a:rPr>
                  <a:t>MIMO</a:t>
                </a:r>
              </a:p>
              <a:p>
                <a:pPr algn="ctr" eaLnBrk="0" hangingPunct="0">
                  <a:lnSpc>
                    <a:spcPct val="90000"/>
                  </a:lnSpc>
                </a:pPr>
                <a:r>
                  <a:rPr lang="en-US" sz="1000" b="1" dirty="0" smtClean="0">
                    <a:solidFill>
                      <a:srgbClr val="FFFFFF"/>
                    </a:solidFill>
                    <a:ea typeface="ＭＳ Ｐゴシック"/>
                    <a:cs typeface="ＭＳ Ｐゴシック"/>
                  </a:rPr>
                  <a:t>Dual Radio</a:t>
                </a:r>
              </a:p>
              <a:p>
                <a:pPr algn="ctr" eaLnBrk="0" hangingPunct="0">
                  <a:lnSpc>
                    <a:spcPct val="90000"/>
                  </a:lnSpc>
                </a:pPr>
                <a:r>
                  <a:rPr lang="en-US" sz="1000" b="1" dirty="0" smtClean="0">
                    <a:solidFill>
                      <a:srgbClr val="FFFFFF"/>
                    </a:solidFill>
                    <a:ea typeface="ＭＳ Ｐゴシック"/>
                    <a:cs typeface="ＭＳ Ｐゴシック"/>
                  </a:rPr>
                  <a:t>Max. Performance</a:t>
                </a:r>
              </a:p>
            </p:txBody>
          </p:sp>
          <p:sp>
            <p:nvSpPr>
              <p:cNvPr id="86" name="Oval 85"/>
              <p:cNvSpPr/>
              <p:nvPr/>
            </p:nvSpPr>
            <p:spPr bwMode="gray">
              <a:xfrm>
                <a:off x="5350393" y="3507524"/>
                <a:ext cx="860074" cy="499734"/>
              </a:xfrm>
              <a:prstGeom prst="ellipse">
                <a:avLst/>
              </a:prstGeom>
              <a:solidFill>
                <a:schemeClr val="accent5">
                  <a:lumMod val="50000"/>
                  <a:alpha val="82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8" name="Rectangle 87"/>
              <p:cNvSpPr/>
              <p:nvPr/>
            </p:nvSpPr>
            <p:spPr bwMode="gray">
              <a:xfrm>
                <a:off x="5160542" y="3930533"/>
                <a:ext cx="1257031" cy="307777"/>
              </a:xfrm>
              <a:prstGeom prst="rect">
                <a:avLst/>
              </a:prstGeom>
              <a:solidFill>
                <a:schemeClr val="accent5">
                  <a:lumMod val="50000"/>
                  <a:alpha val="70000"/>
                </a:schemeClr>
              </a:solidFill>
            </p:spPr>
            <p:txBody>
              <a:bodyPr wrap="square">
                <a:spAutoFit/>
              </a:bodyPr>
              <a:lstStyle/>
              <a:p>
                <a:pPr algn="ctr"/>
                <a:r>
                  <a:rPr lang="en-US" sz="1400" b="1" dirty="0" smtClean="0">
                    <a:solidFill>
                      <a:srgbClr val="FFFFFF"/>
                    </a:solidFill>
                  </a:rPr>
                  <a:t>WLA532</a:t>
                </a:r>
                <a:endParaRPr lang="en-US" sz="1600" b="1" dirty="0">
                  <a:solidFill>
                    <a:srgbClr val="FFFFFF"/>
                  </a:solidFill>
                </a:endParaRPr>
              </a:p>
            </p:txBody>
          </p:sp>
        </p:grpSp>
        <p:pic>
          <p:nvPicPr>
            <p:cNvPr id="78" name="Picture 77" descr="WLA532_Left.png"/>
            <p:cNvPicPr>
              <a:picLocks noChangeAspect="1"/>
            </p:cNvPicPr>
            <p:nvPr/>
          </p:nvPicPr>
          <p:blipFill>
            <a:blip r:embed="rId5" cstate="print"/>
            <a:stretch>
              <a:fillRect/>
            </a:stretch>
          </p:blipFill>
          <p:spPr bwMode="gray">
            <a:xfrm>
              <a:off x="5407503" y="3132357"/>
              <a:ext cx="719719" cy="744536"/>
            </a:xfrm>
            <a:prstGeom prst="rect">
              <a:avLst/>
            </a:prstGeom>
          </p:spPr>
        </p:pic>
      </p:grpSp>
      <p:sp>
        <p:nvSpPr>
          <p:cNvPr id="247" name="Rectangle 246"/>
          <p:cNvSpPr/>
          <p:nvPr/>
        </p:nvSpPr>
        <p:spPr bwMode="gray">
          <a:xfrm rot="16200000">
            <a:off x="333399" y="3361533"/>
            <a:ext cx="1061509" cy="227755"/>
          </a:xfrm>
          <a:prstGeom prst="rect">
            <a:avLst/>
          </a:prstGeom>
        </p:spPr>
        <p:txBody>
          <a:bodyPr wrap="none">
            <a:spAutoFit/>
          </a:bodyPr>
          <a:lstStyle/>
          <a:p>
            <a:pPr algn="ctr" eaLnBrk="0" hangingPunct="0">
              <a:lnSpc>
                <a:spcPct val="80000"/>
              </a:lnSpc>
              <a:spcBef>
                <a:spcPct val="40000"/>
              </a:spcBef>
            </a:pPr>
            <a:r>
              <a:rPr lang="en-US" sz="1100" b="1" dirty="0" smtClean="0">
                <a:solidFill>
                  <a:schemeClr val="accent6">
                    <a:lumMod val="50000"/>
                  </a:schemeClr>
                </a:solidFill>
                <a:ea typeface="ＭＳ Ｐゴシック"/>
                <a:cs typeface="ＭＳ Ｐゴシック"/>
              </a:rPr>
              <a:t>Functionality</a:t>
            </a:r>
          </a:p>
        </p:txBody>
      </p:sp>
      <p:grpSp>
        <p:nvGrpSpPr>
          <p:cNvPr id="10" name="Group 248"/>
          <p:cNvGrpSpPr/>
          <p:nvPr/>
        </p:nvGrpSpPr>
        <p:grpSpPr bwMode="gray">
          <a:xfrm>
            <a:off x="6659041" y="2186565"/>
            <a:ext cx="1143897" cy="1718534"/>
            <a:chOff x="7010400" y="1143000"/>
            <a:chExt cx="1524000" cy="2024448"/>
          </a:xfrm>
        </p:grpSpPr>
        <p:grpSp>
          <p:nvGrpSpPr>
            <p:cNvPr id="11" name="Group 205"/>
            <p:cNvGrpSpPr/>
            <p:nvPr/>
          </p:nvGrpSpPr>
          <p:grpSpPr bwMode="gray">
            <a:xfrm>
              <a:off x="7010400" y="1143000"/>
              <a:ext cx="1524000" cy="2024448"/>
              <a:chOff x="1058562" y="3276600"/>
              <a:chExt cx="1524000" cy="2024448"/>
            </a:xfrm>
          </p:grpSpPr>
          <p:sp>
            <p:nvSpPr>
              <p:cNvPr id="90" name="Rectangle 89"/>
              <p:cNvSpPr/>
              <p:nvPr/>
            </p:nvSpPr>
            <p:spPr bwMode="gray">
              <a:xfrm>
                <a:off x="1058562" y="5072448"/>
                <a:ext cx="1524000" cy="228600"/>
              </a:xfrm>
              <a:prstGeom prst="rect">
                <a:avLst/>
              </a:prstGeom>
              <a:gradFill flip="none" rotWithShape="1">
                <a:gsLst>
                  <a:gs pos="0">
                    <a:schemeClr val="tx1"/>
                  </a:gs>
                  <a:gs pos="100000">
                    <a:schemeClr val="accent5">
                      <a:lumMod val="75000"/>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1" name="Trapezoid 90"/>
              <p:cNvSpPr/>
              <p:nvPr/>
            </p:nvSpPr>
            <p:spPr bwMode="gray">
              <a:xfrm>
                <a:off x="1066800" y="4343400"/>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92" name="Rectangle 91"/>
              <p:cNvSpPr/>
              <p:nvPr/>
            </p:nvSpPr>
            <p:spPr bwMode="gray">
              <a:xfrm>
                <a:off x="1066800" y="4876801"/>
                <a:ext cx="1447800" cy="327660"/>
              </a:xfrm>
              <a:prstGeom prst="rect">
                <a:avLst/>
              </a:prstGeom>
              <a:solidFill>
                <a:schemeClr val="accent5">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93" name="Trapezoid 92"/>
              <p:cNvSpPr/>
              <p:nvPr/>
            </p:nvSpPr>
            <p:spPr bwMode="gray">
              <a:xfrm>
                <a:off x="1066800" y="4030362"/>
                <a:ext cx="1447800" cy="861060"/>
              </a:xfrm>
              <a:prstGeom prst="trapezoid">
                <a:avLst>
                  <a:gd name="adj" fmla="val 22385"/>
                </a:avLst>
              </a:prstGeom>
              <a:gradFill>
                <a:gsLst>
                  <a:gs pos="0">
                    <a:schemeClr val="accent5">
                      <a:lumMod val="75000"/>
                    </a:schemeClr>
                  </a:gs>
                  <a:gs pos="100000">
                    <a:schemeClr val="accent5">
                      <a:lumMod val="60000"/>
                      <a:lumOff val="40000"/>
                    </a:schemeClr>
                  </a:gs>
                </a:gsLst>
                <a:lin ang="16200000" scaled="0"/>
              </a:gradFill>
              <a:ln w="12700">
                <a:gradFill flip="none" rotWithShape="1">
                  <a:gsLst>
                    <a:gs pos="0">
                      <a:schemeClr val="accent1">
                        <a:tint val="66000"/>
                        <a:satMod val="160000"/>
                        <a:alpha val="0"/>
                      </a:schemeClr>
                    </a:gs>
                    <a:gs pos="100000">
                      <a:schemeClr val="bg1"/>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lIns="82296" tIns="41148" rIns="82296" bIns="41148" rtlCol="0" anchor="ctr"/>
              <a:lstStyle/>
              <a:p>
                <a:pPr algn="ctr"/>
                <a:endParaRPr lang="en-US" dirty="0">
                  <a:solidFill>
                    <a:srgbClr val="FFFFFF"/>
                  </a:solidFill>
                </a:endParaRPr>
              </a:p>
            </p:txBody>
          </p:sp>
          <p:sp>
            <p:nvSpPr>
              <p:cNvPr id="94" name="Round Same Side Corner Rectangle 93"/>
              <p:cNvSpPr/>
              <p:nvPr/>
            </p:nvSpPr>
            <p:spPr bwMode="gray">
              <a:xfrm>
                <a:off x="1290240" y="3276600"/>
                <a:ext cx="1030170" cy="809440"/>
              </a:xfrm>
              <a:prstGeom prst="round2SameRect">
                <a:avLst>
                  <a:gd name="adj1" fmla="val 7636"/>
                  <a:gd name="adj2" fmla="val 0"/>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ndParaRPr>
              </a:p>
            </p:txBody>
          </p:sp>
          <p:sp>
            <p:nvSpPr>
              <p:cNvPr id="95" name="Rectangle 25"/>
              <p:cNvSpPr>
                <a:spLocks noChangeArrowheads="1"/>
              </p:cNvSpPr>
              <p:nvPr/>
            </p:nvSpPr>
            <p:spPr bwMode="gray">
              <a:xfrm>
                <a:off x="1159632" y="3329465"/>
                <a:ext cx="1273792" cy="598229"/>
              </a:xfrm>
              <a:prstGeom prst="rect">
                <a:avLst/>
              </a:prstGeom>
              <a:noFill/>
              <a:ln w="9525" algn="ctr">
                <a:noFill/>
                <a:miter lim="800000"/>
                <a:headEnd/>
                <a:tailEnd/>
              </a:ln>
            </p:spPr>
            <p:txBody>
              <a:bodyPr wrap="square">
                <a:spAutoFit/>
              </a:bodyPr>
              <a:lstStyle/>
              <a:p>
                <a:pPr algn="ctr" eaLnBrk="0" hangingPunct="0">
                  <a:lnSpc>
                    <a:spcPct val="90000"/>
                  </a:lnSpc>
                </a:pPr>
                <a:r>
                  <a:rPr lang="en-US" sz="1000" b="1" dirty="0" smtClean="0">
                    <a:solidFill>
                      <a:srgbClr val="FFFFFF"/>
                    </a:solidFill>
                    <a:ea typeface="ＭＳ Ｐゴシック"/>
                    <a:cs typeface="ＭＳ Ｐゴシック"/>
                  </a:rPr>
                  <a:t>3x3 MIMO</a:t>
                </a:r>
              </a:p>
              <a:p>
                <a:pPr algn="ctr" eaLnBrk="0" hangingPunct="0">
                  <a:lnSpc>
                    <a:spcPct val="90000"/>
                  </a:lnSpc>
                </a:pPr>
                <a:r>
                  <a:rPr lang="en-US" sz="1000" b="1" dirty="0" smtClean="0">
                    <a:solidFill>
                      <a:srgbClr val="FFFFFF"/>
                    </a:solidFill>
                    <a:ea typeface="ＭＳ Ｐゴシック"/>
                    <a:cs typeface="ＭＳ Ｐゴシック"/>
                  </a:rPr>
                  <a:t>Dual Radio</a:t>
                </a:r>
              </a:p>
              <a:p>
                <a:pPr algn="ctr" eaLnBrk="0" hangingPunct="0">
                  <a:lnSpc>
                    <a:spcPct val="90000"/>
                  </a:lnSpc>
                </a:pPr>
                <a:r>
                  <a:rPr lang="en-US" sz="1000" b="1" dirty="0" smtClean="0">
                    <a:solidFill>
                      <a:srgbClr val="FFFFFF"/>
                    </a:solidFill>
                    <a:ea typeface="ＭＳ Ｐゴシック"/>
                    <a:cs typeface="ＭＳ Ｐゴシック"/>
                  </a:rPr>
                  <a:t>All Weather</a:t>
                </a:r>
              </a:p>
            </p:txBody>
          </p:sp>
          <p:sp>
            <p:nvSpPr>
              <p:cNvPr id="97" name="Oval 96"/>
              <p:cNvSpPr/>
              <p:nvPr/>
            </p:nvSpPr>
            <p:spPr bwMode="gray">
              <a:xfrm>
                <a:off x="1272416" y="4429084"/>
                <a:ext cx="1151432" cy="533400"/>
              </a:xfrm>
              <a:prstGeom prst="ellipse">
                <a:avLst/>
              </a:prstGeom>
              <a:solidFill>
                <a:schemeClr val="accent5">
                  <a:lumMod val="50000"/>
                  <a:alpha val="84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8" name="Rectangle 97"/>
              <p:cNvSpPr/>
              <p:nvPr/>
            </p:nvSpPr>
            <p:spPr bwMode="gray">
              <a:xfrm>
                <a:off x="1066800" y="4893276"/>
                <a:ext cx="1447800" cy="307777"/>
              </a:xfrm>
              <a:prstGeom prst="rect">
                <a:avLst/>
              </a:prstGeom>
            </p:spPr>
            <p:txBody>
              <a:bodyPr wrap="square">
                <a:spAutoFit/>
              </a:bodyPr>
              <a:lstStyle/>
              <a:p>
                <a:pPr algn="ctr"/>
                <a:r>
                  <a:rPr lang="en-US" sz="1400" b="1" dirty="0" smtClean="0">
                    <a:solidFill>
                      <a:srgbClr val="FFFFFF"/>
                    </a:solidFill>
                  </a:rPr>
                  <a:t>WLA632</a:t>
                </a:r>
                <a:endParaRPr lang="en-US" sz="1600" b="1" dirty="0">
                  <a:solidFill>
                    <a:srgbClr val="FFFFFF"/>
                  </a:solidFill>
                </a:endParaRPr>
              </a:p>
            </p:txBody>
          </p:sp>
        </p:grpSp>
        <p:pic>
          <p:nvPicPr>
            <p:cNvPr id="89" name="Picture 88" descr="OD-AP.gif"/>
            <p:cNvPicPr>
              <a:picLocks noChangeAspect="1"/>
            </p:cNvPicPr>
            <p:nvPr/>
          </p:nvPicPr>
          <p:blipFill>
            <a:blip r:embed="rId6" cstate="print"/>
            <a:stretch>
              <a:fillRect/>
            </a:stretch>
          </p:blipFill>
          <p:spPr bwMode="gray">
            <a:xfrm>
              <a:off x="7308815" y="1825742"/>
              <a:ext cx="876956" cy="799635"/>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1042933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313208" y="1130061"/>
            <a:ext cx="4373592" cy="4899804"/>
          </a:xfrm>
          <a:prstGeom prst="rect">
            <a:avLst/>
          </a:prstGeom>
          <a:gradFill flip="none" rotWithShape="1">
            <a:gsLst>
              <a:gs pos="0">
                <a:schemeClr val="bg1"/>
              </a:gs>
              <a:gs pos="100000">
                <a:schemeClr val="bg1">
                  <a:lumMod val="95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0"/>
          <p:cNvGrpSpPr>
            <a:grpSpLocks/>
          </p:cNvGrpSpPr>
          <p:nvPr/>
        </p:nvGrpSpPr>
        <p:grpSpPr bwMode="auto">
          <a:xfrm>
            <a:off x="4711872" y="4714315"/>
            <a:ext cx="1583627" cy="1029188"/>
            <a:chOff x="253" y="1992"/>
            <a:chExt cx="2454" cy="1831"/>
          </a:xfrm>
          <a:effectLst>
            <a:outerShdw blurRad="177800" dist="38100" dir="2700000" algn="tl" rotWithShape="0">
              <a:prstClr val="black">
                <a:alpha val="40000"/>
              </a:prstClr>
            </a:outerShdw>
          </a:effectLst>
        </p:grpSpPr>
        <p:pic>
          <p:nvPicPr>
            <p:cNvPr id="1421322" name="Picture 11" descr="showopbjectselecto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 y="1992"/>
              <a:ext cx="2454" cy="1831"/>
            </a:xfrm>
            <a:prstGeom prst="rect">
              <a:avLst/>
            </a:prstGeom>
            <a:noFill/>
            <a:ln w="19050">
              <a:noFill/>
              <a:miter lim="800000"/>
              <a:headEnd/>
              <a:tailEnd/>
            </a:ln>
          </p:spPr>
        </p:pic>
        <p:sp>
          <p:nvSpPr>
            <p:cNvPr id="1421323" name="Freeform 12"/>
            <p:cNvSpPr>
              <a:spLocks/>
            </p:cNvSpPr>
            <p:nvPr/>
          </p:nvSpPr>
          <p:spPr bwMode="auto">
            <a:xfrm>
              <a:off x="523" y="3125"/>
              <a:ext cx="711" cy="488"/>
            </a:xfrm>
            <a:custGeom>
              <a:avLst/>
              <a:gdLst>
                <a:gd name="T0" fmla="*/ 0 w 1252"/>
                <a:gd name="T1" fmla="*/ 0 h 984"/>
                <a:gd name="T2" fmla="*/ 1 w 1252"/>
                <a:gd name="T3" fmla="*/ 0 h 984"/>
                <a:gd name="T4" fmla="*/ 1 w 1252"/>
                <a:gd name="T5" fmla="*/ 0 h 984"/>
                <a:gd name="T6" fmla="*/ 1 w 1252"/>
                <a:gd name="T7" fmla="*/ 0 h 984"/>
                <a:gd name="T8" fmla="*/ 1 w 1252"/>
                <a:gd name="T9" fmla="*/ 0 h 984"/>
                <a:gd name="T10" fmla="*/ 1 w 1252"/>
                <a:gd name="T11" fmla="*/ 0 h 984"/>
                <a:gd name="T12" fmla="*/ 1 w 1252"/>
                <a:gd name="T13" fmla="*/ 0 h 984"/>
                <a:gd name="T14" fmla="*/ 1 w 1252"/>
                <a:gd name="T15" fmla="*/ 0 h 984"/>
                <a:gd name="T16" fmla="*/ 1 w 1252"/>
                <a:gd name="T17" fmla="*/ 0 h 984"/>
                <a:gd name="T18" fmla="*/ 1 w 1252"/>
                <a:gd name="T19" fmla="*/ 0 h 984"/>
                <a:gd name="T20" fmla="*/ 1 w 1252"/>
                <a:gd name="T21" fmla="*/ 0 h 984"/>
                <a:gd name="T22" fmla="*/ 1 w 1252"/>
                <a:gd name="T23" fmla="*/ 0 h 984"/>
                <a:gd name="T24" fmla="*/ 1 w 1252"/>
                <a:gd name="T25" fmla="*/ 0 h 984"/>
                <a:gd name="T26" fmla="*/ 1 w 1252"/>
                <a:gd name="T27" fmla="*/ 0 h 984"/>
                <a:gd name="T28" fmla="*/ 1 w 1252"/>
                <a:gd name="T29" fmla="*/ 0 h 984"/>
                <a:gd name="T30" fmla="*/ 2 w 1252"/>
                <a:gd name="T31" fmla="*/ 0 h 984"/>
                <a:gd name="T32" fmla="*/ 2 w 1252"/>
                <a:gd name="T33" fmla="*/ 0 h 984"/>
                <a:gd name="T34" fmla="*/ 2 w 1252"/>
                <a:gd name="T35" fmla="*/ 0 h 984"/>
                <a:gd name="T36" fmla="*/ 2 w 1252"/>
                <a:gd name="T37" fmla="*/ 0 h 984"/>
                <a:gd name="T38" fmla="*/ 2 w 1252"/>
                <a:gd name="T39" fmla="*/ 0 h 984"/>
                <a:gd name="T40" fmla="*/ 2 w 1252"/>
                <a:gd name="T41" fmla="*/ 0 h 984"/>
                <a:gd name="T42" fmla="*/ 2 w 1252"/>
                <a:gd name="T43" fmla="*/ 0 h 984"/>
                <a:gd name="T44" fmla="*/ 2 w 1252"/>
                <a:gd name="T45" fmla="*/ 0 h 984"/>
                <a:gd name="T46" fmla="*/ 2 w 1252"/>
                <a:gd name="T47" fmla="*/ 0 h 984"/>
                <a:gd name="T48" fmla="*/ 2 w 1252"/>
                <a:gd name="T49" fmla="*/ 0 h 984"/>
                <a:gd name="T50" fmla="*/ 2 w 1252"/>
                <a:gd name="T51" fmla="*/ 0 h 984"/>
                <a:gd name="T52" fmla="*/ 2 w 1252"/>
                <a:gd name="T53" fmla="*/ 0 h 984"/>
                <a:gd name="T54" fmla="*/ 2 w 1252"/>
                <a:gd name="T55" fmla="*/ 0 h 984"/>
                <a:gd name="T56" fmla="*/ 2 w 1252"/>
                <a:gd name="T57" fmla="*/ 0 h 984"/>
                <a:gd name="T58" fmla="*/ 2 w 1252"/>
                <a:gd name="T59" fmla="*/ 0 h 984"/>
                <a:gd name="T60" fmla="*/ 2 w 1252"/>
                <a:gd name="T61" fmla="*/ 0 h 984"/>
                <a:gd name="T62" fmla="*/ 2 w 1252"/>
                <a:gd name="T63" fmla="*/ 0 h 984"/>
                <a:gd name="T64" fmla="*/ 2 w 1252"/>
                <a:gd name="T65" fmla="*/ 0 h 984"/>
                <a:gd name="T66" fmla="*/ 2 w 1252"/>
                <a:gd name="T67" fmla="*/ 0 h 984"/>
                <a:gd name="T68" fmla="*/ 2 w 1252"/>
                <a:gd name="T69" fmla="*/ 0 h 984"/>
                <a:gd name="T70" fmla="*/ 2 w 1252"/>
                <a:gd name="T71" fmla="*/ 0 h 984"/>
                <a:gd name="T72" fmla="*/ 2 w 1252"/>
                <a:gd name="T73" fmla="*/ 0 h 984"/>
                <a:gd name="T74" fmla="*/ 2 w 1252"/>
                <a:gd name="T75" fmla="*/ 0 h 984"/>
                <a:gd name="T76" fmla="*/ 2 w 1252"/>
                <a:gd name="T77" fmla="*/ 0 h 984"/>
                <a:gd name="T78" fmla="*/ 2 w 1252"/>
                <a:gd name="T79" fmla="*/ 0 h 984"/>
                <a:gd name="T80" fmla="*/ 2 w 1252"/>
                <a:gd name="T81" fmla="*/ 0 h 984"/>
                <a:gd name="T82" fmla="*/ 2 w 1252"/>
                <a:gd name="T83" fmla="*/ 0 h 984"/>
                <a:gd name="T84" fmla="*/ 2 w 1252"/>
                <a:gd name="T85" fmla="*/ 0 h 984"/>
                <a:gd name="T86" fmla="*/ 2 w 1252"/>
                <a:gd name="T87" fmla="*/ 0 h 984"/>
                <a:gd name="T88" fmla="*/ 2 w 1252"/>
                <a:gd name="T89" fmla="*/ 0 h 984"/>
                <a:gd name="T90" fmla="*/ 2 w 1252"/>
                <a:gd name="T91" fmla="*/ 0 h 984"/>
                <a:gd name="T92" fmla="*/ 2 w 1252"/>
                <a:gd name="T93" fmla="*/ 0 h 984"/>
                <a:gd name="T94" fmla="*/ 2 w 1252"/>
                <a:gd name="T95" fmla="*/ 0 h 984"/>
                <a:gd name="T96" fmla="*/ 2 w 1252"/>
                <a:gd name="T97" fmla="*/ 0 h 984"/>
                <a:gd name="T98" fmla="*/ 3 w 1252"/>
                <a:gd name="T99" fmla="*/ 0 h 984"/>
                <a:gd name="T100" fmla="*/ 3 w 1252"/>
                <a:gd name="T101" fmla="*/ 0 h 98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252"/>
                <a:gd name="T154" fmla="*/ 0 h 984"/>
                <a:gd name="T155" fmla="*/ 1252 w 1252"/>
                <a:gd name="T156" fmla="*/ 984 h 98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252" h="984">
                  <a:moveTo>
                    <a:pt x="0" y="903"/>
                  </a:moveTo>
                  <a:cubicBezTo>
                    <a:pt x="14" y="904"/>
                    <a:pt x="29" y="903"/>
                    <a:pt x="43" y="905"/>
                  </a:cubicBezTo>
                  <a:cubicBezTo>
                    <a:pt x="53" y="906"/>
                    <a:pt x="58" y="919"/>
                    <a:pt x="81" y="922"/>
                  </a:cubicBezTo>
                  <a:cubicBezTo>
                    <a:pt x="85" y="936"/>
                    <a:pt x="89" y="949"/>
                    <a:pt x="105" y="953"/>
                  </a:cubicBezTo>
                  <a:cubicBezTo>
                    <a:pt x="113" y="958"/>
                    <a:pt x="126" y="939"/>
                    <a:pt x="132" y="939"/>
                  </a:cubicBezTo>
                  <a:cubicBezTo>
                    <a:pt x="138" y="939"/>
                    <a:pt x="138" y="955"/>
                    <a:pt x="141" y="951"/>
                  </a:cubicBezTo>
                  <a:cubicBezTo>
                    <a:pt x="145" y="949"/>
                    <a:pt x="149" y="920"/>
                    <a:pt x="153" y="915"/>
                  </a:cubicBezTo>
                  <a:cubicBezTo>
                    <a:pt x="157" y="910"/>
                    <a:pt x="154" y="922"/>
                    <a:pt x="163" y="922"/>
                  </a:cubicBezTo>
                  <a:cubicBezTo>
                    <a:pt x="176" y="914"/>
                    <a:pt x="193" y="918"/>
                    <a:pt x="208" y="917"/>
                  </a:cubicBezTo>
                  <a:cubicBezTo>
                    <a:pt x="223" y="918"/>
                    <a:pt x="240" y="913"/>
                    <a:pt x="252" y="922"/>
                  </a:cubicBezTo>
                  <a:cubicBezTo>
                    <a:pt x="268" y="934"/>
                    <a:pt x="255" y="944"/>
                    <a:pt x="278" y="948"/>
                  </a:cubicBezTo>
                  <a:cubicBezTo>
                    <a:pt x="299" y="956"/>
                    <a:pt x="327" y="975"/>
                    <a:pt x="348" y="984"/>
                  </a:cubicBezTo>
                  <a:cubicBezTo>
                    <a:pt x="369" y="982"/>
                    <a:pt x="385" y="956"/>
                    <a:pt x="403" y="951"/>
                  </a:cubicBezTo>
                  <a:cubicBezTo>
                    <a:pt x="428" y="933"/>
                    <a:pt x="458" y="942"/>
                    <a:pt x="489" y="941"/>
                  </a:cubicBezTo>
                  <a:cubicBezTo>
                    <a:pt x="502" y="939"/>
                    <a:pt x="511" y="934"/>
                    <a:pt x="523" y="929"/>
                  </a:cubicBezTo>
                  <a:cubicBezTo>
                    <a:pt x="587" y="931"/>
                    <a:pt x="653" y="930"/>
                    <a:pt x="717" y="936"/>
                  </a:cubicBezTo>
                  <a:cubicBezTo>
                    <a:pt x="748" y="958"/>
                    <a:pt x="742" y="946"/>
                    <a:pt x="806" y="944"/>
                  </a:cubicBezTo>
                  <a:cubicBezTo>
                    <a:pt x="814" y="938"/>
                    <a:pt x="822" y="938"/>
                    <a:pt x="830" y="932"/>
                  </a:cubicBezTo>
                  <a:cubicBezTo>
                    <a:pt x="833" y="898"/>
                    <a:pt x="824" y="914"/>
                    <a:pt x="837" y="896"/>
                  </a:cubicBezTo>
                  <a:cubicBezTo>
                    <a:pt x="843" y="862"/>
                    <a:pt x="867" y="777"/>
                    <a:pt x="847" y="749"/>
                  </a:cubicBezTo>
                  <a:cubicBezTo>
                    <a:pt x="849" y="737"/>
                    <a:pt x="841" y="730"/>
                    <a:pt x="847" y="720"/>
                  </a:cubicBezTo>
                  <a:cubicBezTo>
                    <a:pt x="853" y="695"/>
                    <a:pt x="854" y="665"/>
                    <a:pt x="854" y="646"/>
                  </a:cubicBezTo>
                  <a:cubicBezTo>
                    <a:pt x="848" y="625"/>
                    <a:pt x="847" y="610"/>
                    <a:pt x="859" y="591"/>
                  </a:cubicBezTo>
                  <a:cubicBezTo>
                    <a:pt x="864" y="574"/>
                    <a:pt x="864" y="555"/>
                    <a:pt x="871" y="538"/>
                  </a:cubicBezTo>
                  <a:cubicBezTo>
                    <a:pt x="878" y="479"/>
                    <a:pt x="876" y="454"/>
                    <a:pt x="878" y="375"/>
                  </a:cubicBezTo>
                  <a:cubicBezTo>
                    <a:pt x="878" y="364"/>
                    <a:pt x="885" y="344"/>
                    <a:pt x="885" y="344"/>
                  </a:cubicBezTo>
                  <a:cubicBezTo>
                    <a:pt x="886" y="321"/>
                    <a:pt x="885" y="292"/>
                    <a:pt x="892" y="269"/>
                  </a:cubicBezTo>
                  <a:cubicBezTo>
                    <a:pt x="897" y="228"/>
                    <a:pt x="861" y="201"/>
                    <a:pt x="902" y="192"/>
                  </a:cubicBezTo>
                  <a:cubicBezTo>
                    <a:pt x="883" y="178"/>
                    <a:pt x="932" y="179"/>
                    <a:pt x="902" y="178"/>
                  </a:cubicBezTo>
                  <a:cubicBezTo>
                    <a:pt x="895" y="154"/>
                    <a:pt x="907" y="127"/>
                    <a:pt x="919" y="108"/>
                  </a:cubicBezTo>
                  <a:cubicBezTo>
                    <a:pt x="924" y="90"/>
                    <a:pt x="928" y="87"/>
                    <a:pt x="933" y="68"/>
                  </a:cubicBezTo>
                  <a:cubicBezTo>
                    <a:pt x="934" y="62"/>
                    <a:pt x="948" y="41"/>
                    <a:pt x="952" y="36"/>
                  </a:cubicBezTo>
                  <a:cubicBezTo>
                    <a:pt x="956" y="31"/>
                    <a:pt x="962" y="59"/>
                    <a:pt x="967" y="63"/>
                  </a:cubicBezTo>
                  <a:cubicBezTo>
                    <a:pt x="979" y="74"/>
                    <a:pt x="990" y="85"/>
                    <a:pt x="1003" y="94"/>
                  </a:cubicBezTo>
                  <a:cubicBezTo>
                    <a:pt x="1004" y="96"/>
                    <a:pt x="1003" y="100"/>
                    <a:pt x="1005" y="101"/>
                  </a:cubicBezTo>
                  <a:cubicBezTo>
                    <a:pt x="1011" y="104"/>
                    <a:pt x="1015" y="94"/>
                    <a:pt x="1017" y="92"/>
                  </a:cubicBezTo>
                  <a:cubicBezTo>
                    <a:pt x="1025" y="84"/>
                    <a:pt x="1022" y="53"/>
                    <a:pt x="1044" y="70"/>
                  </a:cubicBezTo>
                  <a:cubicBezTo>
                    <a:pt x="1046" y="61"/>
                    <a:pt x="1039" y="40"/>
                    <a:pt x="1044" y="32"/>
                  </a:cubicBezTo>
                  <a:cubicBezTo>
                    <a:pt x="1051" y="7"/>
                    <a:pt x="1060" y="39"/>
                    <a:pt x="1063" y="0"/>
                  </a:cubicBezTo>
                  <a:cubicBezTo>
                    <a:pt x="1080" y="12"/>
                    <a:pt x="1072" y="7"/>
                    <a:pt x="1087" y="15"/>
                  </a:cubicBezTo>
                  <a:cubicBezTo>
                    <a:pt x="1092" y="22"/>
                    <a:pt x="1099" y="28"/>
                    <a:pt x="1106" y="34"/>
                  </a:cubicBezTo>
                  <a:cubicBezTo>
                    <a:pt x="1110" y="38"/>
                    <a:pt x="1120" y="44"/>
                    <a:pt x="1120" y="44"/>
                  </a:cubicBezTo>
                  <a:cubicBezTo>
                    <a:pt x="1125" y="55"/>
                    <a:pt x="1135" y="60"/>
                    <a:pt x="1142" y="70"/>
                  </a:cubicBezTo>
                  <a:cubicBezTo>
                    <a:pt x="1144" y="82"/>
                    <a:pt x="1149" y="73"/>
                    <a:pt x="1159" y="80"/>
                  </a:cubicBezTo>
                  <a:cubicBezTo>
                    <a:pt x="1163" y="89"/>
                    <a:pt x="1171" y="93"/>
                    <a:pt x="1180" y="96"/>
                  </a:cubicBezTo>
                  <a:cubicBezTo>
                    <a:pt x="1190" y="106"/>
                    <a:pt x="1186" y="129"/>
                    <a:pt x="1190" y="142"/>
                  </a:cubicBezTo>
                  <a:cubicBezTo>
                    <a:pt x="1191" y="226"/>
                    <a:pt x="1195" y="240"/>
                    <a:pt x="1209" y="298"/>
                  </a:cubicBezTo>
                  <a:cubicBezTo>
                    <a:pt x="1211" y="320"/>
                    <a:pt x="1210" y="343"/>
                    <a:pt x="1219" y="363"/>
                  </a:cubicBezTo>
                  <a:cubicBezTo>
                    <a:pt x="1221" y="376"/>
                    <a:pt x="1223" y="388"/>
                    <a:pt x="1226" y="401"/>
                  </a:cubicBezTo>
                  <a:cubicBezTo>
                    <a:pt x="1228" y="454"/>
                    <a:pt x="1224" y="503"/>
                    <a:pt x="1248" y="550"/>
                  </a:cubicBezTo>
                  <a:cubicBezTo>
                    <a:pt x="1250" y="611"/>
                    <a:pt x="1236" y="596"/>
                    <a:pt x="1252" y="612"/>
                  </a:cubicBezTo>
                </a:path>
              </a:pathLst>
            </a:custGeom>
            <a:noFill/>
            <a:ln w="19050">
              <a:noFill/>
              <a:round/>
              <a:headEnd/>
              <a:tailEnd/>
            </a:ln>
          </p:spPr>
          <p:txBody>
            <a:bodyPr/>
            <a:lstStyle/>
            <a:p>
              <a:endParaRPr lang="en-US"/>
            </a:p>
          </p:txBody>
        </p:sp>
        <p:sp>
          <p:nvSpPr>
            <p:cNvPr id="1421324" name="Freeform 13"/>
            <p:cNvSpPr>
              <a:spLocks/>
            </p:cNvSpPr>
            <p:nvPr/>
          </p:nvSpPr>
          <p:spPr bwMode="auto">
            <a:xfrm>
              <a:off x="1236" y="3109"/>
              <a:ext cx="527" cy="318"/>
            </a:xfrm>
            <a:custGeom>
              <a:avLst/>
              <a:gdLst>
                <a:gd name="T0" fmla="*/ 0 w 929"/>
                <a:gd name="T1" fmla="*/ 0 h 642"/>
                <a:gd name="T2" fmla="*/ 1 w 929"/>
                <a:gd name="T3" fmla="*/ 0 h 642"/>
                <a:gd name="T4" fmla="*/ 1 w 929"/>
                <a:gd name="T5" fmla="*/ 0 h 642"/>
                <a:gd name="T6" fmla="*/ 1 w 929"/>
                <a:gd name="T7" fmla="*/ 0 h 642"/>
                <a:gd name="T8" fmla="*/ 1 w 929"/>
                <a:gd name="T9" fmla="*/ 0 h 642"/>
                <a:gd name="T10" fmla="*/ 1 w 929"/>
                <a:gd name="T11" fmla="*/ 0 h 642"/>
                <a:gd name="T12" fmla="*/ 1 w 929"/>
                <a:gd name="T13" fmla="*/ 0 h 642"/>
                <a:gd name="T14" fmla="*/ 1 w 929"/>
                <a:gd name="T15" fmla="*/ 0 h 642"/>
                <a:gd name="T16" fmla="*/ 1 w 929"/>
                <a:gd name="T17" fmla="*/ 0 h 642"/>
                <a:gd name="T18" fmla="*/ 1 w 929"/>
                <a:gd name="T19" fmla="*/ 0 h 642"/>
                <a:gd name="T20" fmla="*/ 1 w 929"/>
                <a:gd name="T21" fmla="*/ 0 h 642"/>
                <a:gd name="T22" fmla="*/ 1 w 929"/>
                <a:gd name="T23" fmla="*/ 0 h 642"/>
                <a:gd name="T24" fmla="*/ 1 w 929"/>
                <a:gd name="T25" fmla="*/ 0 h 642"/>
                <a:gd name="T26" fmla="*/ 1 w 929"/>
                <a:gd name="T27" fmla="*/ 0 h 642"/>
                <a:gd name="T28" fmla="*/ 1 w 929"/>
                <a:gd name="T29" fmla="*/ 0 h 642"/>
                <a:gd name="T30" fmla="*/ 1 w 929"/>
                <a:gd name="T31" fmla="*/ 0 h 642"/>
                <a:gd name="T32" fmla="*/ 1 w 929"/>
                <a:gd name="T33" fmla="*/ 0 h 642"/>
                <a:gd name="T34" fmla="*/ 1 w 929"/>
                <a:gd name="T35" fmla="*/ 0 h 642"/>
                <a:gd name="T36" fmla="*/ 1 w 929"/>
                <a:gd name="T37" fmla="*/ 0 h 642"/>
                <a:gd name="T38" fmla="*/ 1 w 929"/>
                <a:gd name="T39" fmla="*/ 0 h 642"/>
                <a:gd name="T40" fmla="*/ 1 w 929"/>
                <a:gd name="T41" fmla="*/ 0 h 642"/>
                <a:gd name="T42" fmla="*/ 1 w 929"/>
                <a:gd name="T43" fmla="*/ 0 h 642"/>
                <a:gd name="T44" fmla="*/ 1 w 929"/>
                <a:gd name="T45" fmla="*/ 0 h 642"/>
                <a:gd name="T46" fmla="*/ 1 w 929"/>
                <a:gd name="T47" fmla="*/ 0 h 642"/>
                <a:gd name="T48" fmla="*/ 1 w 929"/>
                <a:gd name="T49" fmla="*/ 0 h 642"/>
                <a:gd name="T50" fmla="*/ 1 w 929"/>
                <a:gd name="T51" fmla="*/ 0 h 642"/>
                <a:gd name="T52" fmla="*/ 1 w 929"/>
                <a:gd name="T53" fmla="*/ 0 h 642"/>
                <a:gd name="T54" fmla="*/ 1 w 929"/>
                <a:gd name="T55" fmla="*/ 0 h 642"/>
                <a:gd name="T56" fmla="*/ 1 w 929"/>
                <a:gd name="T57" fmla="*/ 0 h 642"/>
                <a:gd name="T58" fmla="*/ 1 w 929"/>
                <a:gd name="T59" fmla="*/ 0 h 642"/>
                <a:gd name="T60" fmla="*/ 1 w 929"/>
                <a:gd name="T61" fmla="*/ 0 h 642"/>
                <a:gd name="T62" fmla="*/ 1 w 929"/>
                <a:gd name="T63" fmla="*/ 0 h 642"/>
                <a:gd name="T64" fmla="*/ 1 w 929"/>
                <a:gd name="T65" fmla="*/ 0 h 642"/>
                <a:gd name="T66" fmla="*/ 1 w 929"/>
                <a:gd name="T67" fmla="*/ 0 h 642"/>
                <a:gd name="T68" fmla="*/ 1 w 929"/>
                <a:gd name="T69" fmla="*/ 0 h 642"/>
                <a:gd name="T70" fmla="*/ 1 w 929"/>
                <a:gd name="T71" fmla="*/ 0 h 642"/>
                <a:gd name="T72" fmla="*/ 1 w 929"/>
                <a:gd name="T73" fmla="*/ 0 h 642"/>
                <a:gd name="T74" fmla="*/ 1 w 929"/>
                <a:gd name="T75" fmla="*/ 0 h 642"/>
                <a:gd name="T76" fmla="*/ 2 w 929"/>
                <a:gd name="T77" fmla="*/ 0 h 642"/>
                <a:gd name="T78" fmla="*/ 2 w 929"/>
                <a:gd name="T79" fmla="*/ 0 h 642"/>
                <a:gd name="T80" fmla="*/ 2 w 929"/>
                <a:gd name="T81" fmla="*/ 0 h 642"/>
                <a:gd name="T82" fmla="*/ 2 w 929"/>
                <a:gd name="T83" fmla="*/ 0 h 642"/>
                <a:gd name="T84" fmla="*/ 2 w 929"/>
                <a:gd name="T85" fmla="*/ 0 h 642"/>
                <a:gd name="T86" fmla="*/ 2 w 929"/>
                <a:gd name="T87" fmla="*/ 0 h 642"/>
                <a:gd name="T88" fmla="*/ 2 w 929"/>
                <a:gd name="T89" fmla="*/ 0 h 642"/>
                <a:gd name="T90" fmla="*/ 2 w 929"/>
                <a:gd name="T91" fmla="*/ 0 h 642"/>
                <a:gd name="T92" fmla="*/ 2 w 929"/>
                <a:gd name="T93" fmla="*/ 0 h 64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929"/>
                <a:gd name="T142" fmla="*/ 0 h 642"/>
                <a:gd name="T143" fmla="*/ 929 w 929"/>
                <a:gd name="T144" fmla="*/ 642 h 64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929" h="642">
                  <a:moveTo>
                    <a:pt x="0" y="642"/>
                  </a:moveTo>
                  <a:cubicBezTo>
                    <a:pt x="1" y="561"/>
                    <a:pt x="7" y="545"/>
                    <a:pt x="12" y="488"/>
                  </a:cubicBezTo>
                  <a:cubicBezTo>
                    <a:pt x="10" y="485"/>
                    <a:pt x="17" y="488"/>
                    <a:pt x="17" y="488"/>
                  </a:cubicBezTo>
                  <a:cubicBezTo>
                    <a:pt x="20" y="476"/>
                    <a:pt x="7" y="467"/>
                    <a:pt x="14" y="457"/>
                  </a:cubicBezTo>
                  <a:cubicBezTo>
                    <a:pt x="20" y="431"/>
                    <a:pt x="26" y="402"/>
                    <a:pt x="36" y="378"/>
                  </a:cubicBezTo>
                  <a:cubicBezTo>
                    <a:pt x="39" y="359"/>
                    <a:pt x="29" y="335"/>
                    <a:pt x="38" y="318"/>
                  </a:cubicBezTo>
                  <a:cubicBezTo>
                    <a:pt x="40" y="307"/>
                    <a:pt x="36" y="298"/>
                    <a:pt x="38" y="287"/>
                  </a:cubicBezTo>
                  <a:cubicBezTo>
                    <a:pt x="40" y="279"/>
                    <a:pt x="41" y="251"/>
                    <a:pt x="41" y="251"/>
                  </a:cubicBezTo>
                  <a:cubicBezTo>
                    <a:pt x="42" y="213"/>
                    <a:pt x="62" y="136"/>
                    <a:pt x="91" y="95"/>
                  </a:cubicBezTo>
                  <a:cubicBezTo>
                    <a:pt x="87" y="83"/>
                    <a:pt x="79" y="89"/>
                    <a:pt x="93" y="80"/>
                  </a:cubicBezTo>
                  <a:cubicBezTo>
                    <a:pt x="101" y="66"/>
                    <a:pt x="96" y="56"/>
                    <a:pt x="113" y="52"/>
                  </a:cubicBezTo>
                  <a:cubicBezTo>
                    <a:pt x="120" y="44"/>
                    <a:pt x="125" y="43"/>
                    <a:pt x="134" y="37"/>
                  </a:cubicBezTo>
                  <a:cubicBezTo>
                    <a:pt x="143" y="17"/>
                    <a:pt x="147" y="17"/>
                    <a:pt x="168" y="11"/>
                  </a:cubicBezTo>
                  <a:cubicBezTo>
                    <a:pt x="184" y="0"/>
                    <a:pt x="204" y="12"/>
                    <a:pt x="211" y="25"/>
                  </a:cubicBezTo>
                  <a:cubicBezTo>
                    <a:pt x="215" y="43"/>
                    <a:pt x="230" y="60"/>
                    <a:pt x="249" y="66"/>
                  </a:cubicBezTo>
                  <a:cubicBezTo>
                    <a:pt x="255" y="75"/>
                    <a:pt x="252" y="111"/>
                    <a:pt x="261" y="116"/>
                  </a:cubicBezTo>
                  <a:cubicBezTo>
                    <a:pt x="267" y="126"/>
                    <a:pt x="275" y="137"/>
                    <a:pt x="283" y="145"/>
                  </a:cubicBezTo>
                  <a:cubicBezTo>
                    <a:pt x="284" y="147"/>
                    <a:pt x="283" y="150"/>
                    <a:pt x="285" y="152"/>
                  </a:cubicBezTo>
                  <a:cubicBezTo>
                    <a:pt x="287" y="154"/>
                    <a:pt x="292" y="154"/>
                    <a:pt x="293" y="157"/>
                  </a:cubicBezTo>
                  <a:cubicBezTo>
                    <a:pt x="296" y="163"/>
                    <a:pt x="297" y="176"/>
                    <a:pt x="297" y="176"/>
                  </a:cubicBezTo>
                  <a:cubicBezTo>
                    <a:pt x="301" y="167"/>
                    <a:pt x="306" y="163"/>
                    <a:pt x="314" y="157"/>
                  </a:cubicBezTo>
                  <a:cubicBezTo>
                    <a:pt x="318" y="147"/>
                    <a:pt x="326" y="138"/>
                    <a:pt x="329" y="128"/>
                  </a:cubicBezTo>
                  <a:cubicBezTo>
                    <a:pt x="334" y="111"/>
                    <a:pt x="336" y="85"/>
                    <a:pt x="353" y="76"/>
                  </a:cubicBezTo>
                  <a:cubicBezTo>
                    <a:pt x="359" y="65"/>
                    <a:pt x="374" y="57"/>
                    <a:pt x="386" y="54"/>
                  </a:cubicBezTo>
                  <a:cubicBezTo>
                    <a:pt x="409" y="38"/>
                    <a:pt x="410" y="40"/>
                    <a:pt x="441" y="37"/>
                  </a:cubicBezTo>
                  <a:cubicBezTo>
                    <a:pt x="453" y="34"/>
                    <a:pt x="455" y="32"/>
                    <a:pt x="468" y="35"/>
                  </a:cubicBezTo>
                  <a:cubicBezTo>
                    <a:pt x="471" y="47"/>
                    <a:pt x="490" y="56"/>
                    <a:pt x="497" y="66"/>
                  </a:cubicBezTo>
                  <a:cubicBezTo>
                    <a:pt x="511" y="85"/>
                    <a:pt x="517" y="117"/>
                    <a:pt x="537" y="131"/>
                  </a:cubicBezTo>
                  <a:cubicBezTo>
                    <a:pt x="554" y="124"/>
                    <a:pt x="543" y="95"/>
                    <a:pt x="554" y="80"/>
                  </a:cubicBezTo>
                  <a:cubicBezTo>
                    <a:pt x="557" y="60"/>
                    <a:pt x="580" y="54"/>
                    <a:pt x="588" y="35"/>
                  </a:cubicBezTo>
                  <a:cubicBezTo>
                    <a:pt x="594" y="43"/>
                    <a:pt x="597" y="51"/>
                    <a:pt x="602" y="59"/>
                  </a:cubicBezTo>
                  <a:cubicBezTo>
                    <a:pt x="605" y="64"/>
                    <a:pt x="612" y="73"/>
                    <a:pt x="612" y="73"/>
                  </a:cubicBezTo>
                  <a:cubicBezTo>
                    <a:pt x="616" y="88"/>
                    <a:pt x="621" y="99"/>
                    <a:pt x="629" y="112"/>
                  </a:cubicBezTo>
                  <a:cubicBezTo>
                    <a:pt x="629" y="114"/>
                    <a:pt x="631" y="128"/>
                    <a:pt x="633" y="131"/>
                  </a:cubicBezTo>
                  <a:cubicBezTo>
                    <a:pt x="636" y="136"/>
                    <a:pt x="643" y="145"/>
                    <a:pt x="643" y="145"/>
                  </a:cubicBezTo>
                  <a:cubicBezTo>
                    <a:pt x="652" y="142"/>
                    <a:pt x="654" y="136"/>
                    <a:pt x="662" y="131"/>
                  </a:cubicBezTo>
                  <a:cubicBezTo>
                    <a:pt x="667" y="120"/>
                    <a:pt x="661" y="103"/>
                    <a:pt x="669" y="95"/>
                  </a:cubicBezTo>
                  <a:cubicBezTo>
                    <a:pt x="673" y="86"/>
                    <a:pt x="685" y="77"/>
                    <a:pt x="693" y="71"/>
                  </a:cubicBezTo>
                  <a:cubicBezTo>
                    <a:pt x="697" y="55"/>
                    <a:pt x="705" y="53"/>
                    <a:pt x="715" y="40"/>
                  </a:cubicBezTo>
                  <a:cubicBezTo>
                    <a:pt x="720" y="21"/>
                    <a:pt x="737" y="47"/>
                    <a:pt x="744" y="54"/>
                  </a:cubicBezTo>
                  <a:cubicBezTo>
                    <a:pt x="748" y="58"/>
                    <a:pt x="773" y="73"/>
                    <a:pt x="773" y="73"/>
                  </a:cubicBezTo>
                  <a:cubicBezTo>
                    <a:pt x="803" y="71"/>
                    <a:pt x="795" y="68"/>
                    <a:pt x="809" y="49"/>
                  </a:cubicBezTo>
                  <a:cubicBezTo>
                    <a:pt x="813" y="35"/>
                    <a:pt x="829" y="41"/>
                    <a:pt x="837" y="49"/>
                  </a:cubicBezTo>
                  <a:cubicBezTo>
                    <a:pt x="849" y="61"/>
                    <a:pt x="847" y="81"/>
                    <a:pt x="857" y="95"/>
                  </a:cubicBezTo>
                  <a:cubicBezTo>
                    <a:pt x="862" y="111"/>
                    <a:pt x="883" y="117"/>
                    <a:pt x="895" y="126"/>
                  </a:cubicBezTo>
                  <a:cubicBezTo>
                    <a:pt x="903" y="144"/>
                    <a:pt x="901" y="186"/>
                    <a:pt x="917" y="196"/>
                  </a:cubicBezTo>
                  <a:cubicBezTo>
                    <a:pt x="929" y="239"/>
                    <a:pt x="926" y="157"/>
                    <a:pt x="926" y="272"/>
                  </a:cubicBezTo>
                </a:path>
              </a:pathLst>
            </a:custGeom>
            <a:noFill/>
            <a:ln w="19050">
              <a:noFill/>
              <a:round/>
              <a:headEnd/>
              <a:tailEnd/>
            </a:ln>
          </p:spPr>
          <p:txBody>
            <a:bodyPr/>
            <a:lstStyle/>
            <a:p>
              <a:endParaRPr lang="en-US"/>
            </a:p>
          </p:txBody>
        </p:sp>
        <p:sp>
          <p:nvSpPr>
            <p:cNvPr id="1421325" name="Freeform 14"/>
            <p:cNvSpPr>
              <a:spLocks/>
            </p:cNvSpPr>
            <p:nvPr/>
          </p:nvSpPr>
          <p:spPr bwMode="auto">
            <a:xfrm>
              <a:off x="1763" y="3106"/>
              <a:ext cx="720" cy="178"/>
            </a:xfrm>
            <a:custGeom>
              <a:avLst/>
              <a:gdLst>
                <a:gd name="T0" fmla="*/ 0 w 1267"/>
                <a:gd name="T1" fmla="*/ 0 h 359"/>
                <a:gd name="T2" fmla="*/ 1 w 1267"/>
                <a:gd name="T3" fmla="*/ 0 h 359"/>
                <a:gd name="T4" fmla="*/ 1 w 1267"/>
                <a:gd name="T5" fmla="*/ 0 h 359"/>
                <a:gd name="T6" fmla="*/ 1 w 1267"/>
                <a:gd name="T7" fmla="*/ 0 h 359"/>
                <a:gd name="T8" fmla="*/ 1 w 1267"/>
                <a:gd name="T9" fmla="*/ 0 h 359"/>
                <a:gd name="T10" fmla="*/ 1 w 1267"/>
                <a:gd name="T11" fmla="*/ 0 h 359"/>
                <a:gd name="T12" fmla="*/ 1 w 1267"/>
                <a:gd name="T13" fmla="*/ 0 h 359"/>
                <a:gd name="T14" fmla="*/ 1 w 1267"/>
                <a:gd name="T15" fmla="*/ 0 h 359"/>
                <a:gd name="T16" fmla="*/ 1 w 1267"/>
                <a:gd name="T17" fmla="*/ 0 h 359"/>
                <a:gd name="T18" fmla="*/ 1 w 1267"/>
                <a:gd name="T19" fmla="*/ 0 h 359"/>
                <a:gd name="T20" fmla="*/ 1 w 1267"/>
                <a:gd name="T21" fmla="*/ 0 h 359"/>
                <a:gd name="T22" fmla="*/ 1 w 1267"/>
                <a:gd name="T23" fmla="*/ 0 h 359"/>
                <a:gd name="T24" fmla="*/ 1 w 1267"/>
                <a:gd name="T25" fmla="*/ 0 h 359"/>
                <a:gd name="T26" fmla="*/ 1 w 1267"/>
                <a:gd name="T27" fmla="*/ 0 h 359"/>
                <a:gd name="T28" fmla="*/ 1 w 1267"/>
                <a:gd name="T29" fmla="*/ 0 h 359"/>
                <a:gd name="T30" fmla="*/ 1 w 1267"/>
                <a:gd name="T31" fmla="*/ 0 h 359"/>
                <a:gd name="T32" fmla="*/ 1 w 1267"/>
                <a:gd name="T33" fmla="*/ 0 h 359"/>
                <a:gd name="T34" fmla="*/ 1 w 1267"/>
                <a:gd name="T35" fmla="*/ 0 h 359"/>
                <a:gd name="T36" fmla="*/ 1 w 1267"/>
                <a:gd name="T37" fmla="*/ 0 h 359"/>
                <a:gd name="T38" fmla="*/ 1 w 1267"/>
                <a:gd name="T39" fmla="*/ 0 h 359"/>
                <a:gd name="T40" fmla="*/ 1 w 1267"/>
                <a:gd name="T41" fmla="*/ 0 h 359"/>
                <a:gd name="T42" fmla="*/ 1 w 1267"/>
                <a:gd name="T43" fmla="*/ 0 h 359"/>
                <a:gd name="T44" fmla="*/ 1 w 1267"/>
                <a:gd name="T45" fmla="*/ 0 h 359"/>
                <a:gd name="T46" fmla="*/ 1 w 1267"/>
                <a:gd name="T47" fmla="*/ 0 h 359"/>
                <a:gd name="T48" fmla="*/ 1 w 1267"/>
                <a:gd name="T49" fmla="*/ 0 h 359"/>
                <a:gd name="T50" fmla="*/ 1 w 1267"/>
                <a:gd name="T51" fmla="*/ 0 h 359"/>
                <a:gd name="T52" fmla="*/ 1 w 1267"/>
                <a:gd name="T53" fmla="*/ 0 h 359"/>
                <a:gd name="T54" fmla="*/ 1 w 1267"/>
                <a:gd name="T55" fmla="*/ 0 h 359"/>
                <a:gd name="T56" fmla="*/ 2 w 1267"/>
                <a:gd name="T57" fmla="*/ 0 h 359"/>
                <a:gd name="T58" fmla="*/ 2 w 1267"/>
                <a:gd name="T59" fmla="*/ 0 h 359"/>
                <a:gd name="T60" fmla="*/ 2 w 1267"/>
                <a:gd name="T61" fmla="*/ 0 h 359"/>
                <a:gd name="T62" fmla="*/ 2 w 1267"/>
                <a:gd name="T63" fmla="*/ 0 h 359"/>
                <a:gd name="T64" fmla="*/ 2 w 1267"/>
                <a:gd name="T65" fmla="*/ 0 h 359"/>
                <a:gd name="T66" fmla="*/ 2 w 1267"/>
                <a:gd name="T67" fmla="*/ 0 h 359"/>
                <a:gd name="T68" fmla="*/ 2 w 1267"/>
                <a:gd name="T69" fmla="*/ 0 h 359"/>
                <a:gd name="T70" fmla="*/ 2 w 1267"/>
                <a:gd name="T71" fmla="*/ 0 h 359"/>
                <a:gd name="T72" fmla="*/ 2 w 1267"/>
                <a:gd name="T73" fmla="*/ 0 h 359"/>
                <a:gd name="T74" fmla="*/ 2 w 1267"/>
                <a:gd name="T75" fmla="*/ 0 h 359"/>
                <a:gd name="T76" fmla="*/ 2 w 1267"/>
                <a:gd name="T77" fmla="*/ 0 h 359"/>
                <a:gd name="T78" fmla="*/ 2 w 1267"/>
                <a:gd name="T79" fmla="*/ 0 h 359"/>
                <a:gd name="T80" fmla="*/ 2 w 1267"/>
                <a:gd name="T81" fmla="*/ 0 h 359"/>
                <a:gd name="T82" fmla="*/ 2 w 1267"/>
                <a:gd name="T83" fmla="*/ 0 h 359"/>
                <a:gd name="T84" fmla="*/ 2 w 1267"/>
                <a:gd name="T85" fmla="*/ 0 h 359"/>
                <a:gd name="T86" fmla="*/ 2 w 1267"/>
                <a:gd name="T87" fmla="*/ 0 h 359"/>
                <a:gd name="T88" fmla="*/ 2 w 1267"/>
                <a:gd name="T89" fmla="*/ 0 h 359"/>
                <a:gd name="T90" fmla="*/ 2 w 1267"/>
                <a:gd name="T91" fmla="*/ 0 h 359"/>
                <a:gd name="T92" fmla="*/ 2 w 1267"/>
                <a:gd name="T93" fmla="*/ 0 h 359"/>
                <a:gd name="T94" fmla="*/ 2 w 1267"/>
                <a:gd name="T95" fmla="*/ 0 h 359"/>
                <a:gd name="T96" fmla="*/ 2 w 1267"/>
                <a:gd name="T97" fmla="*/ 0 h 359"/>
                <a:gd name="T98" fmla="*/ 2 w 1267"/>
                <a:gd name="T99" fmla="*/ 0 h 359"/>
                <a:gd name="T100" fmla="*/ 2 w 1267"/>
                <a:gd name="T101" fmla="*/ 0 h 359"/>
                <a:gd name="T102" fmla="*/ 3 w 1267"/>
                <a:gd name="T103" fmla="*/ 0 h 35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67"/>
                <a:gd name="T157" fmla="*/ 0 h 359"/>
                <a:gd name="T158" fmla="*/ 1267 w 1267"/>
                <a:gd name="T159" fmla="*/ 359 h 3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67" h="359">
                  <a:moveTo>
                    <a:pt x="0" y="277"/>
                  </a:moveTo>
                  <a:cubicBezTo>
                    <a:pt x="3" y="278"/>
                    <a:pt x="7" y="277"/>
                    <a:pt x="9" y="279"/>
                  </a:cubicBezTo>
                  <a:cubicBezTo>
                    <a:pt x="13" y="284"/>
                    <a:pt x="14" y="296"/>
                    <a:pt x="14" y="296"/>
                  </a:cubicBezTo>
                  <a:cubicBezTo>
                    <a:pt x="58" y="289"/>
                    <a:pt x="19" y="223"/>
                    <a:pt x="57" y="207"/>
                  </a:cubicBezTo>
                  <a:cubicBezTo>
                    <a:pt x="66" y="198"/>
                    <a:pt x="56" y="176"/>
                    <a:pt x="67" y="171"/>
                  </a:cubicBezTo>
                  <a:cubicBezTo>
                    <a:pt x="70" y="166"/>
                    <a:pt x="66" y="160"/>
                    <a:pt x="69" y="155"/>
                  </a:cubicBezTo>
                  <a:cubicBezTo>
                    <a:pt x="71" y="153"/>
                    <a:pt x="79" y="150"/>
                    <a:pt x="79" y="150"/>
                  </a:cubicBezTo>
                  <a:cubicBezTo>
                    <a:pt x="87" y="124"/>
                    <a:pt x="89" y="100"/>
                    <a:pt x="105" y="78"/>
                  </a:cubicBezTo>
                  <a:cubicBezTo>
                    <a:pt x="123" y="55"/>
                    <a:pt x="102" y="92"/>
                    <a:pt x="117" y="66"/>
                  </a:cubicBezTo>
                  <a:cubicBezTo>
                    <a:pt x="122" y="57"/>
                    <a:pt x="121" y="52"/>
                    <a:pt x="129" y="44"/>
                  </a:cubicBezTo>
                  <a:cubicBezTo>
                    <a:pt x="134" y="33"/>
                    <a:pt x="142" y="28"/>
                    <a:pt x="153" y="25"/>
                  </a:cubicBezTo>
                  <a:cubicBezTo>
                    <a:pt x="181" y="33"/>
                    <a:pt x="212" y="37"/>
                    <a:pt x="242" y="39"/>
                  </a:cubicBezTo>
                  <a:cubicBezTo>
                    <a:pt x="261" y="40"/>
                    <a:pt x="278" y="58"/>
                    <a:pt x="297" y="59"/>
                  </a:cubicBezTo>
                  <a:cubicBezTo>
                    <a:pt x="306" y="61"/>
                    <a:pt x="310" y="83"/>
                    <a:pt x="319" y="80"/>
                  </a:cubicBezTo>
                  <a:cubicBezTo>
                    <a:pt x="328" y="61"/>
                    <a:pt x="361" y="40"/>
                    <a:pt x="379" y="27"/>
                  </a:cubicBezTo>
                  <a:cubicBezTo>
                    <a:pt x="398" y="38"/>
                    <a:pt x="409" y="42"/>
                    <a:pt x="432" y="44"/>
                  </a:cubicBezTo>
                  <a:cubicBezTo>
                    <a:pt x="440" y="52"/>
                    <a:pt x="439" y="58"/>
                    <a:pt x="448" y="63"/>
                  </a:cubicBezTo>
                  <a:cubicBezTo>
                    <a:pt x="463" y="60"/>
                    <a:pt x="462" y="51"/>
                    <a:pt x="477" y="47"/>
                  </a:cubicBezTo>
                  <a:cubicBezTo>
                    <a:pt x="496" y="34"/>
                    <a:pt x="502" y="5"/>
                    <a:pt x="525" y="3"/>
                  </a:cubicBezTo>
                  <a:cubicBezTo>
                    <a:pt x="536" y="0"/>
                    <a:pt x="542" y="16"/>
                    <a:pt x="552" y="11"/>
                  </a:cubicBezTo>
                  <a:cubicBezTo>
                    <a:pt x="574" y="50"/>
                    <a:pt x="575" y="101"/>
                    <a:pt x="597" y="140"/>
                  </a:cubicBezTo>
                  <a:cubicBezTo>
                    <a:pt x="600" y="150"/>
                    <a:pt x="598" y="160"/>
                    <a:pt x="604" y="169"/>
                  </a:cubicBezTo>
                  <a:cubicBezTo>
                    <a:pt x="607" y="174"/>
                    <a:pt x="590" y="181"/>
                    <a:pt x="590" y="181"/>
                  </a:cubicBezTo>
                  <a:cubicBezTo>
                    <a:pt x="596" y="200"/>
                    <a:pt x="586" y="173"/>
                    <a:pt x="600" y="195"/>
                  </a:cubicBezTo>
                  <a:cubicBezTo>
                    <a:pt x="607" y="207"/>
                    <a:pt x="609" y="222"/>
                    <a:pt x="616" y="234"/>
                  </a:cubicBezTo>
                  <a:cubicBezTo>
                    <a:pt x="618" y="243"/>
                    <a:pt x="615" y="268"/>
                    <a:pt x="626" y="253"/>
                  </a:cubicBezTo>
                  <a:cubicBezTo>
                    <a:pt x="629" y="236"/>
                    <a:pt x="658" y="203"/>
                    <a:pt x="674" y="193"/>
                  </a:cubicBezTo>
                  <a:cubicBezTo>
                    <a:pt x="683" y="178"/>
                    <a:pt x="685" y="218"/>
                    <a:pt x="691" y="227"/>
                  </a:cubicBezTo>
                  <a:cubicBezTo>
                    <a:pt x="697" y="248"/>
                    <a:pt x="715" y="256"/>
                    <a:pt x="727" y="272"/>
                  </a:cubicBezTo>
                  <a:cubicBezTo>
                    <a:pt x="729" y="279"/>
                    <a:pt x="727" y="288"/>
                    <a:pt x="732" y="294"/>
                  </a:cubicBezTo>
                  <a:cubicBezTo>
                    <a:pt x="734" y="297"/>
                    <a:pt x="743" y="265"/>
                    <a:pt x="744" y="263"/>
                  </a:cubicBezTo>
                  <a:cubicBezTo>
                    <a:pt x="746" y="244"/>
                    <a:pt x="743" y="223"/>
                    <a:pt x="751" y="205"/>
                  </a:cubicBezTo>
                  <a:cubicBezTo>
                    <a:pt x="752" y="187"/>
                    <a:pt x="768" y="170"/>
                    <a:pt x="770" y="152"/>
                  </a:cubicBezTo>
                  <a:cubicBezTo>
                    <a:pt x="770" y="149"/>
                    <a:pt x="778" y="105"/>
                    <a:pt x="782" y="99"/>
                  </a:cubicBezTo>
                  <a:cubicBezTo>
                    <a:pt x="784" y="89"/>
                    <a:pt x="787" y="83"/>
                    <a:pt x="792" y="75"/>
                  </a:cubicBezTo>
                  <a:cubicBezTo>
                    <a:pt x="796" y="63"/>
                    <a:pt x="793" y="43"/>
                    <a:pt x="801" y="32"/>
                  </a:cubicBezTo>
                  <a:cubicBezTo>
                    <a:pt x="808" y="23"/>
                    <a:pt x="848" y="17"/>
                    <a:pt x="861" y="13"/>
                  </a:cubicBezTo>
                  <a:cubicBezTo>
                    <a:pt x="956" y="15"/>
                    <a:pt x="937" y="3"/>
                    <a:pt x="979" y="15"/>
                  </a:cubicBezTo>
                  <a:cubicBezTo>
                    <a:pt x="998" y="42"/>
                    <a:pt x="977" y="80"/>
                    <a:pt x="996" y="107"/>
                  </a:cubicBezTo>
                  <a:cubicBezTo>
                    <a:pt x="1002" y="126"/>
                    <a:pt x="990" y="151"/>
                    <a:pt x="1000" y="169"/>
                  </a:cubicBezTo>
                  <a:cubicBezTo>
                    <a:pt x="1005" y="217"/>
                    <a:pt x="1014" y="235"/>
                    <a:pt x="1039" y="275"/>
                  </a:cubicBezTo>
                  <a:cubicBezTo>
                    <a:pt x="1040" y="277"/>
                    <a:pt x="1041" y="280"/>
                    <a:pt x="1041" y="282"/>
                  </a:cubicBezTo>
                  <a:cubicBezTo>
                    <a:pt x="1042" y="292"/>
                    <a:pt x="1034" y="346"/>
                    <a:pt x="1036" y="356"/>
                  </a:cubicBezTo>
                  <a:cubicBezTo>
                    <a:pt x="1037" y="359"/>
                    <a:pt x="1045" y="306"/>
                    <a:pt x="1046" y="303"/>
                  </a:cubicBezTo>
                  <a:cubicBezTo>
                    <a:pt x="1047" y="299"/>
                    <a:pt x="1047" y="295"/>
                    <a:pt x="1048" y="291"/>
                  </a:cubicBezTo>
                  <a:cubicBezTo>
                    <a:pt x="1050" y="283"/>
                    <a:pt x="1053" y="275"/>
                    <a:pt x="1056" y="267"/>
                  </a:cubicBezTo>
                  <a:cubicBezTo>
                    <a:pt x="1065" y="245"/>
                    <a:pt x="1084" y="179"/>
                    <a:pt x="1092" y="159"/>
                  </a:cubicBezTo>
                  <a:cubicBezTo>
                    <a:pt x="1100" y="139"/>
                    <a:pt x="1105" y="153"/>
                    <a:pt x="1106" y="150"/>
                  </a:cubicBezTo>
                  <a:cubicBezTo>
                    <a:pt x="1107" y="145"/>
                    <a:pt x="1100" y="143"/>
                    <a:pt x="1101" y="138"/>
                  </a:cubicBezTo>
                  <a:cubicBezTo>
                    <a:pt x="1108" y="103"/>
                    <a:pt x="1100" y="98"/>
                    <a:pt x="1128" y="80"/>
                  </a:cubicBezTo>
                  <a:cubicBezTo>
                    <a:pt x="1134" y="70"/>
                    <a:pt x="1142" y="60"/>
                    <a:pt x="1152" y="54"/>
                  </a:cubicBezTo>
                  <a:cubicBezTo>
                    <a:pt x="1173" y="18"/>
                    <a:pt x="1267" y="73"/>
                    <a:pt x="1267" y="37"/>
                  </a:cubicBezTo>
                </a:path>
              </a:pathLst>
            </a:custGeom>
            <a:noFill/>
            <a:ln w="19050">
              <a:noFill/>
              <a:round/>
              <a:headEnd/>
              <a:tailEnd/>
            </a:ln>
          </p:spPr>
          <p:txBody>
            <a:bodyPr/>
            <a:lstStyle/>
            <a:p>
              <a:endParaRPr lang="en-US"/>
            </a:p>
          </p:txBody>
        </p:sp>
        <p:sp>
          <p:nvSpPr>
            <p:cNvPr id="1421326" name="Freeform 15"/>
            <p:cNvSpPr>
              <a:spLocks/>
            </p:cNvSpPr>
            <p:nvPr/>
          </p:nvSpPr>
          <p:spPr bwMode="auto">
            <a:xfrm>
              <a:off x="520" y="3156"/>
              <a:ext cx="499" cy="463"/>
            </a:xfrm>
            <a:custGeom>
              <a:avLst/>
              <a:gdLst>
                <a:gd name="T0" fmla="*/ 0 w 498"/>
                <a:gd name="T1" fmla="*/ 434 h 463"/>
                <a:gd name="T2" fmla="*/ 64 w 498"/>
                <a:gd name="T3" fmla="*/ 448 h 463"/>
                <a:gd name="T4" fmla="*/ 91 w 498"/>
                <a:gd name="T5" fmla="*/ 439 h 463"/>
                <a:gd name="T6" fmla="*/ 118 w 498"/>
                <a:gd name="T7" fmla="*/ 427 h 463"/>
                <a:gd name="T8" fmla="*/ 147 w 498"/>
                <a:gd name="T9" fmla="*/ 431 h 463"/>
                <a:gd name="T10" fmla="*/ 170 w 498"/>
                <a:gd name="T11" fmla="*/ 448 h 463"/>
                <a:gd name="T12" fmla="*/ 277 w 498"/>
                <a:gd name="T13" fmla="*/ 442 h 463"/>
                <a:gd name="T14" fmla="*/ 302 w 498"/>
                <a:gd name="T15" fmla="*/ 440 h 463"/>
                <a:gd name="T16" fmla="*/ 342 w 498"/>
                <a:gd name="T17" fmla="*/ 440 h 463"/>
                <a:gd name="T18" fmla="*/ 433 w 498"/>
                <a:gd name="T19" fmla="*/ 447 h 463"/>
                <a:gd name="T20" fmla="*/ 496 w 498"/>
                <a:gd name="T21" fmla="*/ 439 h 463"/>
                <a:gd name="T22" fmla="*/ 502 w 498"/>
                <a:gd name="T23" fmla="*/ 277 h 463"/>
                <a:gd name="T24" fmla="*/ 501 w 498"/>
                <a:gd name="T25" fmla="*/ 125 h 463"/>
                <a:gd name="T26" fmla="*/ 502 w 498"/>
                <a:gd name="T27" fmla="*/ 74 h 463"/>
                <a:gd name="T28" fmla="*/ 509 w 498"/>
                <a:gd name="T29" fmla="*/ 48 h 463"/>
                <a:gd name="T30" fmla="*/ 505 w 498"/>
                <a:gd name="T31" fmla="*/ 40 h 463"/>
                <a:gd name="T32" fmla="*/ 501 w 498"/>
                <a:gd name="T33" fmla="*/ 18 h 463"/>
                <a:gd name="T34" fmla="*/ 497 w 498"/>
                <a:gd name="T35" fmla="*/ 0 h 46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98"/>
                <a:gd name="T55" fmla="*/ 0 h 463"/>
                <a:gd name="T56" fmla="*/ 498 w 498"/>
                <a:gd name="T57" fmla="*/ 463 h 46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98" h="463">
                  <a:moveTo>
                    <a:pt x="0" y="434"/>
                  </a:moveTo>
                  <a:cubicBezTo>
                    <a:pt x="23" y="436"/>
                    <a:pt x="42" y="444"/>
                    <a:pt x="64" y="448"/>
                  </a:cubicBezTo>
                  <a:cubicBezTo>
                    <a:pt x="75" y="448"/>
                    <a:pt x="83" y="447"/>
                    <a:pt x="91" y="439"/>
                  </a:cubicBezTo>
                  <a:cubicBezTo>
                    <a:pt x="99" y="432"/>
                    <a:pt x="107" y="432"/>
                    <a:pt x="118" y="427"/>
                  </a:cubicBezTo>
                  <a:cubicBezTo>
                    <a:pt x="128" y="428"/>
                    <a:pt x="139" y="425"/>
                    <a:pt x="147" y="431"/>
                  </a:cubicBezTo>
                  <a:cubicBezTo>
                    <a:pt x="154" y="436"/>
                    <a:pt x="162" y="446"/>
                    <a:pt x="170" y="448"/>
                  </a:cubicBezTo>
                  <a:cubicBezTo>
                    <a:pt x="198" y="462"/>
                    <a:pt x="235" y="442"/>
                    <a:pt x="266" y="442"/>
                  </a:cubicBezTo>
                  <a:cubicBezTo>
                    <a:pt x="277" y="436"/>
                    <a:pt x="278" y="442"/>
                    <a:pt x="291" y="440"/>
                  </a:cubicBezTo>
                  <a:cubicBezTo>
                    <a:pt x="306" y="441"/>
                    <a:pt x="317" y="437"/>
                    <a:pt x="331" y="440"/>
                  </a:cubicBezTo>
                  <a:cubicBezTo>
                    <a:pt x="358" y="456"/>
                    <a:pt x="391" y="446"/>
                    <a:pt x="422" y="447"/>
                  </a:cubicBezTo>
                  <a:cubicBezTo>
                    <a:pt x="452" y="446"/>
                    <a:pt x="473" y="463"/>
                    <a:pt x="485" y="439"/>
                  </a:cubicBezTo>
                  <a:cubicBezTo>
                    <a:pt x="486" y="386"/>
                    <a:pt x="484" y="330"/>
                    <a:pt x="491" y="277"/>
                  </a:cubicBezTo>
                  <a:cubicBezTo>
                    <a:pt x="491" y="226"/>
                    <a:pt x="492" y="176"/>
                    <a:pt x="490" y="125"/>
                  </a:cubicBezTo>
                  <a:cubicBezTo>
                    <a:pt x="490" y="121"/>
                    <a:pt x="491" y="74"/>
                    <a:pt x="491" y="74"/>
                  </a:cubicBezTo>
                  <a:cubicBezTo>
                    <a:pt x="490" y="61"/>
                    <a:pt x="498" y="54"/>
                    <a:pt x="498" y="48"/>
                  </a:cubicBezTo>
                  <a:cubicBezTo>
                    <a:pt x="498" y="42"/>
                    <a:pt x="495" y="45"/>
                    <a:pt x="494" y="40"/>
                  </a:cubicBezTo>
                  <a:cubicBezTo>
                    <a:pt x="496" y="35"/>
                    <a:pt x="490" y="18"/>
                    <a:pt x="490" y="18"/>
                  </a:cubicBezTo>
                  <a:cubicBezTo>
                    <a:pt x="493" y="13"/>
                    <a:pt x="486" y="3"/>
                    <a:pt x="486" y="0"/>
                  </a:cubicBezTo>
                </a:path>
              </a:pathLst>
            </a:custGeom>
            <a:noFill/>
            <a:ln w="19050">
              <a:noFill/>
              <a:round/>
              <a:headEnd/>
              <a:tailEnd/>
            </a:ln>
          </p:spPr>
          <p:txBody>
            <a:bodyPr/>
            <a:lstStyle/>
            <a:p>
              <a:endParaRPr lang="en-US"/>
            </a:p>
          </p:txBody>
        </p:sp>
        <p:sp>
          <p:nvSpPr>
            <p:cNvPr id="1421327" name="Freeform 16"/>
            <p:cNvSpPr>
              <a:spLocks/>
            </p:cNvSpPr>
            <p:nvPr/>
          </p:nvSpPr>
          <p:spPr bwMode="auto">
            <a:xfrm>
              <a:off x="1011" y="2663"/>
              <a:ext cx="760" cy="640"/>
            </a:xfrm>
            <a:custGeom>
              <a:avLst/>
              <a:gdLst>
                <a:gd name="T0" fmla="*/ 8 w 760"/>
                <a:gd name="T1" fmla="*/ 476 h 639"/>
                <a:gd name="T2" fmla="*/ 17 w 760"/>
                <a:gd name="T3" fmla="*/ 316 h 639"/>
                <a:gd name="T4" fmla="*/ 33 w 760"/>
                <a:gd name="T5" fmla="*/ 167 h 639"/>
                <a:gd name="T6" fmla="*/ 59 w 760"/>
                <a:gd name="T7" fmla="*/ 116 h 639"/>
                <a:gd name="T8" fmla="*/ 91 w 760"/>
                <a:gd name="T9" fmla="*/ 151 h 639"/>
                <a:gd name="T10" fmla="*/ 96 w 760"/>
                <a:gd name="T11" fmla="*/ 111 h 639"/>
                <a:gd name="T12" fmla="*/ 112 w 760"/>
                <a:gd name="T13" fmla="*/ 49 h 639"/>
                <a:gd name="T14" fmla="*/ 140 w 760"/>
                <a:gd name="T15" fmla="*/ 87 h 639"/>
                <a:gd name="T16" fmla="*/ 172 w 760"/>
                <a:gd name="T17" fmla="*/ 139 h 639"/>
                <a:gd name="T18" fmla="*/ 174 w 760"/>
                <a:gd name="T19" fmla="*/ 187 h 639"/>
                <a:gd name="T20" fmla="*/ 217 w 760"/>
                <a:gd name="T21" fmla="*/ 553 h 639"/>
                <a:gd name="T22" fmla="*/ 211 w 760"/>
                <a:gd name="T23" fmla="*/ 593 h 639"/>
                <a:gd name="T24" fmla="*/ 216 w 760"/>
                <a:gd name="T25" fmla="*/ 626 h 639"/>
                <a:gd name="T26" fmla="*/ 227 w 760"/>
                <a:gd name="T27" fmla="*/ 594 h 639"/>
                <a:gd name="T28" fmla="*/ 235 w 760"/>
                <a:gd name="T29" fmla="*/ 460 h 639"/>
                <a:gd name="T30" fmla="*/ 243 w 760"/>
                <a:gd name="T31" fmla="*/ 364 h 639"/>
                <a:gd name="T32" fmla="*/ 246 w 760"/>
                <a:gd name="T33" fmla="*/ 175 h 639"/>
                <a:gd name="T34" fmla="*/ 276 w 760"/>
                <a:gd name="T35" fmla="*/ 100 h 639"/>
                <a:gd name="T36" fmla="*/ 310 w 760"/>
                <a:gd name="T37" fmla="*/ 59 h 639"/>
                <a:gd name="T38" fmla="*/ 331 w 760"/>
                <a:gd name="T39" fmla="*/ 84 h 639"/>
                <a:gd name="T40" fmla="*/ 371 w 760"/>
                <a:gd name="T41" fmla="*/ 203 h 639"/>
                <a:gd name="T42" fmla="*/ 388 w 760"/>
                <a:gd name="T43" fmla="*/ 207 h 639"/>
                <a:gd name="T44" fmla="*/ 406 w 760"/>
                <a:gd name="T45" fmla="*/ 121 h 639"/>
                <a:gd name="T46" fmla="*/ 419 w 760"/>
                <a:gd name="T47" fmla="*/ 39 h 639"/>
                <a:gd name="T48" fmla="*/ 483 w 760"/>
                <a:gd name="T49" fmla="*/ 14 h 639"/>
                <a:gd name="T50" fmla="*/ 512 w 760"/>
                <a:gd name="T51" fmla="*/ 78 h 639"/>
                <a:gd name="T52" fmla="*/ 526 w 760"/>
                <a:gd name="T53" fmla="*/ 83 h 639"/>
                <a:gd name="T54" fmla="*/ 552 w 760"/>
                <a:gd name="T55" fmla="*/ 23 h 639"/>
                <a:gd name="T56" fmla="*/ 576 w 760"/>
                <a:gd name="T57" fmla="*/ 59 h 639"/>
                <a:gd name="T58" fmla="*/ 598 w 760"/>
                <a:gd name="T59" fmla="*/ 99 h 639"/>
                <a:gd name="T60" fmla="*/ 616 w 760"/>
                <a:gd name="T61" fmla="*/ 63 h 639"/>
                <a:gd name="T62" fmla="*/ 641 w 760"/>
                <a:gd name="T63" fmla="*/ 51 h 639"/>
                <a:gd name="T64" fmla="*/ 668 w 760"/>
                <a:gd name="T65" fmla="*/ 52 h 639"/>
                <a:gd name="T66" fmla="*/ 716 w 760"/>
                <a:gd name="T67" fmla="*/ 91 h 639"/>
                <a:gd name="T68" fmla="*/ 731 w 760"/>
                <a:gd name="T69" fmla="*/ 183 h 639"/>
                <a:gd name="T70" fmla="*/ 756 w 760"/>
                <a:gd name="T71" fmla="*/ 254 h 6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760"/>
                <a:gd name="T109" fmla="*/ 0 h 639"/>
                <a:gd name="T110" fmla="*/ 760 w 760"/>
                <a:gd name="T111" fmla="*/ 639 h 6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760" h="639">
                  <a:moveTo>
                    <a:pt x="0" y="492"/>
                  </a:moveTo>
                  <a:cubicBezTo>
                    <a:pt x="1" y="482"/>
                    <a:pt x="2" y="473"/>
                    <a:pt x="8" y="465"/>
                  </a:cubicBezTo>
                  <a:cubicBezTo>
                    <a:pt x="9" y="454"/>
                    <a:pt x="11" y="446"/>
                    <a:pt x="12" y="435"/>
                  </a:cubicBezTo>
                  <a:cubicBezTo>
                    <a:pt x="13" y="377"/>
                    <a:pt x="12" y="358"/>
                    <a:pt x="17" y="316"/>
                  </a:cubicBezTo>
                  <a:cubicBezTo>
                    <a:pt x="18" y="291"/>
                    <a:pt x="5" y="262"/>
                    <a:pt x="17" y="238"/>
                  </a:cubicBezTo>
                  <a:cubicBezTo>
                    <a:pt x="19" y="219"/>
                    <a:pt x="26" y="183"/>
                    <a:pt x="33" y="167"/>
                  </a:cubicBezTo>
                  <a:cubicBezTo>
                    <a:pt x="36" y="161"/>
                    <a:pt x="41" y="156"/>
                    <a:pt x="43" y="150"/>
                  </a:cubicBezTo>
                  <a:cubicBezTo>
                    <a:pt x="44" y="122"/>
                    <a:pt x="36" y="111"/>
                    <a:pt x="59" y="116"/>
                  </a:cubicBezTo>
                  <a:cubicBezTo>
                    <a:pt x="60" y="127"/>
                    <a:pt x="66" y="154"/>
                    <a:pt x="76" y="161"/>
                  </a:cubicBezTo>
                  <a:cubicBezTo>
                    <a:pt x="84" y="159"/>
                    <a:pt x="88" y="159"/>
                    <a:pt x="91" y="151"/>
                  </a:cubicBezTo>
                  <a:cubicBezTo>
                    <a:pt x="91" y="141"/>
                    <a:pt x="91" y="131"/>
                    <a:pt x="92" y="121"/>
                  </a:cubicBezTo>
                  <a:cubicBezTo>
                    <a:pt x="92" y="117"/>
                    <a:pt x="96" y="111"/>
                    <a:pt x="96" y="111"/>
                  </a:cubicBezTo>
                  <a:cubicBezTo>
                    <a:pt x="97" y="103"/>
                    <a:pt x="101" y="95"/>
                    <a:pt x="104" y="87"/>
                  </a:cubicBezTo>
                  <a:cubicBezTo>
                    <a:pt x="105" y="72"/>
                    <a:pt x="109" y="63"/>
                    <a:pt x="112" y="49"/>
                  </a:cubicBezTo>
                  <a:cubicBezTo>
                    <a:pt x="115" y="66"/>
                    <a:pt x="133" y="44"/>
                    <a:pt x="131" y="71"/>
                  </a:cubicBezTo>
                  <a:cubicBezTo>
                    <a:pt x="133" y="76"/>
                    <a:pt x="138" y="82"/>
                    <a:pt x="140" y="87"/>
                  </a:cubicBezTo>
                  <a:cubicBezTo>
                    <a:pt x="141" y="96"/>
                    <a:pt x="151" y="113"/>
                    <a:pt x="158" y="118"/>
                  </a:cubicBezTo>
                  <a:cubicBezTo>
                    <a:pt x="163" y="127"/>
                    <a:pt x="164" y="133"/>
                    <a:pt x="172" y="139"/>
                  </a:cubicBezTo>
                  <a:cubicBezTo>
                    <a:pt x="175" y="144"/>
                    <a:pt x="173" y="158"/>
                    <a:pt x="179" y="161"/>
                  </a:cubicBezTo>
                  <a:cubicBezTo>
                    <a:pt x="185" y="168"/>
                    <a:pt x="171" y="178"/>
                    <a:pt x="174" y="187"/>
                  </a:cubicBezTo>
                  <a:cubicBezTo>
                    <a:pt x="179" y="215"/>
                    <a:pt x="173" y="244"/>
                    <a:pt x="182" y="271"/>
                  </a:cubicBezTo>
                  <a:cubicBezTo>
                    <a:pt x="183" y="335"/>
                    <a:pt x="193" y="469"/>
                    <a:pt x="217" y="542"/>
                  </a:cubicBezTo>
                  <a:cubicBezTo>
                    <a:pt x="218" y="559"/>
                    <a:pt x="213" y="552"/>
                    <a:pt x="216" y="566"/>
                  </a:cubicBezTo>
                  <a:cubicBezTo>
                    <a:pt x="232" y="573"/>
                    <a:pt x="211" y="582"/>
                    <a:pt x="211" y="582"/>
                  </a:cubicBezTo>
                  <a:cubicBezTo>
                    <a:pt x="212" y="594"/>
                    <a:pt x="208" y="630"/>
                    <a:pt x="217" y="639"/>
                  </a:cubicBezTo>
                  <a:cubicBezTo>
                    <a:pt x="218" y="632"/>
                    <a:pt x="213" y="621"/>
                    <a:pt x="216" y="615"/>
                  </a:cubicBezTo>
                  <a:cubicBezTo>
                    <a:pt x="218" y="611"/>
                    <a:pt x="224" y="604"/>
                    <a:pt x="224" y="604"/>
                  </a:cubicBezTo>
                  <a:cubicBezTo>
                    <a:pt x="226" y="596"/>
                    <a:pt x="225" y="592"/>
                    <a:pt x="227" y="583"/>
                  </a:cubicBezTo>
                  <a:cubicBezTo>
                    <a:pt x="228" y="559"/>
                    <a:pt x="217" y="498"/>
                    <a:pt x="230" y="473"/>
                  </a:cubicBezTo>
                  <a:cubicBezTo>
                    <a:pt x="231" y="463"/>
                    <a:pt x="233" y="458"/>
                    <a:pt x="235" y="449"/>
                  </a:cubicBezTo>
                  <a:cubicBezTo>
                    <a:pt x="236" y="445"/>
                    <a:pt x="236" y="427"/>
                    <a:pt x="236" y="427"/>
                  </a:cubicBezTo>
                  <a:cubicBezTo>
                    <a:pt x="240" y="399"/>
                    <a:pt x="241" y="391"/>
                    <a:pt x="243" y="353"/>
                  </a:cubicBezTo>
                  <a:cubicBezTo>
                    <a:pt x="244" y="339"/>
                    <a:pt x="241" y="313"/>
                    <a:pt x="244" y="299"/>
                  </a:cubicBezTo>
                  <a:cubicBezTo>
                    <a:pt x="245" y="271"/>
                    <a:pt x="239" y="209"/>
                    <a:pt x="246" y="175"/>
                  </a:cubicBezTo>
                  <a:cubicBezTo>
                    <a:pt x="253" y="148"/>
                    <a:pt x="261" y="120"/>
                    <a:pt x="268" y="113"/>
                  </a:cubicBezTo>
                  <a:cubicBezTo>
                    <a:pt x="273" y="101"/>
                    <a:pt x="272" y="104"/>
                    <a:pt x="276" y="100"/>
                  </a:cubicBezTo>
                  <a:cubicBezTo>
                    <a:pt x="278" y="92"/>
                    <a:pt x="284" y="93"/>
                    <a:pt x="289" y="87"/>
                  </a:cubicBezTo>
                  <a:cubicBezTo>
                    <a:pt x="290" y="58"/>
                    <a:pt x="300" y="79"/>
                    <a:pt x="310" y="59"/>
                  </a:cubicBezTo>
                  <a:cubicBezTo>
                    <a:pt x="318" y="61"/>
                    <a:pt x="316" y="66"/>
                    <a:pt x="323" y="70"/>
                  </a:cubicBezTo>
                  <a:cubicBezTo>
                    <a:pt x="326" y="75"/>
                    <a:pt x="328" y="79"/>
                    <a:pt x="331" y="84"/>
                  </a:cubicBezTo>
                  <a:cubicBezTo>
                    <a:pt x="335" y="103"/>
                    <a:pt x="350" y="122"/>
                    <a:pt x="360" y="139"/>
                  </a:cubicBezTo>
                  <a:cubicBezTo>
                    <a:pt x="362" y="161"/>
                    <a:pt x="363" y="183"/>
                    <a:pt x="371" y="203"/>
                  </a:cubicBezTo>
                  <a:cubicBezTo>
                    <a:pt x="372" y="212"/>
                    <a:pt x="373" y="213"/>
                    <a:pt x="380" y="217"/>
                  </a:cubicBezTo>
                  <a:cubicBezTo>
                    <a:pt x="392" y="214"/>
                    <a:pt x="385" y="218"/>
                    <a:pt x="388" y="207"/>
                  </a:cubicBezTo>
                  <a:cubicBezTo>
                    <a:pt x="389" y="204"/>
                    <a:pt x="392" y="199"/>
                    <a:pt x="392" y="199"/>
                  </a:cubicBezTo>
                  <a:cubicBezTo>
                    <a:pt x="393" y="171"/>
                    <a:pt x="394" y="146"/>
                    <a:pt x="406" y="121"/>
                  </a:cubicBezTo>
                  <a:cubicBezTo>
                    <a:pt x="408" y="105"/>
                    <a:pt x="410" y="93"/>
                    <a:pt x="411" y="76"/>
                  </a:cubicBezTo>
                  <a:cubicBezTo>
                    <a:pt x="412" y="42"/>
                    <a:pt x="407" y="54"/>
                    <a:pt x="419" y="39"/>
                  </a:cubicBezTo>
                  <a:cubicBezTo>
                    <a:pt x="421" y="27"/>
                    <a:pt x="433" y="23"/>
                    <a:pt x="435" y="11"/>
                  </a:cubicBezTo>
                  <a:cubicBezTo>
                    <a:pt x="486" y="13"/>
                    <a:pt x="459" y="0"/>
                    <a:pt x="483" y="14"/>
                  </a:cubicBezTo>
                  <a:cubicBezTo>
                    <a:pt x="493" y="30"/>
                    <a:pt x="496" y="48"/>
                    <a:pt x="507" y="63"/>
                  </a:cubicBezTo>
                  <a:cubicBezTo>
                    <a:pt x="508" y="68"/>
                    <a:pt x="512" y="78"/>
                    <a:pt x="512" y="78"/>
                  </a:cubicBezTo>
                  <a:cubicBezTo>
                    <a:pt x="512" y="85"/>
                    <a:pt x="511" y="93"/>
                    <a:pt x="513" y="100"/>
                  </a:cubicBezTo>
                  <a:cubicBezTo>
                    <a:pt x="514" y="105"/>
                    <a:pt x="526" y="84"/>
                    <a:pt x="526" y="83"/>
                  </a:cubicBezTo>
                  <a:cubicBezTo>
                    <a:pt x="530" y="67"/>
                    <a:pt x="533" y="56"/>
                    <a:pt x="542" y="41"/>
                  </a:cubicBezTo>
                  <a:cubicBezTo>
                    <a:pt x="546" y="35"/>
                    <a:pt x="552" y="23"/>
                    <a:pt x="552" y="23"/>
                  </a:cubicBezTo>
                  <a:cubicBezTo>
                    <a:pt x="558" y="31"/>
                    <a:pt x="560" y="40"/>
                    <a:pt x="568" y="46"/>
                  </a:cubicBezTo>
                  <a:cubicBezTo>
                    <a:pt x="571" y="50"/>
                    <a:pt x="574" y="54"/>
                    <a:pt x="576" y="59"/>
                  </a:cubicBezTo>
                  <a:cubicBezTo>
                    <a:pt x="578" y="70"/>
                    <a:pt x="582" y="85"/>
                    <a:pt x="587" y="95"/>
                  </a:cubicBezTo>
                  <a:cubicBezTo>
                    <a:pt x="589" y="126"/>
                    <a:pt x="587" y="108"/>
                    <a:pt x="598" y="99"/>
                  </a:cubicBezTo>
                  <a:cubicBezTo>
                    <a:pt x="601" y="93"/>
                    <a:pt x="604" y="86"/>
                    <a:pt x="608" y="81"/>
                  </a:cubicBezTo>
                  <a:cubicBezTo>
                    <a:pt x="609" y="74"/>
                    <a:pt x="613" y="69"/>
                    <a:pt x="616" y="63"/>
                  </a:cubicBezTo>
                  <a:cubicBezTo>
                    <a:pt x="618" y="52"/>
                    <a:pt x="618" y="45"/>
                    <a:pt x="630" y="43"/>
                  </a:cubicBezTo>
                  <a:cubicBezTo>
                    <a:pt x="641" y="39"/>
                    <a:pt x="636" y="48"/>
                    <a:pt x="641" y="51"/>
                  </a:cubicBezTo>
                  <a:cubicBezTo>
                    <a:pt x="644" y="53"/>
                    <a:pt x="648" y="52"/>
                    <a:pt x="651" y="52"/>
                  </a:cubicBezTo>
                  <a:cubicBezTo>
                    <a:pt x="661" y="55"/>
                    <a:pt x="658" y="54"/>
                    <a:pt x="668" y="52"/>
                  </a:cubicBezTo>
                  <a:cubicBezTo>
                    <a:pt x="675" y="43"/>
                    <a:pt x="680" y="34"/>
                    <a:pt x="691" y="28"/>
                  </a:cubicBezTo>
                  <a:cubicBezTo>
                    <a:pt x="692" y="51"/>
                    <a:pt x="712" y="70"/>
                    <a:pt x="716" y="91"/>
                  </a:cubicBezTo>
                  <a:cubicBezTo>
                    <a:pt x="717" y="108"/>
                    <a:pt x="720" y="121"/>
                    <a:pt x="723" y="137"/>
                  </a:cubicBezTo>
                  <a:cubicBezTo>
                    <a:pt x="724" y="151"/>
                    <a:pt x="724" y="170"/>
                    <a:pt x="731" y="183"/>
                  </a:cubicBezTo>
                  <a:cubicBezTo>
                    <a:pt x="732" y="190"/>
                    <a:pt x="733" y="196"/>
                    <a:pt x="736" y="203"/>
                  </a:cubicBezTo>
                  <a:cubicBezTo>
                    <a:pt x="737" y="218"/>
                    <a:pt x="740" y="246"/>
                    <a:pt x="756" y="254"/>
                  </a:cubicBezTo>
                  <a:cubicBezTo>
                    <a:pt x="760" y="259"/>
                    <a:pt x="751" y="263"/>
                    <a:pt x="756" y="268"/>
                  </a:cubicBezTo>
                </a:path>
              </a:pathLst>
            </a:custGeom>
            <a:noFill/>
            <a:ln w="19050">
              <a:noFill/>
              <a:round/>
              <a:headEnd/>
              <a:tailEnd/>
            </a:ln>
          </p:spPr>
          <p:txBody>
            <a:bodyPr/>
            <a:lstStyle/>
            <a:p>
              <a:endParaRPr lang="en-US"/>
            </a:p>
          </p:txBody>
        </p:sp>
        <p:sp>
          <p:nvSpPr>
            <p:cNvPr id="1421328" name="Freeform 17"/>
            <p:cNvSpPr>
              <a:spLocks/>
            </p:cNvSpPr>
            <p:nvPr/>
          </p:nvSpPr>
          <p:spPr bwMode="auto">
            <a:xfrm>
              <a:off x="1771" y="2610"/>
              <a:ext cx="706" cy="345"/>
            </a:xfrm>
            <a:custGeom>
              <a:avLst/>
              <a:gdLst>
                <a:gd name="T0" fmla="*/ 0 w 705"/>
                <a:gd name="T1" fmla="*/ 326 h 344"/>
                <a:gd name="T2" fmla="*/ 11 w 705"/>
                <a:gd name="T3" fmla="*/ 251 h 344"/>
                <a:gd name="T4" fmla="*/ 12 w 705"/>
                <a:gd name="T5" fmla="*/ 246 h 344"/>
                <a:gd name="T6" fmla="*/ 19 w 705"/>
                <a:gd name="T7" fmla="*/ 201 h 344"/>
                <a:gd name="T8" fmla="*/ 35 w 705"/>
                <a:gd name="T9" fmla="*/ 142 h 344"/>
                <a:gd name="T10" fmla="*/ 43 w 705"/>
                <a:gd name="T11" fmla="*/ 118 h 344"/>
                <a:gd name="T12" fmla="*/ 75 w 705"/>
                <a:gd name="T13" fmla="*/ 41 h 344"/>
                <a:gd name="T14" fmla="*/ 110 w 705"/>
                <a:gd name="T15" fmla="*/ 38 h 344"/>
                <a:gd name="T16" fmla="*/ 134 w 705"/>
                <a:gd name="T17" fmla="*/ 49 h 344"/>
                <a:gd name="T18" fmla="*/ 163 w 705"/>
                <a:gd name="T19" fmla="*/ 70 h 344"/>
                <a:gd name="T20" fmla="*/ 171 w 705"/>
                <a:gd name="T21" fmla="*/ 67 h 344"/>
                <a:gd name="T22" fmla="*/ 187 w 705"/>
                <a:gd name="T23" fmla="*/ 48 h 344"/>
                <a:gd name="T24" fmla="*/ 192 w 705"/>
                <a:gd name="T25" fmla="*/ 32 h 344"/>
                <a:gd name="T26" fmla="*/ 200 w 705"/>
                <a:gd name="T27" fmla="*/ 30 h 344"/>
                <a:gd name="T28" fmla="*/ 212 w 705"/>
                <a:gd name="T29" fmla="*/ 48 h 344"/>
                <a:gd name="T30" fmla="*/ 224 w 705"/>
                <a:gd name="T31" fmla="*/ 57 h 344"/>
                <a:gd name="T32" fmla="*/ 240 w 705"/>
                <a:gd name="T33" fmla="*/ 72 h 344"/>
                <a:gd name="T34" fmla="*/ 256 w 705"/>
                <a:gd name="T35" fmla="*/ 62 h 344"/>
                <a:gd name="T36" fmla="*/ 280 w 705"/>
                <a:gd name="T37" fmla="*/ 27 h 344"/>
                <a:gd name="T38" fmla="*/ 291 w 705"/>
                <a:gd name="T39" fmla="*/ 8 h 344"/>
                <a:gd name="T40" fmla="*/ 297 w 705"/>
                <a:gd name="T41" fmla="*/ 0 h 344"/>
                <a:gd name="T42" fmla="*/ 315 w 705"/>
                <a:gd name="T43" fmla="*/ 59 h 344"/>
                <a:gd name="T44" fmla="*/ 320 w 705"/>
                <a:gd name="T45" fmla="*/ 83 h 344"/>
                <a:gd name="T46" fmla="*/ 329 w 705"/>
                <a:gd name="T47" fmla="*/ 243 h 344"/>
                <a:gd name="T48" fmla="*/ 336 w 705"/>
                <a:gd name="T49" fmla="*/ 273 h 344"/>
                <a:gd name="T50" fmla="*/ 352 w 705"/>
                <a:gd name="T51" fmla="*/ 257 h 344"/>
                <a:gd name="T52" fmla="*/ 379 w 705"/>
                <a:gd name="T53" fmla="*/ 236 h 344"/>
                <a:gd name="T54" fmla="*/ 382 w 705"/>
                <a:gd name="T55" fmla="*/ 220 h 344"/>
                <a:gd name="T56" fmla="*/ 387 w 705"/>
                <a:gd name="T57" fmla="*/ 231 h 344"/>
                <a:gd name="T58" fmla="*/ 403 w 705"/>
                <a:gd name="T59" fmla="*/ 265 h 344"/>
                <a:gd name="T60" fmla="*/ 411 w 705"/>
                <a:gd name="T61" fmla="*/ 313 h 344"/>
                <a:gd name="T62" fmla="*/ 417 w 705"/>
                <a:gd name="T63" fmla="*/ 319 h 344"/>
                <a:gd name="T64" fmla="*/ 420 w 705"/>
                <a:gd name="T65" fmla="*/ 303 h 344"/>
                <a:gd name="T66" fmla="*/ 433 w 705"/>
                <a:gd name="T67" fmla="*/ 163 h 344"/>
                <a:gd name="T68" fmla="*/ 443 w 705"/>
                <a:gd name="T69" fmla="*/ 107 h 344"/>
                <a:gd name="T70" fmla="*/ 454 w 705"/>
                <a:gd name="T71" fmla="*/ 68 h 344"/>
                <a:gd name="T72" fmla="*/ 481 w 705"/>
                <a:gd name="T73" fmla="*/ 19 h 344"/>
                <a:gd name="T74" fmla="*/ 502 w 705"/>
                <a:gd name="T75" fmla="*/ 11 h 344"/>
                <a:gd name="T76" fmla="*/ 555 w 705"/>
                <a:gd name="T77" fmla="*/ 54 h 344"/>
                <a:gd name="T78" fmla="*/ 571 w 705"/>
                <a:gd name="T79" fmla="*/ 134 h 344"/>
                <a:gd name="T80" fmla="*/ 579 w 705"/>
                <a:gd name="T81" fmla="*/ 271 h 344"/>
                <a:gd name="T82" fmla="*/ 591 w 705"/>
                <a:gd name="T83" fmla="*/ 355 h 344"/>
                <a:gd name="T84" fmla="*/ 598 w 705"/>
                <a:gd name="T85" fmla="*/ 313 h 344"/>
                <a:gd name="T86" fmla="*/ 601 w 705"/>
                <a:gd name="T87" fmla="*/ 244 h 344"/>
                <a:gd name="T88" fmla="*/ 603 w 705"/>
                <a:gd name="T89" fmla="*/ 204 h 344"/>
                <a:gd name="T90" fmla="*/ 606 w 705"/>
                <a:gd name="T91" fmla="*/ 188 h 344"/>
                <a:gd name="T92" fmla="*/ 617 w 705"/>
                <a:gd name="T93" fmla="*/ 140 h 344"/>
                <a:gd name="T94" fmla="*/ 622 w 705"/>
                <a:gd name="T95" fmla="*/ 112 h 344"/>
                <a:gd name="T96" fmla="*/ 635 w 705"/>
                <a:gd name="T97" fmla="*/ 94 h 344"/>
                <a:gd name="T98" fmla="*/ 651 w 705"/>
                <a:gd name="T99" fmla="*/ 80 h 344"/>
                <a:gd name="T100" fmla="*/ 659 w 705"/>
                <a:gd name="T101" fmla="*/ 65 h 344"/>
                <a:gd name="T102" fmla="*/ 694 w 705"/>
                <a:gd name="T103" fmla="*/ 54 h 344"/>
                <a:gd name="T104" fmla="*/ 716 w 705"/>
                <a:gd name="T105" fmla="*/ 41 h 3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705"/>
                <a:gd name="T160" fmla="*/ 0 h 344"/>
                <a:gd name="T161" fmla="*/ 705 w 705"/>
                <a:gd name="T162" fmla="*/ 344 h 3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705" h="344">
                  <a:moveTo>
                    <a:pt x="0" y="315"/>
                  </a:moveTo>
                  <a:cubicBezTo>
                    <a:pt x="1" y="290"/>
                    <a:pt x="0" y="263"/>
                    <a:pt x="11" y="240"/>
                  </a:cubicBezTo>
                  <a:cubicBezTo>
                    <a:pt x="11" y="238"/>
                    <a:pt x="12" y="237"/>
                    <a:pt x="12" y="235"/>
                  </a:cubicBezTo>
                  <a:cubicBezTo>
                    <a:pt x="13" y="219"/>
                    <a:pt x="17" y="206"/>
                    <a:pt x="19" y="190"/>
                  </a:cubicBezTo>
                  <a:cubicBezTo>
                    <a:pt x="19" y="185"/>
                    <a:pt x="29" y="145"/>
                    <a:pt x="35" y="142"/>
                  </a:cubicBezTo>
                  <a:cubicBezTo>
                    <a:pt x="36" y="135"/>
                    <a:pt x="43" y="118"/>
                    <a:pt x="43" y="118"/>
                  </a:cubicBezTo>
                  <a:cubicBezTo>
                    <a:pt x="49" y="89"/>
                    <a:pt x="45" y="59"/>
                    <a:pt x="75" y="41"/>
                  </a:cubicBezTo>
                  <a:cubicBezTo>
                    <a:pt x="82" y="30"/>
                    <a:pt x="99" y="37"/>
                    <a:pt x="110" y="38"/>
                  </a:cubicBezTo>
                  <a:cubicBezTo>
                    <a:pt x="118" y="41"/>
                    <a:pt x="126" y="48"/>
                    <a:pt x="134" y="49"/>
                  </a:cubicBezTo>
                  <a:cubicBezTo>
                    <a:pt x="142" y="52"/>
                    <a:pt x="154" y="69"/>
                    <a:pt x="163" y="70"/>
                  </a:cubicBezTo>
                  <a:cubicBezTo>
                    <a:pt x="169" y="73"/>
                    <a:pt x="165" y="64"/>
                    <a:pt x="171" y="67"/>
                  </a:cubicBezTo>
                  <a:cubicBezTo>
                    <a:pt x="177" y="61"/>
                    <a:pt x="180" y="53"/>
                    <a:pt x="187" y="48"/>
                  </a:cubicBezTo>
                  <a:cubicBezTo>
                    <a:pt x="188" y="42"/>
                    <a:pt x="190" y="37"/>
                    <a:pt x="192" y="32"/>
                  </a:cubicBezTo>
                  <a:cubicBezTo>
                    <a:pt x="194" y="19"/>
                    <a:pt x="193" y="26"/>
                    <a:pt x="200" y="30"/>
                  </a:cubicBezTo>
                  <a:cubicBezTo>
                    <a:pt x="202" y="33"/>
                    <a:pt x="209" y="46"/>
                    <a:pt x="212" y="48"/>
                  </a:cubicBezTo>
                  <a:cubicBezTo>
                    <a:pt x="216" y="51"/>
                    <a:pt x="224" y="57"/>
                    <a:pt x="224" y="57"/>
                  </a:cubicBezTo>
                  <a:cubicBezTo>
                    <a:pt x="227" y="63"/>
                    <a:pt x="234" y="69"/>
                    <a:pt x="240" y="72"/>
                  </a:cubicBezTo>
                  <a:cubicBezTo>
                    <a:pt x="252" y="69"/>
                    <a:pt x="247" y="67"/>
                    <a:pt x="256" y="62"/>
                  </a:cubicBezTo>
                  <a:cubicBezTo>
                    <a:pt x="259" y="46"/>
                    <a:pt x="273" y="40"/>
                    <a:pt x="280" y="27"/>
                  </a:cubicBezTo>
                  <a:cubicBezTo>
                    <a:pt x="283" y="21"/>
                    <a:pt x="287" y="14"/>
                    <a:pt x="291" y="8"/>
                  </a:cubicBezTo>
                  <a:cubicBezTo>
                    <a:pt x="293" y="5"/>
                    <a:pt x="297" y="0"/>
                    <a:pt x="297" y="0"/>
                  </a:cubicBezTo>
                  <a:cubicBezTo>
                    <a:pt x="309" y="17"/>
                    <a:pt x="307" y="40"/>
                    <a:pt x="315" y="59"/>
                  </a:cubicBezTo>
                  <a:cubicBezTo>
                    <a:pt x="316" y="69"/>
                    <a:pt x="316" y="74"/>
                    <a:pt x="320" y="83"/>
                  </a:cubicBezTo>
                  <a:cubicBezTo>
                    <a:pt x="321" y="112"/>
                    <a:pt x="316" y="215"/>
                    <a:pt x="329" y="232"/>
                  </a:cubicBezTo>
                  <a:cubicBezTo>
                    <a:pt x="333" y="245"/>
                    <a:pt x="334" y="245"/>
                    <a:pt x="336" y="262"/>
                  </a:cubicBezTo>
                  <a:cubicBezTo>
                    <a:pt x="340" y="255"/>
                    <a:pt x="345" y="250"/>
                    <a:pt x="352" y="246"/>
                  </a:cubicBezTo>
                  <a:cubicBezTo>
                    <a:pt x="354" y="237"/>
                    <a:pt x="356" y="222"/>
                    <a:pt x="368" y="225"/>
                  </a:cubicBezTo>
                  <a:cubicBezTo>
                    <a:pt x="369" y="220"/>
                    <a:pt x="370" y="214"/>
                    <a:pt x="371" y="209"/>
                  </a:cubicBezTo>
                  <a:cubicBezTo>
                    <a:pt x="372" y="205"/>
                    <a:pt x="374" y="217"/>
                    <a:pt x="376" y="220"/>
                  </a:cubicBezTo>
                  <a:cubicBezTo>
                    <a:pt x="382" y="231"/>
                    <a:pt x="389" y="241"/>
                    <a:pt x="392" y="254"/>
                  </a:cubicBezTo>
                  <a:cubicBezTo>
                    <a:pt x="392" y="262"/>
                    <a:pt x="388" y="293"/>
                    <a:pt x="400" y="302"/>
                  </a:cubicBezTo>
                  <a:cubicBezTo>
                    <a:pt x="401" y="305"/>
                    <a:pt x="405" y="310"/>
                    <a:pt x="406" y="308"/>
                  </a:cubicBezTo>
                  <a:cubicBezTo>
                    <a:pt x="409" y="303"/>
                    <a:pt x="409" y="292"/>
                    <a:pt x="409" y="292"/>
                  </a:cubicBezTo>
                  <a:cubicBezTo>
                    <a:pt x="411" y="249"/>
                    <a:pt x="411" y="205"/>
                    <a:pt x="422" y="163"/>
                  </a:cubicBezTo>
                  <a:cubicBezTo>
                    <a:pt x="424" y="145"/>
                    <a:pt x="421" y="123"/>
                    <a:pt x="432" y="107"/>
                  </a:cubicBezTo>
                  <a:cubicBezTo>
                    <a:pt x="434" y="94"/>
                    <a:pt x="438" y="80"/>
                    <a:pt x="443" y="68"/>
                  </a:cubicBezTo>
                  <a:cubicBezTo>
                    <a:pt x="444" y="45"/>
                    <a:pt x="444" y="23"/>
                    <a:pt x="470" y="19"/>
                  </a:cubicBezTo>
                  <a:cubicBezTo>
                    <a:pt x="477" y="16"/>
                    <a:pt x="483" y="12"/>
                    <a:pt x="491" y="11"/>
                  </a:cubicBezTo>
                  <a:cubicBezTo>
                    <a:pt x="568" y="13"/>
                    <a:pt x="526" y="1"/>
                    <a:pt x="544" y="54"/>
                  </a:cubicBezTo>
                  <a:cubicBezTo>
                    <a:pt x="547" y="81"/>
                    <a:pt x="551" y="108"/>
                    <a:pt x="560" y="134"/>
                  </a:cubicBezTo>
                  <a:cubicBezTo>
                    <a:pt x="560" y="146"/>
                    <a:pt x="551" y="226"/>
                    <a:pt x="568" y="260"/>
                  </a:cubicBezTo>
                  <a:cubicBezTo>
                    <a:pt x="574" y="288"/>
                    <a:pt x="574" y="316"/>
                    <a:pt x="580" y="344"/>
                  </a:cubicBezTo>
                  <a:cubicBezTo>
                    <a:pt x="583" y="330"/>
                    <a:pt x="583" y="315"/>
                    <a:pt x="587" y="302"/>
                  </a:cubicBezTo>
                  <a:cubicBezTo>
                    <a:pt x="590" y="271"/>
                    <a:pt x="587" y="302"/>
                    <a:pt x="590" y="233"/>
                  </a:cubicBezTo>
                  <a:cubicBezTo>
                    <a:pt x="591" y="220"/>
                    <a:pt x="591" y="206"/>
                    <a:pt x="592" y="193"/>
                  </a:cubicBezTo>
                  <a:cubicBezTo>
                    <a:pt x="592" y="188"/>
                    <a:pt x="595" y="177"/>
                    <a:pt x="595" y="177"/>
                  </a:cubicBezTo>
                  <a:cubicBezTo>
                    <a:pt x="596" y="164"/>
                    <a:pt x="601" y="152"/>
                    <a:pt x="606" y="140"/>
                  </a:cubicBezTo>
                  <a:cubicBezTo>
                    <a:pt x="607" y="130"/>
                    <a:pt x="605" y="120"/>
                    <a:pt x="611" y="112"/>
                  </a:cubicBezTo>
                  <a:cubicBezTo>
                    <a:pt x="613" y="103"/>
                    <a:pt x="616" y="99"/>
                    <a:pt x="624" y="94"/>
                  </a:cubicBezTo>
                  <a:cubicBezTo>
                    <a:pt x="627" y="89"/>
                    <a:pt x="634" y="83"/>
                    <a:pt x="640" y="80"/>
                  </a:cubicBezTo>
                  <a:cubicBezTo>
                    <a:pt x="647" y="68"/>
                    <a:pt x="645" y="74"/>
                    <a:pt x="648" y="65"/>
                  </a:cubicBezTo>
                  <a:cubicBezTo>
                    <a:pt x="650" y="46"/>
                    <a:pt x="668" y="60"/>
                    <a:pt x="683" y="54"/>
                  </a:cubicBezTo>
                  <a:cubicBezTo>
                    <a:pt x="688" y="49"/>
                    <a:pt x="703" y="45"/>
                    <a:pt x="705" y="41"/>
                  </a:cubicBezTo>
                </a:path>
              </a:pathLst>
            </a:custGeom>
            <a:noFill/>
            <a:ln w="19050">
              <a:noFill/>
              <a:round/>
              <a:headEnd/>
              <a:tailEnd/>
            </a:ln>
          </p:spPr>
          <p:txBody>
            <a:bodyPr/>
            <a:lstStyle/>
            <a:p>
              <a:endParaRPr lang="en-US"/>
            </a:p>
          </p:txBody>
        </p:sp>
      </p:grpSp>
      <p:sp>
        <p:nvSpPr>
          <p:cNvPr id="23" name="Rectangle 55"/>
          <p:cNvSpPr txBox="1">
            <a:spLocks noChangeArrowheads="1"/>
          </p:cNvSpPr>
          <p:nvPr/>
        </p:nvSpPr>
        <p:spPr>
          <a:xfrm>
            <a:off x="457199" y="1130061"/>
            <a:ext cx="3890514" cy="4905016"/>
          </a:xfrm>
          <a:prstGeom prst="rect">
            <a:avLst/>
          </a:prstGeom>
          <a:gradFill flip="none" rotWithShape="1">
            <a:gsLst>
              <a:gs pos="0">
                <a:srgbClr val="3E596A"/>
              </a:gs>
              <a:gs pos="100000">
                <a:srgbClr val="4D7085"/>
              </a:gs>
            </a:gsLst>
            <a:lin ang="10800000" scaled="1"/>
            <a:tileRect/>
          </a:gradFill>
          <a:ln w="25400" cap="flat" cmpd="sng" algn="ctr">
            <a:noFill/>
            <a:prstDash val="solid"/>
          </a:ln>
        </p:spPr>
        <p:style>
          <a:lnRef idx="2">
            <a:schemeClr val="accent1">
              <a:shade val="50000"/>
            </a:schemeClr>
          </a:lnRef>
          <a:fillRef idx="1">
            <a:schemeClr val="accent1"/>
          </a:fillRef>
          <a:effectRef idx="0">
            <a:schemeClr val="accent1"/>
          </a:effectRef>
          <a:fontRef idx="minor">
            <a:schemeClr val="lt1"/>
          </a:fontRef>
        </p:style>
        <p:txBody>
          <a:bodyPr lIns="274320" tIns="640080" rIns="274320" bIns="274320" rtlCol="0" anchor="t" anchorCtr="0">
            <a:noAutofit/>
          </a:bodyPr>
          <a:lstStyle/>
          <a:p>
            <a:pPr marL="285750" lvl="0" indent="-285750" eaLnBrk="0" hangingPunct="0">
              <a:lnSpc>
                <a:spcPct val="90000"/>
              </a:lnSpc>
              <a:spcBef>
                <a:spcPts val="600"/>
              </a:spcBef>
              <a:buClr>
                <a:schemeClr val="bg1"/>
              </a:buClr>
              <a:buSzPct val="90000"/>
            </a:pPr>
            <a:r>
              <a:rPr lang="en-US" sz="1400" b="1" dirty="0" smtClean="0">
                <a:solidFill>
                  <a:schemeClr val="bg1"/>
                </a:solidFill>
                <a:sym typeface="Wingdings" pitchFamily="2" charset="2"/>
              </a:rPr>
              <a:t>Planning and deployment</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3D predictive planning tool</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Indoor and outdoor network plan</a:t>
            </a:r>
          </a:p>
          <a:p>
            <a:pPr marL="285750" lvl="0" indent="-285750" eaLnBrk="0" hangingPunct="0">
              <a:lnSpc>
                <a:spcPct val="90000"/>
              </a:lnSpc>
              <a:spcBef>
                <a:spcPts val="1200"/>
              </a:spcBef>
              <a:buClr>
                <a:schemeClr val="bg1"/>
              </a:buClr>
              <a:buSzPct val="90000"/>
            </a:pPr>
            <a:r>
              <a:rPr lang="en-US" sz="1400" b="1" dirty="0" smtClean="0">
                <a:solidFill>
                  <a:schemeClr val="bg1"/>
                </a:solidFill>
                <a:sym typeface="Wingdings" pitchFamily="2" charset="2"/>
              </a:rPr>
              <a:t>Configuration and Verification</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Complete offline configuration</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System and service wizards</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Pushes configuration to WLCs</a:t>
            </a:r>
          </a:p>
          <a:p>
            <a:pPr marL="285750" lvl="0" indent="-285750" eaLnBrk="0" hangingPunct="0">
              <a:lnSpc>
                <a:spcPct val="90000"/>
              </a:lnSpc>
              <a:spcBef>
                <a:spcPts val="1200"/>
              </a:spcBef>
              <a:buClr>
                <a:schemeClr val="bg1"/>
              </a:buClr>
              <a:buSzPct val="90000"/>
            </a:pPr>
            <a:r>
              <a:rPr lang="en-US" sz="1400" b="1" dirty="0" smtClean="0">
                <a:solidFill>
                  <a:schemeClr val="bg1"/>
                </a:solidFill>
                <a:sym typeface="Wingdings" pitchFamily="2" charset="2"/>
              </a:rPr>
              <a:t>Monitoring and reporting</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By user, radio, AP, WLC, SSID</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30 day history aids compliance</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WIDS/WIPS integration</a:t>
            </a:r>
          </a:p>
          <a:p>
            <a:pPr marL="285750" lvl="0" indent="-285750" eaLnBrk="0" hangingPunct="0">
              <a:lnSpc>
                <a:spcPct val="90000"/>
              </a:lnSpc>
              <a:spcBef>
                <a:spcPts val="1200"/>
              </a:spcBef>
              <a:buClr>
                <a:schemeClr val="bg1"/>
              </a:buClr>
              <a:buSzPct val="90000"/>
            </a:pPr>
            <a:r>
              <a:rPr lang="en-US" sz="1400" b="1" dirty="0" smtClean="0">
                <a:solidFill>
                  <a:schemeClr val="bg1"/>
                </a:solidFill>
                <a:sym typeface="Wingdings" pitchFamily="2" charset="2"/>
              </a:rPr>
              <a:t>Location aware</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Search by location</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Roaming history</a:t>
            </a:r>
          </a:p>
          <a:p>
            <a:pPr marL="173038" lvl="0" indent="-173038" eaLnBrk="0" hangingPunct="0">
              <a:lnSpc>
                <a:spcPct val="90000"/>
              </a:lnSpc>
              <a:spcBef>
                <a:spcPts val="400"/>
              </a:spcBef>
              <a:buClr>
                <a:schemeClr val="bg1"/>
              </a:buClr>
              <a:buSzPct val="90000"/>
              <a:buFont typeface="Wingdings" pitchFamily="2" charset="2"/>
              <a:buChar char="§"/>
            </a:pPr>
            <a:r>
              <a:rPr lang="en-US" sz="1400" dirty="0" smtClean="0">
                <a:solidFill>
                  <a:schemeClr val="bg1"/>
                </a:solidFill>
                <a:sym typeface="Wingdings" pitchFamily="2" charset="2"/>
              </a:rPr>
              <a:t>Geo fencing</a:t>
            </a:r>
          </a:p>
        </p:txBody>
      </p:sp>
      <p:sp>
        <p:nvSpPr>
          <p:cNvPr id="25" name="Rectangle 24"/>
          <p:cNvSpPr/>
          <p:nvPr/>
        </p:nvSpPr>
        <p:spPr>
          <a:xfrm>
            <a:off x="457198" y="1138687"/>
            <a:ext cx="3890515" cy="465826"/>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RingMaster</a:t>
            </a:r>
            <a:endParaRPr lang="en-US" dirty="0"/>
          </a:p>
        </p:txBody>
      </p:sp>
      <p:grpSp>
        <p:nvGrpSpPr>
          <p:cNvPr id="3" name="Group 21"/>
          <p:cNvGrpSpPr/>
          <p:nvPr/>
        </p:nvGrpSpPr>
        <p:grpSpPr>
          <a:xfrm>
            <a:off x="5484030" y="1337089"/>
            <a:ext cx="2663657" cy="1286369"/>
            <a:chOff x="5501282" y="1233577"/>
            <a:chExt cx="2663657" cy="1286369"/>
          </a:xfrm>
        </p:grpSpPr>
        <p:pic>
          <p:nvPicPr>
            <p:cNvPr id="1421332"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01282" y="1721269"/>
              <a:ext cx="1586261" cy="798677"/>
            </a:xfrm>
            <a:prstGeom prst="rect">
              <a:avLst/>
            </a:prstGeom>
            <a:noFill/>
            <a:ln w="9525">
              <a:noFill/>
              <a:miter lim="800000"/>
              <a:headEnd/>
              <a:tailEnd/>
            </a:ln>
            <a:effectLst>
              <a:outerShdw blurRad="127000" dist="38100" dir="2700000" algn="tl" rotWithShape="0">
                <a:prstClr val="black">
                  <a:alpha val="40000"/>
                </a:prstClr>
              </a:outerShdw>
            </a:effectLst>
          </p:spPr>
        </p:pic>
        <p:pic>
          <p:nvPicPr>
            <p:cNvPr id="1421331"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367915" y="1233577"/>
              <a:ext cx="1797024" cy="1082929"/>
            </a:xfrm>
            <a:prstGeom prst="rect">
              <a:avLst/>
            </a:prstGeom>
            <a:noFill/>
            <a:ln w="9525">
              <a:noFill/>
              <a:miter lim="800000"/>
              <a:headEnd/>
              <a:tailEnd/>
            </a:ln>
            <a:effectLst>
              <a:outerShdw blurRad="127000" dist="38100" dir="2700000" algn="tl" rotWithShape="0">
                <a:prstClr val="black">
                  <a:alpha val="40000"/>
                </a:prstClr>
              </a:outerShdw>
            </a:effectLst>
          </p:spPr>
        </p:pic>
      </p:grpSp>
      <p:pic>
        <p:nvPicPr>
          <p:cNvPr id="1421329"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821695" y="4431382"/>
            <a:ext cx="1616343" cy="942867"/>
          </a:xfrm>
          <a:prstGeom prst="rect">
            <a:avLst/>
          </a:prstGeom>
          <a:noFill/>
          <a:ln w="3175">
            <a:noFill/>
            <a:miter lim="800000"/>
            <a:headEnd/>
            <a:tailEnd/>
          </a:ln>
          <a:effectLst>
            <a:outerShdw blurRad="165100" dist="38100" dir="2700000" algn="tl" rotWithShape="0">
              <a:prstClr val="black">
                <a:alpha val="40000"/>
              </a:prstClr>
            </a:outerShdw>
          </a:effectLst>
        </p:spPr>
      </p:pic>
      <p:pic>
        <p:nvPicPr>
          <p:cNvPr id="1421330"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049347" y="2986520"/>
            <a:ext cx="1430426" cy="994320"/>
          </a:xfrm>
          <a:prstGeom prst="rect">
            <a:avLst/>
          </a:prstGeom>
          <a:noFill/>
          <a:ln w="3175">
            <a:noFill/>
            <a:miter lim="800000"/>
            <a:headEnd/>
            <a:tailEnd/>
          </a:ln>
          <a:effectLst>
            <a:outerShdw blurRad="139700" dist="38100" dir="2700000" algn="tl" rotWithShape="0">
              <a:prstClr val="black">
                <a:alpha val="40000"/>
              </a:prstClr>
            </a:outerShdw>
          </a:effectLst>
        </p:spPr>
      </p:pic>
      <p:pic>
        <p:nvPicPr>
          <p:cNvPr id="1421321" name="Picture 7"/>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468383" y="3001297"/>
            <a:ext cx="1449329" cy="1016261"/>
          </a:xfrm>
          <a:prstGeom prst="rect">
            <a:avLst/>
          </a:prstGeom>
          <a:noFill/>
          <a:ln w="3175">
            <a:noFill/>
            <a:miter lim="800000"/>
            <a:headEnd/>
            <a:tailEnd/>
          </a:ln>
          <a:effectLst>
            <a:outerShdw blurRad="127000" dist="38100" dir="2700000" algn="tl" rotWithShape="0">
              <a:prstClr val="black">
                <a:alpha val="40000"/>
              </a:prstClr>
            </a:outerShdw>
          </a:effectLst>
        </p:spPr>
      </p:pic>
      <p:graphicFrame>
        <p:nvGraphicFramePr>
          <p:cNvPr id="32" name="Diagram 31"/>
          <p:cNvGraphicFramePr/>
          <p:nvPr/>
        </p:nvGraphicFramePr>
        <p:xfrm>
          <a:off x="4341155" y="2114071"/>
          <a:ext cx="4449171" cy="292478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0" name="Title 19"/>
          <p:cNvSpPr>
            <a:spLocks noGrp="1"/>
          </p:cNvSpPr>
          <p:nvPr>
            <p:ph type="title"/>
          </p:nvPr>
        </p:nvSpPr>
        <p:spPr/>
        <p:txBody>
          <a:bodyPr/>
          <a:lstStyle/>
          <a:p>
            <a:pPr lvl="0"/>
            <a:r>
              <a:rPr lang="en-US" dirty="0"/>
              <a:t>Juniper WLM Series Life Cycle </a:t>
            </a:r>
            <a:r>
              <a:rPr lang="en-US" dirty="0" smtClean="0"/>
              <a:t>Management</a:t>
            </a:r>
            <a:endParaRPr lang="en-US" dirty="0"/>
          </a:p>
        </p:txBody>
      </p:sp>
    </p:spTree>
  </p:cSld>
  <p:clrMapOvr>
    <a:masterClrMapping/>
  </p:clrMapOvr>
  <p:transition xmlns:p14="http://schemas.microsoft.com/office/powerpoint/2010/main" advTm="58000">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fltVal val="0"/>
                                          </p:val>
                                        </p:tav>
                                        <p:tav tm="100000">
                                          <p:val>
                                            <p:strVal val="#ppt_w"/>
                                          </p:val>
                                        </p:tav>
                                      </p:tavLst>
                                    </p:anim>
                                    <p:anim calcmode="lin" valueType="num">
                                      <p:cBhvr>
                                        <p:cTn id="8" dur="1000" fill="hold"/>
                                        <p:tgtEl>
                                          <p:spTgt spid="32"/>
                                        </p:tgtEl>
                                        <p:attrNameLst>
                                          <p:attrName>ppt_h</p:attrName>
                                        </p:attrNameLst>
                                      </p:cBhvr>
                                      <p:tavLst>
                                        <p:tav tm="0">
                                          <p:val>
                                            <p:fltVal val="0"/>
                                          </p:val>
                                        </p:tav>
                                        <p:tav tm="100000">
                                          <p:val>
                                            <p:strVal val="#ppt_h"/>
                                          </p:val>
                                        </p:tav>
                                      </p:tavLst>
                                    </p:anim>
                                    <p:anim calcmode="lin" valueType="num">
                                      <p:cBhvr>
                                        <p:cTn id="9" dur="1000" fill="hold"/>
                                        <p:tgtEl>
                                          <p:spTgt spid="32"/>
                                        </p:tgtEl>
                                        <p:attrNameLst>
                                          <p:attrName>style.rotation</p:attrName>
                                        </p:attrNameLst>
                                      </p:cBhvr>
                                      <p:tavLst>
                                        <p:tav tm="0">
                                          <p:val>
                                            <p:fltVal val="90"/>
                                          </p:val>
                                        </p:tav>
                                        <p:tav tm="100000">
                                          <p:val>
                                            <p:fltVal val="0"/>
                                          </p:val>
                                        </p:tav>
                                      </p:tavLst>
                                    </p:anim>
                                    <p:animEffect transition="in" filter="fade">
                                      <p:cBhvr>
                                        <p:cTn id="10" dur="1000"/>
                                        <p:tgtEl>
                                          <p:spTgt spid="32"/>
                                        </p:tgtEl>
                                      </p:cBhvr>
                                    </p:animEffect>
                                  </p:childTnLst>
                                </p:cTn>
                              </p:par>
                            </p:childTnLst>
                          </p:cTn>
                        </p:par>
                        <p:par>
                          <p:cTn id="11" fill="hold">
                            <p:stCondLst>
                              <p:cond delay="1000"/>
                            </p:stCondLst>
                            <p:childTnLst>
                              <p:par>
                                <p:cTn id="12" presetID="53"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par>
                                <p:cTn id="22" presetID="53" presetClass="entr" presetSubtype="0" fill="hold" nodeType="withEffect">
                                  <p:stCondLst>
                                    <p:cond delay="0"/>
                                  </p:stCondLst>
                                  <p:childTnLst>
                                    <p:set>
                                      <p:cBhvr>
                                        <p:cTn id="23" dur="1" fill="hold">
                                          <p:stCondLst>
                                            <p:cond delay="0"/>
                                          </p:stCondLst>
                                        </p:cTn>
                                        <p:tgtEl>
                                          <p:spTgt spid="1421329"/>
                                        </p:tgtEl>
                                        <p:attrNameLst>
                                          <p:attrName>style.visibility</p:attrName>
                                        </p:attrNameLst>
                                      </p:cBhvr>
                                      <p:to>
                                        <p:strVal val="visible"/>
                                      </p:to>
                                    </p:set>
                                    <p:anim calcmode="lin" valueType="num">
                                      <p:cBhvr>
                                        <p:cTn id="24" dur="500" fill="hold"/>
                                        <p:tgtEl>
                                          <p:spTgt spid="1421329"/>
                                        </p:tgtEl>
                                        <p:attrNameLst>
                                          <p:attrName>ppt_w</p:attrName>
                                        </p:attrNameLst>
                                      </p:cBhvr>
                                      <p:tavLst>
                                        <p:tav tm="0">
                                          <p:val>
                                            <p:fltVal val="0"/>
                                          </p:val>
                                        </p:tav>
                                        <p:tav tm="100000">
                                          <p:val>
                                            <p:strVal val="#ppt_w"/>
                                          </p:val>
                                        </p:tav>
                                      </p:tavLst>
                                    </p:anim>
                                    <p:anim calcmode="lin" valueType="num">
                                      <p:cBhvr>
                                        <p:cTn id="25" dur="500" fill="hold"/>
                                        <p:tgtEl>
                                          <p:spTgt spid="1421329"/>
                                        </p:tgtEl>
                                        <p:attrNameLst>
                                          <p:attrName>ppt_h</p:attrName>
                                        </p:attrNameLst>
                                      </p:cBhvr>
                                      <p:tavLst>
                                        <p:tav tm="0">
                                          <p:val>
                                            <p:fltVal val="0"/>
                                          </p:val>
                                        </p:tav>
                                        <p:tav tm="100000">
                                          <p:val>
                                            <p:strVal val="#ppt_h"/>
                                          </p:val>
                                        </p:tav>
                                      </p:tavLst>
                                    </p:anim>
                                    <p:animEffect transition="in" filter="fade">
                                      <p:cBhvr>
                                        <p:cTn id="26" dur="500"/>
                                        <p:tgtEl>
                                          <p:spTgt spid="1421329"/>
                                        </p:tgtEl>
                                      </p:cBhvr>
                                    </p:animEffect>
                                  </p:childTnLst>
                                </p:cTn>
                              </p:par>
                              <p:par>
                                <p:cTn id="27" presetID="53" presetClass="entr" presetSubtype="0" fill="hold" nodeType="withEffect">
                                  <p:stCondLst>
                                    <p:cond delay="0"/>
                                  </p:stCondLst>
                                  <p:childTnLst>
                                    <p:set>
                                      <p:cBhvr>
                                        <p:cTn id="28" dur="1" fill="hold">
                                          <p:stCondLst>
                                            <p:cond delay="0"/>
                                          </p:stCondLst>
                                        </p:cTn>
                                        <p:tgtEl>
                                          <p:spTgt spid="1421330"/>
                                        </p:tgtEl>
                                        <p:attrNameLst>
                                          <p:attrName>style.visibility</p:attrName>
                                        </p:attrNameLst>
                                      </p:cBhvr>
                                      <p:to>
                                        <p:strVal val="visible"/>
                                      </p:to>
                                    </p:set>
                                    <p:anim calcmode="lin" valueType="num">
                                      <p:cBhvr>
                                        <p:cTn id="29" dur="500" fill="hold"/>
                                        <p:tgtEl>
                                          <p:spTgt spid="1421330"/>
                                        </p:tgtEl>
                                        <p:attrNameLst>
                                          <p:attrName>ppt_w</p:attrName>
                                        </p:attrNameLst>
                                      </p:cBhvr>
                                      <p:tavLst>
                                        <p:tav tm="0">
                                          <p:val>
                                            <p:fltVal val="0"/>
                                          </p:val>
                                        </p:tav>
                                        <p:tav tm="100000">
                                          <p:val>
                                            <p:strVal val="#ppt_w"/>
                                          </p:val>
                                        </p:tav>
                                      </p:tavLst>
                                    </p:anim>
                                    <p:anim calcmode="lin" valueType="num">
                                      <p:cBhvr>
                                        <p:cTn id="30" dur="500" fill="hold"/>
                                        <p:tgtEl>
                                          <p:spTgt spid="1421330"/>
                                        </p:tgtEl>
                                        <p:attrNameLst>
                                          <p:attrName>ppt_h</p:attrName>
                                        </p:attrNameLst>
                                      </p:cBhvr>
                                      <p:tavLst>
                                        <p:tav tm="0">
                                          <p:val>
                                            <p:fltVal val="0"/>
                                          </p:val>
                                        </p:tav>
                                        <p:tav tm="100000">
                                          <p:val>
                                            <p:strVal val="#ppt_h"/>
                                          </p:val>
                                        </p:tav>
                                      </p:tavLst>
                                    </p:anim>
                                    <p:animEffect transition="in" filter="fade">
                                      <p:cBhvr>
                                        <p:cTn id="31" dur="500"/>
                                        <p:tgtEl>
                                          <p:spTgt spid="1421330"/>
                                        </p:tgtEl>
                                      </p:cBhvr>
                                    </p:animEffect>
                                  </p:childTnLst>
                                </p:cTn>
                              </p:par>
                              <p:par>
                                <p:cTn id="32" presetID="53" presetClass="entr" presetSubtype="0" fill="hold" nodeType="withEffect">
                                  <p:stCondLst>
                                    <p:cond delay="0"/>
                                  </p:stCondLst>
                                  <p:childTnLst>
                                    <p:set>
                                      <p:cBhvr>
                                        <p:cTn id="33" dur="1" fill="hold">
                                          <p:stCondLst>
                                            <p:cond delay="0"/>
                                          </p:stCondLst>
                                        </p:cTn>
                                        <p:tgtEl>
                                          <p:spTgt spid="1421321"/>
                                        </p:tgtEl>
                                        <p:attrNameLst>
                                          <p:attrName>style.visibility</p:attrName>
                                        </p:attrNameLst>
                                      </p:cBhvr>
                                      <p:to>
                                        <p:strVal val="visible"/>
                                      </p:to>
                                    </p:set>
                                    <p:anim calcmode="lin" valueType="num">
                                      <p:cBhvr>
                                        <p:cTn id="34" dur="500" fill="hold"/>
                                        <p:tgtEl>
                                          <p:spTgt spid="1421321"/>
                                        </p:tgtEl>
                                        <p:attrNameLst>
                                          <p:attrName>ppt_w</p:attrName>
                                        </p:attrNameLst>
                                      </p:cBhvr>
                                      <p:tavLst>
                                        <p:tav tm="0">
                                          <p:val>
                                            <p:fltVal val="0"/>
                                          </p:val>
                                        </p:tav>
                                        <p:tav tm="100000">
                                          <p:val>
                                            <p:strVal val="#ppt_w"/>
                                          </p:val>
                                        </p:tav>
                                      </p:tavLst>
                                    </p:anim>
                                    <p:anim calcmode="lin" valueType="num">
                                      <p:cBhvr>
                                        <p:cTn id="35" dur="500" fill="hold"/>
                                        <p:tgtEl>
                                          <p:spTgt spid="1421321"/>
                                        </p:tgtEl>
                                        <p:attrNameLst>
                                          <p:attrName>ppt_h</p:attrName>
                                        </p:attrNameLst>
                                      </p:cBhvr>
                                      <p:tavLst>
                                        <p:tav tm="0">
                                          <p:val>
                                            <p:fltVal val="0"/>
                                          </p:val>
                                        </p:tav>
                                        <p:tav tm="100000">
                                          <p:val>
                                            <p:strVal val="#ppt_h"/>
                                          </p:val>
                                        </p:tav>
                                      </p:tavLst>
                                    </p:anim>
                                    <p:animEffect transition="in" filter="fade">
                                      <p:cBhvr>
                                        <p:cTn id="36" dur="500"/>
                                        <p:tgtEl>
                                          <p:spTgt spid="1421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6250" y="239713"/>
            <a:ext cx="8220075" cy="757237"/>
          </a:xfrm>
          <a:prstGeom prst="rect">
            <a:avLst/>
          </a:prstGeom>
          <a:noFill/>
          <a:ln w="9525" algn="ctr">
            <a:noFill/>
            <a:miter lim="800000"/>
            <a:headEnd/>
            <a:tailEnd/>
          </a:ln>
        </p:spPr>
        <p:txBody>
          <a:bodyPr lIns="0" anchor="b">
            <a:spAutoFit/>
          </a:bodyPr>
          <a:lstStyle/>
          <a:p>
            <a:pPr defTabSz="457200" eaLnBrk="0" fontAlgn="auto" hangingPunct="0">
              <a:lnSpc>
                <a:spcPct val="90000"/>
              </a:lnSpc>
              <a:spcBef>
                <a:spcPts val="0"/>
              </a:spcBef>
              <a:spcAft>
                <a:spcPct val="20000"/>
              </a:spcAft>
              <a:defRPr/>
            </a:pPr>
            <a:r>
              <a:rPr lang="en-US" sz="2400" b="1" cap="all" dirty="0">
                <a:solidFill>
                  <a:srgbClr val="292929"/>
                </a:solidFill>
                <a:latin typeface="Arial" pitchFamily="34" charset="0"/>
                <a:ea typeface="+mj-ea"/>
                <a:cs typeface="+mj-cs"/>
              </a:rPr>
              <a:t>THE STRONGEST FOUNDATION</a:t>
            </a:r>
            <a:br>
              <a:rPr lang="en-US" sz="2400" b="1" cap="all" dirty="0">
                <a:solidFill>
                  <a:srgbClr val="292929"/>
                </a:solidFill>
                <a:latin typeface="Arial" pitchFamily="34" charset="0"/>
                <a:ea typeface="+mj-ea"/>
                <a:cs typeface="+mj-cs"/>
              </a:rPr>
            </a:br>
            <a:r>
              <a:rPr lang="en-US" sz="2400" b="1" cap="all" dirty="0">
                <a:solidFill>
                  <a:srgbClr val="292929"/>
                </a:solidFill>
                <a:latin typeface="Arial" pitchFamily="34" charset="0"/>
                <a:ea typeface="+mj-ea"/>
                <a:cs typeface="+mj-cs"/>
              </a:rPr>
              <a:t>FOR MOBILITY SERVICES</a:t>
            </a:r>
          </a:p>
        </p:txBody>
      </p:sp>
      <p:sp>
        <p:nvSpPr>
          <p:cNvPr id="11" name="Rectangle 10"/>
          <p:cNvSpPr/>
          <p:nvPr/>
        </p:nvSpPr>
        <p:spPr bwMode="auto">
          <a:xfrm>
            <a:off x="1598613" y="3751263"/>
            <a:ext cx="3468687" cy="703262"/>
          </a:xfrm>
          <a:prstGeom prst="rect">
            <a:avLst/>
          </a:prstGeom>
          <a:solidFill>
            <a:schemeClr val="accent1">
              <a:lumMod val="50000"/>
            </a:schemeClr>
          </a:solidFill>
          <a:ln w="12700" cap="flat" cmpd="sng" algn="ctr">
            <a:noFill/>
            <a:prstDash val="solid"/>
            <a:round/>
            <a:headEnd type="none" w="med" len="med"/>
            <a:tailEnd type="none" w="med" len="med"/>
          </a:ln>
          <a:effectLst/>
        </p:spPr>
        <p:txBody>
          <a:bodyPr tIns="0" bIns="0" anchor="ctr"/>
          <a:lstStyle/>
          <a:p>
            <a:pPr fontAlgn="auto">
              <a:lnSpc>
                <a:spcPct val="90000"/>
              </a:lnSpc>
              <a:spcBef>
                <a:spcPts val="0"/>
              </a:spcBef>
              <a:spcAft>
                <a:spcPts val="0"/>
              </a:spcAft>
              <a:buClr>
                <a:srgbClr val="A6BC09"/>
              </a:buClr>
              <a:buSzPct val="90000"/>
              <a:defRPr/>
            </a:pPr>
            <a:r>
              <a:rPr lang="pt-BR" sz="1800" dirty="0">
                <a:solidFill>
                  <a:schemeClr val="bg1"/>
                </a:solidFill>
                <a:latin typeface="+mj-lt"/>
                <a:cs typeface="+mn-cs"/>
              </a:rPr>
              <a:t>Simplify the most important WLAN functions</a:t>
            </a:r>
          </a:p>
        </p:txBody>
      </p:sp>
      <p:sp>
        <p:nvSpPr>
          <p:cNvPr id="15" name="AutoShape 9"/>
          <p:cNvSpPr>
            <a:spLocks noChangeArrowheads="1"/>
          </p:cNvSpPr>
          <p:nvPr/>
        </p:nvSpPr>
        <p:spPr bwMode="gray">
          <a:xfrm>
            <a:off x="457200" y="3751263"/>
            <a:ext cx="1143000" cy="704850"/>
          </a:xfrm>
          <a:prstGeom prst="rect">
            <a:avLst/>
          </a:prstGeom>
          <a:solidFill>
            <a:schemeClr val="accent1"/>
          </a:solidFill>
          <a:ln>
            <a:noFill/>
          </a:ln>
        </p:spPr>
        <p:txBody>
          <a:bodyPr lIns="0" tIns="0" rIns="0" bIns="0" anchor="ctr"/>
          <a:lstStyle/>
          <a:p>
            <a:pPr algn="ctr" fontAlgn="auto">
              <a:spcBef>
                <a:spcPts val="0"/>
              </a:spcBef>
              <a:spcAft>
                <a:spcPts val="0"/>
              </a:spcAft>
              <a:defRPr/>
            </a:pPr>
            <a:r>
              <a:rPr lang="en-US" sz="2000" b="1" dirty="0">
                <a:solidFill>
                  <a:schemeClr val="bg1"/>
                </a:solidFill>
                <a:latin typeface="+mj-lt"/>
                <a:cs typeface="+mn-cs"/>
              </a:rPr>
              <a:t>Simple</a:t>
            </a:r>
          </a:p>
        </p:txBody>
      </p:sp>
      <p:sp>
        <p:nvSpPr>
          <p:cNvPr id="90117" name="Content Placeholder 18"/>
          <p:cNvSpPr txBox="1">
            <a:spLocks/>
          </p:cNvSpPr>
          <p:nvPr/>
        </p:nvSpPr>
        <p:spPr bwMode="auto">
          <a:xfrm>
            <a:off x="647700" y="1852613"/>
            <a:ext cx="3829050" cy="1693862"/>
          </a:xfrm>
          <a:prstGeom prst="rect">
            <a:avLst/>
          </a:prstGeom>
          <a:noFill/>
          <a:ln w="9525">
            <a:noFill/>
            <a:miter lim="800000"/>
            <a:headEnd/>
            <a:tailEnd/>
          </a:ln>
        </p:spPr>
        <p:txBody>
          <a:bodyPr lIns="0" tIns="0" rIns="0" bIns="0"/>
          <a:lstStyle/>
          <a:p>
            <a:pPr marL="239713" lvl="1" indent="-239713" eaLnBrk="0" hangingPunct="0">
              <a:lnSpc>
                <a:spcPct val="90000"/>
              </a:lnSpc>
              <a:spcBef>
                <a:spcPts val="400"/>
              </a:spcBef>
              <a:buClr>
                <a:schemeClr val="tx1"/>
              </a:buClr>
              <a:buSzPct val="90000"/>
              <a:buFont typeface="Wingdings" pitchFamily="2" charset="2"/>
              <a:buChar char="§"/>
            </a:pPr>
            <a:r>
              <a:rPr lang="en-US" sz="2000"/>
              <a:t>Unmatched reliability</a:t>
            </a:r>
          </a:p>
          <a:p>
            <a:pPr marL="239713" lvl="1" indent="-239713" eaLnBrk="0" hangingPunct="0">
              <a:lnSpc>
                <a:spcPct val="90000"/>
              </a:lnSpc>
              <a:spcBef>
                <a:spcPts val="400"/>
              </a:spcBef>
              <a:buClr>
                <a:schemeClr val="tx1"/>
              </a:buClr>
              <a:buSzPct val="90000"/>
              <a:buFont typeface="Wingdings" pitchFamily="2" charset="2"/>
              <a:buChar char="§"/>
            </a:pPr>
            <a:r>
              <a:rPr lang="en-US" sz="2000"/>
              <a:t>Leading management</a:t>
            </a:r>
          </a:p>
          <a:p>
            <a:pPr marL="239713" lvl="1" indent="-239713" eaLnBrk="0" hangingPunct="0">
              <a:lnSpc>
                <a:spcPct val="90000"/>
              </a:lnSpc>
              <a:spcBef>
                <a:spcPts val="400"/>
              </a:spcBef>
              <a:buClr>
                <a:schemeClr val="tx1"/>
              </a:buClr>
              <a:buSzPct val="90000"/>
              <a:buFont typeface="Wingdings" pitchFamily="2" charset="2"/>
              <a:buChar char="§"/>
            </a:pPr>
            <a:r>
              <a:rPr lang="en-US" sz="2000"/>
              <a:t>Comprehensive security</a:t>
            </a:r>
          </a:p>
          <a:p>
            <a:pPr marL="239713" lvl="1" indent="-239713" eaLnBrk="0" hangingPunct="0">
              <a:lnSpc>
                <a:spcPct val="90000"/>
              </a:lnSpc>
              <a:spcBef>
                <a:spcPts val="400"/>
              </a:spcBef>
              <a:buClr>
                <a:schemeClr val="tx1"/>
              </a:buClr>
              <a:buSzPct val="90000"/>
              <a:buFont typeface="Wingdings" pitchFamily="2" charset="2"/>
              <a:buChar char="§"/>
            </a:pPr>
            <a:r>
              <a:rPr lang="en-US" sz="2000"/>
              <a:t>Superior performance</a:t>
            </a:r>
          </a:p>
          <a:p>
            <a:pPr marL="239713" lvl="1" indent="-239713" eaLnBrk="0" hangingPunct="0">
              <a:lnSpc>
                <a:spcPct val="90000"/>
              </a:lnSpc>
              <a:spcBef>
                <a:spcPts val="400"/>
              </a:spcBef>
              <a:buClr>
                <a:schemeClr val="tx1"/>
              </a:buClr>
              <a:buSzPct val="90000"/>
              <a:buFont typeface="Wingdings" pitchFamily="2" charset="2"/>
              <a:buChar char="§"/>
            </a:pPr>
            <a:r>
              <a:rPr lang="en-US" sz="2000"/>
              <a:t>Location awareness</a:t>
            </a:r>
          </a:p>
          <a:p>
            <a:pPr marL="239713" lvl="1" indent="-239713" eaLnBrk="0" hangingPunct="0">
              <a:lnSpc>
                <a:spcPct val="90000"/>
              </a:lnSpc>
              <a:spcBef>
                <a:spcPts val="400"/>
              </a:spcBef>
              <a:buClr>
                <a:schemeClr val="tx1"/>
              </a:buClr>
              <a:buSzPct val="90000"/>
              <a:buFont typeface="Wingdings" pitchFamily="2" charset="2"/>
              <a:buChar char="§"/>
            </a:pPr>
            <a:endParaRPr lang="en-US" sz="2000"/>
          </a:p>
        </p:txBody>
      </p:sp>
      <p:sp>
        <p:nvSpPr>
          <p:cNvPr id="44" name="Rectangle 43"/>
          <p:cNvSpPr/>
          <p:nvPr/>
        </p:nvSpPr>
        <p:spPr bwMode="auto">
          <a:xfrm>
            <a:off x="1598613" y="4551363"/>
            <a:ext cx="3468687" cy="703262"/>
          </a:xfrm>
          <a:prstGeom prst="rect">
            <a:avLst/>
          </a:prstGeom>
          <a:solidFill>
            <a:schemeClr val="accent1">
              <a:lumMod val="50000"/>
            </a:schemeClr>
          </a:solidFill>
          <a:ln w="12700" cap="flat" cmpd="sng" algn="ctr">
            <a:noFill/>
            <a:prstDash val="solid"/>
            <a:round/>
            <a:headEnd type="none" w="med" len="med"/>
            <a:tailEnd type="none" w="med" len="med"/>
          </a:ln>
          <a:effectLst/>
        </p:spPr>
        <p:txBody>
          <a:bodyPr tIns="0" bIns="0" anchor="ctr"/>
          <a:lstStyle/>
          <a:p>
            <a:pPr fontAlgn="auto">
              <a:lnSpc>
                <a:spcPct val="90000"/>
              </a:lnSpc>
              <a:spcBef>
                <a:spcPts val="0"/>
              </a:spcBef>
              <a:spcAft>
                <a:spcPts val="0"/>
              </a:spcAft>
              <a:buClr>
                <a:srgbClr val="A6BC09"/>
              </a:buClr>
              <a:buSzPct val="90000"/>
              <a:defRPr/>
            </a:pPr>
            <a:r>
              <a:rPr lang="en-US" sz="1800" dirty="0">
                <a:solidFill>
                  <a:schemeClr val="bg1"/>
                </a:solidFill>
                <a:latin typeface="+mj-lt"/>
                <a:cs typeface="+mn-cs"/>
              </a:rPr>
              <a:t>Focus on security capabilities that really matter</a:t>
            </a:r>
          </a:p>
        </p:txBody>
      </p:sp>
      <p:sp>
        <p:nvSpPr>
          <p:cNvPr id="45" name="AutoShape 9"/>
          <p:cNvSpPr>
            <a:spLocks noChangeArrowheads="1"/>
          </p:cNvSpPr>
          <p:nvPr/>
        </p:nvSpPr>
        <p:spPr bwMode="gray">
          <a:xfrm>
            <a:off x="457200" y="4551363"/>
            <a:ext cx="1143000" cy="704850"/>
          </a:xfrm>
          <a:prstGeom prst="rect">
            <a:avLst/>
          </a:prstGeom>
          <a:solidFill>
            <a:schemeClr val="accent1"/>
          </a:solidFill>
          <a:ln>
            <a:noFill/>
          </a:ln>
        </p:spPr>
        <p:txBody>
          <a:bodyPr lIns="0" tIns="0" rIns="0" bIns="0" anchor="ctr"/>
          <a:lstStyle/>
          <a:p>
            <a:pPr algn="ctr" fontAlgn="auto">
              <a:spcBef>
                <a:spcPts val="0"/>
              </a:spcBef>
              <a:spcAft>
                <a:spcPts val="0"/>
              </a:spcAft>
              <a:defRPr/>
            </a:pPr>
            <a:r>
              <a:rPr lang="en-US" sz="2000" b="1" dirty="0">
                <a:solidFill>
                  <a:schemeClr val="bg1"/>
                </a:solidFill>
                <a:latin typeface="+mj-lt"/>
                <a:cs typeface="+mn-cs"/>
              </a:rPr>
              <a:t>Secure</a:t>
            </a:r>
          </a:p>
        </p:txBody>
      </p:sp>
      <p:sp>
        <p:nvSpPr>
          <p:cNvPr id="46" name="Rectangle 45"/>
          <p:cNvSpPr/>
          <p:nvPr/>
        </p:nvSpPr>
        <p:spPr bwMode="auto">
          <a:xfrm>
            <a:off x="1598613" y="5370513"/>
            <a:ext cx="3468687" cy="703262"/>
          </a:xfrm>
          <a:prstGeom prst="rect">
            <a:avLst/>
          </a:prstGeom>
          <a:solidFill>
            <a:schemeClr val="accent1">
              <a:lumMod val="50000"/>
            </a:schemeClr>
          </a:solidFill>
          <a:ln w="12700" cap="flat" cmpd="sng" algn="ctr">
            <a:noFill/>
            <a:prstDash val="solid"/>
            <a:round/>
            <a:headEnd type="none" w="med" len="med"/>
            <a:tailEnd type="none" w="med" len="med"/>
          </a:ln>
          <a:effectLst/>
        </p:spPr>
        <p:txBody>
          <a:bodyPr tIns="0" bIns="0" anchor="ctr"/>
          <a:lstStyle/>
          <a:p>
            <a:pPr fontAlgn="auto">
              <a:lnSpc>
                <a:spcPct val="90000"/>
              </a:lnSpc>
              <a:spcBef>
                <a:spcPts val="0"/>
              </a:spcBef>
              <a:spcAft>
                <a:spcPts val="0"/>
              </a:spcAft>
              <a:buClr>
                <a:srgbClr val="A6BC09"/>
              </a:buClr>
              <a:buSzPct val="90000"/>
              <a:defRPr/>
            </a:pPr>
            <a:r>
              <a:rPr lang="en-US" sz="1800" dirty="0">
                <a:solidFill>
                  <a:schemeClr val="bg1"/>
                </a:solidFill>
                <a:latin typeface="+mj-lt"/>
                <a:cs typeface="+mn-cs"/>
              </a:rPr>
              <a:t>Design mobility into the heart of the network</a:t>
            </a:r>
          </a:p>
        </p:txBody>
      </p:sp>
      <p:sp>
        <p:nvSpPr>
          <p:cNvPr id="47" name="AutoShape 9"/>
          <p:cNvSpPr>
            <a:spLocks noChangeArrowheads="1"/>
          </p:cNvSpPr>
          <p:nvPr/>
        </p:nvSpPr>
        <p:spPr bwMode="gray">
          <a:xfrm>
            <a:off x="457200" y="5370513"/>
            <a:ext cx="1143000" cy="704850"/>
          </a:xfrm>
          <a:prstGeom prst="rect">
            <a:avLst/>
          </a:prstGeom>
          <a:solidFill>
            <a:schemeClr val="accent1"/>
          </a:solidFill>
          <a:ln>
            <a:noFill/>
          </a:ln>
        </p:spPr>
        <p:txBody>
          <a:bodyPr lIns="0" tIns="0" rIns="0" bIns="0" anchor="ctr"/>
          <a:lstStyle/>
          <a:p>
            <a:pPr algn="ctr" fontAlgn="auto">
              <a:spcBef>
                <a:spcPts val="0"/>
              </a:spcBef>
              <a:spcAft>
                <a:spcPts val="0"/>
              </a:spcAft>
              <a:defRPr/>
            </a:pPr>
            <a:r>
              <a:rPr lang="en-US" sz="2000" b="1" dirty="0">
                <a:solidFill>
                  <a:schemeClr val="bg1"/>
                </a:solidFill>
                <a:latin typeface="+mj-lt"/>
                <a:cs typeface="+mn-cs"/>
              </a:rPr>
              <a:t>Mobile</a:t>
            </a:r>
          </a:p>
        </p:txBody>
      </p:sp>
      <p:sp>
        <p:nvSpPr>
          <p:cNvPr id="90122" name="Rectangle 47"/>
          <p:cNvSpPr>
            <a:spLocks noChangeArrowheads="1"/>
          </p:cNvSpPr>
          <p:nvPr/>
        </p:nvSpPr>
        <p:spPr bwMode="auto">
          <a:xfrm>
            <a:off x="517525" y="1306513"/>
            <a:ext cx="4017963" cy="460375"/>
          </a:xfrm>
          <a:prstGeom prst="rect">
            <a:avLst/>
          </a:prstGeom>
          <a:noFill/>
          <a:ln w="9525">
            <a:noFill/>
            <a:miter lim="800000"/>
            <a:headEnd/>
            <a:tailEnd/>
          </a:ln>
        </p:spPr>
        <p:txBody>
          <a:bodyPr wrap="none">
            <a:spAutoFit/>
          </a:bodyPr>
          <a:lstStyle/>
          <a:p>
            <a:pPr indent="1588">
              <a:buClr>
                <a:srgbClr val="4D4D4D"/>
              </a:buClr>
              <a:buSzPct val="25000"/>
              <a:tabLst>
                <a:tab pos="231775" algn="l"/>
              </a:tabLst>
            </a:pPr>
            <a:r>
              <a:rPr lang="en-US" sz="2400" b="1">
                <a:solidFill>
                  <a:schemeClr val="accent1"/>
                </a:solidFill>
                <a:ea typeface="MS PGothic" pitchFamily="34" charset="-128"/>
              </a:rPr>
              <a:t>Nonstop mobility services</a:t>
            </a:r>
          </a:p>
        </p:txBody>
      </p:sp>
      <p:pic>
        <p:nvPicPr>
          <p:cNvPr id="90123" name="Picture 2"/>
          <p:cNvPicPr>
            <a:picLocks noChangeAspect="1" noChangeArrowheads="1"/>
          </p:cNvPicPr>
          <p:nvPr/>
        </p:nvPicPr>
        <p:blipFill>
          <a:blip r:embed="rId3" cstate="print"/>
          <a:srcRect/>
          <a:stretch>
            <a:fillRect/>
          </a:stretch>
        </p:blipFill>
        <p:spPr bwMode="auto">
          <a:xfrm>
            <a:off x="5326063" y="1296988"/>
            <a:ext cx="3411537" cy="3321050"/>
          </a:xfrm>
          <a:prstGeom prst="rect">
            <a:avLst/>
          </a:prstGeom>
          <a:noFill/>
          <a:ln w="9525">
            <a:noFill/>
            <a:miter lim="800000"/>
            <a:headEnd/>
            <a:tailEnd/>
          </a:ln>
        </p:spPr>
      </p:pic>
      <p:sp>
        <p:nvSpPr>
          <p:cNvPr id="4" name="Freeform 7"/>
          <p:cNvSpPr>
            <a:spLocks/>
          </p:cNvSpPr>
          <p:nvPr/>
        </p:nvSpPr>
        <p:spPr bwMode="auto">
          <a:xfrm>
            <a:off x="8074025" y="123825"/>
            <a:ext cx="1069975" cy="784225"/>
          </a:xfrm>
          <a:custGeom>
            <a:avLst/>
            <a:gdLst/>
            <a:ahLst/>
            <a:cxnLst>
              <a:cxn ang="0">
                <a:pos x="5508244" y="0"/>
              </a:cxn>
              <a:cxn ang="0">
                <a:pos x="2093912" y="3490913"/>
              </a:cxn>
              <a:cxn ang="0">
                <a:pos x="2116138" y="3622675"/>
              </a:cxn>
              <a:cxn ang="0">
                <a:pos x="2171700" y="3813175"/>
              </a:cxn>
              <a:cxn ang="0">
                <a:pos x="2189162" y="3925887"/>
              </a:cxn>
              <a:cxn ang="0">
                <a:pos x="2168526" y="4030663"/>
              </a:cxn>
              <a:cxn ang="0">
                <a:pos x="2109788" y="4119563"/>
              </a:cxn>
              <a:cxn ang="0">
                <a:pos x="2017712" y="4192587"/>
              </a:cxn>
              <a:cxn ang="0">
                <a:pos x="1905000" y="4244975"/>
              </a:cxn>
              <a:cxn ang="0">
                <a:pos x="1768476" y="4270375"/>
              </a:cxn>
              <a:cxn ang="0">
                <a:pos x="1627188" y="4267200"/>
              </a:cxn>
              <a:cxn ang="0">
                <a:pos x="1498600" y="4230687"/>
              </a:cxn>
              <a:cxn ang="0">
                <a:pos x="1392238" y="4171950"/>
              </a:cxn>
              <a:cxn ang="0">
                <a:pos x="1311276" y="4092575"/>
              </a:cxn>
              <a:cxn ang="0">
                <a:pos x="1265238" y="3997325"/>
              </a:cxn>
              <a:cxn ang="0">
                <a:pos x="1258888" y="3876675"/>
              </a:cxn>
              <a:cxn ang="0">
                <a:pos x="1308100" y="3635375"/>
              </a:cxn>
              <a:cxn ang="0">
                <a:pos x="1320800" y="3517900"/>
              </a:cxn>
              <a:cxn ang="0">
                <a:pos x="133350" y="3468688"/>
              </a:cxn>
              <a:cxn ang="0">
                <a:pos x="58738" y="3448050"/>
              </a:cxn>
              <a:cxn ang="0">
                <a:pos x="12700" y="3389313"/>
              </a:cxn>
              <a:cxn ang="0">
                <a:pos x="0" y="2151063"/>
              </a:cxn>
              <a:cxn ang="0">
                <a:pos x="41276" y="2120900"/>
              </a:cxn>
              <a:cxn ang="0">
                <a:pos x="127000" y="2108200"/>
              </a:cxn>
              <a:cxn ang="0">
                <a:pos x="233362" y="2124075"/>
              </a:cxn>
              <a:cxn ang="0">
                <a:pos x="458788" y="2179638"/>
              </a:cxn>
              <a:cxn ang="0">
                <a:pos x="554038" y="2182813"/>
              </a:cxn>
              <a:cxn ang="0">
                <a:pos x="650876" y="2151063"/>
              </a:cxn>
              <a:cxn ang="0">
                <a:pos x="735012" y="2081213"/>
              </a:cxn>
              <a:cxn ang="0">
                <a:pos x="798512" y="1985963"/>
              </a:cxn>
              <a:cxn ang="0">
                <a:pos x="841376" y="1866900"/>
              </a:cxn>
              <a:cxn ang="0">
                <a:pos x="854076" y="1730375"/>
              </a:cxn>
              <a:cxn ang="0">
                <a:pos x="841376" y="1595438"/>
              </a:cxn>
              <a:cxn ang="0">
                <a:pos x="798512" y="1479550"/>
              </a:cxn>
              <a:cxn ang="0">
                <a:pos x="735012" y="1381125"/>
              </a:cxn>
              <a:cxn ang="0">
                <a:pos x="650876" y="1312863"/>
              </a:cxn>
              <a:cxn ang="0">
                <a:pos x="554038" y="1279525"/>
              </a:cxn>
              <a:cxn ang="0">
                <a:pos x="452438" y="1285875"/>
              </a:cxn>
              <a:cxn ang="0">
                <a:pos x="147638" y="1368425"/>
              </a:cxn>
              <a:cxn ang="0">
                <a:pos x="55562" y="1371600"/>
              </a:cxn>
              <a:cxn ang="0">
                <a:pos x="15876" y="1354138"/>
              </a:cxn>
              <a:cxn ang="0">
                <a:pos x="0" y="128588"/>
              </a:cxn>
              <a:cxn ang="0">
                <a:pos x="22226" y="55563"/>
              </a:cxn>
              <a:cxn ang="0">
                <a:pos x="80962" y="9525"/>
              </a:cxn>
            </a:cxnLst>
            <a:rect l="0" t="0" r="r" b="b"/>
            <a:pathLst>
              <a:path w="5508244" h="4273550">
                <a:moveTo>
                  <a:pt x="104776" y="0"/>
                </a:moveTo>
                <a:lnTo>
                  <a:pt x="133350" y="0"/>
                </a:lnTo>
                <a:lnTo>
                  <a:pt x="5508244" y="0"/>
                </a:lnTo>
                <a:lnTo>
                  <a:pt x="5508244" y="3468688"/>
                </a:lnTo>
                <a:lnTo>
                  <a:pt x="2097088" y="3468688"/>
                </a:lnTo>
                <a:lnTo>
                  <a:pt x="2093912" y="3490913"/>
                </a:lnTo>
                <a:lnTo>
                  <a:pt x="2093912" y="3514725"/>
                </a:lnTo>
                <a:lnTo>
                  <a:pt x="2103438" y="3567113"/>
                </a:lnTo>
                <a:lnTo>
                  <a:pt x="2116138" y="3622675"/>
                </a:lnTo>
                <a:lnTo>
                  <a:pt x="2135188" y="3686175"/>
                </a:lnTo>
                <a:lnTo>
                  <a:pt x="2152650" y="3748087"/>
                </a:lnTo>
                <a:lnTo>
                  <a:pt x="2171700" y="3813175"/>
                </a:lnTo>
                <a:lnTo>
                  <a:pt x="2184400" y="3870325"/>
                </a:lnTo>
                <a:lnTo>
                  <a:pt x="2185988" y="3902075"/>
                </a:lnTo>
                <a:lnTo>
                  <a:pt x="2189162" y="3925887"/>
                </a:lnTo>
                <a:lnTo>
                  <a:pt x="2185988" y="3962400"/>
                </a:lnTo>
                <a:lnTo>
                  <a:pt x="2178050" y="3997325"/>
                </a:lnTo>
                <a:lnTo>
                  <a:pt x="2168526" y="4030663"/>
                </a:lnTo>
                <a:lnTo>
                  <a:pt x="2152650" y="4060825"/>
                </a:lnTo>
                <a:lnTo>
                  <a:pt x="2132012" y="4092575"/>
                </a:lnTo>
                <a:lnTo>
                  <a:pt x="2109788" y="4119563"/>
                </a:lnTo>
                <a:lnTo>
                  <a:pt x="2082800" y="4146550"/>
                </a:lnTo>
                <a:lnTo>
                  <a:pt x="2051050" y="4171950"/>
                </a:lnTo>
                <a:lnTo>
                  <a:pt x="2017712" y="4192587"/>
                </a:lnTo>
                <a:lnTo>
                  <a:pt x="1981200" y="4214813"/>
                </a:lnTo>
                <a:lnTo>
                  <a:pt x="1944688" y="4230687"/>
                </a:lnTo>
                <a:lnTo>
                  <a:pt x="1905000" y="4244975"/>
                </a:lnTo>
                <a:lnTo>
                  <a:pt x="1860550" y="4257675"/>
                </a:lnTo>
                <a:lnTo>
                  <a:pt x="1814512" y="4267200"/>
                </a:lnTo>
                <a:lnTo>
                  <a:pt x="1768476" y="4270375"/>
                </a:lnTo>
                <a:lnTo>
                  <a:pt x="1720850" y="4273550"/>
                </a:lnTo>
                <a:lnTo>
                  <a:pt x="1673226" y="4270375"/>
                </a:lnTo>
                <a:lnTo>
                  <a:pt x="1627188" y="4267200"/>
                </a:lnTo>
                <a:lnTo>
                  <a:pt x="1581150" y="4257675"/>
                </a:lnTo>
                <a:lnTo>
                  <a:pt x="1538288" y="4244975"/>
                </a:lnTo>
                <a:lnTo>
                  <a:pt x="1498600" y="4230687"/>
                </a:lnTo>
                <a:lnTo>
                  <a:pt x="1462088" y="4214813"/>
                </a:lnTo>
                <a:lnTo>
                  <a:pt x="1425576" y="4192587"/>
                </a:lnTo>
                <a:lnTo>
                  <a:pt x="1392238" y="4171950"/>
                </a:lnTo>
                <a:lnTo>
                  <a:pt x="1360488" y="4146550"/>
                </a:lnTo>
                <a:lnTo>
                  <a:pt x="1336676" y="4119563"/>
                </a:lnTo>
                <a:lnTo>
                  <a:pt x="1311276" y="4092575"/>
                </a:lnTo>
                <a:lnTo>
                  <a:pt x="1293812" y="4060825"/>
                </a:lnTo>
                <a:lnTo>
                  <a:pt x="1274762" y="4030663"/>
                </a:lnTo>
                <a:lnTo>
                  <a:pt x="1265238" y="3997325"/>
                </a:lnTo>
                <a:lnTo>
                  <a:pt x="1255712" y="3962400"/>
                </a:lnTo>
                <a:lnTo>
                  <a:pt x="1255712" y="3925887"/>
                </a:lnTo>
                <a:lnTo>
                  <a:pt x="1258888" y="3876675"/>
                </a:lnTo>
                <a:lnTo>
                  <a:pt x="1268412" y="3819525"/>
                </a:lnTo>
                <a:lnTo>
                  <a:pt x="1296988" y="3695700"/>
                </a:lnTo>
                <a:lnTo>
                  <a:pt x="1308100" y="3635375"/>
                </a:lnTo>
                <a:lnTo>
                  <a:pt x="1317626" y="3573463"/>
                </a:lnTo>
                <a:lnTo>
                  <a:pt x="1320800" y="3544887"/>
                </a:lnTo>
                <a:lnTo>
                  <a:pt x="1320800" y="3517900"/>
                </a:lnTo>
                <a:lnTo>
                  <a:pt x="1320800" y="3494088"/>
                </a:lnTo>
                <a:lnTo>
                  <a:pt x="1317626" y="3468688"/>
                </a:lnTo>
                <a:lnTo>
                  <a:pt x="133350" y="3468688"/>
                </a:lnTo>
                <a:lnTo>
                  <a:pt x="104776" y="3465513"/>
                </a:lnTo>
                <a:lnTo>
                  <a:pt x="80962" y="3459163"/>
                </a:lnTo>
                <a:lnTo>
                  <a:pt x="58738" y="3448050"/>
                </a:lnTo>
                <a:lnTo>
                  <a:pt x="41276" y="3432175"/>
                </a:lnTo>
                <a:lnTo>
                  <a:pt x="22226" y="3413125"/>
                </a:lnTo>
                <a:lnTo>
                  <a:pt x="12700" y="3389313"/>
                </a:lnTo>
                <a:lnTo>
                  <a:pt x="3176" y="3363913"/>
                </a:lnTo>
                <a:lnTo>
                  <a:pt x="0" y="3340100"/>
                </a:lnTo>
                <a:lnTo>
                  <a:pt x="0" y="2151063"/>
                </a:lnTo>
                <a:lnTo>
                  <a:pt x="9526" y="2143125"/>
                </a:lnTo>
                <a:lnTo>
                  <a:pt x="19050" y="2133600"/>
                </a:lnTo>
                <a:lnTo>
                  <a:pt x="41276" y="2120900"/>
                </a:lnTo>
                <a:lnTo>
                  <a:pt x="65088" y="2111375"/>
                </a:lnTo>
                <a:lnTo>
                  <a:pt x="95250" y="2108200"/>
                </a:lnTo>
                <a:lnTo>
                  <a:pt x="127000" y="2108200"/>
                </a:lnTo>
                <a:lnTo>
                  <a:pt x="160338" y="2111375"/>
                </a:lnTo>
                <a:lnTo>
                  <a:pt x="196850" y="2117725"/>
                </a:lnTo>
                <a:lnTo>
                  <a:pt x="233362" y="2124075"/>
                </a:lnTo>
                <a:lnTo>
                  <a:pt x="311150" y="2143125"/>
                </a:lnTo>
                <a:lnTo>
                  <a:pt x="387350" y="2163763"/>
                </a:lnTo>
                <a:lnTo>
                  <a:pt x="458788" y="2179638"/>
                </a:lnTo>
                <a:lnTo>
                  <a:pt x="488950" y="2185988"/>
                </a:lnTo>
                <a:lnTo>
                  <a:pt x="519112" y="2185988"/>
                </a:lnTo>
                <a:lnTo>
                  <a:pt x="554038" y="2182813"/>
                </a:lnTo>
                <a:lnTo>
                  <a:pt x="587376" y="2176463"/>
                </a:lnTo>
                <a:lnTo>
                  <a:pt x="620712" y="2163763"/>
                </a:lnTo>
                <a:lnTo>
                  <a:pt x="650876" y="2151063"/>
                </a:lnTo>
                <a:lnTo>
                  <a:pt x="679450" y="2130425"/>
                </a:lnTo>
                <a:lnTo>
                  <a:pt x="706438" y="2108200"/>
                </a:lnTo>
                <a:lnTo>
                  <a:pt x="735012" y="2081213"/>
                </a:lnTo>
                <a:lnTo>
                  <a:pt x="755650" y="2054225"/>
                </a:lnTo>
                <a:lnTo>
                  <a:pt x="781050" y="2019300"/>
                </a:lnTo>
                <a:lnTo>
                  <a:pt x="798512" y="1985963"/>
                </a:lnTo>
                <a:lnTo>
                  <a:pt x="814388" y="1949450"/>
                </a:lnTo>
                <a:lnTo>
                  <a:pt x="830262" y="1909763"/>
                </a:lnTo>
                <a:lnTo>
                  <a:pt x="841376" y="1866900"/>
                </a:lnTo>
                <a:lnTo>
                  <a:pt x="847726" y="1822450"/>
                </a:lnTo>
                <a:lnTo>
                  <a:pt x="854076" y="1776413"/>
                </a:lnTo>
                <a:lnTo>
                  <a:pt x="854076" y="1730375"/>
                </a:lnTo>
                <a:lnTo>
                  <a:pt x="854076" y="1684338"/>
                </a:lnTo>
                <a:lnTo>
                  <a:pt x="847726" y="1638300"/>
                </a:lnTo>
                <a:lnTo>
                  <a:pt x="841376" y="1595438"/>
                </a:lnTo>
                <a:lnTo>
                  <a:pt x="830262" y="1555750"/>
                </a:lnTo>
                <a:lnTo>
                  <a:pt x="814388" y="1516063"/>
                </a:lnTo>
                <a:lnTo>
                  <a:pt x="798512" y="1479550"/>
                </a:lnTo>
                <a:lnTo>
                  <a:pt x="781050" y="1443038"/>
                </a:lnTo>
                <a:lnTo>
                  <a:pt x="755650" y="1411288"/>
                </a:lnTo>
                <a:lnTo>
                  <a:pt x="735012" y="1381125"/>
                </a:lnTo>
                <a:lnTo>
                  <a:pt x="706438" y="1357313"/>
                </a:lnTo>
                <a:lnTo>
                  <a:pt x="679450" y="1331913"/>
                </a:lnTo>
                <a:lnTo>
                  <a:pt x="650876" y="1312863"/>
                </a:lnTo>
                <a:lnTo>
                  <a:pt x="620712" y="1298575"/>
                </a:lnTo>
                <a:lnTo>
                  <a:pt x="587376" y="1289050"/>
                </a:lnTo>
                <a:lnTo>
                  <a:pt x="554038" y="1279525"/>
                </a:lnTo>
                <a:lnTo>
                  <a:pt x="519112" y="1279525"/>
                </a:lnTo>
                <a:lnTo>
                  <a:pt x="485776" y="1279525"/>
                </a:lnTo>
                <a:lnTo>
                  <a:pt x="452438" y="1285875"/>
                </a:lnTo>
                <a:lnTo>
                  <a:pt x="374650" y="1304925"/>
                </a:lnTo>
                <a:lnTo>
                  <a:pt x="219076" y="1350963"/>
                </a:lnTo>
                <a:lnTo>
                  <a:pt x="147638" y="1368425"/>
                </a:lnTo>
                <a:lnTo>
                  <a:pt x="114300" y="1371600"/>
                </a:lnTo>
                <a:lnTo>
                  <a:pt x="84138" y="1374775"/>
                </a:lnTo>
                <a:lnTo>
                  <a:pt x="55562" y="1371600"/>
                </a:lnTo>
                <a:lnTo>
                  <a:pt x="34926" y="1365250"/>
                </a:lnTo>
                <a:lnTo>
                  <a:pt x="25400" y="1358900"/>
                </a:lnTo>
                <a:lnTo>
                  <a:pt x="15876" y="1354138"/>
                </a:lnTo>
                <a:lnTo>
                  <a:pt x="6350" y="1344613"/>
                </a:lnTo>
                <a:lnTo>
                  <a:pt x="0" y="1335088"/>
                </a:lnTo>
                <a:lnTo>
                  <a:pt x="0" y="128588"/>
                </a:lnTo>
                <a:lnTo>
                  <a:pt x="3176" y="101600"/>
                </a:lnTo>
                <a:lnTo>
                  <a:pt x="12700" y="79375"/>
                </a:lnTo>
                <a:lnTo>
                  <a:pt x="22226" y="55563"/>
                </a:lnTo>
                <a:lnTo>
                  <a:pt x="41276" y="36513"/>
                </a:lnTo>
                <a:lnTo>
                  <a:pt x="58738" y="20638"/>
                </a:lnTo>
                <a:lnTo>
                  <a:pt x="80962" y="9525"/>
                </a:lnTo>
                <a:close/>
              </a:path>
            </a:pathLst>
          </a:custGeom>
          <a:solidFill>
            <a:schemeClr val="folHlink"/>
          </a:solidFill>
          <a:ln w="9525">
            <a:solidFill>
              <a:schemeClr val="folHlink"/>
            </a:solidFill>
            <a:round/>
            <a:headEnd/>
            <a:tailEnd/>
          </a:ln>
        </p:spPr>
        <p:txBody>
          <a:bodyPr lIns="0" tIns="0" rIns="0" bIns="0" anchor="ctr"/>
          <a:lstStyle/>
          <a:p>
            <a:endParaRPr lang="en-US"/>
          </a:p>
        </p:txBody>
      </p:sp>
      <p:sp>
        <p:nvSpPr>
          <p:cNvPr id="2" name="Freeform 6"/>
          <p:cNvSpPr>
            <a:spLocks/>
          </p:cNvSpPr>
          <p:nvPr/>
        </p:nvSpPr>
        <p:spPr bwMode="auto">
          <a:xfrm>
            <a:off x="6842125" y="122238"/>
            <a:ext cx="1230313" cy="639762"/>
          </a:xfrm>
          <a:custGeom>
            <a:avLst/>
            <a:gdLst/>
            <a:ahLst/>
            <a:cxnLst>
              <a:cxn ang="0">
                <a:pos x="5424645" y="0"/>
              </a:cxn>
              <a:cxn ang="0">
                <a:pos x="5489731" y="36513"/>
              </a:cxn>
              <a:cxn ang="0">
                <a:pos x="5526245" y="101600"/>
              </a:cxn>
              <a:cxn ang="0">
                <a:pos x="5546883" y="1301750"/>
              </a:cxn>
              <a:cxn ang="0">
                <a:pos x="5683407" y="1279525"/>
              </a:cxn>
              <a:cxn ang="0">
                <a:pos x="5870731" y="1228725"/>
              </a:cxn>
              <a:cxn ang="0">
                <a:pos x="5986619" y="1209675"/>
              </a:cxn>
              <a:cxn ang="0">
                <a:pos x="6088219" y="1231900"/>
              </a:cxn>
              <a:cxn ang="0">
                <a:pos x="6180295" y="1289050"/>
              </a:cxn>
              <a:cxn ang="0">
                <a:pos x="6253319" y="1377950"/>
              </a:cxn>
              <a:cxn ang="0">
                <a:pos x="6302531" y="1495425"/>
              </a:cxn>
              <a:cxn ang="0">
                <a:pos x="6331107" y="1627188"/>
              </a:cxn>
              <a:cxn ang="0">
                <a:pos x="6324757" y="1771650"/>
              </a:cxn>
              <a:cxn ang="0">
                <a:pos x="6291419" y="1897063"/>
              </a:cxn>
              <a:cxn ang="0">
                <a:pos x="6229507" y="2005013"/>
              </a:cxn>
              <a:cxn ang="0">
                <a:pos x="6150131" y="2087563"/>
              </a:cxn>
              <a:cxn ang="0">
                <a:pos x="6054883" y="2133600"/>
              </a:cxn>
              <a:cxn ang="0">
                <a:pos x="5934231" y="2139950"/>
              </a:cxn>
              <a:cxn ang="0">
                <a:pos x="5691345" y="2087563"/>
              </a:cxn>
              <a:cxn ang="0">
                <a:pos x="5575457" y="2074863"/>
              </a:cxn>
              <a:cxn ang="0">
                <a:pos x="5529419" y="3365501"/>
              </a:cxn>
              <a:cxn ang="0">
                <a:pos x="5504019" y="3438526"/>
              </a:cxn>
              <a:cxn ang="0">
                <a:pos x="5450045" y="3484563"/>
              </a:cxn>
              <a:cxn ang="0">
                <a:pos x="2243295" y="3494088"/>
              </a:cxn>
              <a:cxn ang="0">
                <a:pos x="2209957" y="3457576"/>
              </a:cxn>
              <a:cxn ang="0">
                <a:pos x="2197257" y="3370263"/>
              </a:cxn>
              <a:cxn ang="0">
                <a:pos x="2216307" y="3263901"/>
              </a:cxn>
              <a:cxn ang="0">
                <a:pos x="2271869" y="3040063"/>
              </a:cxn>
              <a:cxn ang="0">
                <a:pos x="2275045" y="2941638"/>
              </a:cxn>
              <a:cxn ang="0">
                <a:pos x="2240119" y="2846388"/>
              </a:cxn>
              <a:cxn ang="0">
                <a:pos x="2173445" y="2763838"/>
              </a:cxn>
              <a:cxn ang="0">
                <a:pos x="2078195" y="2698751"/>
              </a:cxn>
              <a:cxn ang="0">
                <a:pos x="1959132" y="2655888"/>
              </a:cxn>
              <a:cxn ang="0">
                <a:pos x="1822607" y="2640013"/>
              </a:cxn>
              <a:cxn ang="0">
                <a:pos x="1687669" y="2655888"/>
              </a:cxn>
              <a:cxn ang="0">
                <a:pos x="1568607" y="2698751"/>
              </a:cxn>
              <a:cxn ang="0">
                <a:pos x="1473357" y="2763838"/>
              </a:cxn>
              <a:cxn ang="0">
                <a:pos x="1405095" y="2846388"/>
              </a:cxn>
              <a:cxn ang="0">
                <a:pos x="1371757" y="2941638"/>
              </a:cxn>
              <a:cxn ang="0">
                <a:pos x="1378107" y="3044826"/>
              </a:cxn>
              <a:cxn ang="0">
                <a:pos x="1460657" y="3349626"/>
              </a:cxn>
              <a:cxn ang="0">
                <a:pos x="1463832" y="3438526"/>
              </a:cxn>
              <a:cxn ang="0">
                <a:pos x="1446369" y="3481388"/>
              </a:cxn>
              <a:cxn ang="0">
                <a:pos x="0" y="3494088"/>
              </a:cxn>
            </a:cxnLst>
            <a:rect l="0" t="0" r="r" b="b"/>
            <a:pathLst>
              <a:path w="6331107" h="3494088">
                <a:moveTo>
                  <a:pt x="0" y="0"/>
                </a:moveTo>
                <a:lnTo>
                  <a:pt x="5397657" y="0"/>
                </a:lnTo>
                <a:lnTo>
                  <a:pt x="5424645" y="0"/>
                </a:lnTo>
                <a:lnTo>
                  <a:pt x="5450045" y="9525"/>
                </a:lnTo>
                <a:lnTo>
                  <a:pt x="5470683" y="22225"/>
                </a:lnTo>
                <a:lnTo>
                  <a:pt x="5489731" y="36513"/>
                </a:lnTo>
                <a:lnTo>
                  <a:pt x="5504019" y="55563"/>
                </a:lnTo>
                <a:lnTo>
                  <a:pt x="5516719" y="79375"/>
                </a:lnTo>
                <a:lnTo>
                  <a:pt x="5526245" y="101600"/>
                </a:lnTo>
                <a:lnTo>
                  <a:pt x="5529419" y="128588"/>
                </a:lnTo>
                <a:lnTo>
                  <a:pt x="5529419" y="1301750"/>
                </a:lnTo>
                <a:lnTo>
                  <a:pt x="5546883" y="1301750"/>
                </a:lnTo>
                <a:lnTo>
                  <a:pt x="5572283" y="1301750"/>
                </a:lnTo>
                <a:lnTo>
                  <a:pt x="5624669" y="1295400"/>
                </a:lnTo>
                <a:lnTo>
                  <a:pt x="5683407" y="1279525"/>
                </a:lnTo>
                <a:lnTo>
                  <a:pt x="5743731" y="1262063"/>
                </a:lnTo>
                <a:lnTo>
                  <a:pt x="5808819" y="1243013"/>
                </a:lnTo>
                <a:lnTo>
                  <a:pt x="5870731" y="1228725"/>
                </a:lnTo>
                <a:lnTo>
                  <a:pt x="5931057" y="1216025"/>
                </a:lnTo>
                <a:lnTo>
                  <a:pt x="5959631" y="1209675"/>
                </a:lnTo>
                <a:lnTo>
                  <a:pt x="5986619" y="1209675"/>
                </a:lnTo>
                <a:lnTo>
                  <a:pt x="6019957" y="1212850"/>
                </a:lnTo>
                <a:lnTo>
                  <a:pt x="6054883" y="1219200"/>
                </a:lnTo>
                <a:lnTo>
                  <a:pt x="6088219" y="1231900"/>
                </a:lnTo>
                <a:lnTo>
                  <a:pt x="6121557" y="1246188"/>
                </a:lnTo>
                <a:lnTo>
                  <a:pt x="6150131" y="1265238"/>
                </a:lnTo>
                <a:lnTo>
                  <a:pt x="6180295" y="1289050"/>
                </a:lnTo>
                <a:lnTo>
                  <a:pt x="6204107" y="1317625"/>
                </a:lnTo>
                <a:lnTo>
                  <a:pt x="6229507" y="1347788"/>
                </a:lnTo>
                <a:lnTo>
                  <a:pt x="6253319" y="1377950"/>
                </a:lnTo>
                <a:lnTo>
                  <a:pt x="6272371" y="1416050"/>
                </a:lnTo>
                <a:lnTo>
                  <a:pt x="6291419" y="1455738"/>
                </a:lnTo>
                <a:lnTo>
                  <a:pt x="6302531" y="1495425"/>
                </a:lnTo>
                <a:lnTo>
                  <a:pt x="6315231" y="1538288"/>
                </a:lnTo>
                <a:lnTo>
                  <a:pt x="6324757" y="1581150"/>
                </a:lnTo>
                <a:lnTo>
                  <a:pt x="6331107" y="1627188"/>
                </a:lnTo>
                <a:lnTo>
                  <a:pt x="6331107" y="1676400"/>
                </a:lnTo>
                <a:lnTo>
                  <a:pt x="6331107" y="1725613"/>
                </a:lnTo>
                <a:lnTo>
                  <a:pt x="6324757" y="1771650"/>
                </a:lnTo>
                <a:lnTo>
                  <a:pt x="6315231" y="1814513"/>
                </a:lnTo>
                <a:lnTo>
                  <a:pt x="6302531" y="1857375"/>
                </a:lnTo>
                <a:lnTo>
                  <a:pt x="6291419" y="1897063"/>
                </a:lnTo>
                <a:lnTo>
                  <a:pt x="6272371" y="1936750"/>
                </a:lnTo>
                <a:lnTo>
                  <a:pt x="6253319" y="1974850"/>
                </a:lnTo>
                <a:lnTo>
                  <a:pt x="6229507" y="2005013"/>
                </a:lnTo>
                <a:lnTo>
                  <a:pt x="6204107" y="2035176"/>
                </a:lnTo>
                <a:lnTo>
                  <a:pt x="6180295" y="2063751"/>
                </a:lnTo>
                <a:lnTo>
                  <a:pt x="6150131" y="2087563"/>
                </a:lnTo>
                <a:lnTo>
                  <a:pt x="6121557" y="2106613"/>
                </a:lnTo>
                <a:lnTo>
                  <a:pt x="6088219" y="2120900"/>
                </a:lnTo>
                <a:lnTo>
                  <a:pt x="6054883" y="2133600"/>
                </a:lnTo>
                <a:lnTo>
                  <a:pt x="6019957" y="2139950"/>
                </a:lnTo>
                <a:lnTo>
                  <a:pt x="5986619" y="2143125"/>
                </a:lnTo>
                <a:lnTo>
                  <a:pt x="5934231" y="2139950"/>
                </a:lnTo>
                <a:lnTo>
                  <a:pt x="5878669" y="2130425"/>
                </a:lnTo>
                <a:lnTo>
                  <a:pt x="5753257" y="2100263"/>
                </a:lnTo>
                <a:lnTo>
                  <a:pt x="5691345" y="2087563"/>
                </a:lnTo>
                <a:lnTo>
                  <a:pt x="5631019" y="2078038"/>
                </a:lnTo>
                <a:lnTo>
                  <a:pt x="5602445" y="2074863"/>
                </a:lnTo>
                <a:lnTo>
                  <a:pt x="5575457" y="2074863"/>
                </a:lnTo>
                <a:lnTo>
                  <a:pt x="5550057" y="2078038"/>
                </a:lnTo>
                <a:lnTo>
                  <a:pt x="5529419" y="2081213"/>
                </a:lnTo>
                <a:lnTo>
                  <a:pt x="5529419" y="3365501"/>
                </a:lnTo>
                <a:lnTo>
                  <a:pt x="5526245" y="3389313"/>
                </a:lnTo>
                <a:lnTo>
                  <a:pt x="5516719" y="3414713"/>
                </a:lnTo>
                <a:lnTo>
                  <a:pt x="5504019" y="3438526"/>
                </a:lnTo>
                <a:lnTo>
                  <a:pt x="5489731" y="3457576"/>
                </a:lnTo>
                <a:lnTo>
                  <a:pt x="5470683" y="3471863"/>
                </a:lnTo>
                <a:lnTo>
                  <a:pt x="5450045" y="3484563"/>
                </a:lnTo>
                <a:lnTo>
                  <a:pt x="5424645" y="3490913"/>
                </a:lnTo>
                <a:lnTo>
                  <a:pt x="5397657" y="3494088"/>
                </a:lnTo>
                <a:lnTo>
                  <a:pt x="2243295" y="3494088"/>
                </a:lnTo>
                <a:lnTo>
                  <a:pt x="2235357" y="3487738"/>
                </a:lnTo>
                <a:lnTo>
                  <a:pt x="2225831" y="3478213"/>
                </a:lnTo>
                <a:lnTo>
                  <a:pt x="2209957" y="3457576"/>
                </a:lnTo>
                <a:lnTo>
                  <a:pt x="2203607" y="3429001"/>
                </a:lnTo>
                <a:lnTo>
                  <a:pt x="2197257" y="3402013"/>
                </a:lnTo>
                <a:lnTo>
                  <a:pt x="2197257" y="3370263"/>
                </a:lnTo>
                <a:lnTo>
                  <a:pt x="2203607" y="3333751"/>
                </a:lnTo>
                <a:lnTo>
                  <a:pt x="2206783" y="3300413"/>
                </a:lnTo>
                <a:lnTo>
                  <a:pt x="2216307" y="3263901"/>
                </a:lnTo>
                <a:lnTo>
                  <a:pt x="2235357" y="3186113"/>
                </a:lnTo>
                <a:lnTo>
                  <a:pt x="2255995" y="3109913"/>
                </a:lnTo>
                <a:lnTo>
                  <a:pt x="2271869" y="3040063"/>
                </a:lnTo>
                <a:lnTo>
                  <a:pt x="2275045" y="3005138"/>
                </a:lnTo>
                <a:lnTo>
                  <a:pt x="2278219" y="2974976"/>
                </a:lnTo>
                <a:lnTo>
                  <a:pt x="2275045" y="2941638"/>
                </a:lnTo>
                <a:lnTo>
                  <a:pt x="2268695" y="2906713"/>
                </a:lnTo>
                <a:lnTo>
                  <a:pt x="2255995" y="2876551"/>
                </a:lnTo>
                <a:lnTo>
                  <a:pt x="2240119" y="2846388"/>
                </a:lnTo>
                <a:lnTo>
                  <a:pt x="2222657" y="2814638"/>
                </a:lnTo>
                <a:lnTo>
                  <a:pt x="2200431" y="2787651"/>
                </a:lnTo>
                <a:lnTo>
                  <a:pt x="2173445" y="2763838"/>
                </a:lnTo>
                <a:lnTo>
                  <a:pt x="2144869" y="2738438"/>
                </a:lnTo>
                <a:lnTo>
                  <a:pt x="2111532" y="2717801"/>
                </a:lnTo>
                <a:lnTo>
                  <a:pt x="2078195" y="2698751"/>
                </a:lnTo>
                <a:lnTo>
                  <a:pt x="2041682" y="2679701"/>
                </a:lnTo>
                <a:lnTo>
                  <a:pt x="2001995" y="2668588"/>
                </a:lnTo>
                <a:lnTo>
                  <a:pt x="1959132" y="2655888"/>
                </a:lnTo>
                <a:lnTo>
                  <a:pt x="1914682" y="2646363"/>
                </a:lnTo>
                <a:lnTo>
                  <a:pt x="1868645" y="2643188"/>
                </a:lnTo>
                <a:lnTo>
                  <a:pt x="1822607" y="2640013"/>
                </a:lnTo>
                <a:lnTo>
                  <a:pt x="1776569" y="2643188"/>
                </a:lnTo>
                <a:lnTo>
                  <a:pt x="1730532" y="2646363"/>
                </a:lnTo>
                <a:lnTo>
                  <a:pt x="1687669" y="2655888"/>
                </a:lnTo>
                <a:lnTo>
                  <a:pt x="1647982" y="2668588"/>
                </a:lnTo>
                <a:lnTo>
                  <a:pt x="1608295" y="2679701"/>
                </a:lnTo>
                <a:lnTo>
                  <a:pt x="1568607" y="2698751"/>
                </a:lnTo>
                <a:lnTo>
                  <a:pt x="1535269" y="2717801"/>
                </a:lnTo>
                <a:lnTo>
                  <a:pt x="1503519" y="2738438"/>
                </a:lnTo>
                <a:lnTo>
                  <a:pt x="1473357" y="2763838"/>
                </a:lnTo>
                <a:lnTo>
                  <a:pt x="1447957" y="2787651"/>
                </a:lnTo>
                <a:lnTo>
                  <a:pt x="1424145" y="2814638"/>
                </a:lnTo>
                <a:lnTo>
                  <a:pt x="1405095" y="2846388"/>
                </a:lnTo>
                <a:lnTo>
                  <a:pt x="1390807" y="2876551"/>
                </a:lnTo>
                <a:lnTo>
                  <a:pt x="1378107" y="2906713"/>
                </a:lnTo>
                <a:lnTo>
                  <a:pt x="1371757" y="2941638"/>
                </a:lnTo>
                <a:lnTo>
                  <a:pt x="1368582" y="2974976"/>
                </a:lnTo>
                <a:lnTo>
                  <a:pt x="1371757" y="3008313"/>
                </a:lnTo>
                <a:lnTo>
                  <a:pt x="1378107" y="3044826"/>
                </a:lnTo>
                <a:lnTo>
                  <a:pt x="1397157" y="3119438"/>
                </a:lnTo>
                <a:lnTo>
                  <a:pt x="1443195" y="3276601"/>
                </a:lnTo>
                <a:lnTo>
                  <a:pt x="1460657" y="3349626"/>
                </a:lnTo>
                <a:lnTo>
                  <a:pt x="1463832" y="3382963"/>
                </a:lnTo>
                <a:lnTo>
                  <a:pt x="1467007" y="3411538"/>
                </a:lnTo>
                <a:lnTo>
                  <a:pt x="1463832" y="3438526"/>
                </a:lnTo>
                <a:lnTo>
                  <a:pt x="1457482" y="3462338"/>
                </a:lnTo>
                <a:lnTo>
                  <a:pt x="1451132" y="3471863"/>
                </a:lnTo>
                <a:lnTo>
                  <a:pt x="1446369" y="3481388"/>
                </a:lnTo>
                <a:lnTo>
                  <a:pt x="1436845" y="3487738"/>
                </a:lnTo>
                <a:lnTo>
                  <a:pt x="1427319" y="3494088"/>
                </a:lnTo>
                <a:lnTo>
                  <a:pt x="0" y="3494088"/>
                </a:lnTo>
                <a:close/>
              </a:path>
            </a:pathLst>
          </a:custGeom>
          <a:solidFill>
            <a:srgbClr val="364E5C"/>
          </a:solidFill>
          <a:ln w="9525" cap="flat" cmpd="sng">
            <a:noFill/>
            <a:prstDash val="solid"/>
            <a:round/>
            <a:headEnd type="none" w="med" len="med"/>
            <a:tailEnd type="none" w="med" len="med"/>
          </a:ln>
          <a:effectLst/>
        </p:spPr>
        <p:txBody>
          <a:bodyPr lIns="0" tIns="0" rIns="0" bIns="0" anchor="ctr"/>
          <a:lstStyle/>
          <a:p>
            <a:endParaRPr lang="en-US"/>
          </a:p>
        </p:txBody>
      </p:sp>
      <p:sp>
        <p:nvSpPr>
          <p:cNvPr id="90126" name="Rectangle 9"/>
          <p:cNvSpPr>
            <a:spLocks noChangeArrowheads="1"/>
          </p:cNvSpPr>
          <p:nvPr/>
        </p:nvSpPr>
        <p:spPr bwMode="white">
          <a:xfrm>
            <a:off x="8280400" y="274638"/>
            <a:ext cx="819150" cy="274637"/>
          </a:xfrm>
          <a:prstGeom prst="rect">
            <a:avLst/>
          </a:prstGeom>
          <a:noFill/>
          <a:ln w="9525">
            <a:noFill/>
            <a:miter lim="800000"/>
            <a:headEnd/>
            <a:tailEnd/>
          </a:ln>
        </p:spPr>
        <p:txBody>
          <a:bodyPr lIns="0" rIns="0">
            <a:spAutoFit/>
          </a:bodyPr>
          <a:lstStyle/>
          <a:p>
            <a:pPr algn="ctr"/>
            <a:r>
              <a:rPr lang="en-US" sz="1200" b="1" dirty="0" smtClean="0">
                <a:solidFill>
                  <a:schemeClr val="bg1"/>
                </a:solidFill>
              </a:rPr>
              <a:t>WLAN</a:t>
            </a:r>
            <a:endParaRPr lang="en-US" sz="1200" b="1" dirty="0">
              <a:solidFill>
                <a:schemeClr val="bg1"/>
              </a:solidFill>
            </a:endParaRPr>
          </a:p>
        </p:txBody>
      </p:sp>
      <p:sp>
        <p:nvSpPr>
          <p:cNvPr id="90127" name="Rectangle 10"/>
          <p:cNvSpPr>
            <a:spLocks noChangeArrowheads="1"/>
          </p:cNvSpPr>
          <p:nvPr/>
        </p:nvSpPr>
        <p:spPr bwMode="white">
          <a:xfrm>
            <a:off x="6769100" y="274638"/>
            <a:ext cx="1265238" cy="274637"/>
          </a:xfrm>
          <a:prstGeom prst="rect">
            <a:avLst/>
          </a:prstGeom>
          <a:noFill/>
          <a:ln w="9525">
            <a:noFill/>
            <a:miter lim="800000"/>
            <a:headEnd/>
            <a:tailEnd/>
          </a:ln>
        </p:spPr>
        <p:txBody>
          <a:bodyPr>
            <a:spAutoFit/>
          </a:bodyPr>
          <a:lstStyle/>
          <a:p>
            <a:pPr algn="ctr"/>
            <a:r>
              <a:rPr lang="en-US" sz="1200" b="1" dirty="0" smtClean="0">
                <a:solidFill>
                  <a:schemeClr val="bg1"/>
                </a:solidFill>
              </a:rPr>
              <a:t>LAN</a:t>
            </a:r>
            <a:endParaRPr lang="en-US" sz="1200" b="1"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ounded Rectangle 382"/>
          <p:cNvSpPr/>
          <p:nvPr/>
        </p:nvSpPr>
        <p:spPr bwMode="gray">
          <a:xfrm>
            <a:off x="1916928" y="1497556"/>
            <a:ext cx="6693408"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38100" cap="rnd">
            <a:solidFill>
              <a:schemeClr val="accent1"/>
            </a:solidFill>
            <a:prstDash val="dash"/>
          </a:ln>
          <a:effectLst>
            <a:outerShdw blurRad="889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cxnSp>
        <p:nvCxnSpPr>
          <p:cNvPr id="132" name="Straight Connector 131"/>
          <p:cNvCxnSpPr/>
          <p:nvPr/>
        </p:nvCxnSpPr>
        <p:spPr bwMode="gray">
          <a:xfrm flipV="1">
            <a:off x="1524000" y="3689350"/>
            <a:ext cx="3348038"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288"/>
          <p:cNvGrpSpPr>
            <a:grpSpLocks/>
          </p:cNvGrpSpPr>
          <p:nvPr/>
        </p:nvGrpSpPr>
        <p:grpSpPr bwMode="auto">
          <a:xfrm>
            <a:off x="3089275" y="2062163"/>
            <a:ext cx="4248150" cy="3452812"/>
            <a:chOff x="3176865" y="2080187"/>
            <a:chExt cx="4248571" cy="3451947"/>
          </a:xfrm>
        </p:grpSpPr>
        <p:cxnSp>
          <p:nvCxnSpPr>
            <p:cNvPr id="254" name="Straight Connector 253"/>
            <p:cNvCxnSpPr/>
            <p:nvPr/>
          </p:nvCxnSpPr>
          <p:spPr bwMode="gray">
            <a:xfrm>
              <a:off x="3176865" y="2513465"/>
              <a:ext cx="2105234" cy="984003"/>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bwMode="gray">
            <a:xfrm>
              <a:off x="4126284" y="2081774"/>
              <a:ext cx="1232022" cy="96972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bwMode="gray">
            <a:xfrm flipH="1">
              <a:off x="5313852" y="2511879"/>
              <a:ext cx="2105234" cy="98559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bwMode="gray">
            <a:xfrm flipH="1">
              <a:off x="5237644" y="2080187"/>
              <a:ext cx="1232022" cy="969719"/>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bwMode="gray">
            <a:xfrm flipH="1" flipV="1">
              <a:off x="5320202" y="4114852"/>
              <a:ext cx="2105234" cy="984003"/>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gray">
            <a:xfrm flipH="1" flipV="1">
              <a:off x="5243995" y="4560827"/>
              <a:ext cx="1232022" cy="96972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bwMode="gray">
            <a:xfrm flipV="1">
              <a:off x="3183216" y="4114852"/>
              <a:ext cx="2105234" cy="98559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bwMode="gray">
            <a:xfrm flipV="1">
              <a:off x="4132635" y="4562415"/>
              <a:ext cx="1232022" cy="969719"/>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3" name="Group 287"/>
          <p:cNvGrpSpPr>
            <a:grpSpLocks/>
          </p:cNvGrpSpPr>
          <p:nvPr/>
        </p:nvGrpSpPr>
        <p:grpSpPr bwMode="auto">
          <a:xfrm>
            <a:off x="3154363" y="2127250"/>
            <a:ext cx="4117975" cy="3321050"/>
            <a:chOff x="3242930" y="2145677"/>
            <a:chExt cx="4116441" cy="3320968"/>
          </a:xfrm>
        </p:grpSpPr>
        <p:cxnSp>
          <p:nvCxnSpPr>
            <p:cNvPr id="199" name="Straight Connector 198"/>
            <p:cNvCxnSpPr/>
            <p:nvPr/>
          </p:nvCxnSpPr>
          <p:spPr bwMode="gray">
            <a:xfrm rot="16200000" flipH="1">
              <a:off x="3041221" y="2796638"/>
              <a:ext cx="988988" cy="585569"/>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gray">
            <a:xfrm rot="16200000" flipH="1">
              <a:off x="4092498" y="2262538"/>
              <a:ext cx="1281080" cy="1050534"/>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bwMode="gray">
            <a:xfrm rot="5400000">
              <a:off x="6566537" y="2795845"/>
              <a:ext cx="988989" cy="583982"/>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bwMode="gray">
            <a:xfrm rot="5400000">
              <a:off x="5221582" y="2261744"/>
              <a:ext cx="1282668" cy="1050534"/>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bwMode="gray">
            <a:xfrm rot="16200000" flipV="1">
              <a:off x="6572091" y="4230115"/>
              <a:ext cx="988989" cy="58557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bwMode="gray">
            <a:xfrm rot="16200000" flipV="1">
              <a:off x="5319970" y="4390496"/>
              <a:ext cx="1289018" cy="860104"/>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bwMode="gray">
            <a:xfrm rot="5400000" flipH="1" flipV="1">
              <a:off x="3046775" y="4232496"/>
              <a:ext cx="988988" cy="583982"/>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bwMode="gray">
            <a:xfrm rot="5400000" flipH="1" flipV="1">
              <a:off x="4098051" y="4300044"/>
              <a:ext cx="1282668" cy="1050534"/>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9699" name="Rectangle 17"/>
          <p:cNvSpPr>
            <a:spLocks noGrp="1" noChangeArrowheads="1"/>
          </p:cNvSpPr>
          <p:nvPr>
            <p:ph type="title" idx="4294967295"/>
          </p:nvPr>
        </p:nvSpPr>
        <p:spPr/>
        <p:txBody>
          <a:bodyPr>
            <a:noAutofit/>
          </a:bodyPr>
          <a:lstStyle/>
          <a:p>
            <a:pPr eaLnBrk="1" hangingPunct="1">
              <a:spcAft>
                <a:spcPts val="525"/>
              </a:spcAft>
            </a:pPr>
            <a:r>
              <a:rPr sz="2000" cap="none" smtClean="0">
                <a:latin typeface="Arial" charset="0"/>
              </a:rPr>
              <a:t>SINGLE POINT OF MANAGEMENT </a:t>
            </a:r>
            <a:br>
              <a:rPr sz="2000" cap="none" smtClean="0">
                <a:latin typeface="Arial" charset="0"/>
              </a:rPr>
            </a:br>
            <a:r>
              <a:rPr sz="2000" cap="none" smtClean="0">
                <a:latin typeface="Arial" charset="0"/>
              </a:rPr>
              <a:t>FOR ALL CONTROLLERS</a:t>
            </a:r>
          </a:p>
        </p:txBody>
      </p:sp>
      <p:grpSp>
        <p:nvGrpSpPr>
          <p:cNvPr id="4" name="Group 136"/>
          <p:cNvGrpSpPr>
            <a:grpSpLocks/>
          </p:cNvGrpSpPr>
          <p:nvPr/>
        </p:nvGrpSpPr>
        <p:grpSpPr bwMode="auto">
          <a:xfrm>
            <a:off x="458788" y="3365500"/>
            <a:ext cx="1276350" cy="1057275"/>
            <a:chOff x="425931" y="3264187"/>
            <a:chExt cx="1409700" cy="1167842"/>
          </a:xfrm>
        </p:grpSpPr>
        <p:sp>
          <p:nvSpPr>
            <p:cNvPr id="94234" name="Rectangle 20"/>
            <p:cNvSpPr>
              <a:spLocks noChangeArrowheads="1"/>
            </p:cNvSpPr>
            <p:nvPr/>
          </p:nvSpPr>
          <p:spPr bwMode="gray">
            <a:xfrm>
              <a:off x="425931" y="4093475"/>
              <a:ext cx="1409700" cy="338554"/>
            </a:xfrm>
            <a:prstGeom prst="rect">
              <a:avLst/>
            </a:prstGeom>
            <a:noFill/>
            <a:ln w="9525" algn="ctr">
              <a:noFill/>
              <a:miter lim="800000"/>
              <a:headEnd/>
              <a:tailEnd/>
            </a:ln>
          </p:spPr>
          <p:txBody>
            <a:bodyPr>
              <a:spAutoFit/>
            </a:bodyPr>
            <a:lstStyle/>
            <a:p>
              <a:pPr algn="ctr"/>
              <a:endParaRPr lang="en-US" sz="1400" b="1">
                <a:ea typeface="MS PGothic" pitchFamily="34" charset="-128"/>
              </a:endParaRPr>
            </a:p>
          </p:txBody>
        </p:sp>
        <p:pic>
          <p:nvPicPr>
            <p:cNvPr id="94235" name="Picture 83" descr="Monitor_CPU.png"/>
            <p:cNvPicPr>
              <a:picLocks noChangeAspect="1"/>
            </p:cNvPicPr>
            <p:nvPr/>
          </p:nvPicPr>
          <p:blipFill>
            <a:blip r:embed="rId3" cstate="print"/>
            <a:srcRect/>
            <a:stretch>
              <a:fillRect/>
            </a:stretch>
          </p:blipFill>
          <p:spPr bwMode="gray">
            <a:xfrm>
              <a:off x="465943" y="3264187"/>
              <a:ext cx="1355152" cy="844622"/>
            </a:xfrm>
            <a:prstGeom prst="rect">
              <a:avLst/>
            </a:prstGeom>
            <a:noFill/>
            <a:ln w="9525">
              <a:noFill/>
              <a:miter lim="800000"/>
              <a:headEnd/>
              <a:tailEnd/>
            </a:ln>
          </p:spPr>
        </p:pic>
      </p:grpSp>
      <p:grpSp>
        <p:nvGrpSpPr>
          <p:cNvPr id="5" name="Group 249"/>
          <p:cNvGrpSpPr>
            <a:grpSpLocks/>
          </p:cNvGrpSpPr>
          <p:nvPr/>
        </p:nvGrpSpPr>
        <p:grpSpPr bwMode="auto">
          <a:xfrm>
            <a:off x="2835275" y="1793875"/>
            <a:ext cx="4811713" cy="4024313"/>
            <a:chOff x="2944457" y="1811079"/>
            <a:chExt cx="4812716" cy="4024761"/>
          </a:xfrm>
        </p:grpSpPr>
        <p:grpSp>
          <p:nvGrpSpPr>
            <p:cNvPr id="7" name="Group 144"/>
            <p:cNvGrpSpPr>
              <a:grpSpLocks/>
            </p:cNvGrpSpPr>
            <p:nvPr/>
          </p:nvGrpSpPr>
          <p:grpSpPr bwMode="auto">
            <a:xfrm>
              <a:off x="2944457" y="1811079"/>
              <a:ext cx="4809171" cy="1019291"/>
              <a:chOff x="2944457" y="1811079"/>
              <a:chExt cx="4809171" cy="1019291"/>
            </a:xfrm>
          </p:grpSpPr>
          <p:pic>
            <p:nvPicPr>
              <p:cNvPr id="94238" name="Picture 266" descr="wla422-432-522.png"/>
              <p:cNvPicPr>
                <a:picLocks noChangeAspect="1"/>
              </p:cNvPicPr>
              <p:nvPr/>
            </p:nvPicPr>
            <p:blipFill>
              <a:blip r:embed="rId4" cstate="print"/>
              <a:srcRect/>
              <a:stretch>
                <a:fillRect/>
              </a:stretch>
            </p:blipFill>
            <p:spPr bwMode="gray">
              <a:xfrm>
                <a:off x="2944457" y="2286000"/>
                <a:ext cx="520706" cy="544370"/>
              </a:xfrm>
              <a:prstGeom prst="rect">
                <a:avLst/>
              </a:prstGeom>
              <a:noFill/>
              <a:ln w="9525">
                <a:noFill/>
                <a:miter lim="800000"/>
                <a:headEnd/>
                <a:tailEnd/>
              </a:ln>
            </p:spPr>
          </p:pic>
          <p:pic>
            <p:nvPicPr>
              <p:cNvPr id="94239" name="Picture 269" descr="wla422-432-522.png"/>
              <p:cNvPicPr>
                <a:picLocks noChangeAspect="1"/>
              </p:cNvPicPr>
              <p:nvPr/>
            </p:nvPicPr>
            <p:blipFill>
              <a:blip r:embed="rId4" cstate="print"/>
              <a:srcRect/>
              <a:stretch>
                <a:fillRect/>
              </a:stretch>
            </p:blipFill>
            <p:spPr bwMode="gray">
              <a:xfrm>
                <a:off x="3883666" y="1811079"/>
                <a:ext cx="520706" cy="544370"/>
              </a:xfrm>
              <a:prstGeom prst="rect">
                <a:avLst/>
              </a:prstGeom>
              <a:noFill/>
              <a:ln w="9525">
                <a:noFill/>
                <a:miter lim="800000"/>
                <a:headEnd/>
                <a:tailEnd/>
              </a:ln>
            </p:spPr>
          </p:pic>
          <p:pic>
            <p:nvPicPr>
              <p:cNvPr id="94240" name="Picture 275" descr="wla422-432-522.png"/>
              <p:cNvPicPr>
                <a:picLocks noChangeAspect="1"/>
              </p:cNvPicPr>
              <p:nvPr/>
            </p:nvPicPr>
            <p:blipFill>
              <a:blip r:embed="rId4" cstate="print"/>
              <a:srcRect/>
              <a:stretch>
                <a:fillRect/>
              </a:stretch>
            </p:blipFill>
            <p:spPr bwMode="gray">
              <a:xfrm>
                <a:off x="6261815" y="1818168"/>
                <a:ext cx="520706" cy="544370"/>
              </a:xfrm>
              <a:prstGeom prst="rect">
                <a:avLst/>
              </a:prstGeom>
              <a:noFill/>
              <a:ln w="9525">
                <a:noFill/>
                <a:miter lim="800000"/>
                <a:headEnd/>
                <a:tailEnd/>
              </a:ln>
            </p:spPr>
          </p:pic>
          <p:pic>
            <p:nvPicPr>
              <p:cNvPr id="94241" name="Picture 280" descr="wla422-432-522.png"/>
              <p:cNvPicPr>
                <a:picLocks noChangeAspect="1"/>
              </p:cNvPicPr>
              <p:nvPr/>
            </p:nvPicPr>
            <p:blipFill>
              <a:blip r:embed="rId4" cstate="print"/>
              <a:srcRect/>
              <a:stretch>
                <a:fillRect/>
              </a:stretch>
            </p:blipFill>
            <p:spPr bwMode="gray">
              <a:xfrm>
                <a:off x="7232922" y="2257647"/>
                <a:ext cx="520706" cy="544370"/>
              </a:xfrm>
              <a:prstGeom prst="rect">
                <a:avLst/>
              </a:prstGeom>
              <a:noFill/>
              <a:ln w="9525">
                <a:noFill/>
                <a:miter lim="800000"/>
                <a:headEnd/>
                <a:tailEnd/>
              </a:ln>
            </p:spPr>
          </p:pic>
        </p:grpSp>
        <p:pic>
          <p:nvPicPr>
            <p:cNvPr id="94242" name="Picture 251" descr="wla422-432-522.png"/>
            <p:cNvPicPr>
              <a:picLocks noChangeAspect="1"/>
            </p:cNvPicPr>
            <p:nvPr/>
          </p:nvPicPr>
          <p:blipFill>
            <a:blip r:embed="rId4" cstate="print"/>
            <a:srcRect/>
            <a:stretch>
              <a:fillRect/>
            </a:stretch>
          </p:blipFill>
          <p:spPr bwMode="gray">
            <a:xfrm>
              <a:off x="2969266" y="4905154"/>
              <a:ext cx="520706" cy="544370"/>
            </a:xfrm>
            <a:prstGeom prst="rect">
              <a:avLst/>
            </a:prstGeom>
            <a:noFill/>
            <a:ln w="9525">
              <a:noFill/>
              <a:miter lim="800000"/>
              <a:headEnd/>
              <a:tailEnd/>
            </a:ln>
          </p:spPr>
        </p:pic>
        <p:pic>
          <p:nvPicPr>
            <p:cNvPr id="94243" name="Picture 252" descr="wla422-432-522.png"/>
            <p:cNvPicPr>
              <a:picLocks noChangeAspect="1"/>
            </p:cNvPicPr>
            <p:nvPr/>
          </p:nvPicPr>
          <p:blipFill>
            <a:blip r:embed="rId4" cstate="print"/>
            <a:srcRect/>
            <a:stretch>
              <a:fillRect/>
            </a:stretch>
          </p:blipFill>
          <p:spPr bwMode="gray">
            <a:xfrm>
              <a:off x="3887211" y="5291470"/>
              <a:ext cx="520706" cy="544370"/>
            </a:xfrm>
            <a:prstGeom prst="rect">
              <a:avLst/>
            </a:prstGeom>
            <a:noFill/>
            <a:ln w="9525">
              <a:noFill/>
              <a:miter lim="800000"/>
              <a:headEnd/>
              <a:tailEnd/>
            </a:ln>
          </p:spPr>
        </p:pic>
        <p:pic>
          <p:nvPicPr>
            <p:cNvPr id="94244" name="Picture 259" descr="wla422-432-522.png"/>
            <p:cNvPicPr>
              <a:picLocks noChangeAspect="1"/>
            </p:cNvPicPr>
            <p:nvPr/>
          </p:nvPicPr>
          <p:blipFill>
            <a:blip r:embed="rId4" cstate="print"/>
            <a:srcRect/>
            <a:stretch>
              <a:fillRect/>
            </a:stretch>
          </p:blipFill>
          <p:spPr bwMode="gray">
            <a:xfrm>
              <a:off x="6244095" y="5287925"/>
              <a:ext cx="520706" cy="544370"/>
            </a:xfrm>
            <a:prstGeom prst="rect">
              <a:avLst/>
            </a:prstGeom>
            <a:noFill/>
            <a:ln w="9525">
              <a:noFill/>
              <a:miter lim="800000"/>
              <a:headEnd/>
              <a:tailEnd/>
            </a:ln>
          </p:spPr>
        </p:pic>
        <p:pic>
          <p:nvPicPr>
            <p:cNvPr id="94245" name="Picture 261" descr="wla422-432-522.png"/>
            <p:cNvPicPr>
              <a:picLocks noChangeAspect="1"/>
            </p:cNvPicPr>
            <p:nvPr/>
          </p:nvPicPr>
          <p:blipFill>
            <a:blip r:embed="rId4" cstate="print"/>
            <a:srcRect/>
            <a:stretch>
              <a:fillRect/>
            </a:stretch>
          </p:blipFill>
          <p:spPr bwMode="gray">
            <a:xfrm>
              <a:off x="7236467" y="4887432"/>
              <a:ext cx="520706" cy="544370"/>
            </a:xfrm>
            <a:prstGeom prst="rect">
              <a:avLst/>
            </a:prstGeom>
            <a:noFill/>
            <a:ln w="9525">
              <a:noFill/>
              <a:miter lim="800000"/>
              <a:headEnd/>
              <a:tailEnd/>
            </a:ln>
          </p:spPr>
        </p:pic>
      </p:grpSp>
      <p:pic>
        <p:nvPicPr>
          <p:cNvPr id="78" name="Picture 22" descr="cloud1b.png"/>
          <p:cNvPicPr preferRelativeResize="0">
            <a:picLocks noChangeAspect="1"/>
          </p:cNvPicPr>
          <p:nvPr/>
        </p:nvPicPr>
        <p:blipFill>
          <a:blip r:embed="rId5" cstate="print">
            <a:duotone>
              <a:schemeClr val="accent6">
                <a:shade val="45000"/>
                <a:satMod val="135000"/>
              </a:schemeClr>
              <a:prstClr val="white"/>
            </a:duotone>
          </a:blip>
          <a:srcRect/>
          <a:stretch>
            <a:fillRect/>
          </a:stretch>
        </p:blipFill>
        <p:spPr bwMode="gray">
          <a:xfrm>
            <a:off x="2784314" y="2217670"/>
            <a:ext cx="4930016" cy="3120250"/>
          </a:xfrm>
          <a:prstGeom prst="rect">
            <a:avLst/>
          </a:prstGeom>
          <a:noFill/>
          <a:ln w="9525">
            <a:noFill/>
            <a:miter lim="800000"/>
            <a:headEnd/>
            <a:tailEnd/>
          </a:ln>
        </p:spPr>
      </p:pic>
      <p:cxnSp>
        <p:nvCxnSpPr>
          <p:cNvPr id="316" name="Straight Connector 315"/>
          <p:cNvCxnSpPr/>
          <p:nvPr/>
        </p:nvCxnSpPr>
        <p:spPr bwMode="gray">
          <a:xfrm rot="5400000">
            <a:off x="5095082" y="3350419"/>
            <a:ext cx="227012"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319"/>
          <p:cNvGrpSpPr>
            <a:grpSpLocks/>
          </p:cNvGrpSpPr>
          <p:nvPr/>
        </p:nvGrpSpPr>
        <p:grpSpPr bwMode="auto">
          <a:xfrm>
            <a:off x="4284663" y="2647950"/>
            <a:ext cx="1841500" cy="560388"/>
            <a:chOff x="3817089" y="3281211"/>
            <a:chExt cx="1634856" cy="497318"/>
          </a:xfrm>
        </p:grpSpPr>
        <p:pic>
          <p:nvPicPr>
            <p:cNvPr id="94249" name="Picture 16" descr="wlc2800.png"/>
            <p:cNvPicPr>
              <a:picLocks noChangeAspect="1"/>
            </p:cNvPicPr>
            <p:nvPr/>
          </p:nvPicPr>
          <p:blipFill>
            <a:blip r:embed="rId6" cstate="print"/>
            <a:srcRect/>
            <a:stretch>
              <a:fillRect/>
            </a:stretch>
          </p:blipFill>
          <p:spPr bwMode="gray">
            <a:xfrm>
              <a:off x="3914586" y="3524703"/>
              <a:ext cx="1439863" cy="253826"/>
            </a:xfrm>
            <a:prstGeom prst="rect">
              <a:avLst/>
            </a:prstGeom>
            <a:noFill/>
            <a:ln w="9525">
              <a:noFill/>
              <a:miter lim="800000"/>
              <a:headEnd/>
              <a:tailEnd/>
            </a:ln>
          </p:spPr>
        </p:pic>
        <p:sp>
          <p:nvSpPr>
            <p:cNvPr id="94250"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a:spAutoFit/>
            </a:bodyPr>
            <a:lstStyle/>
            <a:p>
              <a:pPr algn="ctr">
                <a:lnSpc>
                  <a:spcPct val="90000"/>
                </a:lnSpc>
              </a:pPr>
              <a:r>
                <a:rPr lang="en-US" sz="1200" b="1">
                  <a:ea typeface="MS PGothic" pitchFamily="34" charset="-128"/>
                </a:rPr>
                <a:t>Primary Seed </a:t>
              </a:r>
            </a:p>
          </p:txBody>
        </p:sp>
      </p:grpSp>
      <p:grpSp>
        <p:nvGrpSpPr>
          <p:cNvPr id="10" name="Group 97"/>
          <p:cNvGrpSpPr>
            <a:grpSpLocks/>
          </p:cNvGrpSpPr>
          <p:nvPr/>
        </p:nvGrpSpPr>
        <p:grpSpPr bwMode="auto">
          <a:xfrm>
            <a:off x="3048000" y="3402013"/>
            <a:ext cx="4352925" cy="1098550"/>
            <a:chOff x="3005445" y="3190875"/>
            <a:chExt cx="4354121" cy="1097811"/>
          </a:xfrm>
        </p:grpSpPr>
        <p:grpSp>
          <p:nvGrpSpPr>
            <p:cNvPr id="11" name="Group 247"/>
            <p:cNvGrpSpPr>
              <a:grpSpLocks/>
            </p:cNvGrpSpPr>
            <p:nvPr/>
          </p:nvGrpSpPr>
          <p:grpSpPr bwMode="auto">
            <a:xfrm>
              <a:off x="3628342" y="3190875"/>
              <a:ext cx="3091889" cy="816219"/>
              <a:chOff x="3716122" y="3132355"/>
              <a:chExt cx="3091889" cy="816219"/>
            </a:xfrm>
          </p:grpSpPr>
          <p:sp>
            <p:nvSpPr>
              <p:cNvPr id="374" name="Freeform 373"/>
              <p:cNvSpPr/>
              <p:nvPr/>
            </p:nvSpPr>
            <p:spPr bwMode="gray">
              <a:xfrm>
                <a:off x="3715696" y="3132355"/>
                <a:ext cx="1125847" cy="705962"/>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dirty="0"/>
              </a:p>
            </p:txBody>
          </p:sp>
          <p:sp>
            <p:nvSpPr>
              <p:cNvPr id="372" name="Freeform 371"/>
              <p:cNvSpPr/>
              <p:nvPr/>
            </p:nvSpPr>
            <p:spPr bwMode="gray">
              <a:xfrm flipH="1">
                <a:off x="5681561" y="3132355"/>
                <a:ext cx="1125847" cy="729759"/>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dirty="0"/>
              </a:p>
            </p:txBody>
          </p:sp>
          <p:cxnSp>
            <p:nvCxnSpPr>
              <p:cNvPr id="371" name="Straight Connector 370"/>
              <p:cNvCxnSpPr/>
              <p:nvPr/>
            </p:nvCxnSpPr>
            <p:spPr bwMode="gray">
              <a:xfrm rot="5400000">
                <a:off x="4906185" y="3596384"/>
                <a:ext cx="698030" cy="4764"/>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07"/>
            <p:cNvGrpSpPr>
              <a:grpSpLocks/>
            </p:cNvGrpSpPr>
            <p:nvPr/>
          </p:nvGrpSpPr>
          <p:grpSpPr bwMode="auto">
            <a:xfrm>
              <a:off x="4550714" y="3866291"/>
              <a:ext cx="1221052" cy="422395"/>
              <a:chOff x="3167656" y="3687263"/>
              <a:chExt cx="1221052" cy="422395"/>
            </a:xfrm>
          </p:grpSpPr>
          <p:sp>
            <p:nvSpPr>
              <p:cNvPr id="94257" name="Rectangle 21"/>
              <p:cNvSpPr>
                <a:spLocks noChangeArrowheads="1"/>
              </p:cNvSpPr>
              <p:nvPr/>
            </p:nvSpPr>
            <p:spPr bwMode="gray">
              <a:xfrm>
                <a:off x="3167658" y="3841892"/>
                <a:ext cx="1221050" cy="267766"/>
              </a:xfrm>
              <a:prstGeom prst="rect">
                <a:avLst/>
              </a:prstGeom>
              <a:noFill/>
              <a:ln w="9525" algn="ctr">
                <a:noFill/>
                <a:miter lim="800000"/>
                <a:headEnd/>
                <a:tailEnd/>
              </a:ln>
            </p:spPr>
            <p:txBody>
              <a:bodyPr>
                <a:spAutoFit/>
              </a:bodyPr>
              <a:lstStyle/>
              <a:p>
                <a:pPr algn="ctr">
                  <a:lnSpc>
                    <a:spcPct val="95000"/>
                  </a:lnSpc>
                  <a:spcBef>
                    <a:spcPct val="10000"/>
                  </a:spcBef>
                </a:pPr>
                <a:r>
                  <a:rPr lang="en-US" sz="1200" b="1">
                    <a:ea typeface="MS PGothic" pitchFamily="34" charset="-128"/>
                  </a:rPr>
                  <a:t>Member</a:t>
                </a:r>
              </a:p>
            </p:txBody>
          </p:sp>
          <p:pic>
            <p:nvPicPr>
              <p:cNvPr id="94258" name="Picture 19" descr="wlc200.png"/>
              <p:cNvPicPr>
                <a:picLocks noChangeAspect="1"/>
              </p:cNvPicPr>
              <p:nvPr/>
            </p:nvPicPr>
            <p:blipFill>
              <a:blip r:embed="rId7" cstate="print"/>
              <a:srcRect/>
              <a:stretch>
                <a:fillRect/>
              </a:stretch>
            </p:blipFill>
            <p:spPr bwMode="gray">
              <a:xfrm>
                <a:off x="3167656" y="3687263"/>
                <a:ext cx="1221051" cy="172720"/>
              </a:xfrm>
              <a:prstGeom prst="rect">
                <a:avLst/>
              </a:prstGeom>
              <a:noFill/>
              <a:ln w="9525">
                <a:noFill/>
                <a:miter lim="800000"/>
                <a:headEnd/>
                <a:tailEnd/>
              </a:ln>
            </p:spPr>
          </p:pic>
        </p:grpSp>
        <p:grpSp>
          <p:nvGrpSpPr>
            <p:cNvPr id="13" name="Group 106"/>
            <p:cNvGrpSpPr>
              <a:grpSpLocks/>
            </p:cNvGrpSpPr>
            <p:nvPr/>
          </p:nvGrpSpPr>
          <p:grpSpPr bwMode="auto">
            <a:xfrm>
              <a:off x="3005445" y="3864735"/>
              <a:ext cx="1221052" cy="403067"/>
              <a:chOff x="3167656" y="4040141"/>
              <a:chExt cx="1221052" cy="403067"/>
            </a:xfrm>
          </p:grpSpPr>
          <p:sp>
            <p:nvSpPr>
              <p:cNvPr id="94260" name="Rectangle 21"/>
              <p:cNvSpPr>
                <a:spLocks noChangeArrowheads="1"/>
              </p:cNvSpPr>
              <p:nvPr/>
            </p:nvSpPr>
            <p:spPr bwMode="gray">
              <a:xfrm>
                <a:off x="3167658" y="4175442"/>
                <a:ext cx="1221050" cy="267766"/>
              </a:xfrm>
              <a:prstGeom prst="rect">
                <a:avLst/>
              </a:prstGeom>
              <a:noFill/>
              <a:ln w="9525" algn="ctr">
                <a:noFill/>
                <a:miter lim="800000"/>
                <a:headEnd/>
                <a:tailEnd/>
              </a:ln>
            </p:spPr>
            <p:txBody>
              <a:bodyPr>
                <a:spAutoFit/>
              </a:bodyPr>
              <a:lstStyle/>
              <a:p>
                <a:pPr algn="ctr">
                  <a:lnSpc>
                    <a:spcPct val="95000"/>
                  </a:lnSpc>
                  <a:spcBef>
                    <a:spcPct val="10000"/>
                  </a:spcBef>
                </a:pPr>
                <a:r>
                  <a:rPr lang="en-US" sz="1200" b="1">
                    <a:ea typeface="MS PGothic" pitchFamily="34" charset="-128"/>
                  </a:rPr>
                  <a:t>Member</a:t>
                </a:r>
              </a:p>
            </p:txBody>
          </p:sp>
          <p:pic>
            <p:nvPicPr>
              <p:cNvPr id="94261" name="Picture 19" descr="wlc200.png"/>
              <p:cNvPicPr>
                <a:picLocks noChangeAspect="1"/>
              </p:cNvPicPr>
              <p:nvPr/>
            </p:nvPicPr>
            <p:blipFill>
              <a:blip r:embed="rId7" cstate="print"/>
              <a:srcRect/>
              <a:stretch>
                <a:fillRect/>
              </a:stretch>
            </p:blipFill>
            <p:spPr bwMode="gray">
              <a:xfrm>
                <a:off x="3167656" y="4040141"/>
                <a:ext cx="1221051" cy="172720"/>
              </a:xfrm>
              <a:prstGeom prst="rect">
                <a:avLst/>
              </a:prstGeom>
              <a:noFill/>
              <a:ln w="9525">
                <a:noFill/>
                <a:miter lim="800000"/>
                <a:headEnd/>
                <a:tailEnd/>
              </a:ln>
            </p:spPr>
          </p:pic>
        </p:grpSp>
        <p:grpSp>
          <p:nvGrpSpPr>
            <p:cNvPr id="14" name="Group 113"/>
            <p:cNvGrpSpPr>
              <a:grpSpLocks/>
            </p:cNvGrpSpPr>
            <p:nvPr/>
          </p:nvGrpSpPr>
          <p:grpSpPr bwMode="auto">
            <a:xfrm>
              <a:off x="6138514" y="3866365"/>
              <a:ext cx="1221052" cy="401656"/>
              <a:chOff x="3167656" y="4041771"/>
              <a:chExt cx="1221052" cy="401656"/>
            </a:xfrm>
          </p:grpSpPr>
          <p:sp>
            <p:nvSpPr>
              <p:cNvPr id="94263" name="Rectangle 21"/>
              <p:cNvSpPr>
                <a:spLocks noChangeArrowheads="1"/>
              </p:cNvSpPr>
              <p:nvPr/>
            </p:nvSpPr>
            <p:spPr bwMode="gray">
              <a:xfrm>
                <a:off x="3167658" y="4175661"/>
                <a:ext cx="1221050" cy="267766"/>
              </a:xfrm>
              <a:prstGeom prst="rect">
                <a:avLst/>
              </a:prstGeom>
              <a:noFill/>
              <a:ln w="9525" algn="ctr">
                <a:noFill/>
                <a:miter lim="800000"/>
                <a:headEnd/>
                <a:tailEnd/>
              </a:ln>
            </p:spPr>
            <p:txBody>
              <a:bodyPr>
                <a:spAutoFit/>
              </a:bodyPr>
              <a:lstStyle/>
              <a:p>
                <a:pPr algn="ctr">
                  <a:lnSpc>
                    <a:spcPct val="95000"/>
                  </a:lnSpc>
                  <a:spcBef>
                    <a:spcPct val="10000"/>
                  </a:spcBef>
                </a:pPr>
                <a:r>
                  <a:rPr lang="en-US" sz="1200" b="1">
                    <a:ea typeface="MS PGothic" pitchFamily="34" charset="-128"/>
                  </a:rPr>
                  <a:t>Member</a:t>
                </a:r>
              </a:p>
            </p:txBody>
          </p:sp>
          <p:pic>
            <p:nvPicPr>
              <p:cNvPr id="94264" name="Picture 19" descr="wlc200.png"/>
              <p:cNvPicPr>
                <a:picLocks noChangeAspect="1"/>
              </p:cNvPicPr>
              <p:nvPr/>
            </p:nvPicPr>
            <p:blipFill>
              <a:blip r:embed="rId7" cstate="print"/>
              <a:srcRect/>
              <a:stretch>
                <a:fillRect/>
              </a:stretch>
            </p:blipFill>
            <p:spPr bwMode="gray">
              <a:xfrm>
                <a:off x="3167656" y="4041771"/>
                <a:ext cx="1221051" cy="172720"/>
              </a:xfrm>
              <a:prstGeom prst="rect">
                <a:avLst/>
              </a:prstGeom>
              <a:noFill/>
              <a:ln w="9525">
                <a:noFill/>
                <a:miter lim="800000"/>
                <a:headEnd/>
                <a:tailEnd/>
              </a:ln>
            </p:spPr>
          </p:pic>
        </p:grpSp>
      </p:grpSp>
      <p:grpSp>
        <p:nvGrpSpPr>
          <p:cNvPr id="15" name="Group 316"/>
          <p:cNvGrpSpPr>
            <a:grpSpLocks/>
          </p:cNvGrpSpPr>
          <p:nvPr/>
        </p:nvGrpSpPr>
        <p:grpSpPr bwMode="auto">
          <a:xfrm>
            <a:off x="4287838" y="3311525"/>
            <a:ext cx="1841500" cy="536575"/>
            <a:chOff x="3607411" y="3771358"/>
            <a:chExt cx="2061288" cy="601028"/>
          </a:xfrm>
        </p:grpSpPr>
        <p:pic>
          <p:nvPicPr>
            <p:cNvPr id="94266" name="Picture 16" descr="wlc2800.png"/>
            <p:cNvPicPr>
              <a:picLocks noChangeAspect="1"/>
            </p:cNvPicPr>
            <p:nvPr/>
          </p:nvPicPr>
          <p:blipFill>
            <a:blip r:embed="rId6" cstate="print"/>
            <a:srcRect/>
            <a:stretch>
              <a:fillRect/>
            </a:stretch>
          </p:blipFill>
          <p:spPr bwMode="gray">
            <a:xfrm>
              <a:off x="3730339" y="3771358"/>
              <a:ext cx="1815433" cy="320034"/>
            </a:xfrm>
            <a:prstGeom prst="rect">
              <a:avLst/>
            </a:prstGeom>
            <a:noFill/>
            <a:ln w="9525">
              <a:noFill/>
              <a:miter lim="800000"/>
              <a:headEnd/>
              <a:tailEnd/>
            </a:ln>
          </p:spPr>
        </p:pic>
        <p:sp>
          <p:nvSpPr>
            <p:cNvPr id="94267"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a:spAutoFit/>
            </a:bodyPr>
            <a:lstStyle/>
            <a:p>
              <a:pPr algn="ctr"/>
              <a:r>
                <a:rPr lang="en-US" sz="1200" b="1">
                  <a:ea typeface="MS PGothic" pitchFamily="34" charset="-128"/>
                </a:rPr>
                <a:t>Secondary Seed </a:t>
              </a:r>
            </a:p>
          </p:txBody>
        </p:sp>
      </p:grpSp>
      <p:sp>
        <p:nvSpPr>
          <p:cNvPr id="9" name="Freeform 7"/>
          <p:cNvSpPr>
            <a:spLocks/>
          </p:cNvSpPr>
          <p:nvPr/>
        </p:nvSpPr>
        <p:spPr bwMode="auto">
          <a:xfrm>
            <a:off x="8074025" y="123825"/>
            <a:ext cx="1069975" cy="784225"/>
          </a:xfrm>
          <a:custGeom>
            <a:avLst/>
            <a:gdLst/>
            <a:ahLst/>
            <a:cxnLst>
              <a:cxn ang="0">
                <a:pos x="5508244" y="0"/>
              </a:cxn>
              <a:cxn ang="0">
                <a:pos x="2093912" y="3490913"/>
              </a:cxn>
              <a:cxn ang="0">
                <a:pos x="2116138" y="3622675"/>
              </a:cxn>
              <a:cxn ang="0">
                <a:pos x="2171700" y="3813175"/>
              </a:cxn>
              <a:cxn ang="0">
                <a:pos x="2189162" y="3925887"/>
              </a:cxn>
              <a:cxn ang="0">
                <a:pos x="2168526" y="4030663"/>
              </a:cxn>
              <a:cxn ang="0">
                <a:pos x="2109788" y="4119563"/>
              </a:cxn>
              <a:cxn ang="0">
                <a:pos x="2017712" y="4192587"/>
              </a:cxn>
              <a:cxn ang="0">
                <a:pos x="1905000" y="4244975"/>
              </a:cxn>
              <a:cxn ang="0">
                <a:pos x="1768476" y="4270375"/>
              </a:cxn>
              <a:cxn ang="0">
                <a:pos x="1627188" y="4267200"/>
              </a:cxn>
              <a:cxn ang="0">
                <a:pos x="1498600" y="4230687"/>
              </a:cxn>
              <a:cxn ang="0">
                <a:pos x="1392238" y="4171950"/>
              </a:cxn>
              <a:cxn ang="0">
                <a:pos x="1311276" y="4092575"/>
              </a:cxn>
              <a:cxn ang="0">
                <a:pos x="1265238" y="3997325"/>
              </a:cxn>
              <a:cxn ang="0">
                <a:pos x="1258888" y="3876675"/>
              </a:cxn>
              <a:cxn ang="0">
                <a:pos x="1308100" y="3635375"/>
              </a:cxn>
              <a:cxn ang="0">
                <a:pos x="1320800" y="3517900"/>
              </a:cxn>
              <a:cxn ang="0">
                <a:pos x="133350" y="3468688"/>
              </a:cxn>
              <a:cxn ang="0">
                <a:pos x="58738" y="3448050"/>
              </a:cxn>
              <a:cxn ang="0">
                <a:pos x="12700" y="3389313"/>
              </a:cxn>
              <a:cxn ang="0">
                <a:pos x="0" y="2151063"/>
              </a:cxn>
              <a:cxn ang="0">
                <a:pos x="41276" y="2120900"/>
              </a:cxn>
              <a:cxn ang="0">
                <a:pos x="127000" y="2108200"/>
              </a:cxn>
              <a:cxn ang="0">
                <a:pos x="233362" y="2124075"/>
              </a:cxn>
              <a:cxn ang="0">
                <a:pos x="458788" y="2179638"/>
              </a:cxn>
              <a:cxn ang="0">
                <a:pos x="554038" y="2182813"/>
              </a:cxn>
              <a:cxn ang="0">
                <a:pos x="650876" y="2151063"/>
              </a:cxn>
              <a:cxn ang="0">
                <a:pos x="735012" y="2081213"/>
              </a:cxn>
              <a:cxn ang="0">
                <a:pos x="798512" y="1985963"/>
              </a:cxn>
              <a:cxn ang="0">
                <a:pos x="841376" y="1866900"/>
              </a:cxn>
              <a:cxn ang="0">
                <a:pos x="854076" y="1730375"/>
              </a:cxn>
              <a:cxn ang="0">
                <a:pos x="841376" y="1595438"/>
              </a:cxn>
              <a:cxn ang="0">
                <a:pos x="798512" y="1479550"/>
              </a:cxn>
              <a:cxn ang="0">
                <a:pos x="735012" y="1381125"/>
              </a:cxn>
              <a:cxn ang="0">
                <a:pos x="650876" y="1312863"/>
              </a:cxn>
              <a:cxn ang="0">
                <a:pos x="554038" y="1279525"/>
              </a:cxn>
              <a:cxn ang="0">
                <a:pos x="452438" y="1285875"/>
              </a:cxn>
              <a:cxn ang="0">
                <a:pos x="147638" y="1368425"/>
              </a:cxn>
              <a:cxn ang="0">
                <a:pos x="55562" y="1371600"/>
              </a:cxn>
              <a:cxn ang="0">
                <a:pos x="15876" y="1354138"/>
              </a:cxn>
              <a:cxn ang="0">
                <a:pos x="0" y="128588"/>
              </a:cxn>
              <a:cxn ang="0">
                <a:pos x="22226" y="55563"/>
              </a:cxn>
              <a:cxn ang="0">
                <a:pos x="80962" y="9525"/>
              </a:cxn>
            </a:cxnLst>
            <a:rect l="0" t="0" r="r" b="b"/>
            <a:pathLst>
              <a:path w="5508244" h="4273550">
                <a:moveTo>
                  <a:pt x="104776" y="0"/>
                </a:moveTo>
                <a:lnTo>
                  <a:pt x="133350" y="0"/>
                </a:lnTo>
                <a:lnTo>
                  <a:pt x="5508244" y="0"/>
                </a:lnTo>
                <a:lnTo>
                  <a:pt x="5508244" y="3468688"/>
                </a:lnTo>
                <a:lnTo>
                  <a:pt x="2097088" y="3468688"/>
                </a:lnTo>
                <a:lnTo>
                  <a:pt x="2093912" y="3490913"/>
                </a:lnTo>
                <a:lnTo>
                  <a:pt x="2093912" y="3514725"/>
                </a:lnTo>
                <a:lnTo>
                  <a:pt x="2103438" y="3567113"/>
                </a:lnTo>
                <a:lnTo>
                  <a:pt x="2116138" y="3622675"/>
                </a:lnTo>
                <a:lnTo>
                  <a:pt x="2135188" y="3686175"/>
                </a:lnTo>
                <a:lnTo>
                  <a:pt x="2152650" y="3748087"/>
                </a:lnTo>
                <a:lnTo>
                  <a:pt x="2171700" y="3813175"/>
                </a:lnTo>
                <a:lnTo>
                  <a:pt x="2184400" y="3870325"/>
                </a:lnTo>
                <a:lnTo>
                  <a:pt x="2185988" y="3902075"/>
                </a:lnTo>
                <a:lnTo>
                  <a:pt x="2189162" y="3925887"/>
                </a:lnTo>
                <a:lnTo>
                  <a:pt x="2185988" y="3962400"/>
                </a:lnTo>
                <a:lnTo>
                  <a:pt x="2178050" y="3997325"/>
                </a:lnTo>
                <a:lnTo>
                  <a:pt x="2168526" y="4030663"/>
                </a:lnTo>
                <a:lnTo>
                  <a:pt x="2152650" y="4060825"/>
                </a:lnTo>
                <a:lnTo>
                  <a:pt x="2132012" y="4092575"/>
                </a:lnTo>
                <a:lnTo>
                  <a:pt x="2109788" y="4119563"/>
                </a:lnTo>
                <a:lnTo>
                  <a:pt x="2082800" y="4146550"/>
                </a:lnTo>
                <a:lnTo>
                  <a:pt x="2051050" y="4171950"/>
                </a:lnTo>
                <a:lnTo>
                  <a:pt x="2017712" y="4192587"/>
                </a:lnTo>
                <a:lnTo>
                  <a:pt x="1981200" y="4214813"/>
                </a:lnTo>
                <a:lnTo>
                  <a:pt x="1944688" y="4230687"/>
                </a:lnTo>
                <a:lnTo>
                  <a:pt x="1905000" y="4244975"/>
                </a:lnTo>
                <a:lnTo>
                  <a:pt x="1860550" y="4257675"/>
                </a:lnTo>
                <a:lnTo>
                  <a:pt x="1814512" y="4267200"/>
                </a:lnTo>
                <a:lnTo>
                  <a:pt x="1768476" y="4270375"/>
                </a:lnTo>
                <a:lnTo>
                  <a:pt x="1720850" y="4273550"/>
                </a:lnTo>
                <a:lnTo>
                  <a:pt x="1673226" y="4270375"/>
                </a:lnTo>
                <a:lnTo>
                  <a:pt x="1627188" y="4267200"/>
                </a:lnTo>
                <a:lnTo>
                  <a:pt x="1581150" y="4257675"/>
                </a:lnTo>
                <a:lnTo>
                  <a:pt x="1538288" y="4244975"/>
                </a:lnTo>
                <a:lnTo>
                  <a:pt x="1498600" y="4230687"/>
                </a:lnTo>
                <a:lnTo>
                  <a:pt x="1462088" y="4214813"/>
                </a:lnTo>
                <a:lnTo>
                  <a:pt x="1425576" y="4192587"/>
                </a:lnTo>
                <a:lnTo>
                  <a:pt x="1392238" y="4171950"/>
                </a:lnTo>
                <a:lnTo>
                  <a:pt x="1360488" y="4146550"/>
                </a:lnTo>
                <a:lnTo>
                  <a:pt x="1336676" y="4119563"/>
                </a:lnTo>
                <a:lnTo>
                  <a:pt x="1311276" y="4092575"/>
                </a:lnTo>
                <a:lnTo>
                  <a:pt x="1293812" y="4060825"/>
                </a:lnTo>
                <a:lnTo>
                  <a:pt x="1274762" y="4030663"/>
                </a:lnTo>
                <a:lnTo>
                  <a:pt x="1265238" y="3997325"/>
                </a:lnTo>
                <a:lnTo>
                  <a:pt x="1255712" y="3962400"/>
                </a:lnTo>
                <a:lnTo>
                  <a:pt x="1255712" y="3925887"/>
                </a:lnTo>
                <a:lnTo>
                  <a:pt x="1258888" y="3876675"/>
                </a:lnTo>
                <a:lnTo>
                  <a:pt x="1268412" y="3819525"/>
                </a:lnTo>
                <a:lnTo>
                  <a:pt x="1296988" y="3695700"/>
                </a:lnTo>
                <a:lnTo>
                  <a:pt x="1308100" y="3635375"/>
                </a:lnTo>
                <a:lnTo>
                  <a:pt x="1317626" y="3573463"/>
                </a:lnTo>
                <a:lnTo>
                  <a:pt x="1320800" y="3544887"/>
                </a:lnTo>
                <a:lnTo>
                  <a:pt x="1320800" y="3517900"/>
                </a:lnTo>
                <a:lnTo>
                  <a:pt x="1320800" y="3494088"/>
                </a:lnTo>
                <a:lnTo>
                  <a:pt x="1317626" y="3468688"/>
                </a:lnTo>
                <a:lnTo>
                  <a:pt x="133350" y="3468688"/>
                </a:lnTo>
                <a:lnTo>
                  <a:pt x="104776" y="3465513"/>
                </a:lnTo>
                <a:lnTo>
                  <a:pt x="80962" y="3459163"/>
                </a:lnTo>
                <a:lnTo>
                  <a:pt x="58738" y="3448050"/>
                </a:lnTo>
                <a:lnTo>
                  <a:pt x="41276" y="3432175"/>
                </a:lnTo>
                <a:lnTo>
                  <a:pt x="22226" y="3413125"/>
                </a:lnTo>
                <a:lnTo>
                  <a:pt x="12700" y="3389313"/>
                </a:lnTo>
                <a:lnTo>
                  <a:pt x="3176" y="3363913"/>
                </a:lnTo>
                <a:lnTo>
                  <a:pt x="0" y="3340100"/>
                </a:lnTo>
                <a:lnTo>
                  <a:pt x="0" y="2151063"/>
                </a:lnTo>
                <a:lnTo>
                  <a:pt x="9526" y="2143125"/>
                </a:lnTo>
                <a:lnTo>
                  <a:pt x="19050" y="2133600"/>
                </a:lnTo>
                <a:lnTo>
                  <a:pt x="41276" y="2120900"/>
                </a:lnTo>
                <a:lnTo>
                  <a:pt x="65088" y="2111375"/>
                </a:lnTo>
                <a:lnTo>
                  <a:pt x="95250" y="2108200"/>
                </a:lnTo>
                <a:lnTo>
                  <a:pt x="127000" y="2108200"/>
                </a:lnTo>
                <a:lnTo>
                  <a:pt x="160338" y="2111375"/>
                </a:lnTo>
                <a:lnTo>
                  <a:pt x="196850" y="2117725"/>
                </a:lnTo>
                <a:lnTo>
                  <a:pt x="233362" y="2124075"/>
                </a:lnTo>
                <a:lnTo>
                  <a:pt x="311150" y="2143125"/>
                </a:lnTo>
                <a:lnTo>
                  <a:pt x="387350" y="2163763"/>
                </a:lnTo>
                <a:lnTo>
                  <a:pt x="458788" y="2179638"/>
                </a:lnTo>
                <a:lnTo>
                  <a:pt x="488950" y="2185988"/>
                </a:lnTo>
                <a:lnTo>
                  <a:pt x="519112" y="2185988"/>
                </a:lnTo>
                <a:lnTo>
                  <a:pt x="554038" y="2182813"/>
                </a:lnTo>
                <a:lnTo>
                  <a:pt x="587376" y="2176463"/>
                </a:lnTo>
                <a:lnTo>
                  <a:pt x="620712" y="2163763"/>
                </a:lnTo>
                <a:lnTo>
                  <a:pt x="650876" y="2151063"/>
                </a:lnTo>
                <a:lnTo>
                  <a:pt x="679450" y="2130425"/>
                </a:lnTo>
                <a:lnTo>
                  <a:pt x="706438" y="2108200"/>
                </a:lnTo>
                <a:lnTo>
                  <a:pt x="735012" y="2081213"/>
                </a:lnTo>
                <a:lnTo>
                  <a:pt x="755650" y="2054225"/>
                </a:lnTo>
                <a:lnTo>
                  <a:pt x="781050" y="2019300"/>
                </a:lnTo>
                <a:lnTo>
                  <a:pt x="798512" y="1985963"/>
                </a:lnTo>
                <a:lnTo>
                  <a:pt x="814388" y="1949450"/>
                </a:lnTo>
                <a:lnTo>
                  <a:pt x="830262" y="1909763"/>
                </a:lnTo>
                <a:lnTo>
                  <a:pt x="841376" y="1866900"/>
                </a:lnTo>
                <a:lnTo>
                  <a:pt x="847726" y="1822450"/>
                </a:lnTo>
                <a:lnTo>
                  <a:pt x="854076" y="1776413"/>
                </a:lnTo>
                <a:lnTo>
                  <a:pt x="854076" y="1730375"/>
                </a:lnTo>
                <a:lnTo>
                  <a:pt x="854076" y="1684338"/>
                </a:lnTo>
                <a:lnTo>
                  <a:pt x="847726" y="1638300"/>
                </a:lnTo>
                <a:lnTo>
                  <a:pt x="841376" y="1595438"/>
                </a:lnTo>
                <a:lnTo>
                  <a:pt x="830262" y="1555750"/>
                </a:lnTo>
                <a:lnTo>
                  <a:pt x="814388" y="1516063"/>
                </a:lnTo>
                <a:lnTo>
                  <a:pt x="798512" y="1479550"/>
                </a:lnTo>
                <a:lnTo>
                  <a:pt x="781050" y="1443038"/>
                </a:lnTo>
                <a:lnTo>
                  <a:pt x="755650" y="1411288"/>
                </a:lnTo>
                <a:lnTo>
                  <a:pt x="735012" y="1381125"/>
                </a:lnTo>
                <a:lnTo>
                  <a:pt x="706438" y="1357313"/>
                </a:lnTo>
                <a:lnTo>
                  <a:pt x="679450" y="1331913"/>
                </a:lnTo>
                <a:lnTo>
                  <a:pt x="650876" y="1312863"/>
                </a:lnTo>
                <a:lnTo>
                  <a:pt x="620712" y="1298575"/>
                </a:lnTo>
                <a:lnTo>
                  <a:pt x="587376" y="1289050"/>
                </a:lnTo>
                <a:lnTo>
                  <a:pt x="554038" y="1279525"/>
                </a:lnTo>
                <a:lnTo>
                  <a:pt x="519112" y="1279525"/>
                </a:lnTo>
                <a:lnTo>
                  <a:pt x="485776" y="1279525"/>
                </a:lnTo>
                <a:lnTo>
                  <a:pt x="452438" y="1285875"/>
                </a:lnTo>
                <a:lnTo>
                  <a:pt x="374650" y="1304925"/>
                </a:lnTo>
                <a:lnTo>
                  <a:pt x="219076" y="1350963"/>
                </a:lnTo>
                <a:lnTo>
                  <a:pt x="147638" y="1368425"/>
                </a:lnTo>
                <a:lnTo>
                  <a:pt x="114300" y="1371600"/>
                </a:lnTo>
                <a:lnTo>
                  <a:pt x="84138" y="1374775"/>
                </a:lnTo>
                <a:lnTo>
                  <a:pt x="55562" y="1371600"/>
                </a:lnTo>
                <a:lnTo>
                  <a:pt x="34926" y="1365250"/>
                </a:lnTo>
                <a:lnTo>
                  <a:pt x="25400" y="1358900"/>
                </a:lnTo>
                <a:lnTo>
                  <a:pt x="15876" y="1354138"/>
                </a:lnTo>
                <a:lnTo>
                  <a:pt x="6350" y="1344613"/>
                </a:lnTo>
                <a:lnTo>
                  <a:pt x="0" y="1335088"/>
                </a:lnTo>
                <a:lnTo>
                  <a:pt x="0" y="128588"/>
                </a:lnTo>
                <a:lnTo>
                  <a:pt x="3176" y="101600"/>
                </a:lnTo>
                <a:lnTo>
                  <a:pt x="12700" y="79375"/>
                </a:lnTo>
                <a:lnTo>
                  <a:pt x="22226" y="55563"/>
                </a:lnTo>
                <a:lnTo>
                  <a:pt x="41276" y="36513"/>
                </a:lnTo>
                <a:lnTo>
                  <a:pt x="58738" y="20638"/>
                </a:lnTo>
                <a:lnTo>
                  <a:pt x="80962" y="9525"/>
                </a:lnTo>
                <a:close/>
              </a:path>
            </a:pathLst>
          </a:custGeom>
          <a:solidFill>
            <a:schemeClr val="folHlink"/>
          </a:solidFill>
          <a:ln w="9525">
            <a:solidFill>
              <a:schemeClr val="folHlink"/>
            </a:solidFill>
            <a:round/>
            <a:headEnd/>
            <a:tailEnd/>
          </a:ln>
        </p:spPr>
        <p:txBody>
          <a:bodyPr lIns="0" tIns="0" rIns="0" bIns="0" anchor="ctr"/>
          <a:lstStyle/>
          <a:p>
            <a:endParaRPr lang="en-US"/>
          </a:p>
        </p:txBody>
      </p:sp>
      <p:sp>
        <p:nvSpPr>
          <p:cNvPr id="6" name="Freeform 6"/>
          <p:cNvSpPr>
            <a:spLocks/>
          </p:cNvSpPr>
          <p:nvPr/>
        </p:nvSpPr>
        <p:spPr bwMode="auto">
          <a:xfrm>
            <a:off x="6842125" y="122238"/>
            <a:ext cx="1230313" cy="639762"/>
          </a:xfrm>
          <a:custGeom>
            <a:avLst/>
            <a:gdLst/>
            <a:ahLst/>
            <a:cxnLst>
              <a:cxn ang="0">
                <a:pos x="5424645" y="0"/>
              </a:cxn>
              <a:cxn ang="0">
                <a:pos x="5489731" y="36513"/>
              </a:cxn>
              <a:cxn ang="0">
                <a:pos x="5526245" y="101600"/>
              </a:cxn>
              <a:cxn ang="0">
                <a:pos x="5546883" y="1301750"/>
              </a:cxn>
              <a:cxn ang="0">
                <a:pos x="5683407" y="1279525"/>
              </a:cxn>
              <a:cxn ang="0">
                <a:pos x="5870731" y="1228725"/>
              </a:cxn>
              <a:cxn ang="0">
                <a:pos x="5986619" y="1209675"/>
              </a:cxn>
              <a:cxn ang="0">
                <a:pos x="6088219" y="1231900"/>
              </a:cxn>
              <a:cxn ang="0">
                <a:pos x="6180295" y="1289050"/>
              </a:cxn>
              <a:cxn ang="0">
                <a:pos x="6253319" y="1377950"/>
              </a:cxn>
              <a:cxn ang="0">
                <a:pos x="6302531" y="1495425"/>
              </a:cxn>
              <a:cxn ang="0">
                <a:pos x="6331107" y="1627188"/>
              </a:cxn>
              <a:cxn ang="0">
                <a:pos x="6324757" y="1771650"/>
              </a:cxn>
              <a:cxn ang="0">
                <a:pos x="6291419" y="1897063"/>
              </a:cxn>
              <a:cxn ang="0">
                <a:pos x="6229507" y="2005013"/>
              </a:cxn>
              <a:cxn ang="0">
                <a:pos x="6150131" y="2087563"/>
              </a:cxn>
              <a:cxn ang="0">
                <a:pos x="6054883" y="2133600"/>
              </a:cxn>
              <a:cxn ang="0">
                <a:pos x="5934231" y="2139950"/>
              </a:cxn>
              <a:cxn ang="0">
                <a:pos x="5691345" y="2087563"/>
              </a:cxn>
              <a:cxn ang="0">
                <a:pos x="5575457" y="2074863"/>
              </a:cxn>
              <a:cxn ang="0">
                <a:pos x="5529419" y="3365501"/>
              </a:cxn>
              <a:cxn ang="0">
                <a:pos x="5504019" y="3438526"/>
              </a:cxn>
              <a:cxn ang="0">
                <a:pos x="5450045" y="3484563"/>
              </a:cxn>
              <a:cxn ang="0">
                <a:pos x="2243295" y="3494088"/>
              </a:cxn>
              <a:cxn ang="0">
                <a:pos x="2209957" y="3457576"/>
              </a:cxn>
              <a:cxn ang="0">
                <a:pos x="2197257" y="3370263"/>
              </a:cxn>
              <a:cxn ang="0">
                <a:pos x="2216307" y="3263901"/>
              </a:cxn>
              <a:cxn ang="0">
                <a:pos x="2271869" y="3040063"/>
              </a:cxn>
              <a:cxn ang="0">
                <a:pos x="2275045" y="2941638"/>
              </a:cxn>
              <a:cxn ang="0">
                <a:pos x="2240119" y="2846388"/>
              </a:cxn>
              <a:cxn ang="0">
                <a:pos x="2173445" y="2763838"/>
              </a:cxn>
              <a:cxn ang="0">
                <a:pos x="2078195" y="2698751"/>
              </a:cxn>
              <a:cxn ang="0">
                <a:pos x="1959132" y="2655888"/>
              </a:cxn>
              <a:cxn ang="0">
                <a:pos x="1822607" y="2640013"/>
              </a:cxn>
              <a:cxn ang="0">
                <a:pos x="1687669" y="2655888"/>
              </a:cxn>
              <a:cxn ang="0">
                <a:pos x="1568607" y="2698751"/>
              </a:cxn>
              <a:cxn ang="0">
                <a:pos x="1473357" y="2763838"/>
              </a:cxn>
              <a:cxn ang="0">
                <a:pos x="1405095" y="2846388"/>
              </a:cxn>
              <a:cxn ang="0">
                <a:pos x="1371757" y="2941638"/>
              </a:cxn>
              <a:cxn ang="0">
                <a:pos x="1378107" y="3044826"/>
              </a:cxn>
              <a:cxn ang="0">
                <a:pos x="1460657" y="3349626"/>
              </a:cxn>
              <a:cxn ang="0">
                <a:pos x="1463832" y="3438526"/>
              </a:cxn>
              <a:cxn ang="0">
                <a:pos x="1446369" y="3481388"/>
              </a:cxn>
              <a:cxn ang="0">
                <a:pos x="0" y="3494088"/>
              </a:cxn>
            </a:cxnLst>
            <a:rect l="0" t="0" r="r" b="b"/>
            <a:pathLst>
              <a:path w="6331107" h="3494088">
                <a:moveTo>
                  <a:pt x="0" y="0"/>
                </a:moveTo>
                <a:lnTo>
                  <a:pt x="5397657" y="0"/>
                </a:lnTo>
                <a:lnTo>
                  <a:pt x="5424645" y="0"/>
                </a:lnTo>
                <a:lnTo>
                  <a:pt x="5450045" y="9525"/>
                </a:lnTo>
                <a:lnTo>
                  <a:pt x="5470683" y="22225"/>
                </a:lnTo>
                <a:lnTo>
                  <a:pt x="5489731" y="36513"/>
                </a:lnTo>
                <a:lnTo>
                  <a:pt x="5504019" y="55563"/>
                </a:lnTo>
                <a:lnTo>
                  <a:pt x="5516719" y="79375"/>
                </a:lnTo>
                <a:lnTo>
                  <a:pt x="5526245" y="101600"/>
                </a:lnTo>
                <a:lnTo>
                  <a:pt x="5529419" y="128588"/>
                </a:lnTo>
                <a:lnTo>
                  <a:pt x="5529419" y="1301750"/>
                </a:lnTo>
                <a:lnTo>
                  <a:pt x="5546883" y="1301750"/>
                </a:lnTo>
                <a:lnTo>
                  <a:pt x="5572283" y="1301750"/>
                </a:lnTo>
                <a:lnTo>
                  <a:pt x="5624669" y="1295400"/>
                </a:lnTo>
                <a:lnTo>
                  <a:pt x="5683407" y="1279525"/>
                </a:lnTo>
                <a:lnTo>
                  <a:pt x="5743731" y="1262063"/>
                </a:lnTo>
                <a:lnTo>
                  <a:pt x="5808819" y="1243013"/>
                </a:lnTo>
                <a:lnTo>
                  <a:pt x="5870731" y="1228725"/>
                </a:lnTo>
                <a:lnTo>
                  <a:pt x="5931057" y="1216025"/>
                </a:lnTo>
                <a:lnTo>
                  <a:pt x="5959631" y="1209675"/>
                </a:lnTo>
                <a:lnTo>
                  <a:pt x="5986619" y="1209675"/>
                </a:lnTo>
                <a:lnTo>
                  <a:pt x="6019957" y="1212850"/>
                </a:lnTo>
                <a:lnTo>
                  <a:pt x="6054883" y="1219200"/>
                </a:lnTo>
                <a:lnTo>
                  <a:pt x="6088219" y="1231900"/>
                </a:lnTo>
                <a:lnTo>
                  <a:pt x="6121557" y="1246188"/>
                </a:lnTo>
                <a:lnTo>
                  <a:pt x="6150131" y="1265238"/>
                </a:lnTo>
                <a:lnTo>
                  <a:pt x="6180295" y="1289050"/>
                </a:lnTo>
                <a:lnTo>
                  <a:pt x="6204107" y="1317625"/>
                </a:lnTo>
                <a:lnTo>
                  <a:pt x="6229507" y="1347788"/>
                </a:lnTo>
                <a:lnTo>
                  <a:pt x="6253319" y="1377950"/>
                </a:lnTo>
                <a:lnTo>
                  <a:pt x="6272371" y="1416050"/>
                </a:lnTo>
                <a:lnTo>
                  <a:pt x="6291419" y="1455738"/>
                </a:lnTo>
                <a:lnTo>
                  <a:pt x="6302531" y="1495425"/>
                </a:lnTo>
                <a:lnTo>
                  <a:pt x="6315231" y="1538288"/>
                </a:lnTo>
                <a:lnTo>
                  <a:pt x="6324757" y="1581150"/>
                </a:lnTo>
                <a:lnTo>
                  <a:pt x="6331107" y="1627188"/>
                </a:lnTo>
                <a:lnTo>
                  <a:pt x="6331107" y="1676400"/>
                </a:lnTo>
                <a:lnTo>
                  <a:pt x="6331107" y="1725613"/>
                </a:lnTo>
                <a:lnTo>
                  <a:pt x="6324757" y="1771650"/>
                </a:lnTo>
                <a:lnTo>
                  <a:pt x="6315231" y="1814513"/>
                </a:lnTo>
                <a:lnTo>
                  <a:pt x="6302531" y="1857375"/>
                </a:lnTo>
                <a:lnTo>
                  <a:pt x="6291419" y="1897063"/>
                </a:lnTo>
                <a:lnTo>
                  <a:pt x="6272371" y="1936750"/>
                </a:lnTo>
                <a:lnTo>
                  <a:pt x="6253319" y="1974850"/>
                </a:lnTo>
                <a:lnTo>
                  <a:pt x="6229507" y="2005013"/>
                </a:lnTo>
                <a:lnTo>
                  <a:pt x="6204107" y="2035176"/>
                </a:lnTo>
                <a:lnTo>
                  <a:pt x="6180295" y="2063751"/>
                </a:lnTo>
                <a:lnTo>
                  <a:pt x="6150131" y="2087563"/>
                </a:lnTo>
                <a:lnTo>
                  <a:pt x="6121557" y="2106613"/>
                </a:lnTo>
                <a:lnTo>
                  <a:pt x="6088219" y="2120900"/>
                </a:lnTo>
                <a:lnTo>
                  <a:pt x="6054883" y="2133600"/>
                </a:lnTo>
                <a:lnTo>
                  <a:pt x="6019957" y="2139950"/>
                </a:lnTo>
                <a:lnTo>
                  <a:pt x="5986619" y="2143125"/>
                </a:lnTo>
                <a:lnTo>
                  <a:pt x="5934231" y="2139950"/>
                </a:lnTo>
                <a:lnTo>
                  <a:pt x="5878669" y="2130425"/>
                </a:lnTo>
                <a:lnTo>
                  <a:pt x="5753257" y="2100263"/>
                </a:lnTo>
                <a:lnTo>
                  <a:pt x="5691345" y="2087563"/>
                </a:lnTo>
                <a:lnTo>
                  <a:pt x="5631019" y="2078038"/>
                </a:lnTo>
                <a:lnTo>
                  <a:pt x="5602445" y="2074863"/>
                </a:lnTo>
                <a:lnTo>
                  <a:pt x="5575457" y="2074863"/>
                </a:lnTo>
                <a:lnTo>
                  <a:pt x="5550057" y="2078038"/>
                </a:lnTo>
                <a:lnTo>
                  <a:pt x="5529419" y="2081213"/>
                </a:lnTo>
                <a:lnTo>
                  <a:pt x="5529419" y="3365501"/>
                </a:lnTo>
                <a:lnTo>
                  <a:pt x="5526245" y="3389313"/>
                </a:lnTo>
                <a:lnTo>
                  <a:pt x="5516719" y="3414713"/>
                </a:lnTo>
                <a:lnTo>
                  <a:pt x="5504019" y="3438526"/>
                </a:lnTo>
                <a:lnTo>
                  <a:pt x="5489731" y="3457576"/>
                </a:lnTo>
                <a:lnTo>
                  <a:pt x="5470683" y="3471863"/>
                </a:lnTo>
                <a:lnTo>
                  <a:pt x="5450045" y="3484563"/>
                </a:lnTo>
                <a:lnTo>
                  <a:pt x="5424645" y="3490913"/>
                </a:lnTo>
                <a:lnTo>
                  <a:pt x="5397657" y="3494088"/>
                </a:lnTo>
                <a:lnTo>
                  <a:pt x="2243295" y="3494088"/>
                </a:lnTo>
                <a:lnTo>
                  <a:pt x="2235357" y="3487738"/>
                </a:lnTo>
                <a:lnTo>
                  <a:pt x="2225831" y="3478213"/>
                </a:lnTo>
                <a:lnTo>
                  <a:pt x="2209957" y="3457576"/>
                </a:lnTo>
                <a:lnTo>
                  <a:pt x="2203607" y="3429001"/>
                </a:lnTo>
                <a:lnTo>
                  <a:pt x="2197257" y="3402013"/>
                </a:lnTo>
                <a:lnTo>
                  <a:pt x="2197257" y="3370263"/>
                </a:lnTo>
                <a:lnTo>
                  <a:pt x="2203607" y="3333751"/>
                </a:lnTo>
                <a:lnTo>
                  <a:pt x="2206783" y="3300413"/>
                </a:lnTo>
                <a:lnTo>
                  <a:pt x="2216307" y="3263901"/>
                </a:lnTo>
                <a:lnTo>
                  <a:pt x="2235357" y="3186113"/>
                </a:lnTo>
                <a:lnTo>
                  <a:pt x="2255995" y="3109913"/>
                </a:lnTo>
                <a:lnTo>
                  <a:pt x="2271869" y="3040063"/>
                </a:lnTo>
                <a:lnTo>
                  <a:pt x="2275045" y="3005138"/>
                </a:lnTo>
                <a:lnTo>
                  <a:pt x="2278219" y="2974976"/>
                </a:lnTo>
                <a:lnTo>
                  <a:pt x="2275045" y="2941638"/>
                </a:lnTo>
                <a:lnTo>
                  <a:pt x="2268695" y="2906713"/>
                </a:lnTo>
                <a:lnTo>
                  <a:pt x="2255995" y="2876551"/>
                </a:lnTo>
                <a:lnTo>
                  <a:pt x="2240119" y="2846388"/>
                </a:lnTo>
                <a:lnTo>
                  <a:pt x="2222657" y="2814638"/>
                </a:lnTo>
                <a:lnTo>
                  <a:pt x="2200431" y="2787651"/>
                </a:lnTo>
                <a:lnTo>
                  <a:pt x="2173445" y="2763838"/>
                </a:lnTo>
                <a:lnTo>
                  <a:pt x="2144869" y="2738438"/>
                </a:lnTo>
                <a:lnTo>
                  <a:pt x="2111532" y="2717801"/>
                </a:lnTo>
                <a:lnTo>
                  <a:pt x="2078195" y="2698751"/>
                </a:lnTo>
                <a:lnTo>
                  <a:pt x="2041682" y="2679701"/>
                </a:lnTo>
                <a:lnTo>
                  <a:pt x="2001995" y="2668588"/>
                </a:lnTo>
                <a:lnTo>
                  <a:pt x="1959132" y="2655888"/>
                </a:lnTo>
                <a:lnTo>
                  <a:pt x="1914682" y="2646363"/>
                </a:lnTo>
                <a:lnTo>
                  <a:pt x="1868645" y="2643188"/>
                </a:lnTo>
                <a:lnTo>
                  <a:pt x="1822607" y="2640013"/>
                </a:lnTo>
                <a:lnTo>
                  <a:pt x="1776569" y="2643188"/>
                </a:lnTo>
                <a:lnTo>
                  <a:pt x="1730532" y="2646363"/>
                </a:lnTo>
                <a:lnTo>
                  <a:pt x="1687669" y="2655888"/>
                </a:lnTo>
                <a:lnTo>
                  <a:pt x="1647982" y="2668588"/>
                </a:lnTo>
                <a:lnTo>
                  <a:pt x="1608295" y="2679701"/>
                </a:lnTo>
                <a:lnTo>
                  <a:pt x="1568607" y="2698751"/>
                </a:lnTo>
                <a:lnTo>
                  <a:pt x="1535269" y="2717801"/>
                </a:lnTo>
                <a:lnTo>
                  <a:pt x="1503519" y="2738438"/>
                </a:lnTo>
                <a:lnTo>
                  <a:pt x="1473357" y="2763838"/>
                </a:lnTo>
                <a:lnTo>
                  <a:pt x="1447957" y="2787651"/>
                </a:lnTo>
                <a:lnTo>
                  <a:pt x="1424145" y="2814638"/>
                </a:lnTo>
                <a:lnTo>
                  <a:pt x="1405095" y="2846388"/>
                </a:lnTo>
                <a:lnTo>
                  <a:pt x="1390807" y="2876551"/>
                </a:lnTo>
                <a:lnTo>
                  <a:pt x="1378107" y="2906713"/>
                </a:lnTo>
                <a:lnTo>
                  <a:pt x="1371757" y="2941638"/>
                </a:lnTo>
                <a:lnTo>
                  <a:pt x="1368582" y="2974976"/>
                </a:lnTo>
                <a:lnTo>
                  <a:pt x="1371757" y="3008313"/>
                </a:lnTo>
                <a:lnTo>
                  <a:pt x="1378107" y="3044826"/>
                </a:lnTo>
                <a:lnTo>
                  <a:pt x="1397157" y="3119438"/>
                </a:lnTo>
                <a:lnTo>
                  <a:pt x="1443195" y="3276601"/>
                </a:lnTo>
                <a:lnTo>
                  <a:pt x="1460657" y="3349626"/>
                </a:lnTo>
                <a:lnTo>
                  <a:pt x="1463832" y="3382963"/>
                </a:lnTo>
                <a:lnTo>
                  <a:pt x="1467007" y="3411538"/>
                </a:lnTo>
                <a:lnTo>
                  <a:pt x="1463832" y="3438526"/>
                </a:lnTo>
                <a:lnTo>
                  <a:pt x="1457482" y="3462338"/>
                </a:lnTo>
                <a:lnTo>
                  <a:pt x="1451132" y="3471863"/>
                </a:lnTo>
                <a:lnTo>
                  <a:pt x="1446369" y="3481388"/>
                </a:lnTo>
                <a:lnTo>
                  <a:pt x="1436845" y="3487738"/>
                </a:lnTo>
                <a:lnTo>
                  <a:pt x="1427319" y="3494088"/>
                </a:lnTo>
                <a:lnTo>
                  <a:pt x="0" y="3494088"/>
                </a:lnTo>
                <a:close/>
              </a:path>
            </a:pathLst>
          </a:custGeom>
          <a:solidFill>
            <a:srgbClr val="364E5C"/>
          </a:solidFill>
          <a:ln w="9525" cap="flat" cmpd="sng">
            <a:noFill/>
            <a:prstDash val="solid"/>
            <a:round/>
            <a:headEnd type="none" w="med" len="med"/>
            <a:tailEnd type="none" w="med" len="med"/>
          </a:ln>
          <a:effectLst/>
        </p:spPr>
        <p:txBody>
          <a:bodyPr lIns="0" tIns="0" rIns="0" bIns="0" anchor="ctr"/>
          <a:lstStyle/>
          <a:p>
            <a:endParaRPr lang="en-US"/>
          </a:p>
        </p:txBody>
      </p:sp>
      <p:sp>
        <p:nvSpPr>
          <p:cNvPr id="94270" name="Rectangle 9"/>
          <p:cNvSpPr>
            <a:spLocks noChangeArrowheads="1"/>
          </p:cNvSpPr>
          <p:nvPr/>
        </p:nvSpPr>
        <p:spPr bwMode="white">
          <a:xfrm>
            <a:off x="8280400" y="274638"/>
            <a:ext cx="819150" cy="276999"/>
          </a:xfrm>
          <a:prstGeom prst="rect">
            <a:avLst/>
          </a:prstGeom>
          <a:noFill/>
          <a:ln w="9525">
            <a:noFill/>
            <a:miter lim="800000"/>
            <a:headEnd/>
            <a:tailEnd/>
          </a:ln>
        </p:spPr>
        <p:txBody>
          <a:bodyPr lIns="0" rIns="0">
            <a:spAutoFit/>
          </a:bodyPr>
          <a:lstStyle/>
          <a:p>
            <a:pPr algn="ctr"/>
            <a:r>
              <a:rPr lang="en-US" sz="1200" b="1" dirty="0" smtClean="0">
                <a:solidFill>
                  <a:schemeClr val="bg1"/>
                </a:solidFill>
              </a:rPr>
              <a:t>WLAN</a:t>
            </a:r>
            <a:endParaRPr lang="en-US" sz="1200" b="1" dirty="0">
              <a:solidFill>
                <a:schemeClr val="bg1"/>
              </a:solidFill>
            </a:endParaRPr>
          </a:p>
        </p:txBody>
      </p:sp>
      <p:sp>
        <p:nvSpPr>
          <p:cNvPr id="94271" name="Rectangle 10"/>
          <p:cNvSpPr>
            <a:spLocks noChangeArrowheads="1"/>
          </p:cNvSpPr>
          <p:nvPr/>
        </p:nvSpPr>
        <p:spPr bwMode="white">
          <a:xfrm>
            <a:off x="6769100" y="274638"/>
            <a:ext cx="1265238" cy="274637"/>
          </a:xfrm>
          <a:prstGeom prst="rect">
            <a:avLst/>
          </a:prstGeom>
          <a:noFill/>
          <a:ln w="9525">
            <a:noFill/>
            <a:miter lim="800000"/>
            <a:headEnd/>
            <a:tailEnd/>
          </a:ln>
        </p:spPr>
        <p:txBody>
          <a:bodyPr>
            <a:spAutoFit/>
          </a:bodyPr>
          <a:lstStyle/>
          <a:p>
            <a:pPr algn="ctr"/>
            <a:r>
              <a:rPr lang="en-US" sz="1200" b="1" dirty="0" smtClean="0">
                <a:solidFill>
                  <a:schemeClr val="bg1"/>
                </a:solidFill>
              </a:rPr>
              <a:t>LAN</a:t>
            </a:r>
            <a:endParaRPr lang="en-US" sz="1200" b="1" dirty="0">
              <a:solidFill>
                <a:schemeClr val="bg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wipe(up)">
                                      <p:cBhvr>
                                        <p:cTn id="17" dur="500"/>
                                        <p:tgtEl>
                                          <p:spTgt spid="31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childTnLst>
                                </p:cTn>
                              </p:par>
                            </p:childTnLst>
                          </p:cTn>
                        </p:par>
                        <p:par>
                          <p:cTn id="37" fill="hold">
                            <p:stCondLst>
                              <p:cond delay="6000"/>
                            </p:stCondLst>
                            <p:childTnLst>
                              <p:par>
                                <p:cTn id="38" presetID="10" presetClass="entr" presetSubtype="0" fill="hold" nodeType="afterEffect">
                                  <p:stCondLst>
                                    <p:cond delay="0"/>
                                  </p:stCondLst>
                                  <p:childTnLst>
                                    <p:set>
                                      <p:cBhvr>
                                        <p:cTn id="39" dur="1" fill="hold">
                                          <p:stCondLst>
                                            <p:cond delay="0"/>
                                          </p:stCondLst>
                                        </p:cTn>
                                        <p:tgtEl>
                                          <p:spTgt spid="383"/>
                                        </p:tgtEl>
                                        <p:attrNameLst>
                                          <p:attrName>style.visibility</p:attrName>
                                        </p:attrNameLst>
                                      </p:cBhvr>
                                      <p:to>
                                        <p:strVal val="visible"/>
                                      </p:to>
                                    </p:set>
                                    <p:animEffect transition="in" filter="fade">
                                      <p:cBhvr>
                                        <p:cTn id="40" dur="1000"/>
                                        <p:tgtEl>
                                          <p:spTgt spid="383"/>
                                        </p:tgtEl>
                                      </p:cBhvr>
                                    </p:animEffect>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childTnLst>
                                </p:cTn>
                              </p:par>
                            </p:childTnLst>
                          </p:cTn>
                        </p:par>
                        <p:par>
                          <p:cTn id="45" fill="hold">
                            <p:stCondLst>
                              <p:cond delay="8000"/>
                            </p:stCondLst>
                            <p:childTnLst>
                              <p:par>
                                <p:cTn id="46" presetID="22" presetClass="entr" presetSubtype="8" fill="hold" nodeType="after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wipe(left)">
                                      <p:cBhvr>
                                        <p:cTn id="48"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bwMode="gray">
          <a:xfrm>
            <a:off x="452438" y="1160463"/>
            <a:ext cx="8250237" cy="4965700"/>
          </a:xfrm>
          <a:prstGeom prst="roundRect">
            <a:avLst>
              <a:gd name="adj" fmla="val 1943"/>
            </a:avLst>
          </a:prstGeom>
          <a:solidFill>
            <a:schemeClr val="bg1">
              <a:lumMod val="95000"/>
            </a:schemeClr>
          </a:soli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lvl="1" indent="-173038" algn="ctr" fontAlgn="auto">
              <a:lnSpc>
                <a:spcPct val="80000"/>
              </a:lnSpc>
              <a:spcBef>
                <a:spcPts val="0"/>
              </a:spcBef>
              <a:spcAft>
                <a:spcPts val="0"/>
              </a:spcAft>
              <a:buClr>
                <a:srgbClr val="5D87A1"/>
              </a:buClr>
              <a:buSzPct val="100000"/>
              <a:buFont typeface="Wingdings" pitchFamily="2" charset="2"/>
              <a:buChar char="§"/>
              <a:defRPr/>
            </a:pPr>
            <a:endParaRPr lang="en-US" sz="1800" dirty="0"/>
          </a:p>
        </p:txBody>
      </p:sp>
      <p:pic>
        <p:nvPicPr>
          <p:cNvPr id="27692" name="Picture 94" descr="Lightning.png"/>
          <p:cNvPicPr>
            <a:picLocks noChangeAspect="1"/>
          </p:cNvPicPr>
          <p:nvPr/>
        </p:nvPicPr>
        <p:blipFill>
          <a:blip r:embed="rId3" cstate="print"/>
          <a:srcRect/>
          <a:stretch>
            <a:fillRect/>
          </a:stretch>
        </p:blipFill>
        <p:spPr bwMode="auto">
          <a:xfrm rot="-8240075">
            <a:off x="5535613" y="1450975"/>
            <a:ext cx="215900" cy="993775"/>
          </a:xfrm>
          <a:prstGeom prst="rect">
            <a:avLst/>
          </a:prstGeom>
          <a:noFill/>
          <a:ln w="9525">
            <a:noFill/>
            <a:miter lim="800000"/>
            <a:headEnd/>
            <a:tailEnd/>
          </a:ln>
        </p:spPr>
      </p:pic>
      <p:pic>
        <p:nvPicPr>
          <p:cNvPr id="27693" name="Picture 94" descr="Lightning.png"/>
          <p:cNvPicPr>
            <a:picLocks noChangeAspect="1"/>
          </p:cNvPicPr>
          <p:nvPr/>
        </p:nvPicPr>
        <p:blipFill>
          <a:blip r:embed="rId3" cstate="print"/>
          <a:srcRect/>
          <a:stretch>
            <a:fillRect/>
          </a:stretch>
        </p:blipFill>
        <p:spPr bwMode="auto">
          <a:xfrm rot="-5903538">
            <a:off x="5864226" y="2535237"/>
            <a:ext cx="215900" cy="993775"/>
          </a:xfrm>
          <a:prstGeom prst="rect">
            <a:avLst/>
          </a:prstGeom>
          <a:noFill/>
          <a:ln w="9525">
            <a:noFill/>
            <a:miter lim="800000"/>
            <a:headEnd/>
            <a:tailEnd/>
          </a:ln>
        </p:spPr>
      </p:pic>
      <p:pic>
        <p:nvPicPr>
          <p:cNvPr id="27694" name="Picture 94" descr="Lightning.png"/>
          <p:cNvPicPr>
            <a:picLocks noChangeAspect="1"/>
          </p:cNvPicPr>
          <p:nvPr/>
        </p:nvPicPr>
        <p:blipFill>
          <a:blip r:embed="rId3" cstate="print"/>
          <a:srcRect/>
          <a:stretch>
            <a:fillRect/>
          </a:stretch>
        </p:blipFill>
        <p:spPr bwMode="auto">
          <a:xfrm rot="-7207690">
            <a:off x="5693569" y="1712119"/>
            <a:ext cx="215900" cy="995362"/>
          </a:xfrm>
          <a:prstGeom prst="rect">
            <a:avLst/>
          </a:prstGeom>
          <a:noFill/>
          <a:ln w="9525">
            <a:noFill/>
            <a:miter lim="800000"/>
            <a:headEnd/>
            <a:tailEnd/>
          </a:ln>
        </p:spPr>
      </p:pic>
      <p:pic>
        <p:nvPicPr>
          <p:cNvPr id="27695" name="Picture 94" descr="Lightning.png"/>
          <p:cNvPicPr>
            <a:picLocks noChangeAspect="1"/>
          </p:cNvPicPr>
          <p:nvPr/>
        </p:nvPicPr>
        <p:blipFill>
          <a:blip r:embed="rId3" cstate="print"/>
          <a:srcRect/>
          <a:stretch>
            <a:fillRect/>
          </a:stretch>
        </p:blipFill>
        <p:spPr bwMode="auto">
          <a:xfrm rot="-6617135">
            <a:off x="5751513" y="1970087"/>
            <a:ext cx="215900" cy="993775"/>
          </a:xfrm>
          <a:prstGeom prst="rect">
            <a:avLst/>
          </a:prstGeom>
          <a:noFill/>
          <a:ln w="9525">
            <a:noFill/>
            <a:miter lim="800000"/>
            <a:headEnd/>
            <a:tailEnd/>
          </a:ln>
        </p:spPr>
      </p:pic>
      <p:pic>
        <p:nvPicPr>
          <p:cNvPr id="27696" name="Picture 94" descr="Lightning.png"/>
          <p:cNvPicPr>
            <a:picLocks noChangeAspect="1"/>
          </p:cNvPicPr>
          <p:nvPr/>
        </p:nvPicPr>
        <p:blipFill>
          <a:blip r:embed="rId3" cstate="print"/>
          <a:srcRect/>
          <a:stretch>
            <a:fillRect/>
          </a:stretch>
        </p:blipFill>
        <p:spPr bwMode="auto">
          <a:xfrm rot="-4943388">
            <a:off x="5811838" y="2760662"/>
            <a:ext cx="215900" cy="993775"/>
          </a:xfrm>
          <a:prstGeom prst="rect">
            <a:avLst/>
          </a:prstGeom>
          <a:noFill/>
          <a:ln w="9525">
            <a:noFill/>
            <a:miter lim="800000"/>
            <a:headEnd/>
            <a:tailEnd/>
          </a:ln>
        </p:spPr>
      </p:pic>
      <p:pic>
        <p:nvPicPr>
          <p:cNvPr id="27697" name="Picture 94" descr="Lightning.png"/>
          <p:cNvPicPr>
            <a:picLocks noChangeAspect="1"/>
          </p:cNvPicPr>
          <p:nvPr/>
        </p:nvPicPr>
        <p:blipFill>
          <a:blip r:embed="rId3" cstate="print"/>
          <a:srcRect/>
          <a:stretch>
            <a:fillRect/>
          </a:stretch>
        </p:blipFill>
        <p:spPr bwMode="auto">
          <a:xfrm rot="-5740726">
            <a:off x="5786438" y="2203450"/>
            <a:ext cx="215900" cy="993775"/>
          </a:xfrm>
          <a:prstGeom prst="rect">
            <a:avLst/>
          </a:prstGeom>
          <a:noFill/>
          <a:ln w="9525">
            <a:noFill/>
            <a:miter lim="800000"/>
            <a:headEnd/>
            <a:tailEnd/>
          </a:ln>
        </p:spPr>
      </p:pic>
      <p:sp>
        <p:nvSpPr>
          <p:cNvPr id="27652" name="Rectangle 24"/>
          <p:cNvSpPr>
            <a:spLocks noGrp="1" noChangeArrowheads="1"/>
          </p:cNvSpPr>
          <p:nvPr>
            <p:ph type="title" idx="4294967295"/>
          </p:nvPr>
        </p:nvSpPr>
        <p:spPr/>
        <p:txBody>
          <a:bodyPr>
            <a:noAutofit/>
          </a:bodyPr>
          <a:lstStyle/>
          <a:p>
            <a:pPr eaLnBrk="1" hangingPunct="1">
              <a:defRPr/>
            </a:pPr>
            <a:r>
              <a:rPr>
                <a:latin typeface="+mj-lt"/>
              </a:rPr>
              <a:t>Automatic Client Load Balancing</a:t>
            </a:r>
          </a:p>
        </p:txBody>
      </p:sp>
      <p:pic>
        <p:nvPicPr>
          <p:cNvPr id="100362" name="Picture 50" descr="Network Cloud 1.png"/>
          <p:cNvPicPr>
            <a:picLocks noChangeAspect="1"/>
          </p:cNvPicPr>
          <p:nvPr/>
        </p:nvPicPr>
        <p:blipFill>
          <a:blip r:embed="rId4" cstate="print"/>
          <a:srcRect/>
          <a:stretch>
            <a:fillRect/>
          </a:stretch>
        </p:blipFill>
        <p:spPr bwMode="auto">
          <a:xfrm>
            <a:off x="2790825" y="2027238"/>
            <a:ext cx="2578100" cy="1698625"/>
          </a:xfrm>
          <a:prstGeom prst="rect">
            <a:avLst/>
          </a:prstGeom>
          <a:noFill/>
          <a:ln w="9525">
            <a:noFill/>
            <a:miter lim="800000"/>
            <a:headEnd/>
            <a:tailEnd/>
          </a:ln>
        </p:spPr>
      </p:pic>
      <p:pic>
        <p:nvPicPr>
          <p:cNvPr id="100363" name="Picture 63" descr="wlc800.png"/>
          <p:cNvPicPr preferRelativeResize="0">
            <a:picLocks/>
          </p:cNvPicPr>
          <p:nvPr/>
        </p:nvPicPr>
        <p:blipFill>
          <a:blip r:embed="rId5" cstate="print"/>
          <a:srcRect/>
          <a:stretch>
            <a:fillRect/>
          </a:stretch>
        </p:blipFill>
        <p:spPr bwMode="auto">
          <a:xfrm>
            <a:off x="2270125" y="2808288"/>
            <a:ext cx="1150938" cy="165100"/>
          </a:xfrm>
          <a:prstGeom prst="rect">
            <a:avLst/>
          </a:prstGeom>
          <a:noFill/>
          <a:ln w="9525">
            <a:noFill/>
            <a:miter lim="800000"/>
            <a:headEnd/>
            <a:tailEnd/>
          </a:ln>
        </p:spPr>
      </p:pic>
      <p:pic>
        <p:nvPicPr>
          <p:cNvPr id="100364" name="Picture 65" descr="wla422-432-522.png"/>
          <p:cNvPicPr>
            <a:picLocks noChangeAspect="1"/>
          </p:cNvPicPr>
          <p:nvPr/>
        </p:nvPicPr>
        <p:blipFill>
          <a:blip r:embed="rId6" cstate="print"/>
          <a:srcRect/>
          <a:stretch>
            <a:fillRect/>
          </a:stretch>
        </p:blipFill>
        <p:spPr bwMode="auto">
          <a:xfrm>
            <a:off x="4916488" y="2360613"/>
            <a:ext cx="285750" cy="298450"/>
          </a:xfrm>
          <a:prstGeom prst="rect">
            <a:avLst/>
          </a:prstGeom>
          <a:noFill/>
          <a:ln w="9525">
            <a:noFill/>
            <a:miter lim="800000"/>
            <a:headEnd/>
            <a:tailEnd/>
          </a:ln>
        </p:spPr>
      </p:pic>
      <p:pic>
        <p:nvPicPr>
          <p:cNvPr id="100365" name="Picture 48" descr="wla422-432-522.png"/>
          <p:cNvPicPr>
            <a:picLocks noChangeAspect="1"/>
          </p:cNvPicPr>
          <p:nvPr/>
        </p:nvPicPr>
        <p:blipFill>
          <a:blip r:embed="rId6" cstate="print"/>
          <a:srcRect/>
          <a:stretch>
            <a:fillRect/>
          </a:stretch>
        </p:blipFill>
        <p:spPr bwMode="auto">
          <a:xfrm>
            <a:off x="4916488" y="3325813"/>
            <a:ext cx="285750" cy="300037"/>
          </a:xfrm>
          <a:prstGeom prst="rect">
            <a:avLst/>
          </a:prstGeom>
          <a:noFill/>
          <a:ln w="9525">
            <a:noFill/>
            <a:miter lim="800000"/>
            <a:headEnd/>
            <a:tailEnd/>
          </a:ln>
        </p:spPr>
      </p:pic>
      <p:pic>
        <p:nvPicPr>
          <p:cNvPr id="100366" name="Picture 98" descr="wla422-432-522.png"/>
          <p:cNvPicPr>
            <a:picLocks noChangeAspect="1"/>
          </p:cNvPicPr>
          <p:nvPr/>
        </p:nvPicPr>
        <p:blipFill>
          <a:blip r:embed="rId6" cstate="print"/>
          <a:srcRect/>
          <a:stretch>
            <a:fillRect/>
          </a:stretch>
        </p:blipFill>
        <p:spPr bwMode="auto">
          <a:xfrm>
            <a:off x="5175250" y="2819400"/>
            <a:ext cx="285750" cy="300038"/>
          </a:xfrm>
          <a:prstGeom prst="rect">
            <a:avLst/>
          </a:prstGeom>
          <a:noFill/>
          <a:ln w="9525">
            <a:noFill/>
            <a:miter lim="800000"/>
            <a:headEnd/>
            <a:tailEnd/>
          </a:ln>
        </p:spPr>
      </p:pic>
      <p:pic>
        <p:nvPicPr>
          <p:cNvPr id="100367" name="Picture 100" descr="Wireless Laptop.png"/>
          <p:cNvPicPr>
            <a:picLocks noChangeAspect="1"/>
          </p:cNvPicPr>
          <p:nvPr/>
        </p:nvPicPr>
        <p:blipFill>
          <a:blip r:embed="rId7" cstate="print"/>
          <a:srcRect/>
          <a:stretch>
            <a:fillRect/>
          </a:stretch>
        </p:blipFill>
        <p:spPr bwMode="auto">
          <a:xfrm>
            <a:off x="6381750" y="1831975"/>
            <a:ext cx="512763" cy="441325"/>
          </a:xfrm>
          <a:prstGeom prst="rect">
            <a:avLst/>
          </a:prstGeom>
          <a:noFill/>
          <a:ln w="9525">
            <a:noFill/>
            <a:miter lim="800000"/>
            <a:headEnd/>
            <a:tailEnd/>
          </a:ln>
        </p:spPr>
      </p:pic>
      <p:pic>
        <p:nvPicPr>
          <p:cNvPr id="100368" name="Picture 101" descr="tablet_notebook.png"/>
          <p:cNvPicPr>
            <a:picLocks noChangeAspect="1"/>
          </p:cNvPicPr>
          <p:nvPr/>
        </p:nvPicPr>
        <p:blipFill>
          <a:blip r:embed="rId8" cstate="print"/>
          <a:srcRect/>
          <a:stretch>
            <a:fillRect/>
          </a:stretch>
        </p:blipFill>
        <p:spPr bwMode="auto">
          <a:xfrm>
            <a:off x="5943600" y="1243013"/>
            <a:ext cx="481013" cy="557212"/>
          </a:xfrm>
          <a:prstGeom prst="rect">
            <a:avLst/>
          </a:prstGeom>
          <a:noFill/>
          <a:ln w="9525">
            <a:noFill/>
            <a:miter lim="800000"/>
            <a:headEnd/>
            <a:tailEnd/>
          </a:ln>
        </p:spPr>
      </p:pic>
      <p:pic>
        <p:nvPicPr>
          <p:cNvPr id="100369" name="Picture 102" descr="Barcode Scanner 1.png"/>
          <p:cNvPicPr>
            <a:picLocks noChangeAspect="1"/>
          </p:cNvPicPr>
          <p:nvPr/>
        </p:nvPicPr>
        <p:blipFill>
          <a:blip r:embed="rId9" cstate="print"/>
          <a:srcRect/>
          <a:stretch>
            <a:fillRect/>
          </a:stretch>
        </p:blipFill>
        <p:spPr bwMode="auto">
          <a:xfrm>
            <a:off x="7100888" y="3071813"/>
            <a:ext cx="430212" cy="338137"/>
          </a:xfrm>
          <a:prstGeom prst="rect">
            <a:avLst/>
          </a:prstGeom>
          <a:noFill/>
          <a:ln w="9525">
            <a:noFill/>
            <a:miter lim="800000"/>
            <a:headEnd/>
            <a:tailEnd/>
          </a:ln>
        </p:spPr>
      </p:pic>
      <p:pic>
        <p:nvPicPr>
          <p:cNvPr id="100370" name="Picture 103" descr="Cell Phone.png"/>
          <p:cNvPicPr>
            <a:picLocks noChangeAspect="1"/>
          </p:cNvPicPr>
          <p:nvPr/>
        </p:nvPicPr>
        <p:blipFill>
          <a:blip r:embed="rId10" cstate="print"/>
          <a:srcRect/>
          <a:stretch>
            <a:fillRect/>
          </a:stretch>
        </p:blipFill>
        <p:spPr bwMode="auto">
          <a:xfrm>
            <a:off x="7670800" y="1274763"/>
            <a:ext cx="250825" cy="523875"/>
          </a:xfrm>
          <a:prstGeom prst="rect">
            <a:avLst/>
          </a:prstGeom>
          <a:noFill/>
          <a:ln w="9525">
            <a:noFill/>
            <a:miter lim="800000"/>
            <a:headEnd/>
            <a:tailEnd/>
          </a:ln>
        </p:spPr>
      </p:pic>
      <p:pic>
        <p:nvPicPr>
          <p:cNvPr id="100371" name="Picture 105" descr="Wireless Laptop.png"/>
          <p:cNvPicPr>
            <a:picLocks noChangeAspect="1"/>
          </p:cNvPicPr>
          <p:nvPr/>
        </p:nvPicPr>
        <p:blipFill>
          <a:blip r:embed="rId7" cstate="print"/>
          <a:srcRect/>
          <a:stretch>
            <a:fillRect/>
          </a:stretch>
        </p:blipFill>
        <p:spPr bwMode="auto">
          <a:xfrm>
            <a:off x="7126288" y="1908175"/>
            <a:ext cx="511175" cy="441325"/>
          </a:xfrm>
          <a:prstGeom prst="rect">
            <a:avLst/>
          </a:prstGeom>
          <a:noFill/>
          <a:ln w="9525">
            <a:noFill/>
            <a:miter lim="800000"/>
            <a:headEnd/>
            <a:tailEnd/>
          </a:ln>
        </p:spPr>
      </p:pic>
      <p:pic>
        <p:nvPicPr>
          <p:cNvPr id="100372" name="Picture 106" descr="tablet_notebook.png"/>
          <p:cNvPicPr>
            <a:picLocks noChangeAspect="1"/>
          </p:cNvPicPr>
          <p:nvPr/>
        </p:nvPicPr>
        <p:blipFill>
          <a:blip r:embed="rId8" cstate="print"/>
          <a:srcRect/>
          <a:stretch>
            <a:fillRect/>
          </a:stretch>
        </p:blipFill>
        <p:spPr bwMode="auto">
          <a:xfrm>
            <a:off x="7011988" y="1222375"/>
            <a:ext cx="481012" cy="557213"/>
          </a:xfrm>
          <a:prstGeom prst="rect">
            <a:avLst/>
          </a:prstGeom>
          <a:noFill/>
          <a:ln w="9525">
            <a:noFill/>
            <a:miter lim="800000"/>
            <a:headEnd/>
            <a:tailEnd/>
          </a:ln>
        </p:spPr>
      </p:pic>
      <p:pic>
        <p:nvPicPr>
          <p:cNvPr id="100373" name="Picture 107" descr="Barcode Scanner 1.png"/>
          <p:cNvPicPr>
            <a:picLocks noChangeAspect="1"/>
          </p:cNvPicPr>
          <p:nvPr/>
        </p:nvPicPr>
        <p:blipFill>
          <a:blip r:embed="rId9" cstate="print"/>
          <a:srcRect/>
          <a:stretch>
            <a:fillRect/>
          </a:stretch>
        </p:blipFill>
        <p:spPr bwMode="auto">
          <a:xfrm>
            <a:off x="7007225" y="3638550"/>
            <a:ext cx="430213" cy="338138"/>
          </a:xfrm>
          <a:prstGeom prst="rect">
            <a:avLst/>
          </a:prstGeom>
          <a:noFill/>
          <a:ln w="9525">
            <a:noFill/>
            <a:miter lim="800000"/>
            <a:headEnd/>
            <a:tailEnd/>
          </a:ln>
        </p:spPr>
      </p:pic>
      <p:pic>
        <p:nvPicPr>
          <p:cNvPr id="100374" name="Picture 108" descr="Cell Phone.png"/>
          <p:cNvPicPr>
            <a:picLocks noChangeAspect="1"/>
          </p:cNvPicPr>
          <p:nvPr/>
        </p:nvPicPr>
        <p:blipFill>
          <a:blip r:embed="rId11" cstate="print"/>
          <a:srcRect/>
          <a:stretch>
            <a:fillRect/>
          </a:stretch>
        </p:blipFill>
        <p:spPr bwMode="auto">
          <a:xfrm>
            <a:off x="7677150" y="2887663"/>
            <a:ext cx="255588" cy="542925"/>
          </a:xfrm>
          <a:prstGeom prst="rect">
            <a:avLst/>
          </a:prstGeom>
          <a:noFill/>
          <a:ln w="9525">
            <a:noFill/>
            <a:miter lim="800000"/>
            <a:headEnd/>
            <a:tailEnd/>
          </a:ln>
        </p:spPr>
      </p:pic>
      <p:pic>
        <p:nvPicPr>
          <p:cNvPr id="100375" name="Picture 109" descr="PDA.png"/>
          <p:cNvPicPr>
            <a:picLocks noChangeAspect="1"/>
          </p:cNvPicPr>
          <p:nvPr/>
        </p:nvPicPr>
        <p:blipFill>
          <a:blip r:embed="rId12" cstate="print"/>
          <a:srcRect/>
          <a:stretch>
            <a:fillRect/>
          </a:stretch>
        </p:blipFill>
        <p:spPr bwMode="auto">
          <a:xfrm>
            <a:off x="7192963" y="2474913"/>
            <a:ext cx="347662" cy="449262"/>
          </a:xfrm>
          <a:prstGeom prst="rect">
            <a:avLst/>
          </a:prstGeom>
          <a:noFill/>
          <a:ln w="9525">
            <a:noFill/>
            <a:miter lim="800000"/>
            <a:headEnd/>
            <a:tailEnd/>
          </a:ln>
        </p:spPr>
      </p:pic>
      <p:pic>
        <p:nvPicPr>
          <p:cNvPr id="100376" name="Picture 110" descr="Wireless Laptop.png"/>
          <p:cNvPicPr>
            <a:picLocks noChangeAspect="1"/>
          </p:cNvPicPr>
          <p:nvPr/>
        </p:nvPicPr>
        <p:blipFill>
          <a:blip r:embed="rId7" cstate="print"/>
          <a:srcRect/>
          <a:stretch>
            <a:fillRect/>
          </a:stretch>
        </p:blipFill>
        <p:spPr bwMode="auto">
          <a:xfrm>
            <a:off x="6529388" y="2470150"/>
            <a:ext cx="511175" cy="441325"/>
          </a:xfrm>
          <a:prstGeom prst="rect">
            <a:avLst/>
          </a:prstGeom>
          <a:noFill/>
          <a:ln w="9525">
            <a:noFill/>
            <a:miter lim="800000"/>
            <a:headEnd/>
            <a:tailEnd/>
          </a:ln>
        </p:spPr>
      </p:pic>
      <p:pic>
        <p:nvPicPr>
          <p:cNvPr id="100377" name="Picture 111" descr="tablet_notebook.png"/>
          <p:cNvPicPr>
            <a:picLocks noChangeAspect="1"/>
          </p:cNvPicPr>
          <p:nvPr/>
        </p:nvPicPr>
        <p:blipFill>
          <a:blip r:embed="rId8" cstate="print"/>
          <a:srcRect/>
          <a:stretch>
            <a:fillRect/>
          </a:stretch>
        </p:blipFill>
        <p:spPr bwMode="auto">
          <a:xfrm>
            <a:off x="6486525" y="2989263"/>
            <a:ext cx="382588" cy="442912"/>
          </a:xfrm>
          <a:prstGeom prst="rect">
            <a:avLst/>
          </a:prstGeom>
          <a:noFill/>
          <a:ln w="9525">
            <a:noFill/>
            <a:miter lim="800000"/>
            <a:headEnd/>
            <a:tailEnd/>
          </a:ln>
        </p:spPr>
      </p:pic>
      <p:pic>
        <p:nvPicPr>
          <p:cNvPr id="100378" name="Picture 112" descr="Barcode Scanner 1.png"/>
          <p:cNvPicPr>
            <a:picLocks noChangeAspect="1"/>
          </p:cNvPicPr>
          <p:nvPr/>
        </p:nvPicPr>
        <p:blipFill>
          <a:blip r:embed="rId9" cstate="print"/>
          <a:srcRect/>
          <a:stretch>
            <a:fillRect/>
          </a:stretch>
        </p:blipFill>
        <p:spPr bwMode="auto">
          <a:xfrm>
            <a:off x="6435725" y="3522663"/>
            <a:ext cx="431800" cy="336550"/>
          </a:xfrm>
          <a:prstGeom prst="rect">
            <a:avLst/>
          </a:prstGeom>
          <a:noFill/>
          <a:ln w="9525">
            <a:noFill/>
            <a:miter lim="800000"/>
            <a:headEnd/>
            <a:tailEnd/>
          </a:ln>
        </p:spPr>
      </p:pic>
      <p:pic>
        <p:nvPicPr>
          <p:cNvPr id="100379" name="Picture 113" descr="PDA.png"/>
          <p:cNvPicPr>
            <a:picLocks noChangeAspect="1"/>
          </p:cNvPicPr>
          <p:nvPr/>
        </p:nvPicPr>
        <p:blipFill>
          <a:blip r:embed="rId13" cstate="print"/>
          <a:srcRect/>
          <a:stretch>
            <a:fillRect/>
          </a:stretch>
        </p:blipFill>
        <p:spPr bwMode="auto">
          <a:xfrm>
            <a:off x="6580188" y="1323975"/>
            <a:ext cx="355600" cy="460375"/>
          </a:xfrm>
          <a:prstGeom prst="rect">
            <a:avLst/>
          </a:prstGeom>
          <a:noFill/>
          <a:ln w="9525">
            <a:noFill/>
            <a:miter lim="800000"/>
            <a:headEnd/>
            <a:tailEnd/>
          </a:ln>
        </p:spPr>
      </p:pic>
      <p:grpSp>
        <p:nvGrpSpPr>
          <p:cNvPr id="2" name="Group 137"/>
          <p:cNvGrpSpPr>
            <a:grpSpLocks/>
          </p:cNvGrpSpPr>
          <p:nvPr/>
        </p:nvGrpSpPr>
        <p:grpSpPr bwMode="auto">
          <a:xfrm>
            <a:off x="5292725" y="4360863"/>
            <a:ext cx="1438275" cy="441325"/>
            <a:chOff x="5288918" y="4359859"/>
            <a:chExt cx="1809146" cy="554690"/>
          </a:xfrm>
        </p:grpSpPr>
        <p:pic>
          <p:nvPicPr>
            <p:cNvPr id="100381" name="Picture 94" descr="Lightning.png"/>
            <p:cNvPicPr>
              <a:picLocks noChangeAspect="1"/>
            </p:cNvPicPr>
            <p:nvPr/>
          </p:nvPicPr>
          <p:blipFill>
            <a:blip r:embed="rId3" cstate="print"/>
            <a:srcRect/>
            <a:stretch>
              <a:fillRect/>
            </a:stretch>
          </p:blipFill>
          <p:spPr bwMode="auto">
            <a:xfrm rot="-6349190">
              <a:off x="5777944" y="4102187"/>
              <a:ext cx="271940" cy="1249992"/>
            </a:xfrm>
            <a:prstGeom prst="rect">
              <a:avLst/>
            </a:prstGeom>
            <a:noFill/>
            <a:ln w="9525">
              <a:noFill/>
              <a:miter lim="800000"/>
              <a:headEnd/>
              <a:tailEnd/>
            </a:ln>
          </p:spPr>
        </p:pic>
        <p:pic>
          <p:nvPicPr>
            <p:cNvPr id="100382" name="Picture 135" descr="Wireless Laptop.png"/>
            <p:cNvPicPr>
              <a:picLocks noChangeAspect="1"/>
            </p:cNvPicPr>
            <p:nvPr/>
          </p:nvPicPr>
          <p:blipFill>
            <a:blip r:embed="rId7" cstate="print"/>
            <a:srcRect/>
            <a:stretch>
              <a:fillRect/>
            </a:stretch>
          </p:blipFill>
          <p:spPr bwMode="auto">
            <a:xfrm>
              <a:off x="6453770" y="4359859"/>
              <a:ext cx="644294" cy="554690"/>
            </a:xfrm>
            <a:prstGeom prst="rect">
              <a:avLst/>
            </a:prstGeom>
            <a:noFill/>
            <a:ln w="9525">
              <a:noFill/>
              <a:miter lim="800000"/>
              <a:headEnd/>
              <a:tailEnd/>
            </a:ln>
          </p:spPr>
        </p:pic>
      </p:grpSp>
      <p:sp>
        <p:nvSpPr>
          <p:cNvPr id="19475" name="Rectangle 78"/>
          <p:cNvSpPr>
            <a:spLocks noChangeArrowheads="1"/>
          </p:cNvSpPr>
          <p:nvPr/>
        </p:nvSpPr>
        <p:spPr bwMode="auto">
          <a:xfrm>
            <a:off x="6719888" y="4329113"/>
            <a:ext cx="1603375" cy="633412"/>
          </a:xfrm>
          <a:prstGeom prst="rect">
            <a:avLst/>
          </a:prstGeom>
          <a:noFill/>
          <a:ln w="9525" algn="ctr">
            <a:noFill/>
            <a:miter lim="800000"/>
            <a:headEnd/>
            <a:tailEnd/>
          </a:ln>
        </p:spPr>
        <p:txBody>
          <a:bodyPr>
            <a:spAutoFit/>
          </a:bodyPr>
          <a:lstStyle/>
          <a:p>
            <a:pPr>
              <a:lnSpc>
                <a:spcPct val="90000"/>
              </a:lnSpc>
            </a:pPr>
            <a:r>
              <a:rPr lang="en-US" sz="1300" b="1">
                <a:latin typeface="Franklin Gothic Book"/>
              </a:rPr>
              <a:t>5 GHz capable client </a:t>
            </a:r>
            <a:r>
              <a:rPr lang="en-US" altLang="ja-JP" sz="1300" b="1">
                <a:latin typeface="Franklin Gothic Book"/>
                <a:ea typeface="MS PGothic" pitchFamily="34" charset="-128"/>
              </a:rPr>
              <a:t>‘</a:t>
            </a:r>
            <a:r>
              <a:rPr lang="en-US" sz="1300" b="1">
                <a:latin typeface="Franklin Gothic Book"/>
              </a:rPr>
              <a:t>encouraged</a:t>
            </a:r>
            <a:r>
              <a:rPr lang="ja-JP" altLang="en-US" sz="1300" b="1">
                <a:latin typeface="Franklin Gothic Book"/>
                <a:ea typeface="MS PGothic" pitchFamily="34" charset="-128"/>
              </a:rPr>
              <a:t>’</a:t>
            </a:r>
            <a:r>
              <a:rPr lang="en-US" sz="1300" b="1">
                <a:latin typeface="Franklin Gothic Book"/>
              </a:rPr>
              <a:t> to connect at 5 GHz </a:t>
            </a:r>
          </a:p>
        </p:txBody>
      </p:sp>
      <p:sp>
        <p:nvSpPr>
          <p:cNvPr id="19474" name="Rectangle 83"/>
          <p:cNvSpPr>
            <a:spLocks noChangeArrowheads="1"/>
          </p:cNvSpPr>
          <p:nvPr/>
        </p:nvSpPr>
        <p:spPr bwMode="auto">
          <a:xfrm>
            <a:off x="6716713" y="5411788"/>
            <a:ext cx="1995487" cy="452437"/>
          </a:xfrm>
          <a:prstGeom prst="rect">
            <a:avLst/>
          </a:prstGeom>
          <a:noFill/>
          <a:ln w="9525" algn="ctr">
            <a:noFill/>
            <a:miter lim="800000"/>
            <a:headEnd/>
            <a:tailEnd/>
          </a:ln>
        </p:spPr>
        <p:txBody>
          <a:bodyPr>
            <a:spAutoFit/>
          </a:bodyPr>
          <a:lstStyle/>
          <a:p>
            <a:pPr>
              <a:lnSpc>
                <a:spcPct val="90000"/>
              </a:lnSpc>
            </a:pPr>
            <a:r>
              <a:rPr lang="en-US" sz="1300" b="1">
                <a:ea typeface="MS PGothic" pitchFamily="34" charset="-128"/>
              </a:rPr>
              <a:t>2.4 GHz only client connects at 2.4 GHz</a:t>
            </a:r>
          </a:p>
        </p:txBody>
      </p:sp>
      <p:grpSp>
        <p:nvGrpSpPr>
          <p:cNvPr id="3" name="Group 51"/>
          <p:cNvGrpSpPr>
            <a:grpSpLocks/>
          </p:cNvGrpSpPr>
          <p:nvPr/>
        </p:nvGrpSpPr>
        <p:grpSpPr bwMode="auto">
          <a:xfrm>
            <a:off x="2276475" y="4214813"/>
            <a:ext cx="3092450" cy="1697037"/>
            <a:chOff x="1503155" y="4146550"/>
            <a:chExt cx="3888831" cy="2135188"/>
          </a:xfrm>
        </p:grpSpPr>
        <p:pic>
          <p:nvPicPr>
            <p:cNvPr id="100386" name="Picture 50" descr="Network Cloud 1.png"/>
            <p:cNvPicPr>
              <a:picLocks noChangeAspect="1"/>
            </p:cNvPicPr>
            <p:nvPr/>
          </p:nvPicPr>
          <p:blipFill>
            <a:blip r:embed="rId4" cstate="print"/>
            <a:srcRect/>
            <a:stretch>
              <a:fillRect/>
            </a:stretch>
          </p:blipFill>
          <p:spPr bwMode="auto">
            <a:xfrm>
              <a:off x="2149232" y="4146550"/>
              <a:ext cx="3242754" cy="2135188"/>
            </a:xfrm>
            <a:prstGeom prst="rect">
              <a:avLst/>
            </a:prstGeom>
            <a:noFill/>
            <a:ln w="9525">
              <a:noFill/>
              <a:miter lim="800000"/>
              <a:headEnd/>
              <a:tailEnd/>
            </a:ln>
          </p:spPr>
        </p:pic>
        <p:pic>
          <p:nvPicPr>
            <p:cNvPr id="100387" name="Picture 82" descr="wlc800.png"/>
            <p:cNvPicPr>
              <a:picLocks noChangeAspect="1"/>
            </p:cNvPicPr>
            <p:nvPr/>
          </p:nvPicPr>
          <p:blipFill>
            <a:blip r:embed="rId5" cstate="print"/>
            <a:srcRect/>
            <a:stretch>
              <a:fillRect/>
            </a:stretch>
          </p:blipFill>
          <p:spPr bwMode="auto">
            <a:xfrm>
              <a:off x="1503155" y="5074591"/>
              <a:ext cx="1450424" cy="204757"/>
            </a:xfrm>
            <a:prstGeom prst="rect">
              <a:avLst/>
            </a:prstGeom>
            <a:noFill/>
            <a:ln w="9525">
              <a:noFill/>
              <a:miter lim="800000"/>
              <a:headEnd/>
              <a:tailEnd/>
            </a:ln>
          </p:spPr>
        </p:pic>
        <p:pic>
          <p:nvPicPr>
            <p:cNvPr id="100388" name="Picture 78" descr="wla422-432-522.png"/>
            <p:cNvPicPr>
              <a:picLocks noChangeAspect="1"/>
            </p:cNvPicPr>
            <p:nvPr/>
          </p:nvPicPr>
          <p:blipFill>
            <a:blip r:embed="rId6" cstate="print"/>
            <a:srcRect/>
            <a:stretch>
              <a:fillRect/>
            </a:stretch>
          </p:blipFill>
          <p:spPr bwMode="auto">
            <a:xfrm>
              <a:off x="4899026" y="4572672"/>
              <a:ext cx="360279" cy="376135"/>
            </a:xfrm>
            <a:prstGeom prst="rect">
              <a:avLst/>
            </a:prstGeom>
            <a:noFill/>
            <a:ln w="9525">
              <a:noFill/>
              <a:miter lim="800000"/>
              <a:headEnd/>
              <a:tailEnd/>
            </a:ln>
          </p:spPr>
        </p:pic>
        <p:pic>
          <p:nvPicPr>
            <p:cNvPr id="100389" name="Picture 48" descr="wla422-432-522.png"/>
            <p:cNvPicPr>
              <a:picLocks noChangeAspect="1"/>
            </p:cNvPicPr>
            <p:nvPr/>
          </p:nvPicPr>
          <p:blipFill>
            <a:blip r:embed="rId6" cstate="print"/>
            <a:srcRect/>
            <a:stretch>
              <a:fillRect/>
            </a:stretch>
          </p:blipFill>
          <p:spPr bwMode="auto">
            <a:xfrm>
              <a:off x="4899026" y="5650467"/>
              <a:ext cx="360279" cy="376135"/>
            </a:xfrm>
            <a:prstGeom prst="rect">
              <a:avLst/>
            </a:prstGeom>
            <a:noFill/>
            <a:ln w="9525">
              <a:noFill/>
              <a:miter lim="800000"/>
              <a:headEnd/>
              <a:tailEnd/>
            </a:ln>
          </p:spPr>
        </p:pic>
      </p:grpSp>
      <p:grpSp>
        <p:nvGrpSpPr>
          <p:cNvPr id="4" name="Group 138"/>
          <p:cNvGrpSpPr>
            <a:grpSpLocks/>
          </p:cNvGrpSpPr>
          <p:nvPr/>
        </p:nvGrpSpPr>
        <p:grpSpPr bwMode="auto">
          <a:xfrm>
            <a:off x="5297488" y="5397500"/>
            <a:ext cx="1287462" cy="461963"/>
            <a:chOff x="5304025" y="5645429"/>
            <a:chExt cx="1620936" cy="581701"/>
          </a:xfrm>
        </p:grpSpPr>
        <p:pic>
          <p:nvPicPr>
            <p:cNvPr id="100391" name="Picture 85" descr="PDA.png"/>
            <p:cNvPicPr>
              <a:picLocks noChangeAspect="1"/>
            </p:cNvPicPr>
            <p:nvPr/>
          </p:nvPicPr>
          <p:blipFill>
            <a:blip r:embed="rId14" cstate="print"/>
            <a:srcRect/>
            <a:stretch>
              <a:fillRect/>
            </a:stretch>
          </p:blipFill>
          <p:spPr bwMode="auto">
            <a:xfrm>
              <a:off x="6475702" y="5645429"/>
              <a:ext cx="449259" cy="581701"/>
            </a:xfrm>
            <a:prstGeom prst="rect">
              <a:avLst/>
            </a:prstGeom>
            <a:noFill/>
            <a:ln w="9525">
              <a:noFill/>
              <a:miter lim="800000"/>
              <a:headEnd/>
              <a:tailEnd/>
            </a:ln>
          </p:spPr>
        </p:pic>
        <p:pic>
          <p:nvPicPr>
            <p:cNvPr id="100392" name="Picture 94" descr="Lightning.png"/>
            <p:cNvPicPr>
              <a:picLocks noChangeAspect="1"/>
            </p:cNvPicPr>
            <p:nvPr/>
          </p:nvPicPr>
          <p:blipFill>
            <a:blip r:embed="rId3" cstate="print"/>
            <a:srcRect/>
            <a:stretch>
              <a:fillRect/>
            </a:stretch>
          </p:blipFill>
          <p:spPr bwMode="auto">
            <a:xfrm rot="-5740726">
              <a:off x="5792811" y="5335360"/>
              <a:ext cx="271940" cy="1249512"/>
            </a:xfrm>
            <a:prstGeom prst="rect">
              <a:avLst/>
            </a:prstGeom>
            <a:noFill/>
            <a:ln w="9525">
              <a:noFill/>
              <a:miter lim="800000"/>
              <a:headEnd/>
              <a:tailEnd/>
            </a:ln>
          </p:spPr>
        </p:pic>
      </p:grpSp>
      <p:pic>
        <p:nvPicPr>
          <p:cNvPr id="53" name="Picture 94" descr="Lightning.png"/>
          <p:cNvPicPr>
            <a:picLocks noChangeAspect="1"/>
          </p:cNvPicPr>
          <p:nvPr/>
        </p:nvPicPr>
        <p:blipFill>
          <a:blip r:embed="rId3" cstate="print"/>
          <a:srcRect/>
          <a:stretch>
            <a:fillRect/>
          </a:stretch>
        </p:blipFill>
        <p:spPr bwMode="auto">
          <a:xfrm rot="-8240075">
            <a:off x="5535613" y="1450975"/>
            <a:ext cx="215900" cy="993775"/>
          </a:xfrm>
          <a:prstGeom prst="rect">
            <a:avLst/>
          </a:prstGeom>
          <a:noFill/>
          <a:ln w="9525">
            <a:noFill/>
            <a:miter lim="800000"/>
            <a:headEnd/>
            <a:tailEnd/>
          </a:ln>
        </p:spPr>
      </p:pic>
      <p:pic>
        <p:nvPicPr>
          <p:cNvPr id="54" name="Picture 94" descr="Lightning.png"/>
          <p:cNvPicPr>
            <a:picLocks noChangeAspect="1"/>
          </p:cNvPicPr>
          <p:nvPr/>
        </p:nvPicPr>
        <p:blipFill>
          <a:blip r:embed="rId3" cstate="print"/>
          <a:srcRect/>
          <a:stretch>
            <a:fillRect/>
          </a:stretch>
        </p:blipFill>
        <p:spPr bwMode="auto">
          <a:xfrm rot="-7207690">
            <a:off x="5693569" y="1712119"/>
            <a:ext cx="215900" cy="995362"/>
          </a:xfrm>
          <a:prstGeom prst="rect">
            <a:avLst/>
          </a:prstGeom>
          <a:noFill/>
          <a:ln w="9525">
            <a:noFill/>
            <a:miter lim="800000"/>
            <a:headEnd/>
            <a:tailEnd/>
          </a:ln>
        </p:spPr>
      </p:pic>
      <p:pic>
        <p:nvPicPr>
          <p:cNvPr id="55" name="Picture 94" descr="Lightning.png"/>
          <p:cNvPicPr>
            <a:picLocks noChangeAspect="1"/>
          </p:cNvPicPr>
          <p:nvPr/>
        </p:nvPicPr>
        <p:blipFill>
          <a:blip r:embed="rId3" cstate="print"/>
          <a:srcRect/>
          <a:stretch>
            <a:fillRect/>
          </a:stretch>
        </p:blipFill>
        <p:spPr bwMode="auto">
          <a:xfrm rot="-5903538">
            <a:off x="5575301" y="3025775"/>
            <a:ext cx="215900" cy="993775"/>
          </a:xfrm>
          <a:prstGeom prst="rect">
            <a:avLst/>
          </a:prstGeom>
          <a:noFill/>
          <a:ln w="9525">
            <a:noFill/>
            <a:miter lim="800000"/>
            <a:headEnd/>
            <a:tailEnd/>
          </a:ln>
        </p:spPr>
      </p:pic>
      <p:pic>
        <p:nvPicPr>
          <p:cNvPr id="56" name="Picture 94" descr="Lightning.png"/>
          <p:cNvPicPr>
            <a:picLocks noChangeAspect="1"/>
          </p:cNvPicPr>
          <p:nvPr/>
        </p:nvPicPr>
        <p:blipFill>
          <a:blip r:embed="rId3" cstate="print"/>
          <a:srcRect/>
          <a:stretch>
            <a:fillRect/>
          </a:stretch>
        </p:blipFill>
        <p:spPr bwMode="auto">
          <a:xfrm rot="-6617135">
            <a:off x="5862638" y="2328862"/>
            <a:ext cx="215900" cy="993775"/>
          </a:xfrm>
          <a:prstGeom prst="rect">
            <a:avLst/>
          </a:prstGeom>
          <a:noFill/>
          <a:ln w="9525">
            <a:noFill/>
            <a:miter lim="800000"/>
            <a:headEnd/>
            <a:tailEnd/>
          </a:ln>
        </p:spPr>
      </p:pic>
      <p:pic>
        <p:nvPicPr>
          <p:cNvPr id="57" name="Picture 94" descr="Lightning.png"/>
          <p:cNvPicPr>
            <a:picLocks noChangeAspect="1"/>
          </p:cNvPicPr>
          <p:nvPr/>
        </p:nvPicPr>
        <p:blipFill>
          <a:blip r:embed="rId3" cstate="print"/>
          <a:srcRect/>
          <a:stretch>
            <a:fillRect/>
          </a:stretch>
        </p:blipFill>
        <p:spPr bwMode="auto">
          <a:xfrm rot="-4943388">
            <a:off x="5562601" y="3221037"/>
            <a:ext cx="215900" cy="993775"/>
          </a:xfrm>
          <a:prstGeom prst="rect">
            <a:avLst/>
          </a:prstGeom>
          <a:noFill/>
          <a:ln w="9525">
            <a:noFill/>
            <a:miter lim="800000"/>
            <a:headEnd/>
            <a:tailEnd/>
          </a:ln>
        </p:spPr>
      </p:pic>
      <p:pic>
        <p:nvPicPr>
          <p:cNvPr id="58" name="Picture 94" descr="Lightning.png"/>
          <p:cNvPicPr>
            <a:picLocks noChangeAspect="1"/>
          </p:cNvPicPr>
          <p:nvPr/>
        </p:nvPicPr>
        <p:blipFill>
          <a:blip r:embed="rId3" cstate="print"/>
          <a:srcRect/>
          <a:stretch>
            <a:fillRect/>
          </a:stretch>
        </p:blipFill>
        <p:spPr bwMode="auto">
          <a:xfrm rot="-5740726">
            <a:off x="5887244" y="2582069"/>
            <a:ext cx="217487" cy="993775"/>
          </a:xfrm>
          <a:prstGeom prst="rect">
            <a:avLst/>
          </a:prstGeom>
          <a:noFill/>
          <a:ln w="9525">
            <a:noFill/>
            <a:miter lim="800000"/>
            <a:headEnd/>
            <a:tailEnd/>
          </a:ln>
        </p:spPr>
      </p:pic>
      <p:sp>
        <p:nvSpPr>
          <p:cNvPr id="59" name="Rounded Rectangle 58"/>
          <p:cNvSpPr/>
          <p:nvPr/>
        </p:nvSpPr>
        <p:spPr bwMode="gray">
          <a:xfrm>
            <a:off x="555625" y="1304925"/>
            <a:ext cx="2012950" cy="903288"/>
          </a:xfrm>
          <a:prstGeom prst="roundRect">
            <a:avLst>
              <a:gd name="adj" fmla="val 7690"/>
            </a:avLst>
          </a:prstGeom>
          <a:solidFill>
            <a:schemeClr val="accent4"/>
          </a:soli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marL="0" lvl="1" algn="ctr" fontAlgn="auto">
              <a:lnSpc>
                <a:spcPct val="90000"/>
              </a:lnSpc>
              <a:spcBef>
                <a:spcPts val="0"/>
              </a:spcBef>
              <a:spcAft>
                <a:spcPts val="0"/>
              </a:spcAft>
              <a:buClr>
                <a:srgbClr val="5D87A1"/>
              </a:buClr>
              <a:buSzPct val="100000"/>
              <a:defRPr/>
            </a:pPr>
            <a:r>
              <a:rPr lang="en-US" sz="1800" dirty="0"/>
              <a:t>Automatic Load Balancing per RF Band</a:t>
            </a:r>
          </a:p>
        </p:txBody>
      </p:sp>
      <p:sp>
        <p:nvSpPr>
          <p:cNvPr id="60" name="Rounded Rectangle 59"/>
          <p:cNvSpPr/>
          <p:nvPr/>
        </p:nvSpPr>
        <p:spPr bwMode="gray">
          <a:xfrm>
            <a:off x="555625" y="4038600"/>
            <a:ext cx="2012950" cy="677863"/>
          </a:xfrm>
          <a:prstGeom prst="roundRect">
            <a:avLst>
              <a:gd name="adj" fmla="val 7164"/>
            </a:avLst>
          </a:prstGeom>
          <a:solidFill>
            <a:schemeClr val="accent1"/>
          </a:soli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marL="0" lvl="1" algn="ctr" fontAlgn="auto">
              <a:lnSpc>
                <a:spcPct val="90000"/>
              </a:lnSpc>
              <a:spcBef>
                <a:spcPts val="0"/>
              </a:spcBef>
              <a:spcAft>
                <a:spcPts val="0"/>
              </a:spcAft>
              <a:buClr>
                <a:srgbClr val="5D87A1"/>
              </a:buClr>
              <a:buSzPct val="100000"/>
              <a:defRPr/>
            </a:pPr>
            <a:r>
              <a:rPr lang="en-US" sz="1800" dirty="0"/>
              <a:t>Band Steering</a:t>
            </a:r>
          </a:p>
        </p:txBody>
      </p:sp>
      <p:sp>
        <p:nvSpPr>
          <p:cNvPr id="100403" name="Rectangle 9"/>
          <p:cNvSpPr>
            <a:spLocks noChangeArrowheads="1"/>
          </p:cNvSpPr>
          <p:nvPr/>
        </p:nvSpPr>
        <p:spPr bwMode="white">
          <a:xfrm>
            <a:off x="8280400" y="274638"/>
            <a:ext cx="819150" cy="274637"/>
          </a:xfrm>
          <a:prstGeom prst="rect">
            <a:avLst/>
          </a:prstGeom>
          <a:noFill/>
          <a:ln w="9525">
            <a:noFill/>
            <a:miter lim="800000"/>
            <a:headEnd/>
            <a:tailEnd/>
          </a:ln>
        </p:spPr>
        <p:txBody>
          <a:bodyPr lIns="0" rIns="0">
            <a:spAutoFit/>
          </a:bodyPr>
          <a:lstStyle/>
          <a:p>
            <a:pPr algn="ctr"/>
            <a:r>
              <a:rPr lang="en-US" sz="1200" b="1">
                <a:solidFill>
                  <a:schemeClr val="bg1"/>
                </a:solidFill>
              </a:rPr>
              <a:t>WL Series</a:t>
            </a:r>
          </a:p>
        </p:txBody>
      </p:sp>
      <p:sp>
        <p:nvSpPr>
          <p:cNvPr id="100404" name="Rectangle 10"/>
          <p:cNvSpPr>
            <a:spLocks noChangeArrowheads="1"/>
          </p:cNvSpPr>
          <p:nvPr/>
        </p:nvSpPr>
        <p:spPr bwMode="white">
          <a:xfrm>
            <a:off x="6769100" y="274638"/>
            <a:ext cx="1265238" cy="274637"/>
          </a:xfrm>
          <a:prstGeom prst="rect">
            <a:avLst/>
          </a:prstGeom>
          <a:noFill/>
          <a:ln w="9525">
            <a:noFill/>
            <a:miter lim="800000"/>
            <a:headEnd/>
            <a:tailEnd/>
          </a:ln>
        </p:spPr>
        <p:txBody>
          <a:bodyPr>
            <a:spAutoFit/>
          </a:bodyPr>
          <a:lstStyle/>
          <a:p>
            <a:pPr algn="ctr"/>
            <a:r>
              <a:rPr lang="en-US" sz="1200" b="1" dirty="0">
                <a:solidFill>
                  <a:schemeClr val="bg1"/>
                </a:solidFill>
              </a:rPr>
              <a:t>EX Series</a:t>
            </a:r>
          </a:p>
        </p:txBody>
      </p:sp>
      <p:pic>
        <p:nvPicPr>
          <p:cNvPr id="139266" name="Picture 2"/>
          <p:cNvPicPr>
            <a:picLocks noChangeAspect="1" noChangeArrowheads="1"/>
          </p:cNvPicPr>
          <p:nvPr/>
        </p:nvPicPr>
        <p:blipFill>
          <a:blip r:embed="rId15" cstate="print"/>
          <a:srcRect/>
          <a:stretch>
            <a:fillRect/>
          </a:stretch>
        </p:blipFill>
        <p:spPr bwMode="auto">
          <a:xfrm>
            <a:off x="6781800" y="261938"/>
            <a:ext cx="2362200" cy="84772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right)">
                                      <p:cBhvr>
                                        <p:cTn id="7" dur="1000"/>
                                        <p:tgtEl>
                                          <p:spTgt spid="54"/>
                                        </p:tgtEl>
                                      </p:cBhvr>
                                    </p:animEffect>
                                  </p:childTnLst>
                                </p:cTn>
                              </p:par>
                              <p:par>
                                <p:cTn id="8" presetID="22" presetClass="entr" presetSubtype="2"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right)">
                                      <p:cBhvr>
                                        <p:cTn id="10" dur="1000"/>
                                        <p:tgtEl>
                                          <p:spTgt spid="53"/>
                                        </p:tgtEl>
                                      </p:cBhvr>
                                    </p:animEffect>
                                  </p:childTnLst>
                                </p:cTn>
                              </p:par>
                              <p:par>
                                <p:cTn id="11" presetID="2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right)">
                                      <p:cBhvr>
                                        <p:cTn id="13" dur="1000"/>
                                        <p:tgtEl>
                                          <p:spTgt spid="56"/>
                                        </p:tgtEl>
                                      </p:cBhvr>
                                    </p:animEffect>
                                  </p:childTnLst>
                                </p:cTn>
                              </p:par>
                              <p:par>
                                <p:cTn id="14" presetID="22" presetClass="entr" presetSubtype="2"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1000"/>
                                        <p:tgtEl>
                                          <p:spTgt spid="58"/>
                                        </p:tgtEl>
                                      </p:cBhvr>
                                    </p:animEffect>
                                  </p:childTnLst>
                                </p:cTn>
                              </p:par>
                              <p:par>
                                <p:cTn id="17" presetID="22" presetClass="entr" presetSubtype="2"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right)">
                                      <p:cBhvr>
                                        <p:cTn id="19" dur="1000"/>
                                        <p:tgtEl>
                                          <p:spTgt spid="55"/>
                                        </p:tgtEl>
                                      </p:cBhvr>
                                    </p:animEffect>
                                  </p:childTnLst>
                                </p:cTn>
                              </p:par>
                              <p:par>
                                <p:cTn id="20" presetID="22" presetClass="entr" presetSubtype="2"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right)">
                                      <p:cBhvr>
                                        <p:cTn id="22" dur="1000"/>
                                        <p:tgtEl>
                                          <p:spTgt spid="57"/>
                                        </p:tgtEl>
                                      </p:cBhvr>
                                    </p:animEffect>
                                  </p:childTnLst>
                                </p:cTn>
                              </p:par>
                              <p:par>
                                <p:cTn id="23" presetID="22" presetClass="entr" presetSubtype="8"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par>
                                <p:cTn id="26" presetID="10" presetClass="exit" presetSubtype="0" fill="hold" nodeType="withEffect">
                                  <p:stCondLst>
                                    <p:cond delay="0"/>
                                  </p:stCondLst>
                                  <p:childTnLst>
                                    <p:animEffect transition="out" filter="fade">
                                      <p:cBhvr>
                                        <p:cTn id="27" dur="1000"/>
                                        <p:tgtEl>
                                          <p:spTgt spid="27692"/>
                                        </p:tgtEl>
                                      </p:cBhvr>
                                    </p:animEffect>
                                    <p:set>
                                      <p:cBhvr>
                                        <p:cTn id="28" dur="1" fill="hold">
                                          <p:stCondLst>
                                            <p:cond delay="999"/>
                                          </p:stCondLst>
                                        </p:cTn>
                                        <p:tgtEl>
                                          <p:spTgt spid="2769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27694"/>
                                        </p:tgtEl>
                                      </p:cBhvr>
                                    </p:animEffect>
                                    <p:set>
                                      <p:cBhvr>
                                        <p:cTn id="31" dur="1" fill="hold">
                                          <p:stCondLst>
                                            <p:cond delay="999"/>
                                          </p:stCondLst>
                                        </p:cTn>
                                        <p:tgtEl>
                                          <p:spTgt spid="2769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27695"/>
                                        </p:tgtEl>
                                      </p:cBhvr>
                                    </p:animEffect>
                                    <p:set>
                                      <p:cBhvr>
                                        <p:cTn id="34" dur="1" fill="hold">
                                          <p:stCondLst>
                                            <p:cond delay="999"/>
                                          </p:stCondLst>
                                        </p:cTn>
                                        <p:tgtEl>
                                          <p:spTgt spid="2769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27697"/>
                                        </p:tgtEl>
                                      </p:cBhvr>
                                    </p:animEffect>
                                    <p:set>
                                      <p:cBhvr>
                                        <p:cTn id="37" dur="1" fill="hold">
                                          <p:stCondLst>
                                            <p:cond delay="999"/>
                                          </p:stCondLst>
                                        </p:cTn>
                                        <p:tgtEl>
                                          <p:spTgt spid="2769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27693"/>
                                        </p:tgtEl>
                                      </p:cBhvr>
                                    </p:animEffect>
                                    <p:set>
                                      <p:cBhvr>
                                        <p:cTn id="40" dur="1" fill="hold">
                                          <p:stCondLst>
                                            <p:cond delay="999"/>
                                          </p:stCondLst>
                                        </p:cTn>
                                        <p:tgtEl>
                                          <p:spTgt spid="2769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27696"/>
                                        </p:tgtEl>
                                      </p:cBhvr>
                                    </p:animEffect>
                                    <p:set>
                                      <p:cBhvr>
                                        <p:cTn id="43" dur="1" fill="hold">
                                          <p:stCondLst>
                                            <p:cond delay="999"/>
                                          </p:stCondLst>
                                        </p:cTn>
                                        <p:tgtEl>
                                          <p:spTgt spid="27696"/>
                                        </p:tgtEl>
                                        <p:attrNameLst>
                                          <p:attrName>style.visibility</p:attrName>
                                        </p:attrNameLst>
                                      </p:cBhvr>
                                      <p:to>
                                        <p:strVal val="hidden"/>
                                      </p:to>
                                    </p:set>
                                  </p:childTnLst>
                                </p:cTn>
                              </p:par>
                            </p:childTnLst>
                          </p:cTn>
                        </p:par>
                        <p:par>
                          <p:cTn id="44" fill="hold">
                            <p:stCondLst>
                              <p:cond delay="1000"/>
                            </p:stCondLst>
                            <p:childTnLst>
                              <p:par>
                                <p:cTn id="45" presetID="2" presetClass="entr" presetSubtype="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1000" fill="hold"/>
                                        <p:tgtEl>
                                          <p:spTgt spid="2"/>
                                        </p:tgtEl>
                                        <p:attrNameLst>
                                          <p:attrName>ppt_x</p:attrName>
                                        </p:attrNameLst>
                                      </p:cBhvr>
                                      <p:tavLst>
                                        <p:tav tm="0">
                                          <p:val>
                                            <p:strVal val="1+#ppt_w/2"/>
                                          </p:val>
                                        </p:tav>
                                        <p:tav tm="100000">
                                          <p:val>
                                            <p:strVal val="#ppt_x"/>
                                          </p:val>
                                        </p:tav>
                                      </p:tavLst>
                                    </p:anim>
                                    <p:anim calcmode="lin" valueType="num">
                                      <p:cBhvr additive="base">
                                        <p:cTn id="48" dur="1000" fill="hold"/>
                                        <p:tgtEl>
                                          <p:spTgt spid="2"/>
                                        </p:tgtEl>
                                        <p:attrNameLst>
                                          <p:attrName>ppt_y</p:attrName>
                                        </p:attrNameLst>
                                      </p:cBhvr>
                                      <p:tavLst>
                                        <p:tav tm="0">
                                          <p:val>
                                            <p:strVal val="#ppt_y"/>
                                          </p:val>
                                        </p:tav>
                                        <p:tav tm="100000">
                                          <p:val>
                                            <p:strVal val="#ppt_y"/>
                                          </p:val>
                                        </p:tav>
                                      </p:tavLst>
                                    </p:anim>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9475"/>
                                        </p:tgtEl>
                                        <p:attrNameLst>
                                          <p:attrName>style.visibility</p:attrName>
                                        </p:attrNameLst>
                                      </p:cBhvr>
                                      <p:to>
                                        <p:strVal val="visible"/>
                                      </p:to>
                                    </p:set>
                                    <p:animEffect transition="in" filter="fade">
                                      <p:cBhvr>
                                        <p:cTn id="52" dur="1000"/>
                                        <p:tgtEl>
                                          <p:spTgt spid="19475"/>
                                        </p:tgtEl>
                                      </p:cBhvr>
                                    </p:animEffect>
                                  </p:childTnLst>
                                </p:cTn>
                              </p:par>
                            </p:childTnLst>
                          </p:cTn>
                        </p:par>
                        <p:par>
                          <p:cTn id="53" fill="hold">
                            <p:stCondLst>
                              <p:cond delay="3000"/>
                            </p:stCondLst>
                            <p:childTnLst>
                              <p:par>
                                <p:cTn id="54" presetID="2" presetClass="entr" presetSubtype="2"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1000" fill="hold"/>
                                        <p:tgtEl>
                                          <p:spTgt spid="4"/>
                                        </p:tgtEl>
                                        <p:attrNameLst>
                                          <p:attrName>ppt_x</p:attrName>
                                        </p:attrNameLst>
                                      </p:cBhvr>
                                      <p:tavLst>
                                        <p:tav tm="0">
                                          <p:val>
                                            <p:strVal val="1+#ppt_w/2"/>
                                          </p:val>
                                        </p:tav>
                                        <p:tav tm="100000">
                                          <p:val>
                                            <p:strVal val="#ppt_x"/>
                                          </p:val>
                                        </p:tav>
                                      </p:tavLst>
                                    </p:anim>
                                    <p:anim calcmode="lin" valueType="num">
                                      <p:cBhvr additive="base">
                                        <p:cTn id="57" dur="1000" fill="hold"/>
                                        <p:tgtEl>
                                          <p:spTgt spid="4"/>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10" presetClass="entr" presetSubtype="0" fill="hold" grpId="0" nodeType="afterEffect">
                                  <p:stCondLst>
                                    <p:cond delay="0"/>
                                  </p:stCondLst>
                                  <p:childTnLst>
                                    <p:set>
                                      <p:cBhvr>
                                        <p:cTn id="60" dur="1" fill="hold">
                                          <p:stCondLst>
                                            <p:cond delay="0"/>
                                          </p:stCondLst>
                                        </p:cTn>
                                        <p:tgtEl>
                                          <p:spTgt spid="19474"/>
                                        </p:tgtEl>
                                        <p:attrNameLst>
                                          <p:attrName>style.visibility</p:attrName>
                                        </p:attrNameLst>
                                      </p:cBhvr>
                                      <p:to>
                                        <p:strVal val="visible"/>
                                      </p:to>
                                    </p:set>
                                    <p:animEffect transition="in" filter="fade">
                                      <p:cBhvr>
                                        <p:cTn id="61" dur="1000"/>
                                        <p:tgtEl>
                                          <p:spTgt spid="19474"/>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5" grpId="0"/>
      <p:bldP spid="19474" grpId="0"/>
      <p:bldP spid="6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ounded Rectangle 50"/>
          <p:cNvSpPr/>
          <p:nvPr/>
        </p:nvSpPr>
        <p:spPr bwMode="gray">
          <a:xfrm>
            <a:off x="452438" y="1160463"/>
            <a:ext cx="8250237" cy="5064125"/>
          </a:xfrm>
          <a:prstGeom prst="roundRect">
            <a:avLst>
              <a:gd name="adj" fmla="val 1943"/>
            </a:avLst>
          </a:prstGeom>
          <a:solidFill>
            <a:schemeClr val="bg1">
              <a:lumMod val="95000"/>
            </a:schemeClr>
          </a:soli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lvl="1" indent="-173038" algn="ctr" fontAlgn="auto">
              <a:lnSpc>
                <a:spcPct val="80000"/>
              </a:lnSpc>
              <a:spcBef>
                <a:spcPts val="0"/>
              </a:spcBef>
              <a:spcAft>
                <a:spcPts val="0"/>
              </a:spcAft>
              <a:buClr>
                <a:srgbClr val="5D87A1"/>
              </a:buClr>
              <a:buSzPct val="100000"/>
              <a:buFont typeface="Wingdings" pitchFamily="2" charset="2"/>
              <a:buChar char="§"/>
              <a:defRPr/>
            </a:pPr>
            <a:endParaRPr lang="en-US" sz="1800" dirty="0"/>
          </a:p>
        </p:txBody>
      </p:sp>
      <p:sp>
        <p:nvSpPr>
          <p:cNvPr id="27652" name="Rectangle 24"/>
          <p:cNvSpPr>
            <a:spLocks noGrp="1" noChangeArrowheads="1"/>
          </p:cNvSpPr>
          <p:nvPr>
            <p:ph type="title" idx="4294967295"/>
          </p:nvPr>
        </p:nvSpPr>
        <p:spPr/>
        <p:txBody>
          <a:bodyPr>
            <a:noAutofit/>
          </a:bodyPr>
          <a:lstStyle/>
          <a:p>
            <a:pPr eaLnBrk="1" hangingPunct="1"/>
            <a:r>
              <a:rPr cap="none" smtClean="0">
                <a:latin typeface="Arial" charset="0"/>
              </a:rPr>
              <a:t>SMART MOBILE ARCHITECTURE </a:t>
            </a:r>
            <a:br>
              <a:rPr cap="none" smtClean="0">
                <a:latin typeface="Arial" charset="0"/>
              </a:rPr>
            </a:br>
            <a:r>
              <a:rPr sz="1800" cap="none" smtClean="0">
                <a:latin typeface="Arial" charset="0"/>
              </a:rPr>
              <a:t>(CENTRALIZED &amp; DISTRIBUTED)</a:t>
            </a:r>
          </a:p>
        </p:txBody>
      </p:sp>
      <p:sp>
        <p:nvSpPr>
          <p:cNvPr id="59" name="Rounded Rectangle 58"/>
          <p:cNvSpPr/>
          <p:nvPr/>
        </p:nvSpPr>
        <p:spPr bwMode="gray">
          <a:xfrm>
            <a:off x="555625" y="1304925"/>
            <a:ext cx="2012950" cy="903288"/>
          </a:xfrm>
          <a:prstGeom prst="roundRect">
            <a:avLst>
              <a:gd name="adj" fmla="val 7690"/>
            </a:avLst>
          </a:prstGeom>
          <a:solidFill>
            <a:schemeClr val="accent4"/>
          </a:soli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marL="0" lvl="1" algn="ctr" fontAlgn="auto">
              <a:lnSpc>
                <a:spcPct val="90000"/>
              </a:lnSpc>
              <a:spcBef>
                <a:spcPts val="0"/>
              </a:spcBef>
              <a:spcAft>
                <a:spcPts val="0"/>
              </a:spcAft>
              <a:buClr>
                <a:srgbClr val="5D87A1"/>
              </a:buClr>
              <a:buSzPct val="100000"/>
              <a:defRPr/>
            </a:pPr>
            <a:r>
              <a:rPr lang="en-US" sz="1800" dirty="0"/>
              <a:t>Centralized</a:t>
            </a:r>
          </a:p>
        </p:txBody>
      </p:sp>
      <p:sp>
        <p:nvSpPr>
          <p:cNvPr id="60" name="Rounded Rectangle 59"/>
          <p:cNvSpPr/>
          <p:nvPr/>
        </p:nvSpPr>
        <p:spPr bwMode="gray">
          <a:xfrm>
            <a:off x="533400" y="3532188"/>
            <a:ext cx="2012950" cy="677862"/>
          </a:xfrm>
          <a:prstGeom prst="roundRect">
            <a:avLst>
              <a:gd name="adj" fmla="val 7164"/>
            </a:avLst>
          </a:prstGeom>
          <a:solidFill>
            <a:schemeClr val="accent1"/>
          </a:soli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anchor="ctr"/>
          <a:lstStyle/>
          <a:p>
            <a:pPr marL="0" lvl="1" algn="ctr" fontAlgn="auto">
              <a:lnSpc>
                <a:spcPct val="90000"/>
              </a:lnSpc>
              <a:spcBef>
                <a:spcPts val="0"/>
              </a:spcBef>
              <a:spcAft>
                <a:spcPts val="0"/>
              </a:spcAft>
              <a:buClr>
                <a:srgbClr val="5D87A1"/>
              </a:buClr>
              <a:buSzPct val="100000"/>
              <a:defRPr/>
            </a:pPr>
            <a:r>
              <a:rPr lang="en-US" sz="1800" dirty="0"/>
              <a:t>Distributed</a:t>
            </a:r>
          </a:p>
        </p:txBody>
      </p:sp>
      <p:pic>
        <p:nvPicPr>
          <p:cNvPr id="102406" name="Picture 366" descr="cloud"/>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4891088" y="3448050"/>
            <a:ext cx="652462" cy="342900"/>
          </a:xfrm>
          <a:prstGeom prst="rect">
            <a:avLst/>
          </a:prstGeom>
          <a:noFill/>
          <a:ln w="9525">
            <a:noFill/>
            <a:miter lim="800000"/>
            <a:headEnd/>
            <a:tailEnd/>
          </a:ln>
        </p:spPr>
      </p:pic>
      <p:pic>
        <p:nvPicPr>
          <p:cNvPr id="102407" name="Picture 222" descr="M120_FrontW_top"/>
          <p:cNvPicPr>
            <a:picLocks noChangeAspect="1" noChangeArrowheads="1"/>
          </p:cNvPicPr>
          <p:nvPr/>
        </p:nvPicPr>
        <p:blipFill>
          <a:blip r:embed="rId4" cstate="print"/>
          <a:srcRect/>
          <a:stretch>
            <a:fillRect/>
          </a:stretch>
        </p:blipFill>
        <p:spPr bwMode="auto">
          <a:xfrm>
            <a:off x="5260975" y="1579563"/>
            <a:ext cx="468313" cy="447675"/>
          </a:xfrm>
          <a:prstGeom prst="rect">
            <a:avLst/>
          </a:prstGeom>
          <a:noFill/>
          <a:ln w="9525">
            <a:noFill/>
            <a:miter lim="800000"/>
            <a:headEnd/>
            <a:tailEnd/>
          </a:ln>
        </p:spPr>
      </p:pic>
      <p:pic>
        <p:nvPicPr>
          <p:cNvPr id="102408" name="Picture 222" descr="M120_FrontW_top"/>
          <p:cNvPicPr>
            <a:picLocks noChangeAspect="1" noChangeArrowheads="1"/>
          </p:cNvPicPr>
          <p:nvPr/>
        </p:nvPicPr>
        <p:blipFill>
          <a:blip r:embed="rId4" cstate="print"/>
          <a:srcRect/>
          <a:stretch>
            <a:fillRect/>
          </a:stretch>
        </p:blipFill>
        <p:spPr bwMode="auto">
          <a:xfrm>
            <a:off x="5272088" y="3486150"/>
            <a:ext cx="468312" cy="447675"/>
          </a:xfrm>
          <a:prstGeom prst="rect">
            <a:avLst/>
          </a:prstGeom>
          <a:noFill/>
          <a:ln w="9525">
            <a:noFill/>
            <a:miter lim="800000"/>
            <a:headEnd/>
            <a:tailEnd/>
          </a:ln>
        </p:spPr>
      </p:pic>
      <p:pic>
        <p:nvPicPr>
          <p:cNvPr id="102409" name="Picture 225" descr="EX8208_FrontWtop_MixedMedia"/>
          <p:cNvPicPr>
            <a:picLocks noChangeAspect="1" noChangeArrowheads="1"/>
          </p:cNvPicPr>
          <p:nvPr/>
        </p:nvPicPr>
        <p:blipFill>
          <a:blip r:embed="rId5" cstate="print"/>
          <a:srcRect/>
          <a:stretch>
            <a:fillRect/>
          </a:stretch>
        </p:blipFill>
        <p:spPr bwMode="auto">
          <a:xfrm>
            <a:off x="5870575" y="1570038"/>
            <a:ext cx="311150" cy="401637"/>
          </a:xfrm>
          <a:prstGeom prst="rect">
            <a:avLst/>
          </a:prstGeom>
          <a:noFill/>
          <a:ln w="9525">
            <a:noFill/>
            <a:miter lim="800000"/>
            <a:headEnd/>
            <a:tailEnd/>
          </a:ln>
        </p:spPr>
      </p:pic>
      <p:pic>
        <p:nvPicPr>
          <p:cNvPr id="102410" name="Picture 225" descr="EX8208_FrontWtop_MixedMedia"/>
          <p:cNvPicPr>
            <a:picLocks noChangeAspect="1" noChangeArrowheads="1"/>
          </p:cNvPicPr>
          <p:nvPr/>
        </p:nvPicPr>
        <p:blipFill>
          <a:blip r:embed="rId5" cstate="print"/>
          <a:srcRect/>
          <a:stretch>
            <a:fillRect/>
          </a:stretch>
        </p:blipFill>
        <p:spPr bwMode="auto">
          <a:xfrm>
            <a:off x="6092825" y="1570038"/>
            <a:ext cx="311150" cy="401637"/>
          </a:xfrm>
          <a:prstGeom prst="rect">
            <a:avLst/>
          </a:prstGeom>
          <a:noFill/>
          <a:ln w="9525">
            <a:noFill/>
            <a:miter lim="800000"/>
            <a:headEnd/>
            <a:tailEnd/>
          </a:ln>
        </p:spPr>
      </p:pic>
      <p:grpSp>
        <p:nvGrpSpPr>
          <p:cNvPr id="2" name="Group 340"/>
          <p:cNvGrpSpPr>
            <a:grpSpLocks/>
          </p:cNvGrpSpPr>
          <p:nvPr/>
        </p:nvGrpSpPr>
        <p:grpSpPr bwMode="auto">
          <a:xfrm>
            <a:off x="4822825" y="5086350"/>
            <a:ext cx="2489200" cy="554038"/>
            <a:chOff x="3930" y="3694"/>
            <a:chExt cx="1805" cy="402"/>
          </a:xfrm>
        </p:grpSpPr>
        <p:pic>
          <p:nvPicPr>
            <p:cNvPr id="102412" name="Picture 43" descr="green_checkbox"/>
            <p:cNvPicPr>
              <a:picLocks noChangeAspect="1" noChangeArrowheads="1"/>
            </p:cNvPicPr>
            <p:nvPr/>
          </p:nvPicPr>
          <p:blipFill>
            <a:blip r:embed="rId6" cstate="print"/>
            <a:srcRect/>
            <a:stretch>
              <a:fillRect/>
            </a:stretch>
          </p:blipFill>
          <p:spPr bwMode="auto">
            <a:xfrm>
              <a:off x="3930" y="3895"/>
              <a:ext cx="136" cy="150"/>
            </a:xfrm>
            <a:prstGeom prst="rect">
              <a:avLst/>
            </a:prstGeom>
            <a:noFill/>
            <a:ln w="9525">
              <a:noFill/>
              <a:miter lim="800000"/>
              <a:headEnd/>
              <a:tailEnd/>
            </a:ln>
          </p:spPr>
        </p:pic>
        <p:pic>
          <p:nvPicPr>
            <p:cNvPr id="102413" name="Picture 41" descr="green_checkbox"/>
            <p:cNvPicPr>
              <a:picLocks noChangeAspect="1" noChangeArrowheads="1"/>
            </p:cNvPicPr>
            <p:nvPr/>
          </p:nvPicPr>
          <p:blipFill>
            <a:blip r:embed="rId6" cstate="print"/>
            <a:srcRect/>
            <a:stretch>
              <a:fillRect/>
            </a:stretch>
          </p:blipFill>
          <p:spPr bwMode="auto">
            <a:xfrm>
              <a:off x="3930" y="3703"/>
              <a:ext cx="136" cy="150"/>
            </a:xfrm>
            <a:prstGeom prst="rect">
              <a:avLst/>
            </a:prstGeom>
            <a:noFill/>
            <a:ln w="9525">
              <a:noFill/>
              <a:miter lim="800000"/>
              <a:headEnd/>
              <a:tailEnd/>
            </a:ln>
          </p:spPr>
        </p:pic>
        <p:pic>
          <p:nvPicPr>
            <p:cNvPr id="102414" name="Picture 42" descr="green_checkbox"/>
            <p:cNvPicPr>
              <a:picLocks noChangeAspect="1" noChangeArrowheads="1"/>
            </p:cNvPicPr>
            <p:nvPr/>
          </p:nvPicPr>
          <p:blipFill>
            <a:blip r:embed="rId6" cstate="print"/>
            <a:srcRect/>
            <a:stretch>
              <a:fillRect/>
            </a:stretch>
          </p:blipFill>
          <p:spPr bwMode="auto">
            <a:xfrm>
              <a:off x="4734" y="3703"/>
              <a:ext cx="136" cy="150"/>
            </a:xfrm>
            <a:prstGeom prst="rect">
              <a:avLst/>
            </a:prstGeom>
            <a:noFill/>
            <a:ln w="9525">
              <a:noFill/>
              <a:miter lim="800000"/>
              <a:headEnd/>
              <a:tailEnd/>
            </a:ln>
          </p:spPr>
        </p:pic>
        <p:sp>
          <p:nvSpPr>
            <p:cNvPr id="102415" name="Text Box 34"/>
            <p:cNvSpPr txBox="1">
              <a:spLocks noChangeArrowheads="1"/>
            </p:cNvSpPr>
            <p:nvPr/>
          </p:nvSpPr>
          <p:spPr bwMode="auto">
            <a:xfrm>
              <a:off x="4032" y="3694"/>
              <a:ext cx="1703" cy="402"/>
            </a:xfrm>
            <a:prstGeom prst="rect">
              <a:avLst/>
            </a:prstGeom>
            <a:noFill/>
            <a:ln w="9525" algn="ctr">
              <a:noFill/>
              <a:miter lim="800000"/>
              <a:headEnd/>
              <a:tailEnd/>
            </a:ln>
          </p:spPr>
          <p:txBody>
            <a:bodyPr lIns="91407" tIns="45704" rIns="91407" bIns="45704">
              <a:spAutoFit/>
            </a:bodyPr>
            <a:lstStyle/>
            <a:p>
              <a:pPr>
                <a:spcBef>
                  <a:spcPct val="50000"/>
                </a:spcBef>
              </a:pPr>
              <a:r>
                <a:rPr lang="en-US" sz="1200">
                  <a:latin typeface="Verdana" pitchFamily="34" charset="0"/>
                </a:rPr>
                <a:t>Security         Management      </a:t>
              </a:r>
            </a:p>
            <a:p>
              <a:pPr>
                <a:spcBef>
                  <a:spcPct val="50000"/>
                </a:spcBef>
              </a:pPr>
              <a:r>
                <a:rPr lang="en-US" sz="1200">
                  <a:latin typeface="Verdana" pitchFamily="34" charset="0"/>
                </a:rPr>
                <a:t>Reliability       Performance</a:t>
              </a:r>
            </a:p>
          </p:txBody>
        </p:sp>
        <p:pic>
          <p:nvPicPr>
            <p:cNvPr id="102416" name="Picture 35" descr="green_checkbox"/>
            <p:cNvPicPr>
              <a:picLocks noChangeAspect="1" noChangeArrowheads="1"/>
            </p:cNvPicPr>
            <p:nvPr/>
          </p:nvPicPr>
          <p:blipFill>
            <a:blip r:embed="rId6" cstate="print"/>
            <a:srcRect/>
            <a:stretch>
              <a:fillRect/>
            </a:stretch>
          </p:blipFill>
          <p:spPr bwMode="auto">
            <a:xfrm>
              <a:off x="4734" y="3907"/>
              <a:ext cx="136" cy="150"/>
            </a:xfrm>
            <a:prstGeom prst="rect">
              <a:avLst/>
            </a:prstGeom>
            <a:noFill/>
            <a:ln w="9525">
              <a:noFill/>
              <a:miter lim="800000"/>
              <a:headEnd/>
              <a:tailEnd/>
            </a:ln>
          </p:spPr>
        </p:pic>
      </p:grpSp>
      <p:grpSp>
        <p:nvGrpSpPr>
          <p:cNvPr id="3" name="Group 393"/>
          <p:cNvGrpSpPr>
            <a:grpSpLocks/>
          </p:cNvGrpSpPr>
          <p:nvPr/>
        </p:nvGrpSpPr>
        <p:grpSpPr bwMode="auto">
          <a:xfrm>
            <a:off x="4802188" y="1471613"/>
            <a:ext cx="2093912" cy="1466850"/>
            <a:chOff x="3923" y="1135"/>
            <a:chExt cx="1519" cy="1065"/>
          </a:xfrm>
        </p:grpSpPr>
        <p:pic>
          <p:nvPicPr>
            <p:cNvPr id="102418" name="Picture 227" descr="cloud"/>
            <p:cNvPicPr>
              <a:picLocks noChangeAspect="1" noChangeArrowheads="1"/>
            </p:cNvPicPr>
            <p:nvPr/>
          </p:nvPicPr>
          <p:blipFill>
            <a:blip r:embed="rId3" cstate="print">
              <a:clrChange>
                <a:clrFrom>
                  <a:srgbClr val="FDFDFD"/>
                </a:clrFrom>
                <a:clrTo>
                  <a:srgbClr val="FDFDFD">
                    <a:alpha val="0"/>
                  </a:srgbClr>
                </a:clrTo>
              </a:clrChange>
            </a:blip>
            <a:srcRect/>
            <a:stretch>
              <a:fillRect/>
            </a:stretch>
          </p:blipFill>
          <p:spPr bwMode="auto">
            <a:xfrm>
              <a:off x="3923" y="1250"/>
              <a:ext cx="410" cy="216"/>
            </a:xfrm>
            <a:prstGeom prst="rect">
              <a:avLst/>
            </a:prstGeom>
            <a:noFill/>
            <a:ln w="9525">
              <a:noFill/>
              <a:miter lim="800000"/>
              <a:headEnd/>
              <a:tailEnd/>
            </a:ln>
          </p:spPr>
        </p:pic>
        <p:grpSp>
          <p:nvGrpSpPr>
            <p:cNvPr id="5" name="Group 210"/>
            <p:cNvGrpSpPr>
              <a:grpSpLocks/>
            </p:cNvGrpSpPr>
            <p:nvPr/>
          </p:nvGrpSpPr>
          <p:grpSpPr bwMode="auto">
            <a:xfrm>
              <a:off x="4862" y="1135"/>
              <a:ext cx="30" cy="157"/>
              <a:chOff x="2969" y="1405"/>
              <a:chExt cx="39" cy="204"/>
            </a:xfrm>
          </p:grpSpPr>
          <p:sp>
            <p:nvSpPr>
              <p:cNvPr id="102420" name="Line 211"/>
              <p:cNvSpPr>
                <a:spLocks noChangeShapeType="1"/>
              </p:cNvSpPr>
              <p:nvPr/>
            </p:nvSpPr>
            <p:spPr bwMode="auto">
              <a:xfrm>
                <a:off x="3008" y="1408"/>
                <a:ext cx="0" cy="201"/>
              </a:xfrm>
              <a:prstGeom prst="line">
                <a:avLst/>
              </a:prstGeom>
              <a:noFill/>
              <a:ln w="38100">
                <a:solidFill>
                  <a:schemeClr val="bg2"/>
                </a:solidFill>
                <a:round/>
                <a:headEnd/>
                <a:tailEnd/>
              </a:ln>
            </p:spPr>
            <p:txBody>
              <a:bodyPr>
                <a:spAutoFit/>
              </a:bodyPr>
              <a:lstStyle/>
              <a:p>
                <a:endParaRPr lang="en-US"/>
              </a:p>
            </p:txBody>
          </p:sp>
          <p:sp>
            <p:nvSpPr>
              <p:cNvPr id="102421" name="Line 212"/>
              <p:cNvSpPr>
                <a:spLocks noChangeShapeType="1"/>
              </p:cNvSpPr>
              <p:nvPr/>
            </p:nvSpPr>
            <p:spPr bwMode="auto">
              <a:xfrm>
                <a:off x="2969" y="1405"/>
                <a:ext cx="0" cy="201"/>
              </a:xfrm>
              <a:prstGeom prst="line">
                <a:avLst/>
              </a:prstGeom>
              <a:noFill/>
              <a:ln w="38100">
                <a:solidFill>
                  <a:schemeClr val="bg2"/>
                </a:solidFill>
                <a:round/>
                <a:headEnd/>
                <a:tailEnd/>
              </a:ln>
            </p:spPr>
            <p:txBody>
              <a:bodyPr>
                <a:spAutoFit/>
              </a:bodyPr>
              <a:lstStyle/>
              <a:p>
                <a:endParaRPr lang="en-US"/>
              </a:p>
            </p:txBody>
          </p:sp>
        </p:grpSp>
        <p:grpSp>
          <p:nvGrpSpPr>
            <p:cNvPr id="7" name="Group 213"/>
            <p:cNvGrpSpPr>
              <a:grpSpLocks/>
            </p:cNvGrpSpPr>
            <p:nvPr/>
          </p:nvGrpSpPr>
          <p:grpSpPr bwMode="auto">
            <a:xfrm>
              <a:off x="4578" y="1484"/>
              <a:ext cx="625" cy="223"/>
              <a:chOff x="711" y="1840"/>
              <a:chExt cx="798" cy="285"/>
            </a:xfrm>
          </p:grpSpPr>
          <p:sp>
            <p:nvSpPr>
              <p:cNvPr id="102423" name="Line 215"/>
              <p:cNvSpPr>
                <a:spLocks noChangeShapeType="1"/>
              </p:cNvSpPr>
              <p:nvPr/>
            </p:nvSpPr>
            <p:spPr bwMode="auto">
              <a:xfrm flipH="1">
                <a:off x="1093" y="1840"/>
                <a:ext cx="123" cy="278"/>
              </a:xfrm>
              <a:prstGeom prst="line">
                <a:avLst/>
              </a:prstGeom>
              <a:noFill/>
              <a:ln w="19050">
                <a:solidFill>
                  <a:schemeClr val="bg2"/>
                </a:solidFill>
                <a:round/>
                <a:headEnd/>
                <a:tailEnd/>
              </a:ln>
            </p:spPr>
            <p:txBody>
              <a:bodyPr>
                <a:spAutoFit/>
              </a:bodyPr>
              <a:lstStyle/>
              <a:p>
                <a:endParaRPr lang="en-US"/>
              </a:p>
            </p:txBody>
          </p:sp>
          <p:sp>
            <p:nvSpPr>
              <p:cNvPr id="102424" name="Line 216"/>
              <p:cNvSpPr>
                <a:spLocks noChangeShapeType="1"/>
              </p:cNvSpPr>
              <p:nvPr/>
            </p:nvSpPr>
            <p:spPr bwMode="auto">
              <a:xfrm>
                <a:off x="1005" y="1841"/>
                <a:ext cx="76" cy="273"/>
              </a:xfrm>
              <a:prstGeom prst="line">
                <a:avLst/>
              </a:prstGeom>
              <a:noFill/>
              <a:ln w="19050">
                <a:solidFill>
                  <a:schemeClr val="bg2"/>
                </a:solidFill>
                <a:round/>
                <a:headEnd/>
                <a:tailEnd/>
              </a:ln>
            </p:spPr>
            <p:txBody>
              <a:bodyPr>
                <a:spAutoFit/>
              </a:bodyPr>
              <a:lstStyle/>
              <a:p>
                <a:endParaRPr lang="en-US"/>
              </a:p>
            </p:txBody>
          </p:sp>
          <p:sp>
            <p:nvSpPr>
              <p:cNvPr id="102425" name="Line 217"/>
              <p:cNvSpPr>
                <a:spLocks noChangeShapeType="1"/>
              </p:cNvSpPr>
              <p:nvPr/>
            </p:nvSpPr>
            <p:spPr bwMode="auto">
              <a:xfrm flipH="1">
                <a:off x="711" y="1841"/>
                <a:ext cx="435" cy="274"/>
              </a:xfrm>
              <a:prstGeom prst="line">
                <a:avLst/>
              </a:prstGeom>
              <a:noFill/>
              <a:ln w="19050">
                <a:solidFill>
                  <a:schemeClr val="bg2"/>
                </a:solidFill>
                <a:round/>
                <a:headEnd/>
                <a:tailEnd/>
              </a:ln>
            </p:spPr>
            <p:txBody>
              <a:bodyPr>
                <a:spAutoFit/>
              </a:bodyPr>
              <a:lstStyle/>
              <a:p>
                <a:endParaRPr lang="en-US"/>
              </a:p>
            </p:txBody>
          </p:sp>
          <p:sp>
            <p:nvSpPr>
              <p:cNvPr id="102426" name="Line 218"/>
              <p:cNvSpPr>
                <a:spLocks noChangeShapeType="1"/>
              </p:cNvSpPr>
              <p:nvPr/>
            </p:nvSpPr>
            <p:spPr bwMode="auto">
              <a:xfrm>
                <a:off x="1075" y="1840"/>
                <a:ext cx="381" cy="268"/>
              </a:xfrm>
              <a:prstGeom prst="line">
                <a:avLst/>
              </a:prstGeom>
              <a:noFill/>
              <a:ln w="19050">
                <a:solidFill>
                  <a:schemeClr val="bg2"/>
                </a:solidFill>
                <a:round/>
                <a:headEnd/>
                <a:tailEnd/>
              </a:ln>
            </p:spPr>
            <p:txBody>
              <a:bodyPr>
                <a:spAutoFit/>
              </a:bodyPr>
              <a:lstStyle/>
              <a:p>
                <a:endParaRPr lang="en-US"/>
              </a:p>
            </p:txBody>
          </p:sp>
          <p:sp>
            <p:nvSpPr>
              <p:cNvPr id="102427" name="Line 219"/>
              <p:cNvSpPr>
                <a:spLocks noChangeShapeType="1"/>
              </p:cNvSpPr>
              <p:nvPr/>
            </p:nvSpPr>
            <p:spPr bwMode="auto">
              <a:xfrm flipH="1">
                <a:off x="722" y="1845"/>
                <a:ext cx="206" cy="280"/>
              </a:xfrm>
              <a:prstGeom prst="line">
                <a:avLst/>
              </a:prstGeom>
              <a:noFill/>
              <a:ln w="19050">
                <a:solidFill>
                  <a:schemeClr val="bg2"/>
                </a:solidFill>
                <a:round/>
                <a:headEnd/>
                <a:tailEnd/>
              </a:ln>
            </p:spPr>
            <p:txBody>
              <a:bodyPr>
                <a:spAutoFit/>
              </a:bodyPr>
              <a:lstStyle/>
              <a:p>
                <a:endParaRPr lang="en-US"/>
              </a:p>
            </p:txBody>
          </p:sp>
          <p:sp>
            <p:nvSpPr>
              <p:cNvPr id="102428" name="Line 214"/>
              <p:cNvSpPr>
                <a:spLocks noChangeShapeType="1"/>
              </p:cNvSpPr>
              <p:nvPr/>
            </p:nvSpPr>
            <p:spPr bwMode="auto">
              <a:xfrm>
                <a:off x="1287" y="1840"/>
                <a:ext cx="222" cy="277"/>
              </a:xfrm>
              <a:prstGeom prst="line">
                <a:avLst/>
              </a:prstGeom>
              <a:noFill/>
              <a:ln w="19050">
                <a:solidFill>
                  <a:schemeClr val="bg2"/>
                </a:solidFill>
                <a:round/>
                <a:headEnd/>
                <a:tailEnd/>
              </a:ln>
            </p:spPr>
            <p:txBody>
              <a:bodyPr>
                <a:spAutoFit/>
              </a:bodyPr>
              <a:lstStyle/>
              <a:p>
                <a:endParaRPr lang="en-US"/>
              </a:p>
            </p:txBody>
          </p:sp>
        </p:grpSp>
        <p:grpSp>
          <p:nvGrpSpPr>
            <p:cNvPr id="8" name="Group 220"/>
            <p:cNvGrpSpPr>
              <a:grpSpLocks/>
            </p:cNvGrpSpPr>
            <p:nvPr/>
          </p:nvGrpSpPr>
          <p:grpSpPr bwMode="auto">
            <a:xfrm>
              <a:off x="4562" y="1349"/>
              <a:ext cx="683" cy="62"/>
              <a:chOff x="690" y="1667"/>
              <a:chExt cx="873" cy="79"/>
            </a:xfrm>
          </p:grpSpPr>
          <p:sp>
            <p:nvSpPr>
              <p:cNvPr id="102430" name="Line 223"/>
              <p:cNvSpPr>
                <a:spLocks noChangeShapeType="1"/>
              </p:cNvSpPr>
              <p:nvPr/>
            </p:nvSpPr>
            <p:spPr bwMode="auto">
              <a:xfrm flipH="1">
                <a:off x="1323" y="1667"/>
                <a:ext cx="240" cy="0"/>
              </a:xfrm>
              <a:prstGeom prst="line">
                <a:avLst/>
              </a:prstGeom>
              <a:noFill/>
              <a:ln w="28575">
                <a:solidFill>
                  <a:schemeClr val="bg2"/>
                </a:solidFill>
                <a:round/>
                <a:headEnd/>
                <a:tailEnd/>
              </a:ln>
            </p:spPr>
            <p:txBody>
              <a:bodyPr>
                <a:spAutoFit/>
              </a:bodyPr>
              <a:lstStyle/>
              <a:p>
                <a:endParaRPr lang="en-US"/>
              </a:p>
            </p:txBody>
          </p:sp>
          <p:sp>
            <p:nvSpPr>
              <p:cNvPr id="102431" name="Line 221"/>
              <p:cNvSpPr>
                <a:spLocks noChangeShapeType="1"/>
              </p:cNvSpPr>
              <p:nvPr/>
            </p:nvSpPr>
            <p:spPr bwMode="auto">
              <a:xfrm flipH="1">
                <a:off x="1311" y="1716"/>
                <a:ext cx="240" cy="0"/>
              </a:xfrm>
              <a:prstGeom prst="line">
                <a:avLst/>
              </a:prstGeom>
              <a:noFill/>
              <a:ln w="28575">
                <a:solidFill>
                  <a:schemeClr val="bg2"/>
                </a:solidFill>
                <a:round/>
                <a:headEnd/>
                <a:tailEnd/>
              </a:ln>
            </p:spPr>
            <p:txBody>
              <a:bodyPr>
                <a:spAutoFit/>
              </a:bodyPr>
              <a:lstStyle/>
              <a:p>
                <a:endParaRPr lang="en-US"/>
              </a:p>
            </p:txBody>
          </p:sp>
          <p:sp>
            <p:nvSpPr>
              <p:cNvPr id="102432" name="Line 222"/>
              <p:cNvSpPr>
                <a:spLocks noChangeShapeType="1"/>
              </p:cNvSpPr>
              <p:nvPr/>
            </p:nvSpPr>
            <p:spPr bwMode="auto">
              <a:xfrm flipH="1">
                <a:off x="1311" y="1746"/>
                <a:ext cx="240" cy="0"/>
              </a:xfrm>
              <a:prstGeom prst="line">
                <a:avLst/>
              </a:prstGeom>
              <a:noFill/>
              <a:ln w="28575">
                <a:solidFill>
                  <a:schemeClr val="bg2"/>
                </a:solidFill>
                <a:round/>
                <a:headEnd/>
                <a:tailEnd/>
              </a:ln>
            </p:spPr>
            <p:txBody>
              <a:bodyPr>
                <a:spAutoFit/>
              </a:bodyPr>
              <a:lstStyle/>
              <a:p>
                <a:endParaRPr lang="en-US"/>
              </a:p>
            </p:txBody>
          </p:sp>
          <p:sp>
            <p:nvSpPr>
              <p:cNvPr id="102433" name="Line 224"/>
              <p:cNvSpPr>
                <a:spLocks noChangeShapeType="1"/>
              </p:cNvSpPr>
              <p:nvPr/>
            </p:nvSpPr>
            <p:spPr bwMode="auto">
              <a:xfrm flipH="1">
                <a:off x="690" y="1686"/>
                <a:ext cx="240" cy="0"/>
              </a:xfrm>
              <a:prstGeom prst="line">
                <a:avLst/>
              </a:prstGeom>
              <a:noFill/>
              <a:ln w="28575">
                <a:solidFill>
                  <a:schemeClr val="bg2"/>
                </a:solidFill>
                <a:round/>
                <a:headEnd/>
                <a:tailEnd/>
              </a:ln>
            </p:spPr>
            <p:txBody>
              <a:bodyPr>
                <a:spAutoFit/>
              </a:bodyPr>
              <a:lstStyle/>
              <a:p>
                <a:endParaRPr lang="en-US"/>
              </a:p>
            </p:txBody>
          </p:sp>
          <p:sp>
            <p:nvSpPr>
              <p:cNvPr id="102434" name="Line 225"/>
              <p:cNvSpPr>
                <a:spLocks noChangeShapeType="1"/>
              </p:cNvSpPr>
              <p:nvPr/>
            </p:nvSpPr>
            <p:spPr bwMode="auto">
              <a:xfrm flipH="1">
                <a:off x="696" y="1716"/>
                <a:ext cx="240" cy="0"/>
              </a:xfrm>
              <a:prstGeom prst="line">
                <a:avLst/>
              </a:prstGeom>
              <a:noFill/>
              <a:ln w="28575">
                <a:solidFill>
                  <a:schemeClr val="bg2"/>
                </a:solidFill>
                <a:round/>
                <a:headEnd/>
                <a:tailEnd/>
              </a:ln>
            </p:spPr>
            <p:txBody>
              <a:bodyPr>
                <a:spAutoFit/>
              </a:bodyPr>
              <a:lstStyle/>
              <a:p>
                <a:endParaRPr lang="en-US"/>
              </a:p>
            </p:txBody>
          </p:sp>
        </p:grpSp>
        <p:pic>
          <p:nvPicPr>
            <p:cNvPr id="102435" name="Picture 226" descr="Laptop2"/>
            <p:cNvPicPr>
              <a:picLocks noChangeAspect="1" noChangeArrowheads="1"/>
            </p:cNvPicPr>
            <p:nvPr/>
          </p:nvPicPr>
          <p:blipFill>
            <a:blip r:embed="rId7" cstate="print"/>
            <a:srcRect/>
            <a:stretch>
              <a:fillRect/>
            </a:stretch>
          </p:blipFill>
          <p:spPr bwMode="auto">
            <a:xfrm>
              <a:off x="4692" y="1914"/>
              <a:ext cx="358" cy="286"/>
            </a:xfrm>
            <a:prstGeom prst="rect">
              <a:avLst/>
            </a:prstGeom>
            <a:noFill/>
            <a:ln w="9525">
              <a:noFill/>
              <a:miter lim="800000"/>
              <a:headEnd/>
              <a:tailEnd/>
            </a:ln>
          </p:spPr>
        </p:pic>
        <p:grpSp>
          <p:nvGrpSpPr>
            <p:cNvPr id="9" name="Group 228"/>
            <p:cNvGrpSpPr>
              <a:grpSpLocks/>
            </p:cNvGrpSpPr>
            <p:nvPr/>
          </p:nvGrpSpPr>
          <p:grpSpPr bwMode="auto">
            <a:xfrm>
              <a:off x="4477" y="1785"/>
              <a:ext cx="792" cy="134"/>
              <a:chOff x="582" y="2224"/>
              <a:chExt cx="1011" cy="173"/>
            </a:xfrm>
          </p:grpSpPr>
          <p:pic>
            <p:nvPicPr>
              <p:cNvPr id="102437" name="Picture 229" descr="wave2"/>
              <p:cNvPicPr>
                <a:picLocks noChangeAspect="1" noChangeArrowheads="1"/>
              </p:cNvPicPr>
              <p:nvPr/>
            </p:nvPicPr>
            <p:blipFill>
              <a:blip r:embed="rId8" cstate="print"/>
              <a:srcRect/>
              <a:stretch>
                <a:fillRect/>
              </a:stretch>
            </p:blipFill>
            <p:spPr bwMode="auto">
              <a:xfrm>
                <a:off x="1362" y="2224"/>
                <a:ext cx="231" cy="173"/>
              </a:xfrm>
              <a:prstGeom prst="rect">
                <a:avLst/>
              </a:prstGeom>
              <a:noFill/>
              <a:ln w="9525">
                <a:noFill/>
                <a:miter lim="800000"/>
                <a:headEnd/>
                <a:tailEnd/>
              </a:ln>
            </p:spPr>
          </p:pic>
          <p:pic>
            <p:nvPicPr>
              <p:cNvPr id="102438" name="Picture 230" descr="wave2"/>
              <p:cNvPicPr>
                <a:picLocks noChangeAspect="1" noChangeArrowheads="1"/>
              </p:cNvPicPr>
              <p:nvPr/>
            </p:nvPicPr>
            <p:blipFill>
              <a:blip r:embed="rId8" cstate="print"/>
              <a:srcRect/>
              <a:stretch>
                <a:fillRect/>
              </a:stretch>
            </p:blipFill>
            <p:spPr bwMode="auto">
              <a:xfrm>
                <a:off x="981" y="2224"/>
                <a:ext cx="231" cy="173"/>
              </a:xfrm>
              <a:prstGeom prst="rect">
                <a:avLst/>
              </a:prstGeom>
              <a:noFill/>
              <a:ln w="9525">
                <a:noFill/>
                <a:miter lim="800000"/>
                <a:headEnd/>
                <a:tailEnd/>
              </a:ln>
            </p:spPr>
          </p:pic>
          <p:pic>
            <p:nvPicPr>
              <p:cNvPr id="102439" name="Picture 231" descr="wave2"/>
              <p:cNvPicPr>
                <a:picLocks noChangeAspect="1" noChangeArrowheads="1"/>
              </p:cNvPicPr>
              <p:nvPr/>
            </p:nvPicPr>
            <p:blipFill>
              <a:blip r:embed="rId8" cstate="print"/>
              <a:srcRect/>
              <a:stretch>
                <a:fillRect/>
              </a:stretch>
            </p:blipFill>
            <p:spPr bwMode="auto">
              <a:xfrm>
                <a:off x="582" y="2224"/>
                <a:ext cx="231" cy="173"/>
              </a:xfrm>
              <a:prstGeom prst="rect">
                <a:avLst/>
              </a:prstGeom>
              <a:noFill/>
              <a:ln w="9525">
                <a:noFill/>
                <a:miter lim="800000"/>
                <a:headEnd/>
                <a:tailEnd/>
              </a:ln>
            </p:spPr>
          </p:pic>
        </p:grpSp>
        <p:pic>
          <p:nvPicPr>
            <p:cNvPr id="102440" name="Picture 232" descr="WIFI-phone"/>
            <p:cNvPicPr>
              <a:picLocks noChangeAspect="1" noChangeArrowheads="1"/>
            </p:cNvPicPr>
            <p:nvPr/>
          </p:nvPicPr>
          <p:blipFill>
            <a:blip r:embed="rId9" cstate="print"/>
            <a:srcRect/>
            <a:stretch>
              <a:fillRect/>
            </a:stretch>
          </p:blipFill>
          <p:spPr bwMode="auto">
            <a:xfrm>
              <a:off x="4528" y="1968"/>
              <a:ext cx="82" cy="177"/>
            </a:xfrm>
            <a:prstGeom prst="rect">
              <a:avLst/>
            </a:prstGeom>
            <a:noFill/>
            <a:ln w="9525">
              <a:noFill/>
              <a:miter lim="800000"/>
              <a:headEnd/>
              <a:tailEnd/>
            </a:ln>
          </p:spPr>
        </p:pic>
        <p:grpSp>
          <p:nvGrpSpPr>
            <p:cNvPr id="10" name="Group 233"/>
            <p:cNvGrpSpPr>
              <a:grpSpLocks/>
            </p:cNvGrpSpPr>
            <p:nvPr/>
          </p:nvGrpSpPr>
          <p:grpSpPr bwMode="auto">
            <a:xfrm>
              <a:off x="5146" y="1253"/>
              <a:ext cx="296" cy="190"/>
              <a:chOff x="1760" y="438"/>
              <a:chExt cx="5377" cy="3452"/>
            </a:xfrm>
          </p:grpSpPr>
          <p:pic>
            <p:nvPicPr>
              <p:cNvPr id="102442" name="Picture 234" descr="server"/>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1760" y="438"/>
                <a:ext cx="2239" cy="3444"/>
              </a:xfrm>
              <a:prstGeom prst="rect">
                <a:avLst/>
              </a:prstGeom>
              <a:noFill/>
              <a:ln w="9525">
                <a:noFill/>
                <a:miter lim="800000"/>
                <a:headEnd/>
                <a:tailEnd/>
              </a:ln>
            </p:spPr>
          </p:pic>
          <p:pic>
            <p:nvPicPr>
              <p:cNvPr id="102443" name="Picture 235" descr="server"/>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3329" y="442"/>
                <a:ext cx="2239" cy="3444"/>
              </a:xfrm>
              <a:prstGeom prst="rect">
                <a:avLst/>
              </a:prstGeom>
              <a:noFill/>
              <a:ln w="9525">
                <a:noFill/>
                <a:miter lim="800000"/>
                <a:headEnd/>
                <a:tailEnd/>
              </a:ln>
            </p:spPr>
          </p:pic>
          <p:pic>
            <p:nvPicPr>
              <p:cNvPr id="102444" name="Picture 236" descr="server"/>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4898" y="446"/>
                <a:ext cx="2239" cy="3444"/>
              </a:xfrm>
              <a:prstGeom prst="rect">
                <a:avLst/>
              </a:prstGeom>
              <a:noFill/>
              <a:ln w="9525">
                <a:noFill/>
                <a:miter lim="800000"/>
                <a:headEnd/>
                <a:tailEnd/>
              </a:ln>
            </p:spPr>
          </p:pic>
        </p:grpSp>
        <p:pic>
          <p:nvPicPr>
            <p:cNvPr id="102445" name="Picture 238" descr="WIFI-phone"/>
            <p:cNvPicPr>
              <a:picLocks noChangeAspect="1" noChangeArrowheads="1"/>
            </p:cNvPicPr>
            <p:nvPr/>
          </p:nvPicPr>
          <p:blipFill>
            <a:blip r:embed="rId9" cstate="print"/>
            <a:srcRect/>
            <a:stretch>
              <a:fillRect/>
            </a:stretch>
          </p:blipFill>
          <p:spPr bwMode="auto">
            <a:xfrm>
              <a:off x="5139" y="1973"/>
              <a:ext cx="82" cy="177"/>
            </a:xfrm>
            <a:prstGeom prst="rect">
              <a:avLst/>
            </a:prstGeom>
            <a:noFill/>
            <a:ln w="9525">
              <a:noFill/>
              <a:miter lim="800000"/>
              <a:headEnd/>
              <a:tailEnd/>
            </a:ln>
          </p:spPr>
        </p:pic>
        <p:grpSp>
          <p:nvGrpSpPr>
            <p:cNvPr id="11" name="Group 391"/>
            <p:cNvGrpSpPr>
              <a:grpSpLocks/>
            </p:cNvGrpSpPr>
            <p:nvPr/>
          </p:nvGrpSpPr>
          <p:grpSpPr bwMode="auto">
            <a:xfrm>
              <a:off x="4438" y="1575"/>
              <a:ext cx="878" cy="192"/>
              <a:chOff x="4438" y="1575"/>
              <a:chExt cx="878" cy="192"/>
            </a:xfrm>
          </p:grpSpPr>
          <p:pic>
            <p:nvPicPr>
              <p:cNvPr id="102447" name="Picture 341"/>
              <p:cNvPicPr preferRelativeResize="0">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438" y="1575"/>
                <a:ext cx="263" cy="192"/>
              </a:xfrm>
              <a:prstGeom prst="rect">
                <a:avLst/>
              </a:prstGeom>
              <a:noFill/>
              <a:ln w="9525" algn="ctr">
                <a:noFill/>
                <a:miter lim="800000"/>
                <a:headEnd/>
                <a:tailEnd/>
              </a:ln>
            </p:spPr>
          </p:pic>
          <p:pic>
            <p:nvPicPr>
              <p:cNvPr id="102448" name="Picture 342"/>
              <p:cNvPicPr preferRelativeResize="0">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745" y="1575"/>
                <a:ext cx="263" cy="192"/>
              </a:xfrm>
              <a:prstGeom prst="rect">
                <a:avLst/>
              </a:prstGeom>
              <a:noFill/>
              <a:ln w="9525" algn="ctr">
                <a:noFill/>
                <a:miter lim="800000"/>
                <a:headEnd/>
                <a:tailEnd/>
              </a:ln>
            </p:spPr>
          </p:pic>
          <p:pic>
            <p:nvPicPr>
              <p:cNvPr id="102449" name="Picture 343"/>
              <p:cNvPicPr preferRelativeResize="0">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053" y="1575"/>
                <a:ext cx="263" cy="192"/>
              </a:xfrm>
              <a:prstGeom prst="rect">
                <a:avLst/>
              </a:prstGeom>
              <a:noFill/>
              <a:ln w="9525" algn="ctr">
                <a:noFill/>
                <a:miter lim="800000"/>
                <a:headEnd/>
                <a:tailEnd/>
              </a:ln>
            </p:spPr>
          </p:pic>
        </p:grpSp>
      </p:grpSp>
      <p:pic>
        <p:nvPicPr>
          <p:cNvPr id="102450" name="Picture 246"/>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5540375" y="1411288"/>
            <a:ext cx="600075" cy="450850"/>
          </a:xfrm>
          <a:prstGeom prst="rect">
            <a:avLst/>
          </a:prstGeom>
          <a:noFill/>
          <a:ln w="28575" algn="ctr">
            <a:noFill/>
            <a:miter lim="800000"/>
            <a:headEnd/>
            <a:tailEnd/>
          </a:ln>
        </p:spPr>
      </p:pic>
      <p:pic>
        <p:nvPicPr>
          <p:cNvPr id="102451" name="Picture 245"/>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6065838" y="1414463"/>
            <a:ext cx="123825" cy="1352550"/>
          </a:xfrm>
          <a:prstGeom prst="rect">
            <a:avLst/>
          </a:prstGeom>
          <a:noFill/>
          <a:ln w="28575" algn="ctr">
            <a:noFill/>
            <a:miter lim="800000"/>
            <a:headEnd/>
            <a:tailEnd/>
          </a:ln>
        </p:spPr>
      </p:pic>
      <p:grpSp>
        <p:nvGrpSpPr>
          <p:cNvPr id="12" name="Group 403"/>
          <p:cNvGrpSpPr>
            <a:grpSpLocks/>
          </p:cNvGrpSpPr>
          <p:nvPr/>
        </p:nvGrpSpPr>
        <p:grpSpPr bwMode="auto">
          <a:xfrm>
            <a:off x="5522913" y="3395663"/>
            <a:ext cx="1384300" cy="1466850"/>
            <a:chOff x="4438" y="2467"/>
            <a:chExt cx="1004" cy="1065"/>
          </a:xfrm>
        </p:grpSpPr>
        <p:grpSp>
          <p:nvGrpSpPr>
            <p:cNvPr id="13" name="Group 349"/>
            <p:cNvGrpSpPr>
              <a:grpSpLocks/>
            </p:cNvGrpSpPr>
            <p:nvPr/>
          </p:nvGrpSpPr>
          <p:grpSpPr bwMode="auto">
            <a:xfrm>
              <a:off x="4862" y="2467"/>
              <a:ext cx="30" cy="157"/>
              <a:chOff x="2969" y="1405"/>
              <a:chExt cx="39" cy="204"/>
            </a:xfrm>
          </p:grpSpPr>
          <p:sp>
            <p:nvSpPr>
              <p:cNvPr id="102454" name="Line 350"/>
              <p:cNvSpPr>
                <a:spLocks noChangeShapeType="1"/>
              </p:cNvSpPr>
              <p:nvPr/>
            </p:nvSpPr>
            <p:spPr bwMode="auto">
              <a:xfrm>
                <a:off x="3008" y="1408"/>
                <a:ext cx="0" cy="201"/>
              </a:xfrm>
              <a:prstGeom prst="line">
                <a:avLst/>
              </a:prstGeom>
              <a:noFill/>
              <a:ln w="38100">
                <a:solidFill>
                  <a:schemeClr val="bg2"/>
                </a:solidFill>
                <a:round/>
                <a:headEnd/>
                <a:tailEnd/>
              </a:ln>
            </p:spPr>
            <p:txBody>
              <a:bodyPr>
                <a:spAutoFit/>
              </a:bodyPr>
              <a:lstStyle/>
              <a:p>
                <a:endParaRPr lang="en-US"/>
              </a:p>
            </p:txBody>
          </p:sp>
          <p:sp>
            <p:nvSpPr>
              <p:cNvPr id="102455" name="Line 351"/>
              <p:cNvSpPr>
                <a:spLocks noChangeShapeType="1"/>
              </p:cNvSpPr>
              <p:nvPr/>
            </p:nvSpPr>
            <p:spPr bwMode="auto">
              <a:xfrm>
                <a:off x="2969" y="1405"/>
                <a:ext cx="0" cy="201"/>
              </a:xfrm>
              <a:prstGeom prst="line">
                <a:avLst/>
              </a:prstGeom>
              <a:noFill/>
              <a:ln w="38100">
                <a:solidFill>
                  <a:schemeClr val="bg2"/>
                </a:solidFill>
                <a:round/>
                <a:headEnd/>
                <a:tailEnd/>
              </a:ln>
            </p:spPr>
            <p:txBody>
              <a:bodyPr>
                <a:spAutoFit/>
              </a:bodyPr>
              <a:lstStyle/>
              <a:p>
                <a:endParaRPr lang="en-US"/>
              </a:p>
            </p:txBody>
          </p:sp>
        </p:grpSp>
        <p:grpSp>
          <p:nvGrpSpPr>
            <p:cNvPr id="14" name="Group 352"/>
            <p:cNvGrpSpPr>
              <a:grpSpLocks/>
            </p:cNvGrpSpPr>
            <p:nvPr/>
          </p:nvGrpSpPr>
          <p:grpSpPr bwMode="auto">
            <a:xfrm>
              <a:off x="4536" y="2749"/>
              <a:ext cx="667" cy="284"/>
              <a:chOff x="657" y="1755"/>
              <a:chExt cx="852" cy="363"/>
            </a:xfrm>
          </p:grpSpPr>
          <p:sp>
            <p:nvSpPr>
              <p:cNvPr id="102457" name="Line 353"/>
              <p:cNvSpPr>
                <a:spLocks noChangeShapeType="1"/>
              </p:cNvSpPr>
              <p:nvPr/>
            </p:nvSpPr>
            <p:spPr bwMode="auto">
              <a:xfrm>
                <a:off x="1244" y="1759"/>
                <a:ext cx="265" cy="356"/>
              </a:xfrm>
              <a:prstGeom prst="line">
                <a:avLst/>
              </a:prstGeom>
              <a:noFill/>
              <a:ln w="19050">
                <a:solidFill>
                  <a:schemeClr val="bg2"/>
                </a:solidFill>
                <a:round/>
                <a:headEnd/>
                <a:tailEnd/>
              </a:ln>
            </p:spPr>
            <p:txBody>
              <a:bodyPr>
                <a:spAutoFit/>
              </a:bodyPr>
              <a:lstStyle/>
              <a:p>
                <a:endParaRPr lang="en-US"/>
              </a:p>
            </p:txBody>
          </p:sp>
          <p:sp>
            <p:nvSpPr>
              <p:cNvPr id="102458" name="Line 354"/>
              <p:cNvSpPr>
                <a:spLocks noChangeShapeType="1"/>
              </p:cNvSpPr>
              <p:nvPr/>
            </p:nvSpPr>
            <p:spPr bwMode="auto">
              <a:xfrm flipH="1">
                <a:off x="1093" y="1760"/>
                <a:ext cx="91" cy="356"/>
              </a:xfrm>
              <a:prstGeom prst="line">
                <a:avLst/>
              </a:prstGeom>
              <a:noFill/>
              <a:ln w="19050">
                <a:solidFill>
                  <a:schemeClr val="bg2"/>
                </a:solidFill>
                <a:round/>
                <a:headEnd/>
                <a:tailEnd/>
              </a:ln>
            </p:spPr>
            <p:txBody>
              <a:bodyPr>
                <a:spAutoFit/>
              </a:bodyPr>
              <a:lstStyle/>
              <a:p>
                <a:endParaRPr lang="en-US"/>
              </a:p>
            </p:txBody>
          </p:sp>
          <p:sp>
            <p:nvSpPr>
              <p:cNvPr id="102459" name="Line 355"/>
              <p:cNvSpPr>
                <a:spLocks noChangeShapeType="1"/>
              </p:cNvSpPr>
              <p:nvPr/>
            </p:nvSpPr>
            <p:spPr bwMode="auto">
              <a:xfrm>
                <a:off x="990" y="1755"/>
                <a:ext cx="91" cy="356"/>
              </a:xfrm>
              <a:prstGeom prst="line">
                <a:avLst/>
              </a:prstGeom>
              <a:noFill/>
              <a:ln w="19050">
                <a:solidFill>
                  <a:schemeClr val="bg2"/>
                </a:solidFill>
                <a:round/>
                <a:headEnd/>
                <a:tailEnd/>
              </a:ln>
            </p:spPr>
            <p:txBody>
              <a:bodyPr>
                <a:spAutoFit/>
              </a:bodyPr>
              <a:lstStyle/>
              <a:p>
                <a:endParaRPr lang="en-US"/>
              </a:p>
            </p:txBody>
          </p:sp>
          <p:sp>
            <p:nvSpPr>
              <p:cNvPr id="102460" name="Line 356"/>
              <p:cNvSpPr>
                <a:spLocks noChangeShapeType="1"/>
              </p:cNvSpPr>
              <p:nvPr/>
            </p:nvSpPr>
            <p:spPr bwMode="auto">
              <a:xfrm flipH="1">
                <a:off x="711" y="1768"/>
                <a:ext cx="397" cy="344"/>
              </a:xfrm>
              <a:prstGeom prst="line">
                <a:avLst/>
              </a:prstGeom>
              <a:noFill/>
              <a:ln w="19050">
                <a:solidFill>
                  <a:schemeClr val="bg2"/>
                </a:solidFill>
                <a:round/>
                <a:headEnd/>
                <a:tailEnd/>
              </a:ln>
            </p:spPr>
            <p:txBody>
              <a:bodyPr>
                <a:spAutoFit/>
              </a:bodyPr>
              <a:lstStyle/>
              <a:p>
                <a:endParaRPr lang="en-US"/>
              </a:p>
            </p:txBody>
          </p:sp>
          <p:sp>
            <p:nvSpPr>
              <p:cNvPr id="102461" name="Line 357"/>
              <p:cNvSpPr>
                <a:spLocks noChangeShapeType="1"/>
              </p:cNvSpPr>
              <p:nvPr/>
            </p:nvSpPr>
            <p:spPr bwMode="auto">
              <a:xfrm>
                <a:off x="1059" y="1762"/>
                <a:ext cx="397" cy="344"/>
              </a:xfrm>
              <a:prstGeom prst="line">
                <a:avLst/>
              </a:prstGeom>
              <a:noFill/>
              <a:ln w="19050">
                <a:solidFill>
                  <a:schemeClr val="bg2"/>
                </a:solidFill>
                <a:round/>
                <a:headEnd/>
                <a:tailEnd/>
              </a:ln>
            </p:spPr>
            <p:txBody>
              <a:bodyPr>
                <a:spAutoFit/>
              </a:bodyPr>
              <a:lstStyle/>
              <a:p>
                <a:endParaRPr lang="en-US"/>
              </a:p>
            </p:txBody>
          </p:sp>
          <p:sp>
            <p:nvSpPr>
              <p:cNvPr id="102462" name="Line 358"/>
              <p:cNvSpPr>
                <a:spLocks noChangeShapeType="1"/>
              </p:cNvSpPr>
              <p:nvPr/>
            </p:nvSpPr>
            <p:spPr bwMode="auto">
              <a:xfrm flipH="1">
                <a:off x="657" y="1762"/>
                <a:ext cx="265" cy="356"/>
              </a:xfrm>
              <a:prstGeom prst="line">
                <a:avLst/>
              </a:prstGeom>
              <a:noFill/>
              <a:ln w="19050">
                <a:solidFill>
                  <a:schemeClr val="bg2"/>
                </a:solidFill>
                <a:round/>
                <a:headEnd/>
                <a:tailEnd/>
              </a:ln>
            </p:spPr>
            <p:txBody>
              <a:bodyPr>
                <a:spAutoFit/>
              </a:bodyPr>
              <a:lstStyle/>
              <a:p>
                <a:endParaRPr lang="en-US"/>
              </a:p>
            </p:txBody>
          </p:sp>
        </p:grpSp>
        <p:grpSp>
          <p:nvGrpSpPr>
            <p:cNvPr id="15" name="Group 359"/>
            <p:cNvGrpSpPr>
              <a:grpSpLocks/>
            </p:cNvGrpSpPr>
            <p:nvPr/>
          </p:nvGrpSpPr>
          <p:grpSpPr bwMode="auto">
            <a:xfrm>
              <a:off x="4561" y="2677"/>
              <a:ext cx="644" cy="47"/>
              <a:chOff x="689" y="1662"/>
              <a:chExt cx="823" cy="60"/>
            </a:xfrm>
          </p:grpSpPr>
          <p:sp>
            <p:nvSpPr>
              <p:cNvPr id="102464" name="Line 360"/>
              <p:cNvSpPr>
                <a:spLocks noChangeShapeType="1"/>
              </p:cNvSpPr>
              <p:nvPr/>
            </p:nvSpPr>
            <p:spPr bwMode="auto">
              <a:xfrm flipH="1">
                <a:off x="1272" y="1692"/>
                <a:ext cx="240" cy="0"/>
              </a:xfrm>
              <a:prstGeom prst="line">
                <a:avLst/>
              </a:prstGeom>
              <a:noFill/>
              <a:ln w="28575">
                <a:solidFill>
                  <a:schemeClr val="bg2"/>
                </a:solidFill>
                <a:round/>
                <a:headEnd/>
                <a:tailEnd/>
              </a:ln>
            </p:spPr>
            <p:txBody>
              <a:bodyPr>
                <a:spAutoFit/>
              </a:bodyPr>
              <a:lstStyle/>
              <a:p>
                <a:endParaRPr lang="en-US"/>
              </a:p>
            </p:txBody>
          </p:sp>
          <p:sp>
            <p:nvSpPr>
              <p:cNvPr id="102465" name="Line 361"/>
              <p:cNvSpPr>
                <a:spLocks noChangeShapeType="1"/>
              </p:cNvSpPr>
              <p:nvPr/>
            </p:nvSpPr>
            <p:spPr bwMode="auto">
              <a:xfrm flipH="1">
                <a:off x="1272" y="1722"/>
                <a:ext cx="240" cy="0"/>
              </a:xfrm>
              <a:prstGeom prst="line">
                <a:avLst/>
              </a:prstGeom>
              <a:noFill/>
              <a:ln w="28575">
                <a:solidFill>
                  <a:schemeClr val="bg2"/>
                </a:solidFill>
                <a:round/>
                <a:headEnd/>
                <a:tailEnd/>
              </a:ln>
            </p:spPr>
            <p:txBody>
              <a:bodyPr>
                <a:spAutoFit/>
              </a:bodyPr>
              <a:lstStyle/>
              <a:p>
                <a:endParaRPr lang="en-US"/>
              </a:p>
            </p:txBody>
          </p:sp>
          <p:sp>
            <p:nvSpPr>
              <p:cNvPr id="102466" name="Line 362"/>
              <p:cNvSpPr>
                <a:spLocks noChangeShapeType="1"/>
              </p:cNvSpPr>
              <p:nvPr/>
            </p:nvSpPr>
            <p:spPr bwMode="auto">
              <a:xfrm flipH="1">
                <a:off x="1266" y="1662"/>
                <a:ext cx="240" cy="0"/>
              </a:xfrm>
              <a:prstGeom prst="line">
                <a:avLst/>
              </a:prstGeom>
              <a:noFill/>
              <a:ln w="28575">
                <a:solidFill>
                  <a:schemeClr val="bg2"/>
                </a:solidFill>
                <a:round/>
                <a:headEnd/>
                <a:tailEnd/>
              </a:ln>
            </p:spPr>
            <p:txBody>
              <a:bodyPr>
                <a:spAutoFit/>
              </a:bodyPr>
              <a:lstStyle/>
              <a:p>
                <a:endParaRPr lang="en-US"/>
              </a:p>
            </p:txBody>
          </p:sp>
          <p:sp>
            <p:nvSpPr>
              <p:cNvPr id="102467" name="Line 363"/>
              <p:cNvSpPr>
                <a:spLocks noChangeShapeType="1"/>
              </p:cNvSpPr>
              <p:nvPr/>
            </p:nvSpPr>
            <p:spPr bwMode="auto">
              <a:xfrm flipH="1">
                <a:off x="690" y="1686"/>
                <a:ext cx="240" cy="0"/>
              </a:xfrm>
              <a:prstGeom prst="line">
                <a:avLst/>
              </a:prstGeom>
              <a:noFill/>
              <a:ln w="28575">
                <a:solidFill>
                  <a:schemeClr val="bg2"/>
                </a:solidFill>
                <a:round/>
                <a:headEnd/>
                <a:tailEnd/>
              </a:ln>
            </p:spPr>
            <p:txBody>
              <a:bodyPr>
                <a:spAutoFit/>
              </a:bodyPr>
              <a:lstStyle/>
              <a:p>
                <a:endParaRPr lang="en-US"/>
              </a:p>
            </p:txBody>
          </p:sp>
          <p:sp>
            <p:nvSpPr>
              <p:cNvPr id="102468" name="Line 364"/>
              <p:cNvSpPr>
                <a:spLocks noChangeShapeType="1"/>
              </p:cNvSpPr>
              <p:nvPr/>
            </p:nvSpPr>
            <p:spPr bwMode="auto">
              <a:xfrm flipH="1">
                <a:off x="689" y="1716"/>
                <a:ext cx="240" cy="0"/>
              </a:xfrm>
              <a:prstGeom prst="line">
                <a:avLst/>
              </a:prstGeom>
              <a:noFill/>
              <a:ln w="28575">
                <a:solidFill>
                  <a:schemeClr val="bg2"/>
                </a:solidFill>
                <a:round/>
                <a:headEnd/>
                <a:tailEnd/>
              </a:ln>
            </p:spPr>
            <p:txBody>
              <a:bodyPr>
                <a:spAutoFit/>
              </a:bodyPr>
              <a:lstStyle/>
              <a:p>
                <a:endParaRPr lang="en-US"/>
              </a:p>
            </p:txBody>
          </p:sp>
        </p:grpSp>
        <p:pic>
          <p:nvPicPr>
            <p:cNvPr id="102469" name="Picture 365" descr="Laptop2"/>
            <p:cNvPicPr>
              <a:picLocks noChangeAspect="1" noChangeArrowheads="1"/>
            </p:cNvPicPr>
            <p:nvPr/>
          </p:nvPicPr>
          <p:blipFill>
            <a:blip r:embed="rId7" cstate="print"/>
            <a:srcRect/>
            <a:stretch>
              <a:fillRect/>
            </a:stretch>
          </p:blipFill>
          <p:spPr bwMode="auto">
            <a:xfrm>
              <a:off x="4692" y="3246"/>
              <a:ext cx="358" cy="286"/>
            </a:xfrm>
            <a:prstGeom prst="rect">
              <a:avLst/>
            </a:prstGeom>
            <a:noFill/>
            <a:ln w="9525">
              <a:noFill/>
              <a:miter lim="800000"/>
              <a:headEnd/>
              <a:tailEnd/>
            </a:ln>
          </p:spPr>
        </p:pic>
        <p:grpSp>
          <p:nvGrpSpPr>
            <p:cNvPr id="16" name="Group 367"/>
            <p:cNvGrpSpPr>
              <a:grpSpLocks/>
            </p:cNvGrpSpPr>
            <p:nvPr/>
          </p:nvGrpSpPr>
          <p:grpSpPr bwMode="auto">
            <a:xfrm>
              <a:off x="4477" y="3117"/>
              <a:ext cx="792" cy="134"/>
              <a:chOff x="582" y="2224"/>
              <a:chExt cx="1011" cy="173"/>
            </a:xfrm>
          </p:grpSpPr>
          <p:pic>
            <p:nvPicPr>
              <p:cNvPr id="102471" name="Picture 368" descr="wave2"/>
              <p:cNvPicPr>
                <a:picLocks noChangeAspect="1" noChangeArrowheads="1"/>
              </p:cNvPicPr>
              <p:nvPr/>
            </p:nvPicPr>
            <p:blipFill>
              <a:blip r:embed="rId8" cstate="print"/>
              <a:srcRect/>
              <a:stretch>
                <a:fillRect/>
              </a:stretch>
            </p:blipFill>
            <p:spPr bwMode="auto">
              <a:xfrm>
                <a:off x="1362" y="2224"/>
                <a:ext cx="231" cy="173"/>
              </a:xfrm>
              <a:prstGeom prst="rect">
                <a:avLst/>
              </a:prstGeom>
              <a:noFill/>
              <a:ln w="9525">
                <a:noFill/>
                <a:miter lim="800000"/>
                <a:headEnd/>
                <a:tailEnd/>
              </a:ln>
            </p:spPr>
          </p:pic>
          <p:pic>
            <p:nvPicPr>
              <p:cNvPr id="102472" name="Picture 369" descr="wave2"/>
              <p:cNvPicPr>
                <a:picLocks noChangeAspect="1" noChangeArrowheads="1"/>
              </p:cNvPicPr>
              <p:nvPr/>
            </p:nvPicPr>
            <p:blipFill>
              <a:blip r:embed="rId8" cstate="print"/>
              <a:srcRect/>
              <a:stretch>
                <a:fillRect/>
              </a:stretch>
            </p:blipFill>
            <p:spPr bwMode="auto">
              <a:xfrm>
                <a:off x="981" y="2224"/>
                <a:ext cx="231" cy="173"/>
              </a:xfrm>
              <a:prstGeom prst="rect">
                <a:avLst/>
              </a:prstGeom>
              <a:noFill/>
              <a:ln w="9525">
                <a:noFill/>
                <a:miter lim="800000"/>
                <a:headEnd/>
                <a:tailEnd/>
              </a:ln>
            </p:spPr>
          </p:pic>
          <p:pic>
            <p:nvPicPr>
              <p:cNvPr id="102473" name="Picture 370" descr="wave2"/>
              <p:cNvPicPr>
                <a:picLocks noChangeAspect="1" noChangeArrowheads="1"/>
              </p:cNvPicPr>
              <p:nvPr/>
            </p:nvPicPr>
            <p:blipFill>
              <a:blip r:embed="rId8" cstate="print"/>
              <a:srcRect/>
              <a:stretch>
                <a:fillRect/>
              </a:stretch>
            </p:blipFill>
            <p:spPr bwMode="auto">
              <a:xfrm>
                <a:off x="582" y="2224"/>
                <a:ext cx="231" cy="173"/>
              </a:xfrm>
              <a:prstGeom prst="rect">
                <a:avLst/>
              </a:prstGeom>
              <a:noFill/>
              <a:ln w="9525">
                <a:noFill/>
                <a:miter lim="800000"/>
                <a:headEnd/>
                <a:tailEnd/>
              </a:ln>
            </p:spPr>
          </p:pic>
        </p:grpSp>
        <p:pic>
          <p:nvPicPr>
            <p:cNvPr id="102474" name="Picture 371" descr="WIFI-phone"/>
            <p:cNvPicPr>
              <a:picLocks noChangeAspect="1" noChangeArrowheads="1"/>
            </p:cNvPicPr>
            <p:nvPr/>
          </p:nvPicPr>
          <p:blipFill>
            <a:blip r:embed="rId9" cstate="print"/>
            <a:srcRect/>
            <a:stretch>
              <a:fillRect/>
            </a:stretch>
          </p:blipFill>
          <p:spPr bwMode="auto">
            <a:xfrm>
              <a:off x="4528" y="3300"/>
              <a:ext cx="82" cy="177"/>
            </a:xfrm>
            <a:prstGeom prst="rect">
              <a:avLst/>
            </a:prstGeom>
            <a:noFill/>
            <a:ln w="9525">
              <a:noFill/>
              <a:miter lim="800000"/>
              <a:headEnd/>
              <a:tailEnd/>
            </a:ln>
          </p:spPr>
        </p:pic>
        <p:grpSp>
          <p:nvGrpSpPr>
            <p:cNvPr id="17" name="Group 399"/>
            <p:cNvGrpSpPr>
              <a:grpSpLocks/>
            </p:cNvGrpSpPr>
            <p:nvPr/>
          </p:nvGrpSpPr>
          <p:grpSpPr bwMode="auto">
            <a:xfrm>
              <a:off x="5146" y="2585"/>
              <a:ext cx="296" cy="190"/>
              <a:chOff x="5146" y="2585"/>
              <a:chExt cx="296" cy="190"/>
            </a:xfrm>
          </p:grpSpPr>
          <p:pic>
            <p:nvPicPr>
              <p:cNvPr id="102476" name="Picture 373" descr="server"/>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5146" y="2585"/>
                <a:ext cx="123" cy="190"/>
              </a:xfrm>
              <a:prstGeom prst="rect">
                <a:avLst/>
              </a:prstGeom>
              <a:noFill/>
              <a:ln w="9525">
                <a:noFill/>
                <a:miter lim="800000"/>
                <a:headEnd/>
                <a:tailEnd/>
              </a:ln>
            </p:spPr>
          </p:pic>
          <p:pic>
            <p:nvPicPr>
              <p:cNvPr id="102477" name="Picture 374" descr="server"/>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5232" y="2585"/>
                <a:ext cx="124" cy="190"/>
              </a:xfrm>
              <a:prstGeom prst="rect">
                <a:avLst/>
              </a:prstGeom>
              <a:noFill/>
              <a:ln w="9525">
                <a:noFill/>
                <a:miter lim="800000"/>
                <a:headEnd/>
                <a:tailEnd/>
              </a:ln>
            </p:spPr>
          </p:pic>
          <p:pic>
            <p:nvPicPr>
              <p:cNvPr id="102478" name="Picture 375" descr="server"/>
              <p:cNvPicPr>
                <a:picLocks noChangeAspect="1" noChangeArrowheads="1"/>
              </p:cNvPicPr>
              <p:nvPr/>
            </p:nvPicPr>
            <p:blipFill>
              <a:blip r:embed="rId10" cstate="print">
                <a:clrChange>
                  <a:clrFrom>
                    <a:srgbClr val="FDFDFD"/>
                  </a:clrFrom>
                  <a:clrTo>
                    <a:srgbClr val="FDFDFD">
                      <a:alpha val="0"/>
                    </a:srgbClr>
                  </a:clrTo>
                </a:clrChange>
              </a:blip>
              <a:srcRect/>
              <a:stretch>
                <a:fillRect/>
              </a:stretch>
            </p:blipFill>
            <p:spPr bwMode="auto">
              <a:xfrm>
                <a:off x="5319" y="2585"/>
                <a:ext cx="123" cy="190"/>
              </a:xfrm>
              <a:prstGeom prst="rect">
                <a:avLst/>
              </a:prstGeom>
              <a:noFill/>
              <a:ln w="9525">
                <a:noFill/>
                <a:miter lim="800000"/>
                <a:headEnd/>
                <a:tailEnd/>
              </a:ln>
            </p:spPr>
          </p:pic>
        </p:grpSp>
        <p:pic>
          <p:nvPicPr>
            <p:cNvPr id="102479" name="Picture 377" descr="WIFI-phone"/>
            <p:cNvPicPr>
              <a:picLocks noChangeAspect="1" noChangeArrowheads="1"/>
            </p:cNvPicPr>
            <p:nvPr/>
          </p:nvPicPr>
          <p:blipFill>
            <a:blip r:embed="rId9" cstate="print"/>
            <a:srcRect/>
            <a:stretch>
              <a:fillRect/>
            </a:stretch>
          </p:blipFill>
          <p:spPr bwMode="auto">
            <a:xfrm>
              <a:off x="5139" y="3305"/>
              <a:ext cx="82" cy="177"/>
            </a:xfrm>
            <a:prstGeom prst="rect">
              <a:avLst/>
            </a:prstGeom>
            <a:noFill/>
            <a:ln w="9525">
              <a:noFill/>
              <a:miter lim="800000"/>
              <a:headEnd/>
              <a:tailEnd/>
            </a:ln>
          </p:spPr>
        </p:pic>
        <p:grpSp>
          <p:nvGrpSpPr>
            <p:cNvPr id="18" name="Group 381"/>
            <p:cNvGrpSpPr>
              <a:grpSpLocks/>
            </p:cNvGrpSpPr>
            <p:nvPr/>
          </p:nvGrpSpPr>
          <p:grpSpPr bwMode="auto">
            <a:xfrm>
              <a:off x="4438" y="2907"/>
              <a:ext cx="878" cy="192"/>
              <a:chOff x="4438" y="1854"/>
              <a:chExt cx="878" cy="192"/>
            </a:xfrm>
          </p:grpSpPr>
          <p:pic>
            <p:nvPicPr>
              <p:cNvPr id="102481" name="Picture 382"/>
              <p:cNvPicPr preferRelativeResize="0">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438" y="1854"/>
                <a:ext cx="263" cy="192"/>
              </a:xfrm>
              <a:prstGeom prst="rect">
                <a:avLst/>
              </a:prstGeom>
              <a:noFill/>
              <a:ln w="9525" algn="ctr">
                <a:noFill/>
                <a:miter lim="800000"/>
                <a:headEnd/>
                <a:tailEnd/>
              </a:ln>
            </p:spPr>
          </p:pic>
          <p:pic>
            <p:nvPicPr>
              <p:cNvPr id="102482" name="Picture 383"/>
              <p:cNvPicPr preferRelativeResize="0">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745" y="1854"/>
                <a:ext cx="263" cy="192"/>
              </a:xfrm>
              <a:prstGeom prst="rect">
                <a:avLst/>
              </a:prstGeom>
              <a:noFill/>
              <a:ln w="9525" algn="ctr">
                <a:noFill/>
                <a:miter lim="800000"/>
                <a:headEnd/>
                <a:tailEnd/>
              </a:ln>
            </p:spPr>
          </p:pic>
          <p:pic>
            <p:nvPicPr>
              <p:cNvPr id="102483" name="Picture 384"/>
              <p:cNvPicPr preferRelativeResize="0">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053" y="1854"/>
                <a:ext cx="263" cy="192"/>
              </a:xfrm>
              <a:prstGeom prst="rect">
                <a:avLst/>
              </a:prstGeom>
              <a:noFill/>
              <a:ln w="9525" algn="ctr">
                <a:noFill/>
                <a:miter lim="800000"/>
                <a:headEnd/>
                <a:tailEnd/>
              </a:ln>
            </p:spPr>
          </p:pic>
        </p:grpSp>
      </p:grpSp>
      <p:grpSp>
        <p:nvGrpSpPr>
          <p:cNvPr id="19" name="Group 190"/>
          <p:cNvGrpSpPr>
            <a:grpSpLocks/>
          </p:cNvGrpSpPr>
          <p:nvPr/>
        </p:nvGrpSpPr>
        <p:grpSpPr bwMode="auto">
          <a:xfrm>
            <a:off x="5881688" y="3497263"/>
            <a:ext cx="533400" cy="401637"/>
            <a:chOff x="7543800" y="2209800"/>
            <a:chExt cx="548799" cy="401298"/>
          </a:xfrm>
        </p:grpSpPr>
        <p:pic>
          <p:nvPicPr>
            <p:cNvPr id="102485" name="Picture 225" descr="EX8208_FrontWtop_MixedMedia"/>
            <p:cNvPicPr>
              <a:picLocks noChangeAspect="1" noChangeArrowheads="1"/>
            </p:cNvPicPr>
            <p:nvPr/>
          </p:nvPicPr>
          <p:blipFill>
            <a:blip r:embed="rId5" cstate="print"/>
            <a:srcRect/>
            <a:stretch>
              <a:fillRect/>
            </a:stretch>
          </p:blipFill>
          <p:spPr bwMode="auto">
            <a:xfrm>
              <a:off x="7543800" y="2209800"/>
              <a:ext cx="320199" cy="401298"/>
            </a:xfrm>
            <a:prstGeom prst="rect">
              <a:avLst/>
            </a:prstGeom>
            <a:noFill/>
            <a:ln w="9525">
              <a:noFill/>
              <a:miter lim="800000"/>
              <a:headEnd/>
              <a:tailEnd/>
            </a:ln>
          </p:spPr>
        </p:pic>
        <p:pic>
          <p:nvPicPr>
            <p:cNvPr id="102486" name="Picture 225" descr="EX8208_FrontWtop_MixedMedia"/>
            <p:cNvPicPr>
              <a:picLocks noChangeAspect="1" noChangeArrowheads="1"/>
            </p:cNvPicPr>
            <p:nvPr/>
          </p:nvPicPr>
          <p:blipFill>
            <a:blip r:embed="rId5" cstate="print"/>
            <a:srcRect/>
            <a:stretch>
              <a:fillRect/>
            </a:stretch>
          </p:blipFill>
          <p:spPr bwMode="auto">
            <a:xfrm>
              <a:off x="7772400" y="2209800"/>
              <a:ext cx="320199" cy="401298"/>
            </a:xfrm>
            <a:prstGeom prst="rect">
              <a:avLst/>
            </a:prstGeom>
            <a:noFill/>
            <a:ln w="9525">
              <a:noFill/>
              <a:miter lim="800000"/>
              <a:headEnd/>
              <a:tailEnd/>
            </a:ln>
          </p:spPr>
        </p:pic>
      </p:grpSp>
      <p:pic>
        <p:nvPicPr>
          <p:cNvPr id="102487" name="Picture 335"/>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5627688" y="3657600"/>
            <a:ext cx="966787" cy="984250"/>
          </a:xfrm>
          <a:prstGeom prst="rect">
            <a:avLst/>
          </a:prstGeom>
          <a:noFill/>
          <a:ln w="9525" algn="ctr">
            <a:noFill/>
            <a:miter lim="800000"/>
            <a:headEnd/>
            <a:tailEnd/>
          </a:ln>
        </p:spPr>
      </p:pic>
      <p:pic>
        <p:nvPicPr>
          <p:cNvPr id="102488" name="Picture 329"/>
          <p:cNvPicPr>
            <a:picLocks noChangeAspect="1" noChangeArrowheads="1"/>
          </p:cNvPicPr>
          <p:nvPr/>
        </p:nvPicPr>
        <p:blipFill>
          <a:blip r:embed="rId15" cstate="print">
            <a:clrChange>
              <a:clrFrom>
                <a:srgbClr val="FFFFFF"/>
              </a:clrFrom>
              <a:clrTo>
                <a:srgbClr val="FFFFFF">
                  <a:alpha val="0"/>
                </a:srgbClr>
              </a:clrTo>
            </a:clrChange>
          </a:blip>
          <a:srcRect/>
          <a:stretch>
            <a:fillRect/>
          </a:stretch>
        </p:blipFill>
        <p:spPr bwMode="auto">
          <a:xfrm>
            <a:off x="5572125" y="3638550"/>
            <a:ext cx="608013" cy="1036638"/>
          </a:xfrm>
          <a:prstGeom prst="rect">
            <a:avLst/>
          </a:prstGeom>
          <a:noFill/>
          <a:ln w="9525" algn="ctr">
            <a:noFill/>
            <a:miter lim="800000"/>
            <a:headEnd/>
            <a:tailEnd/>
          </a:ln>
        </p:spPr>
      </p:pic>
      <p:sp>
        <p:nvSpPr>
          <p:cNvPr id="154" name="Rounded Rectangle 153"/>
          <p:cNvSpPr/>
          <p:nvPr/>
        </p:nvSpPr>
        <p:spPr bwMode="gray">
          <a:xfrm>
            <a:off x="501650" y="5673725"/>
            <a:ext cx="4291013" cy="498475"/>
          </a:xfrm>
          <a:prstGeom prst="roundRect">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1588" lvl="1" indent="-1588" algn="ctr" fontAlgn="auto">
              <a:lnSpc>
                <a:spcPct val="90000"/>
              </a:lnSpc>
              <a:spcBef>
                <a:spcPts val="0"/>
              </a:spcBef>
              <a:spcAft>
                <a:spcPts val="0"/>
              </a:spcAft>
              <a:defRPr/>
            </a:pPr>
            <a:r>
              <a:rPr lang="en-US" sz="1400" b="1" dirty="0"/>
              <a:t> </a:t>
            </a:r>
            <a:r>
              <a:rPr lang="en-US" sz="1800" b="1" dirty="0"/>
              <a:t>Or both combined/mixed</a:t>
            </a:r>
          </a:p>
          <a:p>
            <a:pPr marL="1588" lvl="1" indent="-1588" algn="ctr" fontAlgn="auto">
              <a:lnSpc>
                <a:spcPct val="90000"/>
              </a:lnSpc>
              <a:spcBef>
                <a:spcPts val="0"/>
              </a:spcBef>
              <a:spcAft>
                <a:spcPts val="0"/>
              </a:spcAft>
              <a:defRPr/>
            </a:pPr>
            <a:r>
              <a:rPr lang="en-US" sz="1400" b="1" dirty="0"/>
              <a:t>(can be decided per VLAN)</a:t>
            </a:r>
          </a:p>
        </p:txBody>
      </p:sp>
      <p:pic>
        <p:nvPicPr>
          <p:cNvPr id="156" name="Picture 155" descr="wlc2800.gif"/>
          <p:cNvPicPr>
            <a:picLocks noChangeAspect="1"/>
          </p:cNvPicPr>
          <p:nvPr/>
        </p:nvPicPr>
        <p:blipFill>
          <a:blip r:embed="rId16" cstate="print"/>
          <a:stretch>
            <a:fillRect/>
          </a:stretch>
        </p:blipFill>
        <p:spPr>
          <a:xfrm>
            <a:off x="5641975" y="1189038"/>
            <a:ext cx="982663" cy="282575"/>
          </a:xfrm>
          <a:prstGeom prst="rect">
            <a:avLst/>
          </a:prstGeom>
          <a:effectLst>
            <a:outerShdw blurRad="50800" dist="38100" dir="2700000" algn="tl" rotWithShape="0">
              <a:prstClr val="black">
                <a:alpha val="40000"/>
              </a:prstClr>
            </a:outerShdw>
          </a:effectLst>
        </p:spPr>
      </p:pic>
      <p:pic>
        <p:nvPicPr>
          <p:cNvPr id="157" name="Picture 156" descr="wlc2800.gif"/>
          <p:cNvPicPr>
            <a:picLocks noChangeAspect="1"/>
          </p:cNvPicPr>
          <p:nvPr/>
        </p:nvPicPr>
        <p:blipFill>
          <a:blip r:embed="rId17" cstate="print"/>
          <a:stretch>
            <a:fillRect/>
          </a:stretch>
        </p:blipFill>
        <p:spPr>
          <a:xfrm>
            <a:off x="5649913" y="3138488"/>
            <a:ext cx="984250" cy="280987"/>
          </a:xfrm>
          <a:prstGeom prst="rect">
            <a:avLst/>
          </a:prstGeom>
          <a:effectLst>
            <a:outerShdw blurRad="50800" dist="38100" dir="2700000" algn="tl" rotWithShape="0">
              <a:prstClr val="black">
                <a:alpha val="40000"/>
              </a:prstClr>
            </a:outerShdw>
          </a:effectLst>
        </p:spPr>
      </p:pic>
      <p:sp>
        <p:nvSpPr>
          <p:cNvPr id="4" name="Freeform 7"/>
          <p:cNvSpPr>
            <a:spLocks/>
          </p:cNvSpPr>
          <p:nvPr/>
        </p:nvSpPr>
        <p:spPr bwMode="auto">
          <a:xfrm>
            <a:off x="8074025" y="123825"/>
            <a:ext cx="1069975" cy="784225"/>
          </a:xfrm>
          <a:custGeom>
            <a:avLst/>
            <a:gdLst/>
            <a:ahLst/>
            <a:cxnLst>
              <a:cxn ang="0">
                <a:pos x="5508244" y="0"/>
              </a:cxn>
              <a:cxn ang="0">
                <a:pos x="2093912" y="3490913"/>
              </a:cxn>
              <a:cxn ang="0">
                <a:pos x="2116138" y="3622675"/>
              </a:cxn>
              <a:cxn ang="0">
                <a:pos x="2171700" y="3813175"/>
              </a:cxn>
              <a:cxn ang="0">
                <a:pos x="2189162" y="3925887"/>
              </a:cxn>
              <a:cxn ang="0">
                <a:pos x="2168526" y="4030663"/>
              </a:cxn>
              <a:cxn ang="0">
                <a:pos x="2109788" y="4119563"/>
              </a:cxn>
              <a:cxn ang="0">
                <a:pos x="2017712" y="4192587"/>
              </a:cxn>
              <a:cxn ang="0">
                <a:pos x="1905000" y="4244975"/>
              </a:cxn>
              <a:cxn ang="0">
                <a:pos x="1768476" y="4270375"/>
              </a:cxn>
              <a:cxn ang="0">
                <a:pos x="1627188" y="4267200"/>
              </a:cxn>
              <a:cxn ang="0">
                <a:pos x="1498600" y="4230687"/>
              </a:cxn>
              <a:cxn ang="0">
                <a:pos x="1392238" y="4171950"/>
              </a:cxn>
              <a:cxn ang="0">
                <a:pos x="1311276" y="4092575"/>
              </a:cxn>
              <a:cxn ang="0">
                <a:pos x="1265238" y="3997325"/>
              </a:cxn>
              <a:cxn ang="0">
                <a:pos x="1258888" y="3876675"/>
              </a:cxn>
              <a:cxn ang="0">
                <a:pos x="1308100" y="3635375"/>
              </a:cxn>
              <a:cxn ang="0">
                <a:pos x="1320800" y="3517900"/>
              </a:cxn>
              <a:cxn ang="0">
                <a:pos x="133350" y="3468688"/>
              </a:cxn>
              <a:cxn ang="0">
                <a:pos x="58738" y="3448050"/>
              </a:cxn>
              <a:cxn ang="0">
                <a:pos x="12700" y="3389313"/>
              </a:cxn>
              <a:cxn ang="0">
                <a:pos x="0" y="2151063"/>
              </a:cxn>
              <a:cxn ang="0">
                <a:pos x="41276" y="2120900"/>
              </a:cxn>
              <a:cxn ang="0">
                <a:pos x="127000" y="2108200"/>
              </a:cxn>
              <a:cxn ang="0">
                <a:pos x="233362" y="2124075"/>
              </a:cxn>
              <a:cxn ang="0">
                <a:pos x="458788" y="2179638"/>
              </a:cxn>
              <a:cxn ang="0">
                <a:pos x="554038" y="2182813"/>
              </a:cxn>
              <a:cxn ang="0">
                <a:pos x="650876" y="2151063"/>
              </a:cxn>
              <a:cxn ang="0">
                <a:pos x="735012" y="2081213"/>
              </a:cxn>
              <a:cxn ang="0">
                <a:pos x="798512" y="1985963"/>
              </a:cxn>
              <a:cxn ang="0">
                <a:pos x="841376" y="1866900"/>
              </a:cxn>
              <a:cxn ang="0">
                <a:pos x="854076" y="1730375"/>
              </a:cxn>
              <a:cxn ang="0">
                <a:pos x="841376" y="1595438"/>
              </a:cxn>
              <a:cxn ang="0">
                <a:pos x="798512" y="1479550"/>
              </a:cxn>
              <a:cxn ang="0">
                <a:pos x="735012" y="1381125"/>
              </a:cxn>
              <a:cxn ang="0">
                <a:pos x="650876" y="1312863"/>
              </a:cxn>
              <a:cxn ang="0">
                <a:pos x="554038" y="1279525"/>
              </a:cxn>
              <a:cxn ang="0">
                <a:pos x="452438" y="1285875"/>
              </a:cxn>
              <a:cxn ang="0">
                <a:pos x="147638" y="1368425"/>
              </a:cxn>
              <a:cxn ang="0">
                <a:pos x="55562" y="1371600"/>
              </a:cxn>
              <a:cxn ang="0">
                <a:pos x="15876" y="1354138"/>
              </a:cxn>
              <a:cxn ang="0">
                <a:pos x="0" y="128588"/>
              </a:cxn>
              <a:cxn ang="0">
                <a:pos x="22226" y="55563"/>
              </a:cxn>
              <a:cxn ang="0">
                <a:pos x="80962" y="9525"/>
              </a:cxn>
            </a:cxnLst>
            <a:rect l="0" t="0" r="r" b="b"/>
            <a:pathLst>
              <a:path w="5508244" h="4273550">
                <a:moveTo>
                  <a:pt x="104776" y="0"/>
                </a:moveTo>
                <a:lnTo>
                  <a:pt x="133350" y="0"/>
                </a:lnTo>
                <a:lnTo>
                  <a:pt x="5508244" y="0"/>
                </a:lnTo>
                <a:lnTo>
                  <a:pt x="5508244" y="3468688"/>
                </a:lnTo>
                <a:lnTo>
                  <a:pt x="2097088" y="3468688"/>
                </a:lnTo>
                <a:lnTo>
                  <a:pt x="2093912" y="3490913"/>
                </a:lnTo>
                <a:lnTo>
                  <a:pt x="2093912" y="3514725"/>
                </a:lnTo>
                <a:lnTo>
                  <a:pt x="2103438" y="3567113"/>
                </a:lnTo>
                <a:lnTo>
                  <a:pt x="2116138" y="3622675"/>
                </a:lnTo>
                <a:lnTo>
                  <a:pt x="2135188" y="3686175"/>
                </a:lnTo>
                <a:lnTo>
                  <a:pt x="2152650" y="3748087"/>
                </a:lnTo>
                <a:lnTo>
                  <a:pt x="2171700" y="3813175"/>
                </a:lnTo>
                <a:lnTo>
                  <a:pt x="2184400" y="3870325"/>
                </a:lnTo>
                <a:lnTo>
                  <a:pt x="2185988" y="3902075"/>
                </a:lnTo>
                <a:lnTo>
                  <a:pt x="2189162" y="3925887"/>
                </a:lnTo>
                <a:lnTo>
                  <a:pt x="2185988" y="3962400"/>
                </a:lnTo>
                <a:lnTo>
                  <a:pt x="2178050" y="3997325"/>
                </a:lnTo>
                <a:lnTo>
                  <a:pt x="2168526" y="4030663"/>
                </a:lnTo>
                <a:lnTo>
                  <a:pt x="2152650" y="4060825"/>
                </a:lnTo>
                <a:lnTo>
                  <a:pt x="2132012" y="4092575"/>
                </a:lnTo>
                <a:lnTo>
                  <a:pt x="2109788" y="4119563"/>
                </a:lnTo>
                <a:lnTo>
                  <a:pt x="2082800" y="4146550"/>
                </a:lnTo>
                <a:lnTo>
                  <a:pt x="2051050" y="4171950"/>
                </a:lnTo>
                <a:lnTo>
                  <a:pt x="2017712" y="4192587"/>
                </a:lnTo>
                <a:lnTo>
                  <a:pt x="1981200" y="4214813"/>
                </a:lnTo>
                <a:lnTo>
                  <a:pt x="1944688" y="4230687"/>
                </a:lnTo>
                <a:lnTo>
                  <a:pt x="1905000" y="4244975"/>
                </a:lnTo>
                <a:lnTo>
                  <a:pt x="1860550" y="4257675"/>
                </a:lnTo>
                <a:lnTo>
                  <a:pt x="1814512" y="4267200"/>
                </a:lnTo>
                <a:lnTo>
                  <a:pt x="1768476" y="4270375"/>
                </a:lnTo>
                <a:lnTo>
                  <a:pt x="1720850" y="4273550"/>
                </a:lnTo>
                <a:lnTo>
                  <a:pt x="1673226" y="4270375"/>
                </a:lnTo>
                <a:lnTo>
                  <a:pt x="1627188" y="4267200"/>
                </a:lnTo>
                <a:lnTo>
                  <a:pt x="1581150" y="4257675"/>
                </a:lnTo>
                <a:lnTo>
                  <a:pt x="1538288" y="4244975"/>
                </a:lnTo>
                <a:lnTo>
                  <a:pt x="1498600" y="4230687"/>
                </a:lnTo>
                <a:lnTo>
                  <a:pt x="1462088" y="4214813"/>
                </a:lnTo>
                <a:lnTo>
                  <a:pt x="1425576" y="4192587"/>
                </a:lnTo>
                <a:lnTo>
                  <a:pt x="1392238" y="4171950"/>
                </a:lnTo>
                <a:lnTo>
                  <a:pt x="1360488" y="4146550"/>
                </a:lnTo>
                <a:lnTo>
                  <a:pt x="1336676" y="4119563"/>
                </a:lnTo>
                <a:lnTo>
                  <a:pt x="1311276" y="4092575"/>
                </a:lnTo>
                <a:lnTo>
                  <a:pt x="1293812" y="4060825"/>
                </a:lnTo>
                <a:lnTo>
                  <a:pt x="1274762" y="4030663"/>
                </a:lnTo>
                <a:lnTo>
                  <a:pt x="1265238" y="3997325"/>
                </a:lnTo>
                <a:lnTo>
                  <a:pt x="1255712" y="3962400"/>
                </a:lnTo>
                <a:lnTo>
                  <a:pt x="1255712" y="3925887"/>
                </a:lnTo>
                <a:lnTo>
                  <a:pt x="1258888" y="3876675"/>
                </a:lnTo>
                <a:lnTo>
                  <a:pt x="1268412" y="3819525"/>
                </a:lnTo>
                <a:lnTo>
                  <a:pt x="1296988" y="3695700"/>
                </a:lnTo>
                <a:lnTo>
                  <a:pt x="1308100" y="3635375"/>
                </a:lnTo>
                <a:lnTo>
                  <a:pt x="1317626" y="3573463"/>
                </a:lnTo>
                <a:lnTo>
                  <a:pt x="1320800" y="3544887"/>
                </a:lnTo>
                <a:lnTo>
                  <a:pt x="1320800" y="3517900"/>
                </a:lnTo>
                <a:lnTo>
                  <a:pt x="1320800" y="3494088"/>
                </a:lnTo>
                <a:lnTo>
                  <a:pt x="1317626" y="3468688"/>
                </a:lnTo>
                <a:lnTo>
                  <a:pt x="133350" y="3468688"/>
                </a:lnTo>
                <a:lnTo>
                  <a:pt x="104776" y="3465513"/>
                </a:lnTo>
                <a:lnTo>
                  <a:pt x="80962" y="3459163"/>
                </a:lnTo>
                <a:lnTo>
                  <a:pt x="58738" y="3448050"/>
                </a:lnTo>
                <a:lnTo>
                  <a:pt x="41276" y="3432175"/>
                </a:lnTo>
                <a:lnTo>
                  <a:pt x="22226" y="3413125"/>
                </a:lnTo>
                <a:lnTo>
                  <a:pt x="12700" y="3389313"/>
                </a:lnTo>
                <a:lnTo>
                  <a:pt x="3176" y="3363913"/>
                </a:lnTo>
                <a:lnTo>
                  <a:pt x="0" y="3340100"/>
                </a:lnTo>
                <a:lnTo>
                  <a:pt x="0" y="2151063"/>
                </a:lnTo>
                <a:lnTo>
                  <a:pt x="9526" y="2143125"/>
                </a:lnTo>
                <a:lnTo>
                  <a:pt x="19050" y="2133600"/>
                </a:lnTo>
                <a:lnTo>
                  <a:pt x="41276" y="2120900"/>
                </a:lnTo>
                <a:lnTo>
                  <a:pt x="65088" y="2111375"/>
                </a:lnTo>
                <a:lnTo>
                  <a:pt x="95250" y="2108200"/>
                </a:lnTo>
                <a:lnTo>
                  <a:pt x="127000" y="2108200"/>
                </a:lnTo>
                <a:lnTo>
                  <a:pt x="160338" y="2111375"/>
                </a:lnTo>
                <a:lnTo>
                  <a:pt x="196850" y="2117725"/>
                </a:lnTo>
                <a:lnTo>
                  <a:pt x="233362" y="2124075"/>
                </a:lnTo>
                <a:lnTo>
                  <a:pt x="311150" y="2143125"/>
                </a:lnTo>
                <a:lnTo>
                  <a:pt x="387350" y="2163763"/>
                </a:lnTo>
                <a:lnTo>
                  <a:pt x="458788" y="2179638"/>
                </a:lnTo>
                <a:lnTo>
                  <a:pt x="488950" y="2185988"/>
                </a:lnTo>
                <a:lnTo>
                  <a:pt x="519112" y="2185988"/>
                </a:lnTo>
                <a:lnTo>
                  <a:pt x="554038" y="2182813"/>
                </a:lnTo>
                <a:lnTo>
                  <a:pt x="587376" y="2176463"/>
                </a:lnTo>
                <a:lnTo>
                  <a:pt x="620712" y="2163763"/>
                </a:lnTo>
                <a:lnTo>
                  <a:pt x="650876" y="2151063"/>
                </a:lnTo>
                <a:lnTo>
                  <a:pt x="679450" y="2130425"/>
                </a:lnTo>
                <a:lnTo>
                  <a:pt x="706438" y="2108200"/>
                </a:lnTo>
                <a:lnTo>
                  <a:pt x="735012" y="2081213"/>
                </a:lnTo>
                <a:lnTo>
                  <a:pt x="755650" y="2054225"/>
                </a:lnTo>
                <a:lnTo>
                  <a:pt x="781050" y="2019300"/>
                </a:lnTo>
                <a:lnTo>
                  <a:pt x="798512" y="1985963"/>
                </a:lnTo>
                <a:lnTo>
                  <a:pt x="814388" y="1949450"/>
                </a:lnTo>
                <a:lnTo>
                  <a:pt x="830262" y="1909763"/>
                </a:lnTo>
                <a:lnTo>
                  <a:pt x="841376" y="1866900"/>
                </a:lnTo>
                <a:lnTo>
                  <a:pt x="847726" y="1822450"/>
                </a:lnTo>
                <a:lnTo>
                  <a:pt x="854076" y="1776413"/>
                </a:lnTo>
                <a:lnTo>
                  <a:pt x="854076" y="1730375"/>
                </a:lnTo>
                <a:lnTo>
                  <a:pt x="854076" y="1684338"/>
                </a:lnTo>
                <a:lnTo>
                  <a:pt x="847726" y="1638300"/>
                </a:lnTo>
                <a:lnTo>
                  <a:pt x="841376" y="1595438"/>
                </a:lnTo>
                <a:lnTo>
                  <a:pt x="830262" y="1555750"/>
                </a:lnTo>
                <a:lnTo>
                  <a:pt x="814388" y="1516063"/>
                </a:lnTo>
                <a:lnTo>
                  <a:pt x="798512" y="1479550"/>
                </a:lnTo>
                <a:lnTo>
                  <a:pt x="781050" y="1443038"/>
                </a:lnTo>
                <a:lnTo>
                  <a:pt x="755650" y="1411288"/>
                </a:lnTo>
                <a:lnTo>
                  <a:pt x="735012" y="1381125"/>
                </a:lnTo>
                <a:lnTo>
                  <a:pt x="706438" y="1357313"/>
                </a:lnTo>
                <a:lnTo>
                  <a:pt x="679450" y="1331913"/>
                </a:lnTo>
                <a:lnTo>
                  <a:pt x="650876" y="1312863"/>
                </a:lnTo>
                <a:lnTo>
                  <a:pt x="620712" y="1298575"/>
                </a:lnTo>
                <a:lnTo>
                  <a:pt x="587376" y="1289050"/>
                </a:lnTo>
                <a:lnTo>
                  <a:pt x="554038" y="1279525"/>
                </a:lnTo>
                <a:lnTo>
                  <a:pt x="519112" y="1279525"/>
                </a:lnTo>
                <a:lnTo>
                  <a:pt x="485776" y="1279525"/>
                </a:lnTo>
                <a:lnTo>
                  <a:pt x="452438" y="1285875"/>
                </a:lnTo>
                <a:lnTo>
                  <a:pt x="374650" y="1304925"/>
                </a:lnTo>
                <a:lnTo>
                  <a:pt x="219076" y="1350963"/>
                </a:lnTo>
                <a:lnTo>
                  <a:pt x="147638" y="1368425"/>
                </a:lnTo>
                <a:lnTo>
                  <a:pt x="114300" y="1371600"/>
                </a:lnTo>
                <a:lnTo>
                  <a:pt x="84138" y="1374775"/>
                </a:lnTo>
                <a:lnTo>
                  <a:pt x="55562" y="1371600"/>
                </a:lnTo>
                <a:lnTo>
                  <a:pt x="34926" y="1365250"/>
                </a:lnTo>
                <a:lnTo>
                  <a:pt x="25400" y="1358900"/>
                </a:lnTo>
                <a:lnTo>
                  <a:pt x="15876" y="1354138"/>
                </a:lnTo>
                <a:lnTo>
                  <a:pt x="6350" y="1344613"/>
                </a:lnTo>
                <a:lnTo>
                  <a:pt x="0" y="1335088"/>
                </a:lnTo>
                <a:lnTo>
                  <a:pt x="0" y="128588"/>
                </a:lnTo>
                <a:lnTo>
                  <a:pt x="3176" y="101600"/>
                </a:lnTo>
                <a:lnTo>
                  <a:pt x="12700" y="79375"/>
                </a:lnTo>
                <a:lnTo>
                  <a:pt x="22226" y="55563"/>
                </a:lnTo>
                <a:lnTo>
                  <a:pt x="41276" y="36513"/>
                </a:lnTo>
                <a:lnTo>
                  <a:pt x="58738" y="20638"/>
                </a:lnTo>
                <a:lnTo>
                  <a:pt x="80962" y="9525"/>
                </a:lnTo>
                <a:close/>
              </a:path>
            </a:pathLst>
          </a:custGeom>
          <a:solidFill>
            <a:schemeClr val="folHlink"/>
          </a:solidFill>
          <a:ln w="9525">
            <a:solidFill>
              <a:schemeClr val="folHlink"/>
            </a:solidFill>
            <a:round/>
            <a:headEnd/>
            <a:tailEnd/>
          </a:ln>
        </p:spPr>
        <p:txBody>
          <a:bodyPr lIns="0" tIns="0" rIns="0" bIns="0" anchor="ctr"/>
          <a:lstStyle/>
          <a:p>
            <a:endParaRPr lang="en-US"/>
          </a:p>
        </p:txBody>
      </p:sp>
      <p:sp>
        <p:nvSpPr>
          <p:cNvPr id="6" name="Freeform 6"/>
          <p:cNvSpPr>
            <a:spLocks/>
          </p:cNvSpPr>
          <p:nvPr/>
        </p:nvSpPr>
        <p:spPr bwMode="auto">
          <a:xfrm>
            <a:off x="6842125" y="122238"/>
            <a:ext cx="1230313" cy="639762"/>
          </a:xfrm>
          <a:custGeom>
            <a:avLst/>
            <a:gdLst/>
            <a:ahLst/>
            <a:cxnLst>
              <a:cxn ang="0">
                <a:pos x="5424645" y="0"/>
              </a:cxn>
              <a:cxn ang="0">
                <a:pos x="5489731" y="36513"/>
              </a:cxn>
              <a:cxn ang="0">
                <a:pos x="5526245" y="101600"/>
              </a:cxn>
              <a:cxn ang="0">
                <a:pos x="5546883" y="1301750"/>
              </a:cxn>
              <a:cxn ang="0">
                <a:pos x="5683407" y="1279525"/>
              </a:cxn>
              <a:cxn ang="0">
                <a:pos x="5870731" y="1228725"/>
              </a:cxn>
              <a:cxn ang="0">
                <a:pos x="5986619" y="1209675"/>
              </a:cxn>
              <a:cxn ang="0">
                <a:pos x="6088219" y="1231900"/>
              </a:cxn>
              <a:cxn ang="0">
                <a:pos x="6180295" y="1289050"/>
              </a:cxn>
              <a:cxn ang="0">
                <a:pos x="6253319" y="1377950"/>
              </a:cxn>
              <a:cxn ang="0">
                <a:pos x="6302531" y="1495425"/>
              </a:cxn>
              <a:cxn ang="0">
                <a:pos x="6331107" y="1627188"/>
              </a:cxn>
              <a:cxn ang="0">
                <a:pos x="6324757" y="1771650"/>
              </a:cxn>
              <a:cxn ang="0">
                <a:pos x="6291419" y="1897063"/>
              </a:cxn>
              <a:cxn ang="0">
                <a:pos x="6229507" y="2005013"/>
              </a:cxn>
              <a:cxn ang="0">
                <a:pos x="6150131" y="2087563"/>
              </a:cxn>
              <a:cxn ang="0">
                <a:pos x="6054883" y="2133600"/>
              </a:cxn>
              <a:cxn ang="0">
                <a:pos x="5934231" y="2139950"/>
              </a:cxn>
              <a:cxn ang="0">
                <a:pos x="5691345" y="2087563"/>
              </a:cxn>
              <a:cxn ang="0">
                <a:pos x="5575457" y="2074863"/>
              </a:cxn>
              <a:cxn ang="0">
                <a:pos x="5529419" y="3365501"/>
              </a:cxn>
              <a:cxn ang="0">
                <a:pos x="5504019" y="3438526"/>
              </a:cxn>
              <a:cxn ang="0">
                <a:pos x="5450045" y="3484563"/>
              </a:cxn>
              <a:cxn ang="0">
                <a:pos x="2243295" y="3494088"/>
              </a:cxn>
              <a:cxn ang="0">
                <a:pos x="2209957" y="3457576"/>
              </a:cxn>
              <a:cxn ang="0">
                <a:pos x="2197257" y="3370263"/>
              </a:cxn>
              <a:cxn ang="0">
                <a:pos x="2216307" y="3263901"/>
              </a:cxn>
              <a:cxn ang="0">
                <a:pos x="2271869" y="3040063"/>
              </a:cxn>
              <a:cxn ang="0">
                <a:pos x="2275045" y="2941638"/>
              </a:cxn>
              <a:cxn ang="0">
                <a:pos x="2240119" y="2846388"/>
              </a:cxn>
              <a:cxn ang="0">
                <a:pos x="2173445" y="2763838"/>
              </a:cxn>
              <a:cxn ang="0">
                <a:pos x="2078195" y="2698751"/>
              </a:cxn>
              <a:cxn ang="0">
                <a:pos x="1959132" y="2655888"/>
              </a:cxn>
              <a:cxn ang="0">
                <a:pos x="1822607" y="2640013"/>
              </a:cxn>
              <a:cxn ang="0">
                <a:pos x="1687669" y="2655888"/>
              </a:cxn>
              <a:cxn ang="0">
                <a:pos x="1568607" y="2698751"/>
              </a:cxn>
              <a:cxn ang="0">
                <a:pos x="1473357" y="2763838"/>
              </a:cxn>
              <a:cxn ang="0">
                <a:pos x="1405095" y="2846388"/>
              </a:cxn>
              <a:cxn ang="0">
                <a:pos x="1371757" y="2941638"/>
              </a:cxn>
              <a:cxn ang="0">
                <a:pos x="1378107" y="3044826"/>
              </a:cxn>
              <a:cxn ang="0">
                <a:pos x="1460657" y="3349626"/>
              </a:cxn>
              <a:cxn ang="0">
                <a:pos x="1463832" y="3438526"/>
              </a:cxn>
              <a:cxn ang="0">
                <a:pos x="1446369" y="3481388"/>
              </a:cxn>
              <a:cxn ang="0">
                <a:pos x="0" y="3494088"/>
              </a:cxn>
            </a:cxnLst>
            <a:rect l="0" t="0" r="r" b="b"/>
            <a:pathLst>
              <a:path w="6331107" h="3494088">
                <a:moveTo>
                  <a:pt x="0" y="0"/>
                </a:moveTo>
                <a:lnTo>
                  <a:pt x="5397657" y="0"/>
                </a:lnTo>
                <a:lnTo>
                  <a:pt x="5424645" y="0"/>
                </a:lnTo>
                <a:lnTo>
                  <a:pt x="5450045" y="9525"/>
                </a:lnTo>
                <a:lnTo>
                  <a:pt x="5470683" y="22225"/>
                </a:lnTo>
                <a:lnTo>
                  <a:pt x="5489731" y="36513"/>
                </a:lnTo>
                <a:lnTo>
                  <a:pt x="5504019" y="55563"/>
                </a:lnTo>
                <a:lnTo>
                  <a:pt x="5516719" y="79375"/>
                </a:lnTo>
                <a:lnTo>
                  <a:pt x="5526245" y="101600"/>
                </a:lnTo>
                <a:lnTo>
                  <a:pt x="5529419" y="128588"/>
                </a:lnTo>
                <a:lnTo>
                  <a:pt x="5529419" y="1301750"/>
                </a:lnTo>
                <a:lnTo>
                  <a:pt x="5546883" y="1301750"/>
                </a:lnTo>
                <a:lnTo>
                  <a:pt x="5572283" y="1301750"/>
                </a:lnTo>
                <a:lnTo>
                  <a:pt x="5624669" y="1295400"/>
                </a:lnTo>
                <a:lnTo>
                  <a:pt x="5683407" y="1279525"/>
                </a:lnTo>
                <a:lnTo>
                  <a:pt x="5743731" y="1262063"/>
                </a:lnTo>
                <a:lnTo>
                  <a:pt x="5808819" y="1243013"/>
                </a:lnTo>
                <a:lnTo>
                  <a:pt x="5870731" y="1228725"/>
                </a:lnTo>
                <a:lnTo>
                  <a:pt x="5931057" y="1216025"/>
                </a:lnTo>
                <a:lnTo>
                  <a:pt x="5959631" y="1209675"/>
                </a:lnTo>
                <a:lnTo>
                  <a:pt x="5986619" y="1209675"/>
                </a:lnTo>
                <a:lnTo>
                  <a:pt x="6019957" y="1212850"/>
                </a:lnTo>
                <a:lnTo>
                  <a:pt x="6054883" y="1219200"/>
                </a:lnTo>
                <a:lnTo>
                  <a:pt x="6088219" y="1231900"/>
                </a:lnTo>
                <a:lnTo>
                  <a:pt x="6121557" y="1246188"/>
                </a:lnTo>
                <a:lnTo>
                  <a:pt x="6150131" y="1265238"/>
                </a:lnTo>
                <a:lnTo>
                  <a:pt x="6180295" y="1289050"/>
                </a:lnTo>
                <a:lnTo>
                  <a:pt x="6204107" y="1317625"/>
                </a:lnTo>
                <a:lnTo>
                  <a:pt x="6229507" y="1347788"/>
                </a:lnTo>
                <a:lnTo>
                  <a:pt x="6253319" y="1377950"/>
                </a:lnTo>
                <a:lnTo>
                  <a:pt x="6272371" y="1416050"/>
                </a:lnTo>
                <a:lnTo>
                  <a:pt x="6291419" y="1455738"/>
                </a:lnTo>
                <a:lnTo>
                  <a:pt x="6302531" y="1495425"/>
                </a:lnTo>
                <a:lnTo>
                  <a:pt x="6315231" y="1538288"/>
                </a:lnTo>
                <a:lnTo>
                  <a:pt x="6324757" y="1581150"/>
                </a:lnTo>
                <a:lnTo>
                  <a:pt x="6331107" y="1627188"/>
                </a:lnTo>
                <a:lnTo>
                  <a:pt x="6331107" y="1676400"/>
                </a:lnTo>
                <a:lnTo>
                  <a:pt x="6331107" y="1725613"/>
                </a:lnTo>
                <a:lnTo>
                  <a:pt x="6324757" y="1771650"/>
                </a:lnTo>
                <a:lnTo>
                  <a:pt x="6315231" y="1814513"/>
                </a:lnTo>
                <a:lnTo>
                  <a:pt x="6302531" y="1857375"/>
                </a:lnTo>
                <a:lnTo>
                  <a:pt x="6291419" y="1897063"/>
                </a:lnTo>
                <a:lnTo>
                  <a:pt x="6272371" y="1936750"/>
                </a:lnTo>
                <a:lnTo>
                  <a:pt x="6253319" y="1974850"/>
                </a:lnTo>
                <a:lnTo>
                  <a:pt x="6229507" y="2005013"/>
                </a:lnTo>
                <a:lnTo>
                  <a:pt x="6204107" y="2035176"/>
                </a:lnTo>
                <a:lnTo>
                  <a:pt x="6180295" y="2063751"/>
                </a:lnTo>
                <a:lnTo>
                  <a:pt x="6150131" y="2087563"/>
                </a:lnTo>
                <a:lnTo>
                  <a:pt x="6121557" y="2106613"/>
                </a:lnTo>
                <a:lnTo>
                  <a:pt x="6088219" y="2120900"/>
                </a:lnTo>
                <a:lnTo>
                  <a:pt x="6054883" y="2133600"/>
                </a:lnTo>
                <a:lnTo>
                  <a:pt x="6019957" y="2139950"/>
                </a:lnTo>
                <a:lnTo>
                  <a:pt x="5986619" y="2143125"/>
                </a:lnTo>
                <a:lnTo>
                  <a:pt x="5934231" y="2139950"/>
                </a:lnTo>
                <a:lnTo>
                  <a:pt x="5878669" y="2130425"/>
                </a:lnTo>
                <a:lnTo>
                  <a:pt x="5753257" y="2100263"/>
                </a:lnTo>
                <a:lnTo>
                  <a:pt x="5691345" y="2087563"/>
                </a:lnTo>
                <a:lnTo>
                  <a:pt x="5631019" y="2078038"/>
                </a:lnTo>
                <a:lnTo>
                  <a:pt x="5602445" y="2074863"/>
                </a:lnTo>
                <a:lnTo>
                  <a:pt x="5575457" y="2074863"/>
                </a:lnTo>
                <a:lnTo>
                  <a:pt x="5550057" y="2078038"/>
                </a:lnTo>
                <a:lnTo>
                  <a:pt x="5529419" y="2081213"/>
                </a:lnTo>
                <a:lnTo>
                  <a:pt x="5529419" y="3365501"/>
                </a:lnTo>
                <a:lnTo>
                  <a:pt x="5526245" y="3389313"/>
                </a:lnTo>
                <a:lnTo>
                  <a:pt x="5516719" y="3414713"/>
                </a:lnTo>
                <a:lnTo>
                  <a:pt x="5504019" y="3438526"/>
                </a:lnTo>
                <a:lnTo>
                  <a:pt x="5489731" y="3457576"/>
                </a:lnTo>
                <a:lnTo>
                  <a:pt x="5470683" y="3471863"/>
                </a:lnTo>
                <a:lnTo>
                  <a:pt x="5450045" y="3484563"/>
                </a:lnTo>
                <a:lnTo>
                  <a:pt x="5424645" y="3490913"/>
                </a:lnTo>
                <a:lnTo>
                  <a:pt x="5397657" y="3494088"/>
                </a:lnTo>
                <a:lnTo>
                  <a:pt x="2243295" y="3494088"/>
                </a:lnTo>
                <a:lnTo>
                  <a:pt x="2235357" y="3487738"/>
                </a:lnTo>
                <a:lnTo>
                  <a:pt x="2225831" y="3478213"/>
                </a:lnTo>
                <a:lnTo>
                  <a:pt x="2209957" y="3457576"/>
                </a:lnTo>
                <a:lnTo>
                  <a:pt x="2203607" y="3429001"/>
                </a:lnTo>
                <a:lnTo>
                  <a:pt x="2197257" y="3402013"/>
                </a:lnTo>
                <a:lnTo>
                  <a:pt x="2197257" y="3370263"/>
                </a:lnTo>
                <a:lnTo>
                  <a:pt x="2203607" y="3333751"/>
                </a:lnTo>
                <a:lnTo>
                  <a:pt x="2206783" y="3300413"/>
                </a:lnTo>
                <a:lnTo>
                  <a:pt x="2216307" y="3263901"/>
                </a:lnTo>
                <a:lnTo>
                  <a:pt x="2235357" y="3186113"/>
                </a:lnTo>
                <a:lnTo>
                  <a:pt x="2255995" y="3109913"/>
                </a:lnTo>
                <a:lnTo>
                  <a:pt x="2271869" y="3040063"/>
                </a:lnTo>
                <a:lnTo>
                  <a:pt x="2275045" y="3005138"/>
                </a:lnTo>
                <a:lnTo>
                  <a:pt x="2278219" y="2974976"/>
                </a:lnTo>
                <a:lnTo>
                  <a:pt x="2275045" y="2941638"/>
                </a:lnTo>
                <a:lnTo>
                  <a:pt x="2268695" y="2906713"/>
                </a:lnTo>
                <a:lnTo>
                  <a:pt x="2255995" y="2876551"/>
                </a:lnTo>
                <a:lnTo>
                  <a:pt x="2240119" y="2846388"/>
                </a:lnTo>
                <a:lnTo>
                  <a:pt x="2222657" y="2814638"/>
                </a:lnTo>
                <a:lnTo>
                  <a:pt x="2200431" y="2787651"/>
                </a:lnTo>
                <a:lnTo>
                  <a:pt x="2173445" y="2763838"/>
                </a:lnTo>
                <a:lnTo>
                  <a:pt x="2144869" y="2738438"/>
                </a:lnTo>
                <a:lnTo>
                  <a:pt x="2111532" y="2717801"/>
                </a:lnTo>
                <a:lnTo>
                  <a:pt x="2078195" y="2698751"/>
                </a:lnTo>
                <a:lnTo>
                  <a:pt x="2041682" y="2679701"/>
                </a:lnTo>
                <a:lnTo>
                  <a:pt x="2001995" y="2668588"/>
                </a:lnTo>
                <a:lnTo>
                  <a:pt x="1959132" y="2655888"/>
                </a:lnTo>
                <a:lnTo>
                  <a:pt x="1914682" y="2646363"/>
                </a:lnTo>
                <a:lnTo>
                  <a:pt x="1868645" y="2643188"/>
                </a:lnTo>
                <a:lnTo>
                  <a:pt x="1822607" y="2640013"/>
                </a:lnTo>
                <a:lnTo>
                  <a:pt x="1776569" y="2643188"/>
                </a:lnTo>
                <a:lnTo>
                  <a:pt x="1730532" y="2646363"/>
                </a:lnTo>
                <a:lnTo>
                  <a:pt x="1687669" y="2655888"/>
                </a:lnTo>
                <a:lnTo>
                  <a:pt x="1647982" y="2668588"/>
                </a:lnTo>
                <a:lnTo>
                  <a:pt x="1608295" y="2679701"/>
                </a:lnTo>
                <a:lnTo>
                  <a:pt x="1568607" y="2698751"/>
                </a:lnTo>
                <a:lnTo>
                  <a:pt x="1535269" y="2717801"/>
                </a:lnTo>
                <a:lnTo>
                  <a:pt x="1503519" y="2738438"/>
                </a:lnTo>
                <a:lnTo>
                  <a:pt x="1473357" y="2763838"/>
                </a:lnTo>
                <a:lnTo>
                  <a:pt x="1447957" y="2787651"/>
                </a:lnTo>
                <a:lnTo>
                  <a:pt x="1424145" y="2814638"/>
                </a:lnTo>
                <a:lnTo>
                  <a:pt x="1405095" y="2846388"/>
                </a:lnTo>
                <a:lnTo>
                  <a:pt x="1390807" y="2876551"/>
                </a:lnTo>
                <a:lnTo>
                  <a:pt x="1378107" y="2906713"/>
                </a:lnTo>
                <a:lnTo>
                  <a:pt x="1371757" y="2941638"/>
                </a:lnTo>
                <a:lnTo>
                  <a:pt x="1368582" y="2974976"/>
                </a:lnTo>
                <a:lnTo>
                  <a:pt x="1371757" y="3008313"/>
                </a:lnTo>
                <a:lnTo>
                  <a:pt x="1378107" y="3044826"/>
                </a:lnTo>
                <a:lnTo>
                  <a:pt x="1397157" y="3119438"/>
                </a:lnTo>
                <a:lnTo>
                  <a:pt x="1443195" y="3276601"/>
                </a:lnTo>
                <a:lnTo>
                  <a:pt x="1460657" y="3349626"/>
                </a:lnTo>
                <a:lnTo>
                  <a:pt x="1463832" y="3382963"/>
                </a:lnTo>
                <a:lnTo>
                  <a:pt x="1467007" y="3411538"/>
                </a:lnTo>
                <a:lnTo>
                  <a:pt x="1463832" y="3438526"/>
                </a:lnTo>
                <a:lnTo>
                  <a:pt x="1457482" y="3462338"/>
                </a:lnTo>
                <a:lnTo>
                  <a:pt x="1451132" y="3471863"/>
                </a:lnTo>
                <a:lnTo>
                  <a:pt x="1446369" y="3481388"/>
                </a:lnTo>
                <a:lnTo>
                  <a:pt x="1436845" y="3487738"/>
                </a:lnTo>
                <a:lnTo>
                  <a:pt x="1427319" y="3494088"/>
                </a:lnTo>
                <a:lnTo>
                  <a:pt x="0" y="3494088"/>
                </a:lnTo>
                <a:close/>
              </a:path>
            </a:pathLst>
          </a:custGeom>
          <a:solidFill>
            <a:srgbClr val="364E5C"/>
          </a:solidFill>
          <a:ln w="9525" cap="flat" cmpd="sng">
            <a:noFill/>
            <a:prstDash val="solid"/>
            <a:round/>
            <a:headEnd type="none" w="med" len="med"/>
            <a:tailEnd type="none" w="med" len="med"/>
          </a:ln>
          <a:effectLst/>
        </p:spPr>
        <p:txBody>
          <a:bodyPr lIns="0" tIns="0" rIns="0" bIns="0" anchor="ctr"/>
          <a:lstStyle/>
          <a:p>
            <a:endParaRPr lang="en-US"/>
          </a:p>
        </p:txBody>
      </p:sp>
      <p:sp>
        <p:nvSpPr>
          <p:cNvPr id="102494" name="Rectangle 9"/>
          <p:cNvSpPr>
            <a:spLocks noChangeArrowheads="1"/>
          </p:cNvSpPr>
          <p:nvPr/>
        </p:nvSpPr>
        <p:spPr bwMode="white">
          <a:xfrm>
            <a:off x="8280400" y="274638"/>
            <a:ext cx="819150" cy="274637"/>
          </a:xfrm>
          <a:prstGeom prst="rect">
            <a:avLst/>
          </a:prstGeom>
          <a:noFill/>
          <a:ln w="9525">
            <a:noFill/>
            <a:miter lim="800000"/>
            <a:headEnd/>
            <a:tailEnd/>
          </a:ln>
        </p:spPr>
        <p:txBody>
          <a:bodyPr lIns="0" rIns="0">
            <a:spAutoFit/>
          </a:bodyPr>
          <a:lstStyle/>
          <a:p>
            <a:pPr algn="ctr"/>
            <a:r>
              <a:rPr lang="en-US" sz="1200" b="1">
                <a:solidFill>
                  <a:schemeClr val="bg1"/>
                </a:solidFill>
              </a:rPr>
              <a:t>WL Series</a:t>
            </a:r>
          </a:p>
        </p:txBody>
      </p:sp>
      <p:sp>
        <p:nvSpPr>
          <p:cNvPr id="102495" name="Rectangle 10"/>
          <p:cNvSpPr>
            <a:spLocks noChangeArrowheads="1"/>
          </p:cNvSpPr>
          <p:nvPr/>
        </p:nvSpPr>
        <p:spPr bwMode="white">
          <a:xfrm>
            <a:off x="6769100" y="274638"/>
            <a:ext cx="1265238" cy="274637"/>
          </a:xfrm>
          <a:prstGeom prst="rect">
            <a:avLst/>
          </a:prstGeom>
          <a:noFill/>
          <a:ln w="9525">
            <a:noFill/>
            <a:miter lim="800000"/>
            <a:headEnd/>
            <a:tailEnd/>
          </a:ln>
        </p:spPr>
        <p:txBody>
          <a:bodyPr>
            <a:spAutoFit/>
          </a:bodyPr>
          <a:lstStyle/>
          <a:p>
            <a:pPr algn="ctr"/>
            <a:r>
              <a:rPr lang="en-US" sz="1200" b="1">
                <a:solidFill>
                  <a:schemeClr val="bg1"/>
                </a:solidFill>
              </a:rPr>
              <a:t>EX Series</a:t>
            </a: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bwMode="gray">
          <a:xfrm>
            <a:off x="453242" y="1077843"/>
            <a:ext cx="6693672"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nvGrpSpPr>
          <p:cNvPr id="2" name="Group 119"/>
          <p:cNvGrpSpPr>
            <a:grpSpLocks/>
          </p:cNvGrpSpPr>
          <p:nvPr/>
        </p:nvGrpSpPr>
        <p:grpSpPr bwMode="auto">
          <a:xfrm>
            <a:off x="3089275" y="2062163"/>
            <a:ext cx="4248150" cy="3452812"/>
            <a:chOff x="3089085" y="2062377"/>
            <a:chExt cx="4248571" cy="3451947"/>
          </a:xfrm>
        </p:grpSpPr>
        <p:grpSp>
          <p:nvGrpSpPr>
            <p:cNvPr id="3" name="Group 288"/>
            <p:cNvGrpSpPr>
              <a:grpSpLocks/>
            </p:cNvGrpSpPr>
            <p:nvPr/>
          </p:nvGrpSpPr>
          <p:grpSpPr bwMode="auto">
            <a:xfrm>
              <a:off x="3089085" y="2062377"/>
              <a:ext cx="4248571" cy="3451947"/>
              <a:chOff x="3176865" y="2080187"/>
              <a:chExt cx="4248571" cy="3451947"/>
            </a:xfrm>
          </p:grpSpPr>
          <p:cxnSp>
            <p:nvCxnSpPr>
              <p:cNvPr id="132" name="Straight Connector 131"/>
              <p:cNvCxnSpPr/>
              <p:nvPr/>
            </p:nvCxnSpPr>
            <p:spPr bwMode="gray">
              <a:xfrm>
                <a:off x="3176865" y="2513465"/>
                <a:ext cx="2105234" cy="98400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gray">
              <a:xfrm>
                <a:off x="4126284" y="2081774"/>
                <a:ext cx="1232022" cy="96972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gray">
              <a:xfrm flipH="1">
                <a:off x="5313852" y="2511879"/>
                <a:ext cx="2105234" cy="98559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gray">
              <a:xfrm flipH="1">
                <a:off x="5237644" y="2080187"/>
                <a:ext cx="1232022" cy="96971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gray">
              <a:xfrm flipH="1" flipV="1">
                <a:off x="5320202" y="4114852"/>
                <a:ext cx="2105234" cy="98400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gray">
              <a:xfrm flipH="1" flipV="1">
                <a:off x="5243995" y="4560827"/>
                <a:ext cx="1232022" cy="96972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gray">
              <a:xfrm flipV="1">
                <a:off x="3183216" y="4114852"/>
                <a:ext cx="2105234" cy="98559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gray">
              <a:xfrm flipV="1">
                <a:off x="4132635" y="4562415"/>
                <a:ext cx="1232022" cy="96971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a:grpSpLocks/>
            </p:cNvGrpSpPr>
            <p:nvPr/>
          </p:nvGrpSpPr>
          <p:grpSpPr bwMode="auto">
            <a:xfrm>
              <a:off x="3155150" y="2127867"/>
              <a:ext cx="4116441" cy="3320968"/>
              <a:chOff x="3242930" y="2145677"/>
              <a:chExt cx="4116441" cy="3320968"/>
            </a:xfrm>
          </p:grpSpPr>
          <p:cxnSp>
            <p:nvCxnSpPr>
              <p:cNvPr id="124" name="Straight Connector 123"/>
              <p:cNvCxnSpPr/>
              <p:nvPr/>
            </p:nvCxnSpPr>
            <p:spPr bwMode="gray">
              <a:xfrm rot="16200000" flipH="1">
                <a:off x="3041294" y="2796662"/>
                <a:ext cx="988764"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gray">
              <a:xfrm rot="16200000" flipH="1">
                <a:off x="4091581" y="2262520"/>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gray">
              <a:xfrm rot="5400000">
                <a:off x="6565892" y="2795075"/>
                <a:ext cx="988765"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gray">
              <a:xfrm rot="5400000">
                <a:off x="5221993" y="2260932"/>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gray">
              <a:xfrm rot="16200000" flipV="1">
                <a:off x="6572244" y="4231402"/>
                <a:ext cx="988764"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gray">
              <a:xfrm rot="16200000" flipV="1">
                <a:off x="5320429" y="4390857"/>
                <a:ext cx="1288727" cy="8605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gray">
              <a:xfrm rot="5400000" flipH="1" flipV="1">
                <a:off x="3047644" y="4232990"/>
                <a:ext cx="988765"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gray">
              <a:xfrm rot="5400000" flipH="1" flipV="1">
                <a:off x="4097932" y="4300359"/>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23" name="Straight Connector 122"/>
            <p:cNvCxnSpPr/>
            <p:nvPr/>
          </p:nvCxnSpPr>
          <p:spPr bwMode="gray">
            <a:xfrm rot="5400000">
              <a:off x="5095130" y="3350310"/>
              <a:ext cx="226955"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144"/>
          <p:cNvGrpSpPr>
            <a:grpSpLocks/>
          </p:cNvGrpSpPr>
          <p:nvPr/>
        </p:nvGrpSpPr>
        <p:grpSpPr bwMode="auto">
          <a:xfrm>
            <a:off x="2835275" y="1793875"/>
            <a:ext cx="4808538" cy="1019175"/>
            <a:chOff x="2944457" y="1811079"/>
            <a:chExt cx="4809171" cy="1019291"/>
          </a:xfrm>
        </p:grpSpPr>
        <p:pic>
          <p:nvPicPr>
            <p:cNvPr id="108570" name="Picture 644" descr="wla422-432-522.png"/>
            <p:cNvPicPr>
              <a:picLocks noChangeAspect="1"/>
            </p:cNvPicPr>
            <p:nvPr/>
          </p:nvPicPr>
          <p:blipFill>
            <a:blip r:embed="rId3" cstate="print"/>
            <a:srcRect/>
            <a:stretch>
              <a:fillRect/>
            </a:stretch>
          </p:blipFill>
          <p:spPr bwMode="gray">
            <a:xfrm>
              <a:off x="2944457" y="2286000"/>
              <a:ext cx="520706" cy="544370"/>
            </a:xfrm>
            <a:prstGeom prst="rect">
              <a:avLst/>
            </a:prstGeom>
            <a:noFill/>
            <a:ln w="9525">
              <a:noFill/>
              <a:miter lim="800000"/>
              <a:headEnd/>
              <a:tailEnd/>
            </a:ln>
          </p:spPr>
        </p:pic>
        <p:pic>
          <p:nvPicPr>
            <p:cNvPr id="108571" name="Picture 645" descr="wla422-432-522.png"/>
            <p:cNvPicPr>
              <a:picLocks noChangeAspect="1"/>
            </p:cNvPicPr>
            <p:nvPr/>
          </p:nvPicPr>
          <p:blipFill>
            <a:blip r:embed="rId3" cstate="print"/>
            <a:srcRect/>
            <a:stretch>
              <a:fillRect/>
            </a:stretch>
          </p:blipFill>
          <p:spPr bwMode="gray">
            <a:xfrm>
              <a:off x="3883666" y="1811079"/>
              <a:ext cx="520706" cy="544370"/>
            </a:xfrm>
            <a:prstGeom prst="rect">
              <a:avLst/>
            </a:prstGeom>
            <a:noFill/>
            <a:ln w="9525">
              <a:noFill/>
              <a:miter lim="800000"/>
              <a:headEnd/>
              <a:tailEnd/>
            </a:ln>
          </p:spPr>
        </p:pic>
        <p:pic>
          <p:nvPicPr>
            <p:cNvPr id="108572" name="Picture 647" descr="wla422-432-522.png"/>
            <p:cNvPicPr>
              <a:picLocks noChangeAspect="1"/>
            </p:cNvPicPr>
            <p:nvPr/>
          </p:nvPicPr>
          <p:blipFill>
            <a:blip r:embed="rId3" cstate="print"/>
            <a:srcRect/>
            <a:stretch>
              <a:fillRect/>
            </a:stretch>
          </p:blipFill>
          <p:spPr bwMode="gray">
            <a:xfrm>
              <a:off x="6261815" y="1818168"/>
              <a:ext cx="520706" cy="544370"/>
            </a:xfrm>
            <a:prstGeom prst="rect">
              <a:avLst/>
            </a:prstGeom>
            <a:noFill/>
            <a:ln w="9525">
              <a:noFill/>
              <a:miter lim="800000"/>
              <a:headEnd/>
              <a:tailEnd/>
            </a:ln>
          </p:spPr>
        </p:pic>
        <p:pic>
          <p:nvPicPr>
            <p:cNvPr id="108573" name="Picture 648" descr="wla422-432-522.png"/>
            <p:cNvPicPr>
              <a:picLocks noChangeAspect="1"/>
            </p:cNvPicPr>
            <p:nvPr/>
          </p:nvPicPr>
          <p:blipFill>
            <a:blip r:embed="rId3" cstate="print"/>
            <a:srcRect/>
            <a:stretch>
              <a:fillRect/>
            </a:stretch>
          </p:blipFill>
          <p:spPr bwMode="gray">
            <a:xfrm>
              <a:off x="7232922" y="2257647"/>
              <a:ext cx="520706" cy="544370"/>
            </a:xfrm>
            <a:prstGeom prst="rect">
              <a:avLst/>
            </a:prstGeom>
            <a:noFill/>
            <a:ln w="9525">
              <a:noFill/>
              <a:miter lim="800000"/>
              <a:headEnd/>
              <a:tailEnd/>
            </a:ln>
          </p:spPr>
        </p:pic>
      </p:grpSp>
      <p:pic>
        <p:nvPicPr>
          <p:cNvPr id="108574" name="Picture 642" descr="wla422-432-522.png"/>
          <p:cNvPicPr>
            <a:picLocks noChangeAspect="1"/>
          </p:cNvPicPr>
          <p:nvPr/>
        </p:nvPicPr>
        <p:blipFill>
          <a:blip r:embed="rId3" cstate="print"/>
          <a:srcRect/>
          <a:stretch>
            <a:fillRect/>
          </a:stretch>
        </p:blipFill>
        <p:spPr bwMode="gray">
          <a:xfrm>
            <a:off x="6142038" y="5270500"/>
            <a:ext cx="520700" cy="544513"/>
          </a:xfrm>
          <a:prstGeom prst="rect">
            <a:avLst/>
          </a:prstGeom>
          <a:noFill/>
          <a:ln w="9525">
            <a:noFill/>
            <a:miter lim="800000"/>
            <a:headEnd/>
            <a:tailEnd/>
          </a:ln>
        </p:spPr>
      </p:pic>
      <p:pic>
        <p:nvPicPr>
          <p:cNvPr id="108575" name="Picture 643" descr="wla422-432-522.png"/>
          <p:cNvPicPr>
            <a:picLocks noChangeAspect="1"/>
          </p:cNvPicPr>
          <p:nvPr/>
        </p:nvPicPr>
        <p:blipFill>
          <a:blip r:embed="rId3" cstate="print"/>
          <a:srcRect/>
          <a:stretch>
            <a:fillRect/>
          </a:stretch>
        </p:blipFill>
        <p:spPr bwMode="gray">
          <a:xfrm>
            <a:off x="7126288" y="4868863"/>
            <a:ext cx="520700" cy="544512"/>
          </a:xfrm>
          <a:prstGeom prst="rect">
            <a:avLst/>
          </a:prstGeom>
          <a:noFill/>
          <a:ln w="9525">
            <a:noFill/>
            <a:miter lim="800000"/>
            <a:headEnd/>
            <a:tailEnd/>
          </a:ln>
        </p:spPr>
      </p:pic>
      <p:pic>
        <p:nvPicPr>
          <p:cNvPr id="449" name="Picture 22" descr="cloud1b.png"/>
          <p:cNvPicPr preferRelativeResize="0">
            <a:picLocks noChangeAspect="1"/>
          </p:cNvPicPr>
          <p:nvPr/>
        </p:nvPicPr>
        <p:blipFill>
          <a:blip r:embed="rId4" cstate="print">
            <a:duotone>
              <a:schemeClr val="accent6">
                <a:shade val="45000"/>
                <a:satMod val="135000"/>
              </a:schemeClr>
              <a:prstClr val="white"/>
            </a:duotone>
          </a:blip>
          <a:srcRect/>
          <a:stretch>
            <a:fillRect/>
          </a:stretch>
        </p:blipFill>
        <p:spPr bwMode="gray">
          <a:xfrm>
            <a:off x="2784314" y="2217670"/>
            <a:ext cx="4930016" cy="3120250"/>
          </a:xfrm>
          <a:prstGeom prst="rect">
            <a:avLst/>
          </a:prstGeom>
          <a:noFill/>
          <a:ln w="9525">
            <a:noFill/>
            <a:miter lim="800000"/>
            <a:headEnd/>
            <a:tailEnd/>
          </a:ln>
        </p:spPr>
      </p:pic>
      <p:cxnSp>
        <p:nvCxnSpPr>
          <p:cNvPr id="450" name="Straight Connector 449"/>
          <p:cNvCxnSpPr/>
          <p:nvPr/>
        </p:nvCxnSpPr>
        <p:spPr bwMode="gray">
          <a:xfrm rot="16200000" flipH="1">
            <a:off x="5171282" y="3267869"/>
            <a:ext cx="74612"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247"/>
          <p:cNvGrpSpPr>
            <a:grpSpLocks/>
          </p:cNvGrpSpPr>
          <p:nvPr/>
        </p:nvGrpSpPr>
        <p:grpSpPr bwMode="auto">
          <a:xfrm>
            <a:off x="3670300" y="3397250"/>
            <a:ext cx="3092450" cy="815975"/>
            <a:chOff x="3716122" y="3132355"/>
            <a:chExt cx="3091889" cy="816219"/>
          </a:xfrm>
        </p:grpSpPr>
        <p:sp>
          <p:nvSpPr>
            <p:cNvPr id="476" name="Freeform 475"/>
            <p:cNvSpPr/>
            <p:nvPr/>
          </p:nvSpPr>
          <p:spPr bwMode="gray">
            <a:xfrm>
              <a:off x="3716122" y="3132355"/>
              <a:ext cx="1126921" cy="706649"/>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dirty="0"/>
            </a:p>
          </p:txBody>
        </p:sp>
        <p:sp>
          <p:nvSpPr>
            <p:cNvPr id="475" name="Freeform 474"/>
            <p:cNvSpPr/>
            <p:nvPr/>
          </p:nvSpPr>
          <p:spPr bwMode="gray">
            <a:xfrm flipH="1">
              <a:off x="5681090" y="3132355"/>
              <a:ext cx="1126921" cy="730468"/>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dirty="0"/>
            </a:p>
          </p:txBody>
        </p:sp>
        <p:cxnSp>
          <p:nvCxnSpPr>
            <p:cNvPr id="473" name="Straight Connector 472"/>
            <p:cNvCxnSpPr/>
            <p:nvPr/>
          </p:nvCxnSpPr>
          <p:spPr bwMode="gray">
            <a:xfrm rot="5400000">
              <a:off x="4905570" y="3596838"/>
              <a:ext cx="698709" cy="476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9699" name="Rectangle 17"/>
          <p:cNvSpPr>
            <a:spLocks noGrp="1" noChangeArrowheads="1"/>
          </p:cNvSpPr>
          <p:nvPr>
            <p:ph type="title" idx="4294967295"/>
          </p:nvPr>
        </p:nvSpPr>
        <p:spPr bwMode="gray"/>
        <p:txBody>
          <a:bodyPr>
            <a:noAutofit/>
          </a:bodyPr>
          <a:lstStyle/>
          <a:p>
            <a:pPr eaLnBrk="1" hangingPunct="1">
              <a:spcAft>
                <a:spcPts val="526"/>
              </a:spcAft>
              <a:defRPr/>
            </a:pPr>
            <a:r>
              <a:rPr>
                <a:latin typeface="+mj-lt"/>
              </a:rPr>
              <a:t>Active-active controllers</a:t>
            </a:r>
          </a:p>
        </p:txBody>
      </p:sp>
      <p:sp>
        <p:nvSpPr>
          <p:cNvPr id="169" name="Rectangle 23"/>
          <p:cNvSpPr>
            <a:spLocks noChangeArrowheads="1"/>
          </p:cNvSpPr>
          <p:nvPr/>
        </p:nvSpPr>
        <p:spPr bwMode="gray">
          <a:xfrm>
            <a:off x="4367213" y="4454525"/>
            <a:ext cx="1697037" cy="590550"/>
          </a:xfrm>
          <a:prstGeom prst="rect">
            <a:avLst/>
          </a:prstGeom>
          <a:noFill/>
          <a:ln w="9525" algn="ctr">
            <a:noFill/>
            <a:miter lim="800000"/>
            <a:headEnd/>
            <a:tailEnd/>
          </a:ln>
        </p:spPr>
        <p:txBody>
          <a:bodyPr>
            <a:spAutoFit/>
          </a:bodyPr>
          <a:lstStyle/>
          <a:p>
            <a:pPr algn="ctr">
              <a:lnSpc>
                <a:spcPct val="90000"/>
              </a:lnSpc>
            </a:pPr>
            <a:r>
              <a:rPr lang="en-US" sz="1200" b="1">
                <a:ea typeface="MS PGothic" pitchFamily="34" charset="-128"/>
              </a:rPr>
              <a:t>Client </a:t>
            </a:r>
            <a:br>
              <a:rPr lang="en-US" sz="1200" b="1">
                <a:ea typeface="MS PGothic" pitchFamily="34" charset="-128"/>
              </a:rPr>
            </a:br>
            <a:r>
              <a:rPr lang="en-US" sz="1200" b="1">
                <a:ea typeface="MS PGothic" pitchFamily="34" charset="-128"/>
              </a:rPr>
              <a:t>Session</a:t>
            </a:r>
            <a:br>
              <a:rPr lang="en-US" sz="1200" b="1">
                <a:ea typeface="MS PGothic" pitchFamily="34" charset="-128"/>
              </a:rPr>
            </a:br>
            <a:r>
              <a:rPr lang="en-US" sz="1200" b="1">
                <a:ea typeface="MS PGothic" pitchFamily="34" charset="-128"/>
              </a:rPr>
              <a:t>State</a:t>
            </a:r>
          </a:p>
        </p:txBody>
      </p:sp>
      <p:grpSp>
        <p:nvGrpSpPr>
          <p:cNvPr id="7" name="Group 169"/>
          <p:cNvGrpSpPr>
            <a:grpSpLocks/>
          </p:cNvGrpSpPr>
          <p:nvPr/>
        </p:nvGrpSpPr>
        <p:grpSpPr bwMode="auto">
          <a:xfrm>
            <a:off x="1824038" y="1196975"/>
            <a:ext cx="3019425" cy="971550"/>
            <a:chOff x="1155404" y="1175423"/>
            <a:chExt cx="3019636" cy="1177918"/>
          </a:xfrm>
        </p:grpSpPr>
        <p:sp>
          <p:nvSpPr>
            <p:cNvPr id="171" name="Rounded Rectangular Callout 170"/>
            <p:cNvSpPr/>
            <p:nvPr/>
          </p:nvSpPr>
          <p:spPr bwMode="gray">
            <a:xfrm>
              <a:off x="1155404" y="1362120"/>
              <a:ext cx="2873576" cy="991221"/>
            </a:xfrm>
            <a:prstGeom prst="wedgeRoundRectCallout">
              <a:avLst>
                <a:gd name="adj1" fmla="val -2677"/>
                <a:gd name="adj2" fmla="val 23227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1588" lvl="1" indent="-1588" algn="ctr" fontAlgn="auto">
                <a:lnSpc>
                  <a:spcPct val="90000"/>
                </a:lnSpc>
                <a:spcBef>
                  <a:spcPts val="0"/>
                </a:spcBef>
                <a:spcAft>
                  <a:spcPts val="0"/>
                </a:spcAft>
                <a:defRPr/>
              </a:pPr>
              <a:r>
                <a:rPr lang="en-US" sz="1400" b="1" dirty="0"/>
                <a:t>Primary controller</a:t>
              </a:r>
              <a:br>
                <a:rPr lang="en-US" sz="1400" b="1" dirty="0"/>
              </a:br>
              <a:r>
                <a:rPr lang="en-US" sz="1400" b="1" dirty="0"/>
                <a:t>authenticates/</a:t>
              </a:r>
              <a:br>
                <a:rPr lang="en-US" sz="1400" b="1" dirty="0"/>
              </a:br>
              <a:r>
                <a:rPr lang="en-US" sz="1400" b="1" dirty="0"/>
                <a:t>authorizes client</a:t>
              </a:r>
            </a:p>
          </p:txBody>
        </p:sp>
        <p:sp>
          <p:nvSpPr>
            <p:cNvPr id="172" name="Oval 171"/>
            <p:cNvSpPr/>
            <p:nvPr/>
          </p:nvSpPr>
          <p:spPr bwMode="gray">
            <a:xfrm>
              <a:off x="3792425" y="1175423"/>
              <a:ext cx="382615" cy="456155"/>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solidFill>
                    <a:schemeClr val="accent1"/>
                  </a:solidFill>
                </a:rPr>
                <a:t>2</a:t>
              </a:r>
            </a:p>
          </p:txBody>
        </p:sp>
      </p:grpSp>
      <p:pic>
        <p:nvPicPr>
          <p:cNvPr id="196" name="Picture 195" descr="Wireless Laptop.png"/>
          <p:cNvPicPr>
            <a:picLocks noChangeAspect="1"/>
          </p:cNvPicPr>
          <p:nvPr/>
        </p:nvPicPr>
        <p:blipFill>
          <a:blip r:embed="rId5" cstate="print"/>
          <a:srcRect/>
          <a:stretch>
            <a:fillRect/>
          </a:stretch>
        </p:blipFill>
        <p:spPr bwMode="gray">
          <a:xfrm>
            <a:off x="522288" y="2033588"/>
            <a:ext cx="906462" cy="781050"/>
          </a:xfrm>
          <a:prstGeom prst="rect">
            <a:avLst/>
          </a:prstGeom>
          <a:noFill/>
          <a:ln w="9525">
            <a:noFill/>
            <a:miter lim="800000"/>
            <a:headEnd/>
            <a:tailEnd/>
          </a:ln>
        </p:spPr>
      </p:pic>
      <p:pic>
        <p:nvPicPr>
          <p:cNvPr id="197" name="Picture 196" descr="Lightning.png"/>
          <p:cNvPicPr>
            <a:picLocks noChangeAspect="1"/>
          </p:cNvPicPr>
          <p:nvPr/>
        </p:nvPicPr>
        <p:blipFill>
          <a:blip r:embed="rId6" cstate="print"/>
          <a:srcRect/>
          <a:stretch>
            <a:fillRect/>
          </a:stretch>
        </p:blipFill>
        <p:spPr bwMode="gray">
          <a:xfrm rot="7319128">
            <a:off x="1414463" y="2620962"/>
            <a:ext cx="287338" cy="1535113"/>
          </a:xfrm>
          <a:prstGeom prst="rect">
            <a:avLst/>
          </a:prstGeom>
          <a:noFill/>
          <a:ln w="9525">
            <a:noFill/>
            <a:miter lim="800000"/>
            <a:headEnd/>
            <a:tailEnd/>
          </a:ln>
        </p:spPr>
      </p:pic>
      <p:pic>
        <p:nvPicPr>
          <p:cNvPr id="108589" name="Picture 639" descr="wla422-432-522.png"/>
          <p:cNvPicPr>
            <a:picLocks noChangeAspect="1"/>
          </p:cNvPicPr>
          <p:nvPr/>
        </p:nvPicPr>
        <p:blipFill>
          <a:blip r:embed="rId3" cstate="print"/>
          <a:srcRect/>
          <a:stretch>
            <a:fillRect/>
          </a:stretch>
        </p:blipFill>
        <p:spPr bwMode="gray">
          <a:xfrm>
            <a:off x="2859088" y="4887913"/>
            <a:ext cx="520700" cy="544512"/>
          </a:xfrm>
          <a:prstGeom prst="rect">
            <a:avLst/>
          </a:prstGeom>
          <a:noFill/>
          <a:ln w="9525">
            <a:noFill/>
            <a:miter lim="800000"/>
            <a:headEnd/>
            <a:tailEnd/>
          </a:ln>
        </p:spPr>
      </p:pic>
      <p:sp>
        <p:nvSpPr>
          <p:cNvPr id="221" name="Rectangle 23"/>
          <p:cNvSpPr>
            <a:spLocks noChangeArrowheads="1"/>
          </p:cNvSpPr>
          <p:nvPr/>
        </p:nvSpPr>
        <p:spPr bwMode="gray">
          <a:xfrm>
            <a:off x="1522413" y="3151188"/>
            <a:ext cx="1697037" cy="592137"/>
          </a:xfrm>
          <a:prstGeom prst="rect">
            <a:avLst/>
          </a:prstGeom>
          <a:noFill/>
          <a:ln w="9525" algn="ctr">
            <a:noFill/>
            <a:miter lim="800000"/>
            <a:headEnd/>
            <a:tailEnd/>
          </a:ln>
        </p:spPr>
        <p:txBody>
          <a:bodyPr>
            <a:spAutoFit/>
          </a:bodyPr>
          <a:lstStyle/>
          <a:p>
            <a:pPr algn="ctr">
              <a:lnSpc>
                <a:spcPct val="90000"/>
              </a:lnSpc>
            </a:pPr>
            <a:r>
              <a:rPr lang="en-US" sz="1200" b="1">
                <a:ea typeface="MS PGothic" pitchFamily="34" charset="-128"/>
              </a:rPr>
              <a:t>Client</a:t>
            </a:r>
            <a:br>
              <a:rPr lang="en-US" sz="1200" b="1">
                <a:ea typeface="MS PGothic" pitchFamily="34" charset="-128"/>
              </a:rPr>
            </a:br>
            <a:r>
              <a:rPr lang="en-US" sz="1200" b="1">
                <a:ea typeface="MS PGothic" pitchFamily="34" charset="-128"/>
              </a:rPr>
              <a:t>Session</a:t>
            </a:r>
            <a:br>
              <a:rPr lang="en-US" sz="1200" b="1">
                <a:ea typeface="MS PGothic" pitchFamily="34" charset="-128"/>
              </a:rPr>
            </a:br>
            <a:r>
              <a:rPr lang="en-US" sz="1200" b="1">
                <a:ea typeface="MS PGothic" pitchFamily="34" charset="-128"/>
              </a:rPr>
              <a:t>State</a:t>
            </a:r>
          </a:p>
        </p:txBody>
      </p:sp>
      <p:pic>
        <p:nvPicPr>
          <p:cNvPr id="108591" name="Picture 640" descr="wla422-432-522.png"/>
          <p:cNvPicPr>
            <a:picLocks noChangeAspect="1"/>
          </p:cNvPicPr>
          <p:nvPr/>
        </p:nvPicPr>
        <p:blipFill>
          <a:blip r:embed="rId3" cstate="print"/>
          <a:srcRect/>
          <a:stretch>
            <a:fillRect/>
          </a:stretch>
        </p:blipFill>
        <p:spPr bwMode="gray">
          <a:xfrm>
            <a:off x="3778250" y="5273675"/>
            <a:ext cx="520700" cy="544513"/>
          </a:xfrm>
          <a:prstGeom prst="rect">
            <a:avLst/>
          </a:prstGeom>
          <a:noFill/>
          <a:ln w="9525">
            <a:noFill/>
            <a:miter lim="800000"/>
            <a:headEnd/>
            <a:tailEnd/>
          </a:ln>
        </p:spPr>
      </p:pic>
      <p:grpSp>
        <p:nvGrpSpPr>
          <p:cNvPr id="8" name="Group 234"/>
          <p:cNvGrpSpPr>
            <a:grpSpLocks/>
          </p:cNvGrpSpPr>
          <p:nvPr/>
        </p:nvGrpSpPr>
        <p:grpSpPr bwMode="auto">
          <a:xfrm>
            <a:off x="5984875" y="1495425"/>
            <a:ext cx="2352675" cy="1289050"/>
            <a:chOff x="477577" y="3608463"/>
            <a:chExt cx="2353087" cy="1289543"/>
          </a:xfrm>
        </p:grpSpPr>
        <p:sp>
          <p:nvSpPr>
            <p:cNvPr id="212" name="Rounded Rectangular Callout 211"/>
            <p:cNvSpPr/>
            <p:nvPr/>
          </p:nvSpPr>
          <p:spPr bwMode="gray">
            <a:xfrm>
              <a:off x="601424" y="3872089"/>
              <a:ext cx="2229240" cy="1025917"/>
            </a:xfrm>
            <a:prstGeom prst="wedgeRoundRectCallout">
              <a:avLst>
                <a:gd name="adj1" fmla="val -63171"/>
                <a:gd name="adj2" fmla="val 17113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1588" lvl="1" indent="-1588" algn="ctr" fontAlgn="auto">
                <a:lnSpc>
                  <a:spcPct val="90000"/>
                </a:lnSpc>
                <a:spcBef>
                  <a:spcPts val="0"/>
                </a:spcBef>
                <a:spcAft>
                  <a:spcPts val="0"/>
                </a:spcAft>
                <a:defRPr/>
              </a:pPr>
              <a:r>
                <a:rPr lang="en-US" sz="1400" b="1" dirty="0"/>
                <a:t>Primary propagates session details to backup controller</a:t>
              </a:r>
              <a:br>
                <a:rPr lang="en-US" sz="1400" b="1" dirty="0"/>
              </a:br>
              <a:r>
                <a:rPr lang="en-US" sz="1400" b="1" dirty="0"/>
                <a:t>for use during failure</a:t>
              </a:r>
            </a:p>
          </p:txBody>
        </p:sp>
        <p:sp>
          <p:nvSpPr>
            <p:cNvPr id="213" name="Oval 212"/>
            <p:cNvSpPr/>
            <p:nvPr/>
          </p:nvSpPr>
          <p:spPr bwMode="gray">
            <a:xfrm>
              <a:off x="477577" y="3608463"/>
              <a:ext cx="363602" cy="358912"/>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solidFill>
                    <a:schemeClr val="accent1"/>
                  </a:solidFill>
                </a:rPr>
                <a:t>3</a:t>
              </a:r>
            </a:p>
          </p:txBody>
        </p:sp>
      </p:grpSp>
      <p:grpSp>
        <p:nvGrpSpPr>
          <p:cNvPr id="9" name="Group 123"/>
          <p:cNvGrpSpPr>
            <a:grpSpLocks/>
          </p:cNvGrpSpPr>
          <p:nvPr/>
        </p:nvGrpSpPr>
        <p:grpSpPr bwMode="auto">
          <a:xfrm>
            <a:off x="231775" y="4873625"/>
            <a:ext cx="2998788" cy="965200"/>
            <a:chOff x="499842" y="1214051"/>
            <a:chExt cx="2998269" cy="965629"/>
          </a:xfrm>
        </p:grpSpPr>
        <p:sp>
          <p:nvSpPr>
            <p:cNvPr id="166" name="Rounded Rectangular Callout 165"/>
            <p:cNvSpPr/>
            <p:nvPr/>
          </p:nvSpPr>
          <p:spPr bwMode="gray">
            <a:xfrm>
              <a:off x="623646" y="1350637"/>
              <a:ext cx="2874465" cy="829043"/>
            </a:xfrm>
            <a:prstGeom prst="wedgeRoundRectCallout">
              <a:avLst>
                <a:gd name="adj1" fmla="val -8747"/>
                <a:gd name="adj2" fmla="val -220309"/>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1588" lvl="1" indent="-1588" algn="ctr" fontAlgn="auto">
                <a:lnSpc>
                  <a:spcPct val="90000"/>
                </a:lnSpc>
                <a:spcBef>
                  <a:spcPts val="0"/>
                </a:spcBef>
                <a:spcAft>
                  <a:spcPts val="0"/>
                </a:spcAft>
                <a:defRPr/>
              </a:pPr>
              <a:r>
                <a:rPr lang="en-US" sz="1400" b="1" dirty="0"/>
                <a:t>A new client associates</a:t>
              </a:r>
              <a:br>
                <a:rPr lang="en-US" sz="1400" b="1" dirty="0"/>
              </a:br>
              <a:r>
                <a:rPr lang="en-US" sz="1400" b="1" dirty="0"/>
                <a:t>to the system</a:t>
              </a:r>
            </a:p>
          </p:txBody>
        </p:sp>
        <p:sp>
          <p:nvSpPr>
            <p:cNvPr id="167" name="Oval 166"/>
            <p:cNvSpPr/>
            <p:nvPr/>
          </p:nvSpPr>
          <p:spPr bwMode="gray">
            <a:xfrm>
              <a:off x="499842" y="1214051"/>
              <a:ext cx="363475" cy="358934"/>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solidFill>
                    <a:schemeClr val="accent1"/>
                  </a:solidFill>
                </a:rPr>
                <a:t>1</a:t>
              </a:r>
            </a:p>
          </p:txBody>
        </p:sp>
      </p:grpSp>
      <p:cxnSp>
        <p:nvCxnSpPr>
          <p:cNvPr id="141" name="Straight Connector 140"/>
          <p:cNvCxnSpPr/>
          <p:nvPr/>
        </p:nvCxnSpPr>
        <p:spPr>
          <a:xfrm>
            <a:off x="2500313" y="4157663"/>
            <a:ext cx="1217612"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2" name="Rectangle 21"/>
          <p:cNvSpPr>
            <a:spLocks noChangeArrowheads="1"/>
          </p:cNvSpPr>
          <p:nvPr/>
        </p:nvSpPr>
        <p:spPr bwMode="gray">
          <a:xfrm>
            <a:off x="4592638" y="4225925"/>
            <a:ext cx="1220787" cy="268288"/>
          </a:xfrm>
          <a:prstGeom prst="rect">
            <a:avLst/>
          </a:prstGeom>
          <a:noFill/>
          <a:ln w="9525" algn="ctr">
            <a:noFill/>
            <a:miter lim="800000"/>
            <a:headEnd/>
            <a:tailEnd/>
          </a:ln>
        </p:spPr>
        <p:txBody>
          <a:bodyPr>
            <a:spAutoFit/>
          </a:bodyPr>
          <a:lstStyle/>
          <a:p>
            <a:pPr algn="ctr" fontAlgn="auto">
              <a:lnSpc>
                <a:spcPct val="95000"/>
              </a:lnSpc>
              <a:spcBef>
                <a:spcPct val="10000"/>
              </a:spcBef>
              <a:spcAft>
                <a:spcPts val="0"/>
              </a:spcAft>
              <a:defRPr/>
            </a:pPr>
            <a:r>
              <a:rPr lang="en-US" sz="1200" b="1" dirty="0">
                <a:solidFill>
                  <a:schemeClr val="bg1">
                    <a:lumMod val="75000"/>
                  </a:schemeClr>
                </a:solidFill>
                <a:latin typeface="+mn-lt"/>
                <a:ea typeface="MS PGothic" pitchFamily="34" charset="-128"/>
                <a:cs typeface="+mn-cs"/>
              </a:rPr>
              <a:t>Member</a:t>
            </a:r>
          </a:p>
        </p:txBody>
      </p:sp>
      <p:sp>
        <p:nvSpPr>
          <p:cNvPr id="463" name="Rectangle 21"/>
          <p:cNvSpPr>
            <a:spLocks noChangeArrowheads="1"/>
          </p:cNvSpPr>
          <p:nvPr/>
        </p:nvSpPr>
        <p:spPr bwMode="gray">
          <a:xfrm>
            <a:off x="6180138" y="4205288"/>
            <a:ext cx="1222375" cy="268287"/>
          </a:xfrm>
          <a:prstGeom prst="rect">
            <a:avLst/>
          </a:prstGeom>
          <a:noFill/>
          <a:ln w="9525" algn="ctr">
            <a:noFill/>
            <a:miter lim="800000"/>
            <a:headEnd/>
            <a:tailEnd/>
          </a:ln>
        </p:spPr>
        <p:txBody>
          <a:bodyPr>
            <a:spAutoFit/>
          </a:bodyPr>
          <a:lstStyle/>
          <a:p>
            <a:pPr algn="ctr" fontAlgn="auto">
              <a:lnSpc>
                <a:spcPct val="95000"/>
              </a:lnSpc>
              <a:spcBef>
                <a:spcPct val="10000"/>
              </a:spcBef>
              <a:spcAft>
                <a:spcPts val="0"/>
              </a:spcAft>
              <a:defRPr/>
            </a:pPr>
            <a:r>
              <a:rPr lang="en-US" sz="1200" b="1" dirty="0">
                <a:solidFill>
                  <a:schemeClr val="bg1">
                    <a:lumMod val="75000"/>
                  </a:schemeClr>
                </a:solidFill>
                <a:latin typeface="+mn-lt"/>
                <a:ea typeface="MS PGothic" pitchFamily="34" charset="-128"/>
                <a:cs typeface="+mn-cs"/>
              </a:rPr>
              <a:t>Member</a:t>
            </a:r>
          </a:p>
        </p:txBody>
      </p:sp>
      <p:sp>
        <p:nvSpPr>
          <p:cNvPr id="465" name="Rectangle 21"/>
          <p:cNvSpPr>
            <a:spLocks noChangeArrowheads="1"/>
          </p:cNvSpPr>
          <p:nvPr/>
        </p:nvSpPr>
        <p:spPr bwMode="gray">
          <a:xfrm>
            <a:off x="3048000" y="4205288"/>
            <a:ext cx="1220788" cy="268287"/>
          </a:xfrm>
          <a:prstGeom prst="rect">
            <a:avLst/>
          </a:prstGeom>
          <a:noFill/>
          <a:ln w="9525" algn="ctr">
            <a:noFill/>
            <a:miter lim="800000"/>
            <a:headEnd/>
            <a:tailEnd/>
          </a:ln>
        </p:spPr>
        <p:txBody>
          <a:bodyPr>
            <a:spAutoFit/>
          </a:bodyPr>
          <a:lstStyle/>
          <a:p>
            <a:pPr algn="ctr" fontAlgn="auto">
              <a:lnSpc>
                <a:spcPct val="95000"/>
              </a:lnSpc>
              <a:spcBef>
                <a:spcPct val="10000"/>
              </a:spcBef>
              <a:spcAft>
                <a:spcPts val="0"/>
              </a:spcAft>
              <a:defRPr/>
            </a:pPr>
            <a:r>
              <a:rPr lang="en-US" sz="1200" b="1" dirty="0">
                <a:solidFill>
                  <a:schemeClr val="bg1">
                    <a:lumMod val="75000"/>
                  </a:schemeClr>
                </a:solidFill>
                <a:latin typeface="+mn-lt"/>
                <a:ea typeface="MS PGothic" pitchFamily="34" charset="-128"/>
                <a:cs typeface="+mn-cs"/>
              </a:rPr>
              <a:t>Member</a:t>
            </a:r>
          </a:p>
        </p:txBody>
      </p:sp>
      <p:pic>
        <p:nvPicPr>
          <p:cNvPr id="108602" name="Picture 19" descr="wlc200.png"/>
          <p:cNvPicPr>
            <a:picLocks noChangeAspect="1"/>
          </p:cNvPicPr>
          <p:nvPr/>
        </p:nvPicPr>
        <p:blipFill>
          <a:blip r:embed="rId7" cstate="print"/>
          <a:srcRect/>
          <a:stretch>
            <a:fillRect/>
          </a:stretch>
        </p:blipFill>
        <p:spPr bwMode="gray">
          <a:xfrm>
            <a:off x="6180138" y="4071938"/>
            <a:ext cx="1222375" cy="173037"/>
          </a:xfrm>
          <a:prstGeom prst="rect">
            <a:avLst/>
          </a:prstGeom>
          <a:noFill/>
          <a:ln w="9525">
            <a:noFill/>
            <a:miter lim="800000"/>
            <a:headEnd/>
            <a:tailEnd/>
          </a:ln>
        </p:spPr>
      </p:pic>
      <p:pic>
        <p:nvPicPr>
          <p:cNvPr id="77" name="Picture 76" descr="Single ID Card.png"/>
          <p:cNvPicPr>
            <a:picLocks noChangeAspect="1"/>
          </p:cNvPicPr>
          <p:nvPr/>
        </p:nvPicPr>
        <p:blipFill>
          <a:blip r:embed="rId8" cstate="print"/>
          <a:srcRect/>
          <a:stretch>
            <a:fillRect/>
          </a:stretch>
        </p:blipFill>
        <p:spPr bwMode="gray">
          <a:xfrm>
            <a:off x="3419475" y="3630613"/>
            <a:ext cx="503238" cy="352425"/>
          </a:xfrm>
          <a:prstGeom prst="rect">
            <a:avLst/>
          </a:prstGeom>
          <a:noFill/>
          <a:ln w="9525">
            <a:noFill/>
            <a:miter lim="800000"/>
            <a:headEnd/>
            <a:tailEnd/>
          </a:ln>
        </p:spPr>
      </p:pic>
      <p:cxnSp>
        <p:nvCxnSpPr>
          <p:cNvPr id="85" name="Straight Connector 84"/>
          <p:cNvCxnSpPr/>
          <p:nvPr/>
        </p:nvCxnSpPr>
        <p:spPr>
          <a:xfrm>
            <a:off x="2500313" y="3879850"/>
            <a:ext cx="1217612"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108605" name="Picture 19" descr="wlc200.png"/>
          <p:cNvPicPr>
            <a:picLocks noChangeAspect="1"/>
          </p:cNvPicPr>
          <p:nvPr/>
        </p:nvPicPr>
        <p:blipFill>
          <a:blip r:embed="rId7" cstate="print"/>
          <a:srcRect/>
          <a:stretch>
            <a:fillRect/>
          </a:stretch>
        </p:blipFill>
        <p:spPr bwMode="gray">
          <a:xfrm>
            <a:off x="3048000" y="4070350"/>
            <a:ext cx="1220788" cy="173038"/>
          </a:xfrm>
          <a:prstGeom prst="rect">
            <a:avLst/>
          </a:prstGeom>
          <a:noFill/>
          <a:ln w="9525">
            <a:noFill/>
            <a:miter lim="800000"/>
            <a:headEnd/>
            <a:tailEnd/>
          </a:ln>
        </p:spPr>
      </p:pic>
      <p:sp>
        <p:nvSpPr>
          <p:cNvPr id="86" name="Freeform 85"/>
          <p:cNvSpPr/>
          <p:nvPr/>
        </p:nvSpPr>
        <p:spPr>
          <a:xfrm flipV="1">
            <a:off x="3594100" y="3883025"/>
            <a:ext cx="1117600" cy="0"/>
          </a:xfrm>
          <a:custGeom>
            <a:avLst/>
            <a:gdLst>
              <a:gd name="connsiteX0" fmla="*/ 139147 w 377687"/>
              <a:gd name="connsiteY0" fmla="*/ 0 h 1021742"/>
              <a:gd name="connsiteX1" fmla="*/ 0 w 377687"/>
              <a:gd name="connsiteY1" fmla="*/ 0 h 1021742"/>
              <a:gd name="connsiteX2" fmla="*/ 0 w 377687"/>
              <a:gd name="connsiteY2" fmla="*/ 1021742 h 1021742"/>
              <a:gd name="connsiteX3" fmla="*/ 377687 w 377687"/>
              <a:gd name="connsiteY3" fmla="*/ 1021742 h 1021742"/>
              <a:gd name="connsiteX0" fmla="*/ 139147 w 139147"/>
              <a:gd name="connsiteY0" fmla="*/ 0 h 1021742"/>
              <a:gd name="connsiteX1" fmla="*/ 0 w 139147"/>
              <a:gd name="connsiteY1" fmla="*/ 0 h 1021742"/>
              <a:gd name="connsiteX2" fmla="*/ 0 w 139147"/>
              <a:gd name="connsiteY2" fmla="*/ 1021742 h 1021742"/>
              <a:gd name="connsiteX0" fmla="*/ 249807 w 249807"/>
              <a:gd name="connsiteY0" fmla="*/ 0 h 1021742"/>
              <a:gd name="connsiteX1" fmla="*/ 0 w 249807"/>
              <a:gd name="connsiteY1" fmla="*/ 0 h 1021742"/>
              <a:gd name="connsiteX2" fmla="*/ 0 w 249807"/>
              <a:gd name="connsiteY2" fmla="*/ 1021742 h 1021742"/>
              <a:gd name="connsiteX0" fmla="*/ 249807 w 249807"/>
              <a:gd name="connsiteY0" fmla="*/ 0 h 0"/>
              <a:gd name="connsiteX1" fmla="*/ 0 w 249807"/>
              <a:gd name="connsiteY1" fmla="*/ 0 h 0"/>
            </a:gdLst>
            <a:ahLst/>
            <a:cxnLst>
              <a:cxn ang="0">
                <a:pos x="connsiteX0" y="connsiteY0"/>
              </a:cxn>
              <a:cxn ang="0">
                <a:pos x="connsiteX1" y="connsiteY1"/>
              </a:cxn>
            </a:cxnLst>
            <a:rect l="l" t="t" r="r" b="b"/>
            <a:pathLst>
              <a:path w="249807">
                <a:moveTo>
                  <a:pt x="249807" y="0"/>
                </a:moveTo>
                <a:lnTo>
                  <a:pt x="0"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p>
        </p:txBody>
      </p:sp>
      <p:sp>
        <p:nvSpPr>
          <p:cNvPr id="87" name="Freeform 86"/>
          <p:cNvSpPr/>
          <p:nvPr/>
        </p:nvSpPr>
        <p:spPr>
          <a:xfrm>
            <a:off x="2538413" y="4176713"/>
            <a:ext cx="2062162" cy="452437"/>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p>
        </p:txBody>
      </p:sp>
      <p:pic>
        <p:nvPicPr>
          <p:cNvPr id="108608" name="Picture 19" descr="wlc200.png"/>
          <p:cNvPicPr>
            <a:picLocks noChangeAspect="1"/>
          </p:cNvPicPr>
          <p:nvPr/>
        </p:nvPicPr>
        <p:blipFill>
          <a:blip r:embed="rId7" cstate="print"/>
          <a:srcRect/>
          <a:stretch>
            <a:fillRect/>
          </a:stretch>
        </p:blipFill>
        <p:spPr bwMode="gray">
          <a:xfrm>
            <a:off x="4592638" y="4071938"/>
            <a:ext cx="1220787" cy="173037"/>
          </a:xfrm>
          <a:prstGeom prst="rect">
            <a:avLst/>
          </a:prstGeom>
          <a:noFill/>
          <a:ln w="9525">
            <a:noFill/>
            <a:miter lim="800000"/>
            <a:headEnd/>
            <a:tailEnd/>
          </a:ln>
        </p:spPr>
      </p:pic>
      <p:grpSp>
        <p:nvGrpSpPr>
          <p:cNvPr id="10" name="Group 316"/>
          <p:cNvGrpSpPr>
            <a:grpSpLocks/>
          </p:cNvGrpSpPr>
          <p:nvPr/>
        </p:nvGrpSpPr>
        <p:grpSpPr bwMode="auto">
          <a:xfrm>
            <a:off x="4287838" y="3305175"/>
            <a:ext cx="1843087" cy="536575"/>
            <a:chOff x="3607411" y="3771358"/>
            <a:chExt cx="2061288" cy="601028"/>
          </a:xfrm>
        </p:grpSpPr>
        <p:pic>
          <p:nvPicPr>
            <p:cNvPr id="108610" name="Picture 16" descr="wlc2800.png"/>
            <p:cNvPicPr>
              <a:picLocks noChangeAspect="1"/>
            </p:cNvPicPr>
            <p:nvPr/>
          </p:nvPicPr>
          <p:blipFill>
            <a:blip r:embed="rId9" cstate="print"/>
            <a:srcRect/>
            <a:stretch>
              <a:fillRect/>
            </a:stretch>
          </p:blipFill>
          <p:spPr bwMode="gray">
            <a:xfrm>
              <a:off x="3730339" y="3771358"/>
              <a:ext cx="1815433" cy="320034"/>
            </a:xfrm>
            <a:prstGeom prst="rect">
              <a:avLst/>
            </a:prstGeom>
            <a:noFill/>
            <a:ln w="9525">
              <a:noFill/>
              <a:miter lim="800000"/>
              <a:headEnd/>
              <a:tailEnd/>
            </a:ln>
          </p:spPr>
        </p:pic>
        <p:sp>
          <p:nvSpPr>
            <p:cNvPr id="108611"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a:spAutoFit/>
            </a:bodyPr>
            <a:lstStyle/>
            <a:p>
              <a:pPr algn="ctr"/>
              <a:r>
                <a:rPr lang="en-US" sz="1200" b="1">
                  <a:ea typeface="MS PGothic" pitchFamily="34" charset="-128"/>
                </a:rPr>
                <a:t>Secondary Seed </a:t>
              </a:r>
            </a:p>
          </p:txBody>
        </p:sp>
      </p:grpSp>
      <p:pic>
        <p:nvPicPr>
          <p:cNvPr id="88" name="Picture 87" descr="Single ID Card.png"/>
          <p:cNvPicPr>
            <a:picLocks noChangeAspect="1"/>
          </p:cNvPicPr>
          <p:nvPr/>
        </p:nvPicPr>
        <p:blipFill>
          <a:blip r:embed="rId8" cstate="print"/>
          <a:srcRect/>
          <a:stretch>
            <a:fillRect/>
          </a:stretch>
        </p:blipFill>
        <p:spPr bwMode="gray">
          <a:xfrm>
            <a:off x="4437063" y="3819525"/>
            <a:ext cx="503237" cy="352425"/>
          </a:xfrm>
          <a:prstGeom prst="rect">
            <a:avLst/>
          </a:prstGeom>
          <a:noFill/>
          <a:ln w="9525">
            <a:noFill/>
            <a:miter lim="800000"/>
            <a:headEnd/>
            <a:tailEnd/>
          </a:ln>
        </p:spPr>
      </p:pic>
      <p:pic>
        <p:nvPicPr>
          <p:cNvPr id="108613" name="Picture 139" descr="wla422-432-522.png"/>
          <p:cNvPicPr>
            <a:picLocks noChangeAspect="1"/>
          </p:cNvPicPr>
          <p:nvPr/>
        </p:nvPicPr>
        <p:blipFill>
          <a:blip r:embed="rId3" cstate="print"/>
          <a:srcRect/>
          <a:stretch>
            <a:fillRect/>
          </a:stretch>
        </p:blipFill>
        <p:spPr bwMode="gray">
          <a:xfrm>
            <a:off x="2068513" y="3886200"/>
            <a:ext cx="520700" cy="542925"/>
          </a:xfrm>
          <a:prstGeom prst="rect">
            <a:avLst/>
          </a:prstGeom>
          <a:noFill/>
          <a:ln w="9525">
            <a:noFill/>
            <a:miter lim="800000"/>
            <a:headEnd/>
            <a:tailEnd/>
          </a:ln>
        </p:spPr>
      </p:pic>
      <p:grpSp>
        <p:nvGrpSpPr>
          <p:cNvPr id="11" name="Group 319"/>
          <p:cNvGrpSpPr>
            <a:grpSpLocks/>
          </p:cNvGrpSpPr>
          <p:nvPr/>
        </p:nvGrpSpPr>
        <p:grpSpPr bwMode="auto">
          <a:xfrm>
            <a:off x="4284663" y="2641600"/>
            <a:ext cx="1841500" cy="560388"/>
            <a:chOff x="3817089" y="3281211"/>
            <a:chExt cx="1634856" cy="497318"/>
          </a:xfrm>
        </p:grpSpPr>
        <p:pic>
          <p:nvPicPr>
            <p:cNvPr id="108615" name="Picture 16" descr="wlc2800.png"/>
            <p:cNvPicPr>
              <a:picLocks noChangeAspect="1"/>
            </p:cNvPicPr>
            <p:nvPr/>
          </p:nvPicPr>
          <p:blipFill>
            <a:blip r:embed="rId9" cstate="print"/>
            <a:srcRect/>
            <a:stretch>
              <a:fillRect/>
            </a:stretch>
          </p:blipFill>
          <p:spPr bwMode="gray">
            <a:xfrm>
              <a:off x="3914586" y="3524703"/>
              <a:ext cx="1439863" cy="253826"/>
            </a:xfrm>
            <a:prstGeom prst="rect">
              <a:avLst/>
            </a:prstGeom>
            <a:noFill/>
            <a:ln w="9525">
              <a:noFill/>
              <a:miter lim="800000"/>
              <a:headEnd/>
              <a:tailEnd/>
            </a:ln>
          </p:spPr>
        </p:pic>
        <p:sp>
          <p:nvSpPr>
            <p:cNvPr id="108616"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a:spAutoFit/>
            </a:bodyPr>
            <a:lstStyle/>
            <a:p>
              <a:pPr algn="ctr">
                <a:lnSpc>
                  <a:spcPct val="90000"/>
                </a:lnSpc>
              </a:pPr>
              <a:r>
                <a:rPr lang="en-US" sz="1200" b="1">
                  <a:ea typeface="MS PGothic" pitchFamily="34" charset="-128"/>
                </a:rPr>
                <a:t>Primary Seed </a:t>
              </a:r>
            </a:p>
          </p:txBody>
        </p:sp>
      </p:grpSp>
      <p:pic>
        <p:nvPicPr>
          <p:cNvPr id="78" name="Picture 77" descr="Single ID Card.png"/>
          <p:cNvPicPr>
            <a:picLocks noChangeAspect="1"/>
          </p:cNvPicPr>
          <p:nvPr/>
        </p:nvPicPr>
        <p:blipFill>
          <a:blip r:embed="rId8" cstate="print"/>
          <a:srcRect/>
          <a:stretch>
            <a:fillRect/>
          </a:stretch>
        </p:blipFill>
        <p:spPr bwMode="gray">
          <a:xfrm>
            <a:off x="3421063" y="3632200"/>
            <a:ext cx="503237" cy="352425"/>
          </a:xfrm>
          <a:prstGeom prst="rect">
            <a:avLst/>
          </a:prstGeom>
          <a:noFill/>
          <a:ln w="9525">
            <a:noFill/>
            <a:miter lim="800000"/>
            <a:headEnd/>
            <a:tailEnd/>
          </a:ln>
        </p:spPr>
      </p:pic>
      <p:sp>
        <p:nvSpPr>
          <p:cNvPr id="108620" name="Rectangle 9"/>
          <p:cNvSpPr>
            <a:spLocks noChangeArrowheads="1"/>
          </p:cNvSpPr>
          <p:nvPr/>
        </p:nvSpPr>
        <p:spPr bwMode="white">
          <a:xfrm>
            <a:off x="8280400" y="274638"/>
            <a:ext cx="819150" cy="274637"/>
          </a:xfrm>
          <a:prstGeom prst="rect">
            <a:avLst/>
          </a:prstGeom>
          <a:noFill/>
          <a:ln w="9525">
            <a:noFill/>
            <a:miter lim="800000"/>
            <a:headEnd/>
            <a:tailEnd/>
          </a:ln>
        </p:spPr>
        <p:txBody>
          <a:bodyPr lIns="0" rIns="0">
            <a:spAutoFit/>
          </a:bodyPr>
          <a:lstStyle/>
          <a:p>
            <a:pPr algn="ctr"/>
            <a:r>
              <a:rPr lang="en-US" sz="1200" b="1">
                <a:solidFill>
                  <a:schemeClr val="bg1"/>
                </a:solidFill>
              </a:rPr>
              <a:t>WL Series</a:t>
            </a:r>
          </a:p>
        </p:txBody>
      </p:sp>
      <p:sp>
        <p:nvSpPr>
          <p:cNvPr id="108621" name="Rectangle 10"/>
          <p:cNvSpPr>
            <a:spLocks noChangeArrowheads="1"/>
          </p:cNvSpPr>
          <p:nvPr/>
        </p:nvSpPr>
        <p:spPr bwMode="white">
          <a:xfrm>
            <a:off x="6769100" y="274638"/>
            <a:ext cx="1265238" cy="274637"/>
          </a:xfrm>
          <a:prstGeom prst="rect">
            <a:avLst/>
          </a:prstGeom>
          <a:noFill/>
          <a:ln w="9525">
            <a:noFill/>
            <a:miter lim="800000"/>
            <a:headEnd/>
            <a:tailEnd/>
          </a:ln>
        </p:spPr>
        <p:txBody>
          <a:bodyPr>
            <a:spAutoFit/>
          </a:bodyPr>
          <a:lstStyle/>
          <a:p>
            <a:pPr algn="ctr"/>
            <a:r>
              <a:rPr lang="en-US" sz="1200" b="1">
                <a:solidFill>
                  <a:schemeClr val="bg1"/>
                </a:solidFill>
              </a:rPr>
              <a:t>EX Series</a:t>
            </a:r>
          </a:p>
        </p:txBody>
      </p:sp>
      <p:pic>
        <p:nvPicPr>
          <p:cNvPr id="141314" name="Picture 2"/>
          <p:cNvPicPr>
            <a:picLocks noChangeAspect="1" noChangeArrowheads="1"/>
          </p:cNvPicPr>
          <p:nvPr/>
        </p:nvPicPr>
        <p:blipFill>
          <a:blip r:embed="rId10" cstate="print"/>
          <a:srcRect/>
          <a:stretch>
            <a:fillRect/>
          </a:stretch>
        </p:blipFill>
        <p:spPr bwMode="auto">
          <a:xfrm>
            <a:off x="6781800" y="240673"/>
            <a:ext cx="2362200" cy="84772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 calcmode="lin" valueType="num">
                                      <p:cBhvr additive="base">
                                        <p:cTn id="11" dur="500" fill="hold"/>
                                        <p:tgtEl>
                                          <p:spTgt spid="196"/>
                                        </p:tgtEl>
                                        <p:attrNameLst>
                                          <p:attrName>ppt_x</p:attrName>
                                        </p:attrNameLst>
                                      </p:cBhvr>
                                      <p:tavLst>
                                        <p:tav tm="0">
                                          <p:val>
                                            <p:strVal val="0-#ppt_w/2"/>
                                          </p:val>
                                        </p:tav>
                                        <p:tav tm="100000">
                                          <p:val>
                                            <p:strVal val="#ppt_x"/>
                                          </p:val>
                                        </p:tav>
                                      </p:tavLst>
                                    </p:anim>
                                    <p:anim calcmode="lin" valueType="num">
                                      <p:cBhvr additive="base">
                                        <p:cTn id="12" dur="500" fill="hold"/>
                                        <p:tgtEl>
                                          <p:spTgt spid="19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1000"/>
                                        <p:tgtEl>
                                          <p:spTgt spid="197"/>
                                        </p:tgtEl>
                                      </p:cBhvr>
                                    </p:animEffect>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left)">
                                      <p:cBhvr>
                                        <p:cTn id="25" dur="500"/>
                                        <p:tgtEl>
                                          <p:spTgt spid="85"/>
                                        </p:tgtEl>
                                      </p:cBhvr>
                                    </p:animEffect>
                                  </p:childTnLst>
                                </p:cTn>
                              </p:par>
                            </p:childTnLst>
                          </p:cTn>
                        </p:par>
                        <p:par>
                          <p:cTn id="26" fill="hold">
                            <p:stCondLst>
                              <p:cond delay="500"/>
                            </p:stCondLst>
                            <p:childTnLst>
                              <p:par>
                                <p:cTn id="27" presetID="53" presetClass="entr" presetSubtype="0" fill="hold" nodeType="afterEffect">
                                  <p:stCondLst>
                                    <p:cond delay="0"/>
                                  </p:stCondLst>
                                  <p:childTnLst>
                                    <p:set>
                                      <p:cBhvr>
                                        <p:cTn id="28" dur="1" fill="hold">
                                          <p:stCondLst>
                                            <p:cond delay="0"/>
                                          </p:stCondLst>
                                        </p:cTn>
                                        <p:tgtEl>
                                          <p:spTgt spid="78"/>
                                        </p:tgtEl>
                                        <p:attrNameLst>
                                          <p:attrName>style.visibility</p:attrName>
                                        </p:attrNameLst>
                                      </p:cBhvr>
                                      <p:to>
                                        <p:strVal val="visible"/>
                                      </p:to>
                                    </p:set>
                                    <p:anim calcmode="lin" valueType="num">
                                      <p:cBhvr>
                                        <p:cTn id="29" dur="500" fill="hold"/>
                                        <p:tgtEl>
                                          <p:spTgt spid="78"/>
                                        </p:tgtEl>
                                        <p:attrNameLst>
                                          <p:attrName>ppt_w</p:attrName>
                                        </p:attrNameLst>
                                      </p:cBhvr>
                                      <p:tavLst>
                                        <p:tav tm="0">
                                          <p:val>
                                            <p:fltVal val="0"/>
                                          </p:val>
                                        </p:tav>
                                        <p:tav tm="100000">
                                          <p:val>
                                            <p:strVal val="#ppt_w"/>
                                          </p:val>
                                        </p:tav>
                                      </p:tavLst>
                                    </p:anim>
                                    <p:anim calcmode="lin" valueType="num">
                                      <p:cBhvr>
                                        <p:cTn id="30" dur="500" fill="hold"/>
                                        <p:tgtEl>
                                          <p:spTgt spid="78"/>
                                        </p:tgtEl>
                                        <p:attrNameLst>
                                          <p:attrName>ppt_h</p:attrName>
                                        </p:attrNameLst>
                                      </p:cBhvr>
                                      <p:tavLst>
                                        <p:tav tm="0">
                                          <p:val>
                                            <p:fltVal val="0"/>
                                          </p:val>
                                        </p:tav>
                                        <p:tav tm="100000">
                                          <p:val>
                                            <p:strVal val="#ppt_h"/>
                                          </p:val>
                                        </p:tav>
                                      </p:tavLst>
                                    </p:anim>
                                    <p:animEffect transition="in" filter="fade">
                                      <p:cBhvr>
                                        <p:cTn id="31" dur="500"/>
                                        <p:tgtEl>
                                          <p:spTgt spid="78"/>
                                        </p:tgtEl>
                                      </p:cBhvr>
                                    </p:animEffect>
                                  </p:childTnLst>
                                </p:cTn>
                              </p:par>
                            </p:childTnLst>
                          </p:cTn>
                        </p:par>
                        <p:par>
                          <p:cTn id="32" fill="hold">
                            <p:stCondLst>
                              <p:cond delay="1000"/>
                            </p:stCondLst>
                            <p:childTnLst>
                              <p:par>
                                <p:cTn id="33" presetID="53" presetClass="entr" presetSubtype="0" fill="hold" grpId="0" nodeType="afterEffect">
                                  <p:stCondLst>
                                    <p:cond delay="0"/>
                                  </p:stCondLst>
                                  <p:childTnLst>
                                    <p:set>
                                      <p:cBhvr>
                                        <p:cTn id="34" dur="1" fill="hold">
                                          <p:stCondLst>
                                            <p:cond delay="0"/>
                                          </p:stCondLst>
                                        </p:cTn>
                                        <p:tgtEl>
                                          <p:spTgt spid="221"/>
                                        </p:tgtEl>
                                        <p:attrNameLst>
                                          <p:attrName>style.visibility</p:attrName>
                                        </p:attrNameLst>
                                      </p:cBhvr>
                                      <p:to>
                                        <p:strVal val="visible"/>
                                      </p:to>
                                    </p:set>
                                    <p:anim calcmode="lin" valueType="num">
                                      <p:cBhvr>
                                        <p:cTn id="35" dur="500" fill="hold"/>
                                        <p:tgtEl>
                                          <p:spTgt spid="221"/>
                                        </p:tgtEl>
                                        <p:attrNameLst>
                                          <p:attrName>ppt_w</p:attrName>
                                        </p:attrNameLst>
                                      </p:cBhvr>
                                      <p:tavLst>
                                        <p:tav tm="0">
                                          <p:val>
                                            <p:fltVal val="0"/>
                                          </p:val>
                                        </p:tav>
                                        <p:tav tm="100000">
                                          <p:val>
                                            <p:strVal val="#ppt_w"/>
                                          </p:val>
                                        </p:tav>
                                      </p:tavLst>
                                    </p:anim>
                                    <p:anim calcmode="lin" valueType="num">
                                      <p:cBhvr>
                                        <p:cTn id="36" dur="500" fill="hold"/>
                                        <p:tgtEl>
                                          <p:spTgt spid="221"/>
                                        </p:tgtEl>
                                        <p:attrNameLst>
                                          <p:attrName>ppt_h</p:attrName>
                                        </p:attrNameLst>
                                      </p:cBhvr>
                                      <p:tavLst>
                                        <p:tav tm="0">
                                          <p:val>
                                            <p:fltVal val="0"/>
                                          </p:val>
                                        </p:tav>
                                        <p:tav tm="100000">
                                          <p:val>
                                            <p:strVal val="#ppt_h"/>
                                          </p:val>
                                        </p:tav>
                                      </p:tavLst>
                                    </p:anim>
                                    <p:animEffect transition="in" filter="fade">
                                      <p:cBhvr>
                                        <p:cTn id="37" dur="500"/>
                                        <p:tgtEl>
                                          <p:spTgt spid="221"/>
                                        </p:tgtEl>
                                      </p:cBhvr>
                                    </p:animEffect>
                                  </p:childTnLst>
                                </p:cTn>
                              </p:par>
                              <p:par>
                                <p:cTn id="38" presetID="10" presetClass="exit" presetSubtype="0" fill="hold" nodeType="withEffect">
                                  <p:stCondLst>
                                    <p:cond delay="0"/>
                                  </p:stCondLst>
                                  <p:childTnLst>
                                    <p:animEffect transition="out" filter="fade">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par>
                                <p:cTn id="46" presetID="10" presetClass="exit" presetSubtype="0" fill="hold" nodeType="withEffect">
                                  <p:stCondLst>
                                    <p:cond delay="0"/>
                                  </p:stCondLst>
                                  <p:childTnLst>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cTn>
                              </p:par>
                            </p:childTnLst>
                          </p:cTn>
                        </p:par>
                        <p:par>
                          <p:cTn id="49" fill="hold">
                            <p:stCondLst>
                              <p:cond delay="1000"/>
                            </p:stCondLst>
                            <p:childTnLst>
                              <p:par>
                                <p:cTn id="50" presetID="53" presetClass="entr" presetSubtype="0" fill="hold" nodeType="afterEffect">
                                  <p:stCondLst>
                                    <p:cond delay="0"/>
                                  </p:stCondLst>
                                  <p:childTnLst>
                                    <p:set>
                                      <p:cBhvr>
                                        <p:cTn id="51" dur="1" fill="hold">
                                          <p:stCondLst>
                                            <p:cond delay="0"/>
                                          </p:stCondLst>
                                        </p:cTn>
                                        <p:tgtEl>
                                          <p:spTgt spid="77"/>
                                        </p:tgtEl>
                                        <p:attrNameLst>
                                          <p:attrName>style.visibility</p:attrName>
                                        </p:attrNameLst>
                                      </p:cBhvr>
                                      <p:to>
                                        <p:strVal val="visible"/>
                                      </p:to>
                                    </p:set>
                                    <p:anim calcmode="lin" valueType="num">
                                      <p:cBhvr>
                                        <p:cTn id="52" dur="500" fill="hold"/>
                                        <p:tgtEl>
                                          <p:spTgt spid="77"/>
                                        </p:tgtEl>
                                        <p:attrNameLst>
                                          <p:attrName>ppt_w</p:attrName>
                                        </p:attrNameLst>
                                      </p:cBhvr>
                                      <p:tavLst>
                                        <p:tav tm="0">
                                          <p:val>
                                            <p:fltVal val="0"/>
                                          </p:val>
                                        </p:tav>
                                        <p:tav tm="100000">
                                          <p:val>
                                            <p:strVal val="#ppt_w"/>
                                          </p:val>
                                        </p:tav>
                                      </p:tavLst>
                                    </p:anim>
                                    <p:anim calcmode="lin" valueType="num">
                                      <p:cBhvr>
                                        <p:cTn id="53" dur="500" fill="hold"/>
                                        <p:tgtEl>
                                          <p:spTgt spid="77"/>
                                        </p:tgtEl>
                                        <p:attrNameLst>
                                          <p:attrName>ppt_h</p:attrName>
                                        </p:attrNameLst>
                                      </p:cBhvr>
                                      <p:tavLst>
                                        <p:tav tm="0">
                                          <p:val>
                                            <p:fltVal val="0"/>
                                          </p:val>
                                        </p:tav>
                                        <p:tav tm="100000">
                                          <p:val>
                                            <p:strVal val="#ppt_h"/>
                                          </p:val>
                                        </p:tav>
                                      </p:tavLst>
                                    </p:anim>
                                    <p:animEffect transition="in" filter="fade">
                                      <p:cBhvr>
                                        <p:cTn id="54" dur="500"/>
                                        <p:tgtEl>
                                          <p:spTgt spid="77"/>
                                        </p:tgtEl>
                                      </p:cBhvr>
                                    </p:animEffect>
                                  </p:childTnLst>
                                </p:cTn>
                              </p:par>
                            </p:childTnLst>
                          </p:cTn>
                        </p:par>
                        <p:par>
                          <p:cTn id="55" fill="hold">
                            <p:stCondLst>
                              <p:cond delay="1500"/>
                            </p:stCondLst>
                            <p:childTnLst>
                              <p:par>
                                <p:cTn id="56" presetID="22" presetClass="entr" presetSubtype="8" fill="hold"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left)">
                                      <p:cBhvr>
                                        <p:cTn id="58" dur="1000"/>
                                        <p:tgtEl>
                                          <p:spTgt spid="86"/>
                                        </p:tgtEl>
                                      </p:cBhvr>
                                    </p:animEffect>
                                  </p:childTnLst>
                                </p:cTn>
                              </p:par>
                            </p:childTnLst>
                          </p:cTn>
                        </p:par>
                        <p:par>
                          <p:cTn id="59" fill="hold">
                            <p:stCondLst>
                              <p:cond delay="2500"/>
                            </p:stCondLst>
                            <p:childTnLst>
                              <p:par>
                                <p:cTn id="60" presetID="53" presetClass="entr" presetSubtype="0" fill="hold" nodeType="afterEffect">
                                  <p:stCondLst>
                                    <p:cond delay="0"/>
                                  </p:stCondLst>
                                  <p:childTnLst>
                                    <p:set>
                                      <p:cBhvr>
                                        <p:cTn id="61" dur="1" fill="hold">
                                          <p:stCondLst>
                                            <p:cond delay="0"/>
                                          </p:stCondLst>
                                        </p:cTn>
                                        <p:tgtEl>
                                          <p:spTgt spid="88"/>
                                        </p:tgtEl>
                                        <p:attrNameLst>
                                          <p:attrName>style.visibility</p:attrName>
                                        </p:attrNameLst>
                                      </p:cBhvr>
                                      <p:to>
                                        <p:strVal val="visible"/>
                                      </p:to>
                                    </p:set>
                                    <p:anim calcmode="lin" valueType="num">
                                      <p:cBhvr>
                                        <p:cTn id="62" dur="500" fill="hold"/>
                                        <p:tgtEl>
                                          <p:spTgt spid="88"/>
                                        </p:tgtEl>
                                        <p:attrNameLst>
                                          <p:attrName>ppt_w</p:attrName>
                                        </p:attrNameLst>
                                      </p:cBhvr>
                                      <p:tavLst>
                                        <p:tav tm="0">
                                          <p:val>
                                            <p:fltVal val="0"/>
                                          </p:val>
                                        </p:tav>
                                        <p:tav tm="100000">
                                          <p:val>
                                            <p:strVal val="#ppt_w"/>
                                          </p:val>
                                        </p:tav>
                                      </p:tavLst>
                                    </p:anim>
                                    <p:anim calcmode="lin" valueType="num">
                                      <p:cBhvr>
                                        <p:cTn id="63" dur="500" fill="hold"/>
                                        <p:tgtEl>
                                          <p:spTgt spid="88"/>
                                        </p:tgtEl>
                                        <p:attrNameLst>
                                          <p:attrName>ppt_h</p:attrName>
                                        </p:attrNameLst>
                                      </p:cBhvr>
                                      <p:tavLst>
                                        <p:tav tm="0">
                                          <p:val>
                                            <p:fltVal val="0"/>
                                          </p:val>
                                        </p:tav>
                                        <p:tav tm="100000">
                                          <p:val>
                                            <p:strVal val="#ppt_h"/>
                                          </p:val>
                                        </p:tav>
                                      </p:tavLst>
                                    </p:anim>
                                    <p:animEffect transition="in" filter="fade">
                                      <p:cBhvr>
                                        <p:cTn id="64" dur="500"/>
                                        <p:tgtEl>
                                          <p:spTgt spid="88"/>
                                        </p:tgtEl>
                                      </p:cBhvr>
                                    </p:animEffect>
                                  </p:childTnLst>
                                </p:cTn>
                              </p:par>
                            </p:childTnLst>
                          </p:cTn>
                        </p:par>
                        <p:par>
                          <p:cTn id="65" fill="hold">
                            <p:stCondLst>
                              <p:cond delay="3000"/>
                            </p:stCondLst>
                            <p:childTnLst>
                              <p:par>
                                <p:cTn id="66" presetID="53" presetClass="entr" presetSubtype="0" fill="hold" grpId="0" nodeType="afterEffect">
                                  <p:stCondLst>
                                    <p:cond delay="0"/>
                                  </p:stCondLst>
                                  <p:childTnLst>
                                    <p:set>
                                      <p:cBhvr>
                                        <p:cTn id="67" dur="1" fill="hold">
                                          <p:stCondLst>
                                            <p:cond delay="0"/>
                                          </p:stCondLst>
                                        </p:cTn>
                                        <p:tgtEl>
                                          <p:spTgt spid="169"/>
                                        </p:tgtEl>
                                        <p:attrNameLst>
                                          <p:attrName>style.visibility</p:attrName>
                                        </p:attrNameLst>
                                      </p:cBhvr>
                                      <p:to>
                                        <p:strVal val="visible"/>
                                      </p:to>
                                    </p:set>
                                    <p:anim calcmode="lin" valueType="num">
                                      <p:cBhvr>
                                        <p:cTn id="68" dur="500" fill="hold"/>
                                        <p:tgtEl>
                                          <p:spTgt spid="169"/>
                                        </p:tgtEl>
                                        <p:attrNameLst>
                                          <p:attrName>ppt_w</p:attrName>
                                        </p:attrNameLst>
                                      </p:cBhvr>
                                      <p:tavLst>
                                        <p:tav tm="0">
                                          <p:val>
                                            <p:fltVal val="0"/>
                                          </p:val>
                                        </p:tav>
                                        <p:tav tm="100000">
                                          <p:val>
                                            <p:strVal val="#ppt_w"/>
                                          </p:val>
                                        </p:tav>
                                      </p:tavLst>
                                    </p:anim>
                                    <p:anim calcmode="lin" valueType="num">
                                      <p:cBhvr>
                                        <p:cTn id="69" dur="500" fill="hold"/>
                                        <p:tgtEl>
                                          <p:spTgt spid="169"/>
                                        </p:tgtEl>
                                        <p:attrNameLst>
                                          <p:attrName>ppt_h</p:attrName>
                                        </p:attrNameLst>
                                      </p:cBhvr>
                                      <p:tavLst>
                                        <p:tav tm="0">
                                          <p:val>
                                            <p:fltVal val="0"/>
                                          </p:val>
                                        </p:tav>
                                        <p:tav tm="100000">
                                          <p:val>
                                            <p:strVal val="#ppt_h"/>
                                          </p:val>
                                        </p:tav>
                                      </p:tavLst>
                                    </p:anim>
                                    <p:animEffect transition="in" filter="fade">
                                      <p:cBhvr>
                                        <p:cTn id="70"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2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bwMode="gray">
          <a:xfrm>
            <a:off x="1916928" y="1497556"/>
            <a:ext cx="6693672"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nvGrpSpPr>
          <p:cNvPr id="2" name="Group 119"/>
          <p:cNvGrpSpPr>
            <a:grpSpLocks/>
          </p:cNvGrpSpPr>
          <p:nvPr/>
        </p:nvGrpSpPr>
        <p:grpSpPr bwMode="auto">
          <a:xfrm>
            <a:off x="3089275" y="2062163"/>
            <a:ext cx="4248150" cy="3452812"/>
            <a:chOff x="3089085" y="2062377"/>
            <a:chExt cx="4248571" cy="3451947"/>
          </a:xfrm>
        </p:grpSpPr>
        <p:grpSp>
          <p:nvGrpSpPr>
            <p:cNvPr id="3" name="Group 288"/>
            <p:cNvGrpSpPr>
              <a:grpSpLocks/>
            </p:cNvGrpSpPr>
            <p:nvPr/>
          </p:nvGrpSpPr>
          <p:grpSpPr bwMode="auto">
            <a:xfrm>
              <a:off x="3089085" y="2062377"/>
              <a:ext cx="4248571" cy="3451947"/>
              <a:chOff x="3176865" y="2080187"/>
              <a:chExt cx="4248571" cy="3451947"/>
            </a:xfrm>
          </p:grpSpPr>
          <p:cxnSp>
            <p:nvCxnSpPr>
              <p:cNvPr id="132" name="Straight Connector 131"/>
              <p:cNvCxnSpPr/>
              <p:nvPr/>
            </p:nvCxnSpPr>
            <p:spPr bwMode="gray">
              <a:xfrm>
                <a:off x="3176865" y="2513465"/>
                <a:ext cx="2105234" cy="98400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gray">
              <a:xfrm>
                <a:off x="4126284" y="2081774"/>
                <a:ext cx="1232022" cy="96972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gray">
              <a:xfrm flipH="1">
                <a:off x="5313852" y="2511879"/>
                <a:ext cx="2105234" cy="98559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gray">
              <a:xfrm flipH="1">
                <a:off x="5237644" y="2080187"/>
                <a:ext cx="1232022" cy="96971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gray">
              <a:xfrm flipH="1" flipV="1">
                <a:off x="5320202" y="4114852"/>
                <a:ext cx="2105234" cy="98400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gray">
              <a:xfrm flipH="1" flipV="1">
                <a:off x="5243995" y="4560827"/>
                <a:ext cx="1232022" cy="96972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gray">
              <a:xfrm flipV="1">
                <a:off x="3183216" y="4114852"/>
                <a:ext cx="2105234" cy="98559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gray">
              <a:xfrm flipV="1">
                <a:off x="4132635" y="4562415"/>
                <a:ext cx="1232022" cy="96971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a:grpSpLocks/>
            </p:cNvGrpSpPr>
            <p:nvPr/>
          </p:nvGrpSpPr>
          <p:grpSpPr bwMode="auto">
            <a:xfrm>
              <a:off x="3155150" y="2127867"/>
              <a:ext cx="4116441" cy="3320968"/>
              <a:chOff x="3242930" y="2145677"/>
              <a:chExt cx="4116441" cy="3320968"/>
            </a:xfrm>
          </p:grpSpPr>
          <p:cxnSp>
            <p:nvCxnSpPr>
              <p:cNvPr id="124" name="Straight Connector 123"/>
              <p:cNvCxnSpPr/>
              <p:nvPr/>
            </p:nvCxnSpPr>
            <p:spPr bwMode="gray">
              <a:xfrm rot="16200000" flipH="1">
                <a:off x="3041294" y="2796662"/>
                <a:ext cx="988764"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gray">
              <a:xfrm rot="16200000" flipH="1">
                <a:off x="4091581" y="2262520"/>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gray">
              <a:xfrm rot="5400000">
                <a:off x="6565892" y="2795075"/>
                <a:ext cx="988765"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gray">
              <a:xfrm rot="5400000">
                <a:off x="5221993" y="2260932"/>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gray">
              <a:xfrm rot="16200000" flipV="1">
                <a:off x="6572244" y="4231402"/>
                <a:ext cx="988764"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gray">
              <a:xfrm rot="16200000" flipV="1">
                <a:off x="5320429" y="4390857"/>
                <a:ext cx="1288727" cy="8605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gray">
              <a:xfrm rot="5400000" flipH="1" flipV="1">
                <a:off x="3047644" y="4232990"/>
                <a:ext cx="988765"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gray">
              <a:xfrm rot="5400000" flipH="1" flipV="1">
                <a:off x="4097932" y="4300359"/>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23" name="Straight Connector 122"/>
            <p:cNvCxnSpPr/>
            <p:nvPr/>
          </p:nvCxnSpPr>
          <p:spPr bwMode="gray">
            <a:xfrm rot="5400000">
              <a:off x="5095130" y="3350310"/>
              <a:ext cx="226955"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144"/>
          <p:cNvGrpSpPr>
            <a:grpSpLocks/>
          </p:cNvGrpSpPr>
          <p:nvPr/>
        </p:nvGrpSpPr>
        <p:grpSpPr bwMode="auto">
          <a:xfrm>
            <a:off x="2835275" y="1793875"/>
            <a:ext cx="4808538" cy="1019175"/>
            <a:chOff x="2944457" y="1811079"/>
            <a:chExt cx="4809171" cy="1019291"/>
          </a:xfrm>
        </p:grpSpPr>
        <p:pic>
          <p:nvPicPr>
            <p:cNvPr id="110618" name="Picture 644" descr="wla422-432-522.png"/>
            <p:cNvPicPr>
              <a:picLocks noChangeAspect="1"/>
            </p:cNvPicPr>
            <p:nvPr/>
          </p:nvPicPr>
          <p:blipFill>
            <a:blip r:embed="rId3" cstate="print"/>
            <a:srcRect/>
            <a:stretch>
              <a:fillRect/>
            </a:stretch>
          </p:blipFill>
          <p:spPr bwMode="gray">
            <a:xfrm>
              <a:off x="2944457" y="2286000"/>
              <a:ext cx="520706" cy="544370"/>
            </a:xfrm>
            <a:prstGeom prst="rect">
              <a:avLst/>
            </a:prstGeom>
            <a:noFill/>
            <a:ln w="9525">
              <a:noFill/>
              <a:miter lim="800000"/>
              <a:headEnd/>
              <a:tailEnd/>
            </a:ln>
          </p:spPr>
        </p:pic>
        <p:pic>
          <p:nvPicPr>
            <p:cNvPr id="110619" name="Picture 645" descr="wla422-432-522.png"/>
            <p:cNvPicPr>
              <a:picLocks noChangeAspect="1"/>
            </p:cNvPicPr>
            <p:nvPr/>
          </p:nvPicPr>
          <p:blipFill>
            <a:blip r:embed="rId3" cstate="print"/>
            <a:srcRect/>
            <a:stretch>
              <a:fillRect/>
            </a:stretch>
          </p:blipFill>
          <p:spPr bwMode="gray">
            <a:xfrm>
              <a:off x="3883666" y="1811079"/>
              <a:ext cx="520706" cy="544370"/>
            </a:xfrm>
            <a:prstGeom prst="rect">
              <a:avLst/>
            </a:prstGeom>
            <a:noFill/>
            <a:ln w="9525">
              <a:noFill/>
              <a:miter lim="800000"/>
              <a:headEnd/>
              <a:tailEnd/>
            </a:ln>
          </p:spPr>
        </p:pic>
        <p:pic>
          <p:nvPicPr>
            <p:cNvPr id="110620" name="Picture 647" descr="wla422-432-522.png"/>
            <p:cNvPicPr>
              <a:picLocks noChangeAspect="1"/>
            </p:cNvPicPr>
            <p:nvPr/>
          </p:nvPicPr>
          <p:blipFill>
            <a:blip r:embed="rId3" cstate="print"/>
            <a:srcRect/>
            <a:stretch>
              <a:fillRect/>
            </a:stretch>
          </p:blipFill>
          <p:spPr bwMode="gray">
            <a:xfrm>
              <a:off x="6261815" y="1818168"/>
              <a:ext cx="520706" cy="544370"/>
            </a:xfrm>
            <a:prstGeom prst="rect">
              <a:avLst/>
            </a:prstGeom>
            <a:noFill/>
            <a:ln w="9525">
              <a:noFill/>
              <a:miter lim="800000"/>
              <a:headEnd/>
              <a:tailEnd/>
            </a:ln>
          </p:spPr>
        </p:pic>
        <p:pic>
          <p:nvPicPr>
            <p:cNvPr id="110621" name="Picture 648" descr="wla422-432-522.png"/>
            <p:cNvPicPr>
              <a:picLocks noChangeAspect="1"/>
            </p:cNvPicPr>
            <p:nvPr/>
          </p:nvPicPr>
          <p:blipFill>
            <a:blip r:embed="rId3" cstate="print"/>
            <a:srcRect/>
            <a:stretch>
              <a:fillRect/>
            </a:stretch>
          </p:blipFill>
          <p:spPr bwMode="gray">
            <a:xfrm>
              <a:off x="7232922" y="2257647"/>
              <a:ext cx="520706" cy="544370"/>
            </a:xfrm>
            <a:prstGeom prst="rect">
              <a:avLst/>
            </a:prstGeom>
            <a:noFill/>
            <a:ln w="9525">
              <a:noFill/>
              <a:miter lim="800000"/>
              <a:headEnd/>
              <a:tailEnd/>
            </a:ln>
          </p:spPr>
        </p:pic>
      </p:grpSp>
      <p:pic>
        <p:nvPicPr>
          <p:cNvPr id="110622" name="Picture 642" descr="wla422-432-522.png"/>
          <p:cNvPicPr>
            <a:picLocks noChangeAspect="1"/>
          </p:cNvPicPr>
          <p:nvPr/>
        </p:nvPicPr>
        <p:blipFill>
          <a:blip r:embed="rId3" cstate="print"/>
          <a:srcRect/>
          <a:stretch>
            <a:fillRect/>
          </a:stretch>
        </p:blipFill>
        <p:spPr bwMode="gray">
          <a:xfrm>
            <a:off x="6142038" y="5270500"/>
            <a:ext cx="520700" cy="544513"/>
          </a:xfrm>
          <a:prstGeom prst="rect">
            <a:avLst/>
          </a:prstGeom>
          <a:noFill/>
          <a:ln w="9525">
            <a:noFill/>
            <a:miter lim="800000"/>
            <a:headEnd/>
            <a:tailEnd/>
          </a:ln>
        </p:spPr>
      </p:pic>
      <p:pic>
        <p:nvPicPr>
          <p:cNvPr id="110623" name="Picture 643" descr="wla422-432-522.png"/>
          <p:cNvPicPr>
            <a:picLocks noChangeAspect="1"/>
          </p:cNvPicPr>
          <p:nvPr/>
        </p:nvPicPr>
        <p:blipFill>
          <a:blip r:embed="rId3" cstate="print"/>
          <a:srcRect/>
          <a:stretch>
            <a:fillRect/>
          </a:stretch>
        </p:blipFill>
        <p:spPr bwMode="gray">
          <a:xfrm>
            <a:off x="7126288" y="4868863"/>
            <a:ext cx="520700" cy="544512"/>
          </a:xfrm>
          <a:prstGeom prst="rect">
            <a:avLst/>
          </a:prstGeom>
          <a:noFill/>
          <a:ln w="9525">
            <a:noFill/>
            <a:miter lim="800000"/>
            <a:headEnd/>
            <a:tailEnd/>
          </a:ln>
        </p:spPr>
      </p:pic>
      <p:pic>
        <p:nvPicPr>
          <p:cNvPr id="449" name="Picture 22" descr="cloud1b.png"/>
          <p:cNvPicPr preferRelativeResize="0">
            <a:picLocks noChangeAspect="1"/>
          </p:cNvPicPr>
          <p:nvPr/>
        </p:nvPicPr>
        <p:blipFill>
          <a:blip r:embed="rId4" cstate="print">
            <a:duotone>
              <a:schemeClr val="accent6">
                <a:shade val="45000"/>
                <a:satMod val="135000"/>
              </a:schemeClr>
              <a:prstClr val="white"/>
            </a:duotone>
          </a:blip>
          <a:srcRect/>
          <a:stretch>
            <a:fillRect/>
          </a:stretch>
        </p:blipFill>
        <p:spPr bwMode="gray">
          <a:xfrm>
            <a:off x="2784314" y="2217670"/>
            <a:ext cx="4930016" cy="3120250"/>
          </a:xfrm>
          <a:prstGeom prst="rect">
            <a:avLst/>
          </a:prstGeom>
          <a:noFill/>
          <a:ln w="9525">
            <a:noFill/>
            <a:miter lim="800000"/>
            <a:headEnd/>
            <a:tailEnd/>
          </a:ln>
        </p:spPr>
      </p:pic>
      <p:cxnSp>
        <p:nvCxnSpPr>
          <p:cNvPr id="450" name="Straight Connector 449"/>
          <p:cNvCxnSpPr/>
          <p:nvPr/>
        </p:nvCxnSpPr>
        <p:spPr bwMode="gray">
          <a:xfrm rot="16200000" flipH="1">
            <a:off x="5171282" y="3267869"/>
            <a:ext cx="74612"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76" name="Freeform 475"/>
          <p:cNvSpPr/>
          <p:nvPr/>
        </p:nvSpPr>
        <p:spPr bwMode="gray">
          <a:xfrm>
            <a:off x="3670300" y="3397250"/>
            <a:ext cx="1127125" cy="706438"/>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dirty="0"/>
          </a:p>
        </p:txBody>
      </p:sp>
      <p:sp>
        <p:nvSpPr>
          <p:cNvPr id="475" name="Freeform 474"/>
          <p:cNvSpPr/>
          <p:nvPr/>
        </p:nvSpPr>
        <p:spPr bwMode="gray">
          <a:xfrm flipH="1">
            <a:off x="5635625" y="3397250"/>
            <a:ext cx="1127125" cy="728663"/>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dirty="0"/>
          </a:p>
        </p:txBody>
      </p:sp>
      <p:cxnSp>
        <p:nvCxnSpPr>
          <p:cNvPr id="473" name="Straight Connector 472"/>
          <p:cNvCxnSpPr/>
          <p:nvPr/>
        </p:nvCxnSpPr>
        <p:spPr bwMode="gray">
          <a:xfrm rot="5400000">
            <a:off x="4860132" y="3861593"/>
            <a:ext cx="698500" cy="476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699" name="Rectangle 17"/>
          <p:cNvSpPr>
            <a:spLocks noGrp="1" noChangeArrowheads="1"/>
          </p:cNvSpPr>
          <p:nvPr>
            <p:ph type="title" idx="4294967295"/>
          </p:nvPr>
        </p:nvSpPr>
        <p:spPr bwMode="gray"/>
        <p:txBody>
          <a:bodyPr>
            <a:noAutofit/>
          </a:bodyPr>
          <a:lstStyle/>
          <a:p>
            <a:pPr eaLnBrk="1" hangingPunct="1">
              <a:spcAft>
                <a:spcPts val="525"/>
              </a:spcAft>
            </a:pPr>
            <a:r>
              <a:rPr sz="2000" cap="none" smtClean="0">
                <a:latin typeface="Arial" charset="0"/>
              </a:rPr>
              <a:t>SELF-REPAIRING CONTROL ARCHITECTURE</a:t>
            </a:r>
          </a:p>
        </p:txBody>
      </p:sp>
      <p:pic>
        <p:nvPicPr>
          <p:cNvPr id="110630" name="Picture 195" descr="Wireless Laptop.png"/>
          <p:cNvPicPr>
            <a:picLocks noChangeAspect="1"/>
          </p:cNvPicPr>
          <p:nvPr/>
        </p:nvPicPr>
        <p:blipFill>
          <a:blip r:embed="rId5" cstate="print"/>
          <a:srcRect/>
          <a:stretch>
            <a:fillRect/>
          </a:stretch>
        </p:blipFill>
        <p:spPr bwMode="gray">
          <a:xfrm>
            <a:off x="522288" y="2033588"/>
            <a:ext cx="906462" cy="781050"/>
          </a:xfrm>
          <a:prstGeom prst="rect">
            <a:avLst/>
          </a:prstGeom>
          <a:noFill/>
          <a:ln w="9525">
            <a:noFill/>
            <a:miter lim="800000"/>
            <a:headEnd/>
            <a:tailEnd/>
          </a:ln>
        </p:spPr>
      </p:pic>
      <p:pic>
        <p:nvPicPr>
          <p:cNvPr id="110631" name="Picture 196" descr="Lightning.png"/>
          <p:cNvPicPr>
            <a:picLocks noChangeAspect="1"/>
          </p:cNvPicPr>
          <p:nvPr/>
        </p:nvPicPr>
        <p:blipFill>
          <a:blip r:embed="rId6" cstate="print"/>
          <a:srcRect/>
          <a:stretch>
            <a:fillRect/>
          </a:stretch>
        </p:blipFill>
        <p:spPr bwMode="gray">
          <a:xfrm rot="7319128">
            <a:off x="1414463" y="2620962"/>
            <a:ext cx="287338" cy="1535113"/>
          </a:xfrm>
          <a:prstGeom prst="rect">
            <a:avLst/>
          </a:prstGeom>
          <a:noFill/>
          <a:ln w="9525">
            <a:noFill/>
            <a:miter lim="800000"/>
            <a:headEnd/>
            <a:tailEnd/>
          </a:ln>
        </p:spPr>
      </p:pic>
      <p:pic>
        <p:nvPicPr>
          <p:cNvPr id="110632" name="Picture 639" descr="wla422-432-522.png"/>
          <p:cNvPicPr>
            <a:picLocks noChangeAspect="1"/>
          </p:cNvPicPr>
          <p:nvPr/>
        </p:nvPicPr>
        <p:blipFill>
          <a:blip r:embed="rId3" cstate="print"/>
          <a:srcRect/>
          <a:stretch>
            <a:fillRect/>
          </a:stretch>
        </p:blipFill>
        <p:spPr bwMode="gray">
          <a:xfrm>
            <a:off x="2859088" y="4887913"/>
            <a:ext cx="520700" cy="544512"/>
          </a:xfrm>
          <a:prstGeom prst="rect">
            <a:avLst/>
          </a:prstGeom>
          <a:noFill/>
          <a:ln w="9525">
            <a:noFill/>
            <a:miter lim="800000"/>
            <a:headEnd/>
            <a:tailEnd/>
          </a:ln>
        </p:spPr>
      </p:pic>
      <p:pic>
        <p:nvPicPr>
          <p:cNvPr id="110633" name="Picture 640" descr="wla422-432-522.png"/>
          <p:cNvPicPr>
            <a:picLocks noChangeAspect="1"/>
          </p:cNvPicPr>
          <p:nvPr/>
        </p:nvPicPr>
        <p:blipFill>
          <a:blip r:embed="rId3" cstate="print"/>
          <a:srcRect/>
          <a:stretch>
            <a:fillRect/>
          </a:stretch>
        </p:blipFill>
        <p:spPr bwMode="gray">
          <a:xfrm>
            <a:off x="3778250" y="5273675"/>
            <a:ext cx="520700" cy="544513"/>
          </a:xfrm>
          <a:prstGeom prst="rect">
            <a:avLst/>
          </a:prstGeom>
          <a:noFill/>
          <a:ln w="9525">
            <a:noFill/>
            <a:miter lim="800000"/>
            <a:headEnd/>
            <a:tailEnd/>
          </a:ln>
        </p:spPr>
      </p:pic>
      <p:cxnSp>
        <p:nvCxnSpPr>
          <p:cNvPr id="141" name="Straight Connector 140"/>
          <p:cNvCxnSpPr/>
          <p:nvPr/>
        </p:nvCxnSpPr>
        <p:spPr>
          <a:xfrm>
            <a:off x="2500313" y="4157663"/>
            <a:ext cx="1217612"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2" name="Rectangle 21"/>
          <p:cNvSpPr>
            <a:spLocks noChangeArrowheads="1"/>
          </p:cNvSpPr>
          <p:nvPr/>
        </p:nvSpPr>
        <p:spPr bwMode="gray">
          <a:xfrm>
            <a:off x="4592638" y="4225925"/>
            <a:ext cx="1220787" cy="268288"/>
          </a:xfrm>
          <a:prstGeom prst="rect">
            <a:avLst/>
          </a:prstGeom>
          <a:noFill/>
          <a:ln w="9525" algn="ctr">
            <a:noFill/>
            <a:miter lim="800000"/>
            <a:headEnd/>
            <a:tailEnd/>
          </a:ln>
        </p:spPr>
        <p:txBody>
          <a:bodyPr>
            <a:spAutoFit/>
          </a:bodyPr>
          <a:lstStyle/>
          <a:p>
            <a:pPr algn="ctr" fontAlgn="auto">
              <a:lnSpc>
                <a:spcPct val="95000"/>
              </a:lnSpc>
              <a:spcBef>
                <a:spcPct val="10000"/>
              </a:spcBef>
              <a:spcAft>
                <a:spcPts val="0"/>
              </a:spcAft>
              <a:defRPr/>
            </a:pPr>
            <a:r>
              <a:rPr lang="en-US" sz="1200" b="1" dirty="0">
                <a:solidFill>
                  <a:schemeClr val="bg1">
                    <a:lumMod val="75000"/>
                  </a:schemeClr>
                </a:solidFill>
                <a:latin typeface="+mn-lt"/>
                <a:ea typeface="MS PGothic" pitchFamily="34" charset="-128"/>
                <a:cs typeface="+mn-cs"/>
              </a:rPr>
              <a:t>Member</a:t>
            </a:r>
          </a:p>
        </p:txBody>
      </p:sp>
      <p:sp>
        <p:nvSpPr>
          <p:cNvPr id="463" name="Rectangle 21"/>
          <p:cNvSpPr>
            <a:spLocks noChangeArrowheads="1"/>
          </p:cNvSpPr>
          <p:nvPr/>
        </p:nvSpPr>
        <p:spPr bwMode="gray">
          <a:xfrm>
            <a:off x="6180138" y="4205288"/>
            <a:ext cx="1222375" cy="268287"/>
          </a:xfrm>
          <a:prstGeom prst="rect">
            <a:avLst/>
          </a:prstGeom>
          <a:noFill/>
          <a:ln w="9525" algn="ctr">
            <a:noFill/>
            <a:miter lim="800000"/>
            <a:headEnd/>
            <a:tailEnd/>
          </a:ln>
        </p:spPr>
        <p:txBody>
          <a:bodyPr>
            <a:spAutoFit/>
          </a:bodyPr>
          <a:lstStyle/>
          <a:p>
            <a:pPr algn="ctr" fontAlgn="auto">
              <a:lnSpc>
                <a:spcPct val="95000"/>
              </a:lnSpc>
              <a:spcBef>
                <a:spcPct val="10000"/>
              </a:spcBef>
              <a:spcAft>
                <a:spcPts val="0"/>
              </a:spcAft>
              <a:defRPr/>
            </a:pPr>
            <a:r>
              <a:rPr lang="en-US" sz="1200" b="1" dirty="0">
                <a:solidFill>
                  <a:schemeClr val="bg1">
                    <a:lumMod val="75000"/>
                  </a:schemeClr>
                </a:solidFill>
                <a:latin typeface="+mn-lt"/>
                <a:ea typeface="MS PGothic" pitchFamily="34" charset="-128"/>
                <a:cs typeface="+mn-cs"/>
              </a:rPr>
              <a:t>Member</a:t>
            </a:r>
          </a:p>
        </p:txBody>
      </p:sp>
      <p:sp>
        <p:nvSpPr>
          <p:cNvPr id="465" name="Rectangle 21"/>
          <p:cNvSpPr>
            <a:spLocks noChangeArrowheads="1"/>
          </p:cNvSpPr>
          <p:nvPr/>
        </p:nvSpPr>
        <p:spPr bwMode="gray">
          <a:xfrm>
            <a:off x="3048000" y="4205288"/>
            <a:ext cx="1220788" cy="268287"/>
          </a:xfrm>
          <a:prstGeom prst="rect">
            <a:avLst/>
          </a:prstGeom>
          <a:noFill/>
          <a:ln w="9525" algn="ctr">
            <a:noFill/>
            <a:miter lim="800000"/>
            <a:headEnd/>
            <a:tailEnd/>
          </a:ln>
        </p:spPr>
        <p:txBody>
          <a:bodyPr>
            <a:spAutoFit/>
          </a:bodyPr>
          <a:lstStyle/>
          <a:p>
            <a:pPr algn="ctr" fontAlgn="auto">
              <a:lnSpc>
                <a:spcPct val="95000"/>
              </a:lnSpc>
              <a:spcBef>
                <a:spcPct val="10000"/>
              </a:spcBef>
              <a:spcAft>
                <a:spcPts val="0"/>
              </a:spcAft>
              <a:defRPr/>
            </a:pPr>
            <a:r>
              <a:rPr lang="en-US" sz="1200" b="1" dirty="0">
                <a:solidFill>
                  <a:schemeClr val="bg1">
                    <a:lumMod val="75000"/>
                  </a:schemeClr>
                </a:solidFill>
                <a:latin typeface="+mn-lt"/>
                <a:ea typeface="MS PGothic" pitchFamily="34" charset="-128"/>
                <a:cs typeface="+mn-cs"/>
              </a:rPr>
              <a:t>Member</a:t>
            </a:r>
          </a:p>
        </p:txBody>
      </p:sp>
      <p:pic>
        <p:nvPicPr>
          <p:cNvPr id="110638" name="Picture 19" descr="wlc200.png"/>
          <p:cNvPicPr>
            <a:picLocks noChangeAspect="1"/>
          </p:cNvPicPr>
          <p:nvPr/>
        </p:nvPicPr>
        <p:blipFill>
          <a:blip r:embed="rId7" cstate="print"/>
          <a:srcRect/>
          <a:stretch>
            <a:fillRect/>
          </a:stretch>
        </p:blipFill>
        <p:spPr bwMode="gray">
          <a:xfrm>
            <a:off x="6180138" y="4071938"/>
            <a:ext cx="1222375" cy="173037"/>
          </a:xfrm>
          <a:prstGeom prst="rect">
            <a:avLst/>
          </a:prstGeom>
          <a:noFill/>
          <a:ln w="9525">
            <a:noFill/>
            <a:miter lim="800000"/>
            <a:headEnd/>
            <a:tailEnd/>
          </a:ln>
        </p:spPr>
      </p:pic>
      <p:cxnSp>
        <p:nvCxnSpPr>
          <p:cNvPr id="85" name="Straight Connector 84"/>
          <p:cNvCxnSpPr/>
          <p:nvPr/>
        </p:nvCxnSpPr>
        <p:spPr>
          <a:xfrm>
            <a:off x="2560638" y="4151313"/>
            <a:ext cx="1217612"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466" name="Picture 19" descr="wlc200.png"/>
          <p:cNvPicPr>
            <a:picLocks noChangeAspect="1"/>
          </p:cNvPicPr>
          <p:nvPr/>
        </p:nvPicPr>
        <p:blipFill>
          <a:blip r:embed="rId7" cstate="print"/>
          <a:srcRect/>
          <a:stretch>
            <a:fillRect/>
          </a:stretch>
        </p:blipFill>
        <p:spPr bwMode="gray">
          <a:xfrm>
            <a:off x="3048000" y="4070350"/>
            <a:ext cx="1220788" cy="173038"/>
          </a:xfrm>
          <a:prstGeom prst="rect">
            <a:avLst/>
          </a:prstGeom>
          <a:noFill/>
          <a:ln w="9525">
            <a:noFill/>
            <a:miter lim="800000"/>
            <a:headEnd/>
            <a:tailEnd/>
          </a:ln>
        </p:spPr>
      </p:pic>
      <p:pic>
        <p:nvPicPr>
          <p:cNvPr id="110641" name="Picture 19" descr="wlc200.png"/>
          <p:cNvPicPr>
            <a:picLocks noChangeAspect="1"/>
          </p:cNvPicPr>
          <p:nvPr/>
        </p:nvPicPr>
        <p:blipFill>
          <a:blip r:embed="rId7" cstate="print"/>
          <a:srcRect/>
          <a:stretch>
            <a:fillRect/>
          </a:stretch>
        </p:blipFill>
        <p:spPr bwMode="gray">
          <a:xfrm>
            <a:off x="4592638" y="4071938"/>
            <a:ext cx="1220787" cy="173037"/>
          </a:xfrm>
          <a:prstGeom prst="rect">
            <a:avLst/>
          </a:prstGeom>
          <a:noFill/>
          <a:ln w="9525">
            <a:noFill/>
            <a:miter lim="800000"/>
            <a:headEnd/>
            <a:tailEnd/>
          </a:ln>
        </p:spPr>
      </p:pic>
      <p:grpSp>
        <p:nvGrpSpPr>
          <p:cNvPr id="6" name="Group 316"/>
          <p:cNvGrpSpPr>
            <a:grpSpLocks/>
          </p:cNvGrpSpPr>
          <p:nvPr/>
        </p:nvGrpSpPr>
        <p:grpSpPr bwMode="auto">
          <a:xfrm>
            <a:off x="4287838" y="3305175"/>
            <a:ext cx="1843087" cy="536575"/>
            <a:chOff x="3607411" y="3771358"/>
            <a:chExt cx="2061288" cy="601028"/>
          </a:xfrm>
        </p:grpSpPr>
        <p:pic>
          <p:nvPicPr>
            <p:cNvPr id="110643" name="Picture 16" descr="wlc2800.png"/>
            <p:cNvPicPr>
              <a:picLocks noChangeAspect="1"/>
            </p:cNvPicPr>
            <p:nvPr/>
          </p:nvPicPr>
          <p:blipFill>
            <a:blip r:embed="rId8" cstate="print"/>
            <a:srcRect/>
            <a:stretch>
              <a:fillRect/>
            </a:stretch>
          </p:blipFill>
          <p:spPr bwMode="gray">
            <a:xfrm>
              <a:off x="3730339" y="3771358"/>
              <a:ext cx="1815433" cy="320034"/>
            </a:xfrm>
            <a:prstGeom prst="rect">
              <a:avLst/>
            </a:prstGeom>
            <a:noFill/>
            <a:ln w="9525">
              <a:noFill/>
              <a:miter lim="800000"/>
              <a:headEnd/>
              <a:tailEnd/>
            </a:ln>
          </p:spPr>
        </p:pic>
        <p:sp>
          <p:nvSpPr>
            <p:cNvPr id="110644"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a:spAutoFit/>
            </a:bodyPr>
            <a:lstStyle/>
            <a:p>
              <a:pPr algn="ctr"/>
              <a:r>
                <a:rPr lang="en-US" sz="1200" b="1">
                  <a:ea typeface="MS PGothic" pitchFamily="34" charset="-128"/>
                </a:rPr>
                <a:t>Secondary Seed </a:t>
              </a:r>
            </a:p>
          </p:txBody>
        </p:sp>
      </p:grpSp>
      <p:pic>
        <p:nvPicPr>
          <p:cNvPr id="110645" name="Picture 87" descr="Single ID Card.png"/>
          <p:cNvPicPr>
            <a:picLocks noChangeAspect="1"/>
          </p:cNvPicPr>
          <p:nvPr/>
        </p:nvPicPr>
        <p:blipFill>
          <a:blip r:embed="rId9" cstate="print"/>
          <a:srcRect/>
          <a:stretch>
            <a:fillRect/>
          </a:stretch>
        </p:blipFill>
        <p:spPr bwMode="gray">
          <a:xfrm>
            <a:off x="4437063" y="3819525"/>
            <a:ext cx="503237" cy="352425"/>
          </a:xfrm>
          <a:prstGeom prst="rect">
            <a:avLst/>
          </a:prstGeom>
          <a:noFill/>
          <a:ln w="9525">
            <a:noFill/>
            <a:miter lim="800000"/>
            <a:headEnd/>
            <a:tailEnd/>
          </a:ln>
        </p:spPr>
      </p:pic>
      <p:pic>
        <p:nvPicPr>
          <p:cNvPr id="110646" name="Picture 139" descr="wla422-432-522.png"/>
          <p:cNvPicPr>
            <a:picLocks noChangeAspect="1"/>
          </p:cNvPicPr>
          <p:nvPr/>
        </p:nvPicPr>
        <p:blipFill>
          <a:blip r:embed="rId3" cstate="print"/>
          <a:srcRect/>
          <a:stretch>
            <a:fillRect/>
          </a:stretch>
        </p:blipFill>
        <p:spPr bwMode="gray">
          <a:xfrm>
            <a:off x="2068513" y="3886200"/>
            <a:ext cx="520700" cy="542925"/>
          </a:xfrm>
          <a:prstGeom prst="rect">
            <a:avLst/>
          </a:prstGeom>
          <a:noFill/>
          <a:ln w="9525">
            <a:noFill/>
            <a:miter lim="800000"/>
            <a:headEnd/>
            <a:tailEnd/>
          </a:ln>
        </p:spPr>
      </p:pic>
      <p:grpSp>
        <p:nvGrpSpPr>
          <p:cNvPr id="7" name="Group 319"/>
          <p:cNvGrpSpPr>
            <a:grpSpLocks/>
          </p:cNvGrpSpPr>
          <p:nvPr/>
        </p:nvGrpSpPr>
        <p:grpSpPr bwMode="auto">
          <a:xfrm>
            <a:off x="4284663" y="2641600"/>
            <a:ext cx="1841500" cy="560388"/>
            <a:chOff x="3817089" y="3281211"/>
            <a:chExt cx="1634856" cy="497318"/>
          </a:xfrm>
        </p:grpSpPr>
        <p:pic>
          <p:nvPicPr>
            <p:cNvPr id="110648" name="Picture 16" descr="wlc2800.png"/>
            <p:cNvPicPr>
              <a:picLocks noChangeAspect="1"/>
            </p:cNvPicPr>
            <p:nvPr/>
          </p:nvPicPr>
          <p:blipFill>
            <a:blip r:embed="rId8" cstate="print"/>
            <a:srcRect/>
            <a:stretch>
              <a:fillRect/>
            </a:stretch>
          </p:blipFill>
          <p:spPr bwMode="gray">
            <a:xfrm>
              <a:off x="3914586" y="3524703"/>
              <a:ext cx="1439863" cy="253826"/>
            </a:xfrm>
            <a:prstGeom prst="rect">
              <a:avLst/>
            </a:prstGeom>
            <a:noFill/>
            <a:ln w="9525">
              <a:noFill/>
              <a:miter lim="800000"/>
              <a:headEnd/>
              <a:tailEnd/>
            </a:ln>
          </p:spPr>
        </p:pic>
        <p:sp>
          <p:nvSpPr>
            <p:cNvPr id="110649"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a:spAutoFit/>
            </a:bodyPr>
            <a:lstStyle/>
            <a:p>
              <a:pPr algn="ctr">
                <a:lnSpc>
                  <a:spcPct val="90000"/>
                </a:lnSpc>
              </a:pPr>
              <a:r>
                <a:rPr lang="en-US" sz="1200" b="1">
                  <a:ea typeface="MS PGothic" pitchFamily="34" charset="-128"/>
                </a:rPr>
                <a:t>Primary Seed </a:t>
              </a:r>
            </a:p>
          </p:txBody>
        </p:sp>
      </p:grpSp>
      <p:sp>
        <p:nvSpPr>
          <p:cNvPr id="65" name="Freeform 64"/>
          <p:cNvSpPr/>
          <p:nvPr/>
        </p:nvSpPr>
        <p:spPr>
          <a:xfrm>
            <a:off x="2540000" y="4178300"/>
            <a:ext cx="2062163" cy="452438"/>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p>
        </p:txBody>
      </p:sp>
      <p:grpSp>
        <p:nvGrpSpPr>
          <p:cNvPr id="8" name="Group 123"/>
          <p:cNvGrpSpPr>
            <a:grpSpLocks/>
          </p:cNvGrpSpPr>
          <p:nvPr/>
        </p:nvGrpSpPr>
        <p:grpSpPr bwMode="auto">
          <a:xfrm>
            <a:off x="450850" y="1125538"/>
            <a:ext cx="3028950" cy="1266825"/>
            <a:chOff x="469564" y="1195884"/>
            <a:chExt cx="3028547" cy="1266510"/>
          </a:xfrm>
        </p:grpSpPr>
        <p:sp>
          <p:nvSpPr>
            <p:cNvPr id="74" name="Rounded Rectangular Callout 73"/>
            <p:cNvSpPr/>
            <p:nvPr/>
          </p:nvSpPr>
          <p:spPr bwMode="gray">
            <a:xfrm>
              <a:off x="623532" y="1349833"/>
              <a:ext cx="2874579" cy="1112561"/>
            </a:xfrm>
            <a:prstGeom prst="wedgeRoundRectCallout">
              <a:avLst>
                <a:gd name="adj1" fmla="val 47388"/>
                <a:gd name="adj2" fmla="val 137913"/>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1588" lvl="1" indent="-1588" algn="ctr" fontAlgn="auto">
                <a:lnSpc>
                  <a:spcPct val="90000"/>
                </a:lnSpc>
                <a:spcBef>
                  <a:spcPts val="0"/>
                </a:spcBef>
                <a:spcAft>
                  <a:spcPts val="0"/>
                </a:spcAft>
                <a:defRPr/>
              </a:pPr>
              <a:r>
                <a:rPr lang="en-US" sz="1400" b="1" dirty="0"/>
                <a:t>Should the Primary be</a:t>
              </a:r>
              <a:br>
                <a:rPr lang="en-US" sz="1400" b="1" dirty="0"/>
              </a:br>
              <a:r>
                <a:rPr lang="en-US" sz="1400" b="1" dirty="0"/>
                <a:t>taken out of service, the Secondary immediately takes over</a:t>
              </a:r>
            </a:p>
          </p:txBody>
        </p:sp>
        <p:sp>
          <p:nvSpPr>
            <p:cNvPr id="75" name="Oval 74"/>
            <p:cNvSpPr/>
            <p:nvPr/>
          </p:nvSpPr>
          <p:spPr bwMode="gray">
            <a:xfrm>
              <a:off x="469564" y="1195884"/>
              <a:ext cx="363490" cy="358686"/>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solidFill>
                    <a:schemeClr val="accent1"/>
                  </a:solidFill>
                </a:rPr>
                <a:t>1</a:t>
              </a:r>
            </a:p>
          </p:txBody>
        </p:sp>
      </p:grpSp>
      <p:pic>
        <p:nvPicPr>
          <p:cNvPr id="77" name="Picture 76" descr="Single ID Card.png"/>
          <p:cNvPicPr>
            <a:picLocks noChangeAspect="1"/>
          </p:cNvPicPr>
          <p:nvPr/>
        </p:nvPicPr>
        <p:blipFill>
          <a:blip r:embed="rId9" cstate="print"/>
          <a:srcRect/>
          <a:stretch>
            <a:fillRect/>
          </a:stretch>
        </p:blipFill>
        <p:spPr bwMode="gray">
          <a:xfrm>
            <a:off x="3419475" y="3630613"/>
            <a:ext cx="503238" cy="352425"/>
          </a:xfrm>
          <a:prstGeom prst="rect">
            <a:avLst/>
          </a:prstGeom>
          <a:noFill/>
          <a:ln w="9525">
            <a:noFill/>
            <a:miter lim="800000"/>
            <a:headEnd/>
            <a:tailEnd/>
          </a:ln>
        </p:spPr>
      </p:pic>
      <p:sp>
        <p:nvSpPr>
          <p:cNvPr id="76" name="Oval 75"/>
          <p:cNvSpPr/>
          <p:nvPr/>
        </p:nvSpPr>
        <p:spPr bwMode="gray">
          <a:xfrm>
            <a:off x="3525838" y="3968750"/>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anchor="ctr"/>
          <a:lstStyle/>
          <a:p>
            <a:pPr algn="ctr" fontAlgn="auto">
              <a:spcBef>
                <a:spcPts val="0"/>
              </a:spcBef>
              <a:spcAft>
                <a:spcPts val="0"/>
              </a:spcAft>
              <a:defRPr/>
            </a:pPr>
            <a:r>
              <a:rPr lang="en-US" sz="2400" dirty="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sp>
        <p:nvSpPr>
          <p:cNvPr id="87" name="Freeform 86"/>
          <p:cNvSpPr/>
          <p:nvPr/>
        </p:nvSpPr>
        <p:spPr>
          <a:xfrm>
            <a:off x="2538413" y="4176713"/>
            <a:ext cx="2062162" cy="452437"/>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p>
        </p:txBody>
      </p:sp>
      <p:sp>
        <p:nvSpPr>
          <p:cNvPr id="110659" name="Rectangle 9"/>
          <p:cNvSpPr>
            <a:spLocks noChangeArrowheads="1"/>
          </p:cNvSpPr>
          <p:nvPr/>
        </p:nvSpPr>
        <p:spPr bwMode="white">
          <a:xfrm>
            <a:off x="8280400" y="274638"/>
            <a:ext cx="819150" cy="274637"/>
          </a:xfrm>
          <a:prstGeom prst="rect">
            <a:avLst/>
          </a:prstGeom>
          <a:noFill/>
          <a:ln w="9525">
            <a:noFill/>
            <a:miter lim="800000"/>
            <a:headEnd/>
            <a:tailEnd/>
          </a:ln>
        </p:spPr>
        <p:txBody>
          <a:bodyPr lIns="0" rIns="0">
            <a:spAutoFit/>
          </a:bodyPr>
          <a:lstStyle/>
          <a:p>
            <a:pPr algn="ctr"/>
            <a:r>
              <a:rPr lang="en-US" sz="1200" b="1" dirty="0">
                <a:solidFill>
                  <a:schemeClr val="bg1"/>
                </a:solidFill>
              </a:rPr>
              <a:t>WL Series</a:t>
            </a:r>
          </a:p>
        </p:txBody>
      </p:sp>
      <p:sp>
        <p:nvSpPr>
          <p:cNvPr id="110660" name="Rectangle 10"/>
          <p:cNvSpPr>
            <a:spLocks noChangeArrowheads="1"/>
          </p:cNvSpPr>
          <p:nvPr/>
        </p:nvSpPr>
        <p:spPr bwMode="white">
          <a:xfrm>
            <a:off x="6769100" y="274638"/>
            <a:ext cx="1265238" cy="274637"/>
          </a:xfrm>
          <a:prstGeom prst="rect">
            <a:avLst/>
          </a:prstGeom>
          <a:noFill/>
          <a:ln w="9525">
            <a:noFill/>
            <a:miter lim="800000"/>
            <a:headEnd/>
            <a:tailEnd/>
          </a:ln>
        </p:spPr>
        <p:txBody>
          <a:bodyPr>
            <a:spAutoFit/>
          </a:bodyPr>
          <a:lstStyle/>
          <a:p>
            <a:pPr algn="ctr"/>
            <a:r>
              <a:rPr lang="en-US" sz="1200" b="1">
                <a:solidFill>
                  <a:schemeClr val="bg1"/>
                </a:solidFill>
              </a:rPr>
              <a:t>EX Series</a:t>
            </a:r>
          </a:p>
        </p:txBody>
      </p:sp>
      <p:pic>
        <p:nvPicPr>
          <p:cNvPr id="142338" name="Picture 2"/>
          <p:cNvPicPr>
            <a:picLocks noChangeAspect="1" noChangeArrowheads="1"/>
          </p:cNvPicPr>
          <p:nvPr/>
        </p:nvPicPr>
        <p:blipFill>
          <a:blip r:embed="rId10" cstate="print"/>
          <a:srcRect/>
          <a:stretch>
            <a:fillRect/>
          </a:stretch>
        </p:blipFill>
        <p:spPr bwMode="auto">
          <a:xfrm>
            <a:off x="6781800" y="230041"/>
            <a:ext cx="2362200" cy="84772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53" presetClass="entr" presetSubtype="0" fill="hold" grpId="1"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1000" fill="hold"/>
                                        <p:tgtEl>
                                          <p:spTgt spid="76"/>
                                        </p:tgtEl>
                                        <p:attrNameLst>
                                          <p:attrName>ppt_w</p:attrName>
                                        </p:attrNameLst>
                                      </p:cBhvr>
                                      <p:tavLst>
                                        <p:tav tm="0">
                                          <p:val>
                                            <p:fltVal val="0"/>
                                          </p:val>
                                        </p:tav>
                                        <p:tav tm="100000">
                                          <p:val>
                                            <p:strVal val="#ppt_w"/>
                                          </p:val>
                                        </p:tav>
                                      </p:tavLst>
                                    </p:anim>
                                    <p:anim calcmode="lin" valueType="num">
                                      <p:cBhvr>
                                        <p:cTn id="12" dur="1000" fill="hold"/>
                                        <p:tgtEl>
                                          <p:spTgt spid="76"/>
                                        </p:tgtEl>
                                        <p:attrNameLst>
                                          <p:attrName>ppt_h</p:attrName>
                                        </p:attrNameLst>
                                      </p:cBhvr>
                                      <p:tavLst>
                                        <p:tav tm="0">
                                          <p:val>
                                            <p:fltVal val="0"/>
                                          </p:val>
                                        </p:tav>
                                        <p:tav tm="100000">
                                          <p:val>
                                            <p:strVal val="#ppt_h"/>
                                          </p:val>
                                        </p:tav>
                                      </p:tavLst>
                                    </p:anim>
                                    <p:animEffect transition="in" filter="fade">
                                      <p:cBhvr>
                                        <p:cTn id="13" dur="1000"/>
                                        <p:tgtEl>
                                          <p:spTgt spid="76"/>
                                        </p:tgtEl>
                                      </p:cBhvr>
                                    </p:animEffect>
                                  </p:childTnLst>
                                </p:cTn>
                              </p:par>
                              <p:par>
                                <p:cTn id="14" presetID="10" presetClass="exit" presetSubtype="0" fill="hold" nodeType="withEffect">
                                  <p:stCondLst>
                                    <p:cond delay="0"/>
                                  </p:stCondLst>
                                  <p:childTnLst>
                                    <p:animEffect transition="out" filter="fade">
                                      <p:cBhvr>
                                        <p:cTn id="15" dur="1000"/>
                                        <p:tgtEl>
                                          <p:spTgt spid="85"/>
                                        </p:tgtEl>
                                      </p:cBhvr>
                                    </p:animEffect>
                                    <p:set>
                                      <p:cBhvr>
                                        <p:cTn id="16" dur="1" fill="hold">
                                          <p:stCondLst>
                                            <p:cond delay="999"/>
                                          </p:stCondLst>
                                        </p:cTn>
                                        <p:tgtEl>
                                          <p:spTgt spid="85"/>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466"/>
                                        </p:tgtEl>
                                      </p:cBhvr>
                                    </p:animEffect>
                                    <p:set>
                                      <p:cBhvr>
                                        <p:cTn id="19" dur="1" fill="hold">
                                          <p:stCondLst>
                                            <p:cond delay="999"/>
                                          </p:stCondLst>
                                        </p:cTn>
                                        <p:tgtEl>
                                          <p:spTgt spid="466"/>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77"/>
                                        </p:tgtEl>
                                      </p:cBhvr>
                                    </p:animEffect>
                                    <p:set>
                                      <p:cBhvr>
                                        <p:cTn id="22" dur="1" fill="hold">
                                          <p:stCondLst>
                                            <p:cond delay="999"/>
                                          </p:stCondLst>
                                        </p:cTn>
                                        <p:tgtEl>
                                          <p:spTgt spid="7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76"/>
                                        </p:tgtEl>
                                      </p:cBhvr>
                                    </p:animEffect>
                                    <p:set>
                                      <p:cBhvr>
                                        <p:cTn id="25" dur="1" fill="hold">
                                          <p:stCondLst>
                                            <p:cond delay="999"/>
                                          </p:stCondLst>
                                        </p:cTn>
                                        <p:tgtEl>
                                          <p:spTgt spid="47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141"/>
                                        </p:tgtEl>
                                      </p:cBhvr>
                                    </p:animEffect>
                                    <p:set>
                                      <p:cBhvr>
                                        <p:cTn id="28" dur="1" fill="hold">
                                          <p:stCondLst>
                                            <p:cond delay="999"/>
                                          </p:stCondLst>
                                        </p:cTn>
                                        <p:tgtEl>
                                          <p:spTgt spid="141"/>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1000"/>
                                        <p:tgtEl>
                                          <p:spTgt spid="465"/>
                                        </p:tgtEl>
                                      </p:cBhvr>
                                    </p:animEffect>
                                    <p:set>
                                      <p:cBhvr>
                                        <p:cTn id="31" dur="1" fill="hold">
                                          <p:stCondLst>
                                            <p:cond delay="999"/>
                                          </p:stCondLst>
                                        </p:cTn>
                                        <p:tgtEl>
                                          <p:spTgt spid="465"/>
                                        </p:tgtEl>
                                        <p:attrNameLst>
                                          <p:attrName>style.visibility</p:attrName>
                                        </p:attrNameLst>
                                      </p:cBhvr>
                                      <p:to>
                                        <p:strVal val="hidden"/>
                                      </p:to>
                                    </p:set>
                                  </p:childTnLst>
                                </p:cTn>
                              </p:par>
                            </p:childTnLst>
                          </p:cTn>
                        </p:par>
                        <p:par>
                          <p:cTn id="32" fill="hold">
                            <p:stCondLst>
                              <p:cond delay="2000"/>
                            </p:stCondLst>
                            <p:childTnLst>
                              <p:par>
                                <p:cTn id="33" presetID="10" presetClass="exit" presetSubtype="0" fill="hold" grpId="0" nodeType="afterEffect">
                                  <p:stCondLst>
                                    <p:cond delay="0"/>
                                  </p:stCondLst>
                                  <p:childTnLst>
                                    <p:animEffect transition="out" filter="fade">
                                      <p:cBhvr>
                                        <p:cTn id="34" dur="500"/>
                                        <p:tgtEl>
                                          <p:spTgt spid="76"/>
                                        </p:tgtEl>
                                      </p:cBhvr>
                                    </p:animEffect>
                                    <p:set>
                                      <p:cBhvr>
                                        <p:cTn id="35" dur="1" fill="hold">
                                          <p:stCondLst>
                                            <p:cond delay="499"/>
                                          </p:stCondLst>
                                        </p:cTn>
                                        <p:tgtEl>
                                          <p:spTgt spid="76"/>
                                        </p:tgtEl>
                                        <p:attrNameLst>
                                          <p:attrName>style.visibility</p:attrName>
                                        </p:attrNameLst>
                                      </p:cBhvr>
                                      <p:to>
                                        <p:strVal val="hidden"/>
                                      </p:to>
                                    </p:se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87"/>
                                        </p:tgtEl>
                                        <p:attrNameLst>
                                          <p:attrName>style.visibility</p:attrName>
                                        </p:attrNameLst>
                                      </p:cBhvr>
                                      <p:to>
                                        <p:strVal val="visible"/>
                                      </p:to>
                                    </p:set>
                                    <p:animEffect transition="in" filter="wipe(left)">
                                      <p:cBhvr>
                                        <p:cTn id="3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 grpId="0"/>
      <p:bldP spid="76" grpId="0" animBg="1"/>
      <p:bldP spid="7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Major market trends…</a:t>
            </a:r>
            <a:br>
              <a:rPr lang="en-US" dirty="0" smtClean="0"/>
            </a:br>
            <a:r>
              <a:rPr lang="en-US" sz="1800" dirty="0">
                <a:solidFill>
                  <a:srgbClr val="FF9539"/>
                </a:solidFill>
              </a:rPr>
              <a:t>Data mobility and scale at an all time high and growing</a:t>
            </a:r>
          </a:p>
        </p:txBody>
      </p:sp>
      <p:grpSp>
        <p:nvGrpSpPr>
          <p:cNvPr id="552" name="Group 551"/>
          <p:cNvGrpSpPr/>
          <p:nvPr>
            <p:custDataLst>
              <p:tags r:id="rId2"/>
            </p:custDataLst>
          </p:nvPr>
        </p:nvGrpSpPr>
        <p:grpSpPr>
          <a:xfrm>
            <a:off x="3215323" y="1353314"/>
            <a:ext cx="2697480" cy="4656962"/>
            <a:chOff x="3223516" y="1353313"/>
            <a:chExt cx="2697480" cy="4656962"/>
          </a:xfrm>
        </p:grpSpPr>
        <p:sp>
          <p:nvSpPr>
            <p:cNvPr id="439" name="Rectangle 438"/>
            <p:cNvSpPr/>
            <p:nvPr/>
          </p:nvSpPr>
          <p:spPr>
            <a:xfrm>
              <a:off x="3223516" y="1353313"/>
              <a:ext cx="2697480" cy="4656962"/>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0" name="Rectangle 439"/>
            <p:cNvSpPr/>
            <p:nvPr/>
          </p:nvSpPr>
          <p:spPr>
            <a:xfrm>
              <a:off x="3223516" y="1480447"/>
              <a:ext cx="2697480" cy="348498"/>
            </a:xfrm>
            <a:prstGeom prst="rect">
              <a:avLst/>
            </a:prstGeom>
            <a:solidFill>
              <a:srgbClr val="C00000"/>
            </a:solidFill>
            <a:ln w="25400" cap="flat" cmpd="sng" algn="ctr">
              <a:noFill/>
              <a:prstDash val="solid"/>
            </a:ln>
            <a:effectLst/>
          </p:spPr>
          <p:txBody>
            <a:bodyPr lIns="45720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Attacker</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442" name="Rectangle 441"/>
            <p:cNvSpPr/>
            <p:nvPr/>
          </p:nvSpPr>
          <p:spPr>
            <a:xfrm>
              <a:off x="3223516" y="3038574"/>
              <a:ext cx="2697480" cy="348498"/>
            </a:xfrm>
            <a:prstGeom prst="rect">
              <a:avLst/>
            </a:prstGeom>
            <a:solidFill>
              <a:srgbClr val="C00000"/>
            </a:solidFill>
            <a:ln w="25400" cap="flat" cmpd="sng" algn="ctr">
              <a:noFill/>
              <a:prstDash val="solid"/>
            </a:ln>
            <a:effectLst/>
          </p:spPr>
          <p:txBody>
            <a:bodyPr lIns="45720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Threats</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444" name="Rectangle 443"/>
            <p:cNvSpPr/>
            <p:nvPr/>
          </p:nvSpPr>
          <p:spPr>
            <a:xfrm>
              <a:off x="3223516" y="4517389"/>
              <a:ext cx="2697480" cy="348498"/>
            </a:xfrm>
            <a:prstGeom prst="rect">
              <a:avLst/>
            </a:prstGeom>
            <a:solidFill>
              <a:srgbClr val="C00000"/>
            </a:solidFill>
            <a:ln w="25400" cap="flat" cmpd="sng" algn="ctr">
              <a:noFill/>
              <a:prstDash val="solid"/>
            </a:ln>
            <a:effectLst/>
          </p:spPr>
          <p:txBody>
            <a:bodyPr lIns="457200" tIns="0" rIns="0" bIns="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Target</a:t>
              </a:r>
              <a:endPar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grpSp>
          <p:nvGrpSpPr>
            <p:cNvPr id="445" name="Group 99"/>
            <p:cNvGrpSpPr/>
            <p:nvPr/>
          </p:nvGrpSpPr>
          <p:grpSpPr>
            <a:xfrm>
              <a:off x="3280147" y="1514042"/>
              <a:ext cx="274801" cy="274801"/>
              <a:chOff x="9084024" y="1171076"/>
              <a:chExt cx="365760" cy="365760"/>
            </a:xfrm>
          </p:grpSpPr>
          <p:sp>
            <p:nvSpPr>
              <p:cNvPr id="479" name="Oval 478"/>
              <p:cNvSpPr/>
              <p:nvPr/>
            </p:nvSpPr>
            <p:spPr>
              <a:xfrm>
                <a:off x="9084024" y="1171076"/>
                <a:ext cx="365760" cy="365760"/>
              </a:xfrm>
              <a:prstGeom prst="ellipse">
                <a:avLst/>
              </a:prstGeom>
              <a:solidFill>
                <a:srgbClr val="FFFFFF"/>
              </a:solidFill>
              <a:ln w="25400" cap="flat" cmpd="sng" algn="ctr">
                <a:noFill/>
                <a:prstDash val="soli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92929"/>
                  </a:solidFill>
                  <a:effectLst/>
                  <a:uLnTx/>
                  <a:uFillTx/>
                  <a:latin typeface="Arial"/>
                  <a:ea typeface="+mn-ea"/>
                  <a:cs typeface="+mn-cs"/>
                </a:endParaRPr>
              </a:p>
            </p:txBody>
          </p:sp>
          <p:pic>
            <p:nvPicPr>
              <p:cNvPr id="480" name="Picture 9" descr="\\psf\Host\Volumes\EP File Share\Touch\Project Juniper Partner Conference\Development\T2578\Artwork\Security Icons\T2578 - Security Icons-08.png"/>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bright="-85000"/>
                        </a14:imgEffect>
                      </a14:imgLayer>
                    </a14:imgProps>
                  </a:ext>
                  <a:ext uri="{28A0092B-C50C-407E-A947-70E740481C1C}">
                    <a14:useLocalDpi xmlns:a14="http://schemas.microsoft.com/office/drawing/2010/main"/>
                  </a:ext>
                </a:extLst>
              </a:blip>
              <a:srcRect/>
              <a:stretch>
                <a:fillRect/>
              </a:stretch>
            </p:blipFill>
            <p:spPr bwMode="auto">
              <a:xfrm>
                <a:off x="9129744" y="1219602"/>
                <a:ext cx="274320" cy="268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6" name="Group 105"/>
            <p:cNvGrpSpPr/>
            <p:nvPr/>
          </p:nvGrpSpPr>
          <p:grpSpPr>
            <a:xfrm>
              <a:off x="3287831" y="3061199"/>
              <a:ext cx="274801" cy="274801"/>
              <a:chOff x="9084024" y="2747206"/>
              <a:chExt cx="365760" cy="365760"/>
            </a:xfrm>
          </p:grpSpPr>
          <p:sp>
            <p:nvSpPr>
              <p:cNvPr id="477" name="Oval 476"/>
              <p:cNvSpPr/>
              <p:nvPr/>
            </p:nvSpPr>
            <p:spPr>
              <a:xfrm>
                <a:off x="9084024" y="2747206"/>
                <a:ext cx="365760" cy="365760"/>
              </a:xfrm>
              <a:prstGeom prst="ellipse">
                <a:avLst/>
              </a:prstGeom>
              <a:solidFill>
                <a:srgbClr val="FFFFFF"/>
              </a:solidFill>
              <a:ln w="25400" cap="flat" cmpd="sng" algn="ctr">
                <a:noFill/>
                <a:prstDash val="soli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92929"/>
                  </a:solidFill>
                  <a:effectLst/>
                  <a:uLnTx/>
                  <a:uFillTx/>
                  <a:latin typeface="Arial"/>
                  <a:ea typeface="+mn-ea"/>
                  <a:cs typeface="+mn-cs"/>
                </a:endParaRPr>
              </a:p>
            </p:txBody>
          </p:sp>
          <p:pic>
            <p:nvPicPr>
              <p:cNvPr id="478" name="Picture 2" descr="\\psf\Host\Volumes\EP File Share\Touch\Project Juniper Partner Conference\Development\T2578\Artwork\Security Icons_2\T2578 - Security Icons_b-04.png"/>
              <p:cNvPicPr>
                <a:picLocks noChangeAspect="1" noChangeArrowheads="1"/>
              </p:cNvPicPr>
              <p:nvPr/>
            </p:nvPicPr>
            <p:blipFill>
              <a:blip r:embed="rId9" cstate="screen">
                <a:extLst>
                  <a:ext uri="{BEBA8EAE-BF5A-486C-A8C5-ECC9F3942E4B}">
                    <a14:imgProps xmlns:a14="http://schemas.microsoft.com/office/drawing/2010/main">
                      <a14:imgLayer r:embed="rId8">
                        <a14:imgEffect>
                          <a14:brightnessContrast bright="-85000"/>
                        </a14:imgEffect>
                      </a14:imgLayer>
                    </a14:imgProps>
                  </a:ext>
                  <a:ext uri="{28A0092B-C50C-407E-A947-70E740481C1C}">
                    <a14:useLocalDpi xmlns:a14="http://schemas.microsoft.com/office/drawing/2010/main"/>
                  </a:ext>
                </a:extLst>
              </a:blip>
              <a:srcRect/>
              <a:stretch>
                <a:fillRect/>
              </a:stretch>
            </p:blipFill>
            <p:spPr bwMode="auto">
              <a:xfrm>
                <a:off x="9129744" y="2802340"/>
                <a:ext cx="274320" cy="2687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7" name="Group 108"/>
            <p:cNvGrpSpPr/>
            <p:nvPr/>
          </p:nvGrpSpPr>
          <p:grpSpPr>
            <a:xfrm>
              <a:off x="3287831" y="4548116"/>
              <a:ext cx="274801" cy="274801"/>
              <a:chOff x="9084024" y="4457217"/>
              <a:chExt cx="365760" cy="365760"/>
            </a:xfrm>
          </p:grpSpPr>
          <p:sp>
            <p:nvSpPr>
              <p:cNvPr id="475" name="Oval 474"/>
              <p:cNvSpPr/>
              <p:nvPr/>
            </p:nvSpPr>
            <p:spPr>
              <a:xfrm>
                <a:off x="9084024" y="4457217"/>
                <a:ext cx="365760" cy="365760"/>
              </a:xfrm>
              <a:prstGeom prst="ellipse">
                <a:avLst/>
              </a:prstGeom>
              <a:solidFill>
                <a:srgbClr val="FFFFFF"/>
              </a:solidFill>
              <a:ln w="25400" cap="flat" cmpd="sng" algn="ctr">
                <a:noFill/>
                <a:prstDash val="solid"/>
              </a:ln>
              <a:effectLst/>
            </p:spPr>
            <p:txBody>
              <a:bodyPr rot="0" spcFirstLastPara="0" vertOverflow="overflow" horzOverflow="overflow" vert="horz" wrap="square" lIns="182880" tIns="0" rIns="182880" bIns="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292929"/>
                  </a:solidFill>
                  <a:effectLst/>
                  <a:uLnTx/>
                  <a:uFillTx/>
                  <a:latin typeface="Arial"/>
                  <a:ea typeface="+mn-ea"/>
                  <a:cs typeface="+mn-cs"/>
                </a:endParaRPr>
              </a:p>
            </p:txBody>
          </p:sp>
          <p:pic>
            <p:nvPicPr>
              <p:cNvPr id="476" name="Picture 6" descr="\\psf\Host\Volumes\EP File Share\Touch\Project Juniper Partner Conference\Development\T2578\Artwork\Security Icons\T2578 - Security Icons-05.png"/>
              <p:cNvPicPr>
                <a:picLocks noChangeAspect="1" noChangeArrowheads="1"/>
              </p:cNvPicPr>
              <p:nvPr/>
            </p:nvPicPr>
            <p:blipFill>
              <a:blip r:embed="rId10" cstate="screen">
                <a:extLst>
                  <a:ext uri="{BEBA8EAE-BF5A-486C-A8C5-ECC9F3942E4B}">
                    <a14:imgProps xmlns:a14="http://schemas.microsoft.com/office/drawing/2010/main">
                      <a14:imgLayer r:embed="rId11">
                        <a14:imgEffect>
                          <a14:brightnessContrast bright="-85000"/>
                        </a14:imgEffect>
                      </a14:imgLayer>
                    </a14:imgProps>
                  </a:ext>
                  <a:ext uri="{28A0092B-C50C-407E-A947-70E740481C1C}">
                    <a14:useLocalDpi xmlns:a14="http://schemas.microsoft.com/office/drawing/2010/main"/>
                  </a:ext>
                </a:extLst>
              </a:blip>
              <a:srcRect/>
              <a:stretch>
                <a:fillRect/>
              </a:stretch>
            </p:blipFill>
            <p:spPr bwMode="auto">
              <a:xfrm>
                <a:off x="9129744" y="4505743"/>
                <a:ext cx="274320" cy="2687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8" name="Group 112"/>
            <p:cNvGrpSpPr/>
            <p:nvPr/>
          </p:nvGrpSpPr>
          <p:grpSpPr>
            <a:xfrm>
              <a:off x="4983813" y="2066545"/>
              <a:ext cx="539028" cy="539028"/>
              <a:chOff x="5132865" y="1791942"/>
              <a:chExt cx="274801" cy="274801"/>
            </a:xfrm>
          </p:grpSpPr>
          <p:sp>
            <p:nvSpPr>
              <p:cNvPr id="473" name="Oval 472"/>
              <p:cNvSpPr/>
              <p:nvPr/>
            </p:nvSpPr>
            <p:spPr>
              <a:xfrm>
                <a:off x="5132865" y="1791942"/>
                <a:ext cx="274801" cy="274801"/>
              </a:xfrm>
              <a:prstGeom prst="ellipse">
                <a:avLst/>
              </a:prstGeom>
              <a:solidFill>
                <a:srgbClr val="29292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pic>
            <p:nvPicPr>
              <p:cNvPr id="474" name="Picture 2" descr="\\psf\Host\Volumes\EP File Share\Touch\Project Juniper Partner Conference\Development\T2586\Artwork\Security Icons_3\T2578 - Security Icons-10.png"/>
              <p:cNvPicPr>
                <a:picLocks noChangeAspect="1" noChangeArrowheads="1"/>
              </p:cNvPicPr>
              <p:nvPr/>
            </p:nvPicPr>
            <p:blipFill>
              <a:blip r:embed="rId12" cstate="screen">
                <a:extLst>
                  <a:ext uri="{BEBA8EAE-BF5A-486C-A8C5-ECC9F3942E4B}">
                    <a14:imgProps xmlns:a14="http://schemas.microsoft.com/office/drawing/2010/main">
                      <a14:imgLayer r:embed="rId13">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5173969" y="1823252"/>
                <a:ext cx="199120" cy="199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9" name="Group 102"/>
            <p:cNvGrpSpPr/>
            <p:nvPr/>
          </p:nvGrpSpPr>
          <p:grpSpPr>
            <a:xfrm>
              <a:off x="3621672" y="2066545"/>
              <a:ext cx="539028" cy="539028"/>
              <a:chOff x="9285293" y="1762491"/>
              <a:chExt cx="365760" cy="365760"/>
            </a:xfrm>
          </p:grpSpPr>
          <p:sp>
            <p:nvSpPr>
              <p:cNvPr id="471" name="Oval 470"/>
              <p:cNvSpPr/>
              <p:nvPr/>
            </p:nvSpPr>
            <p:spPr>
              <a:xfrm>
                <a:off x="9285293" y="1762491"/>
                <a:ext cx="365760" cy="365760"/>
              </a:xfrm>
              <a:prstGeom prst="ellipse">
                <a:avLst/>
              </a:prstGeom>
              <a:solidFill>
                <a:srgbClr val="29292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pic>
            <p:nvPicPr>
              <p:cNvPr id="472" name="Picture 10" descr="\\psf\Host\Volumes\EP File Share\Touch\Project Juniper Partner Conference\Development\T2578\Artwork\Security Icons\T2578 - Security Icons-09.png"/>
              <p:cNvPicPr>
                <a:picLocks noChangeAspect="1" noChangeArrowheads="1"/>
              </p:cNvPicPr>
              <p:nvPr/>
            </p:nvPicPr>
            <p:blipFill>
              <a:blip r:embed="rId14" cstate="screen">
                <a:extLst>
                  <a:ext uri="{BEBA8EAE-BF5A-486C-A8C5-ECC9F3942E4B}">
                    <a14:imgProps xmlns:a14="http://schemas.microsoft.com/office/drawing/2010/main">
                      <a14:imgLayer r:embed="rId15">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345358" y="1807519"/>
                <a:ext cx="240936" cy="240936"/>
              </a:xfrm>
              <a:prstGeom prst="rect">
                <a:avLst/>
              </a:prstGeom>
              <a:noFill/>
              <a:extLst>
                <a:ext uri="{909E8E84-426E-40dd-AFC4-6F175D3DCCD1}">
                  <a14:hiddenFill xmlns:a14="http://schemas.microsoft.com/office/drawing/2010/main">
                    <a:solidFill>
                      <a:srgbClr val="FFFFFF"/>
                    </a:solidFill>
                  </a14:hiddenFill>
                </a:ext>
              </a:extLst>
            </p:spPr>
          </p:pic>
        </p:grpSp>
        <p:sp>
          <p:nvSpPr>
            <p:cNvPr id="450" name="Right Arrow 449"/>
            <p:cNvSpPr/>
            <p:nvPr/>
          </p:nvSpPr>
          <p:spPr>
            <a:xfrm>
              <a:off x="4374206" y="2318406"/>
              <a:ext cx="499741" cy="247535"/>
            </a:xfrm>
            <a:prstGeom prst="rightArrow">
              <a:avLst/>
            </a:prstGeom>
            <a:solidFill>
              <a:srgbClr val="29292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2400" b="0" i="0" u="none" strike="noStrike" kern="0" cap="none" spc="0" normalizeH="0" baseline="0" noProof="0" dirty="0">
                <a:ln>
                  <a:noFill/>
                </a:ln>
                <a:solidFill>
                  <a:srgbClr val="292929"/>
                </a:solidFill>
                <a:effectLst/>
                <a:uLnTx/>
                <a:uFillTx/>
                <a:latin typeface="Arial"/>
                <a:ea typeface="+mn-ea"/>
                <a:cs typeface="+mn-cs"/>
              </a:endParaRPr>
            </a:p>
          </p:txBody>
        </p:sp>
        <p:sp>
          <p:nvSpPr>
            <p:cNvPr id="451" name="Rectangle 450"/>
            <p:cNvSpPr/>
            <p:nvPr/>
          </p:nvSpPr>
          <p:spPr>
            <a:xfrm>
              <a:off x="3223516" y="2673792"/>
              <a:ext cx="1335339" cy="242606"/>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92929"/>
                  </a:solidFill>
                  <a:effectLst/>
                  <a:uLnTx/>
                  <a:uFillTx/>
                  <a:latin typeface="Arial"/>
                  <a:ea typeface="+mn-ea"/>
                  <a:cs typeface="+mn-cs"/>
                </a:rPr>
                <a:t>.</a:t>
              </a:r>
              <a:r>
                <a:rPr kumimoji="0" lang="en-US" sz="1200" b="0" i="0" u="none" strike="noStrike" kern="0" cap="none" spc="0" normalizeH="0" baseline="0" noProof="0" dirty="0" err="1" smtClean="0">
                  <a:ln>
                    <a:noFill/>
                  </a:ln>
                  <a:solidFill>
                    <a:srgbClr val="292929"/>
                  </a:solidFill>
                  <a:effectLst/>
                  <a:uLnTx/>
                  <a:uFillTx/>
                  <a:latin typeface="Arial"/>
                  <a:ea typeface="+mn-ea"/>
                  <a:cs typeface="+mn-cs"/>
                </a:rPr>
                <a:t>gov</a:t>
              </a:r>
              <a:r>
                <a:rPr kumimoji="0" lang="en-US" sz="1200" b="0" i="0" u="none" strike="noStrike" kern="0" cap="none" spc="0" normalizeH="0" baseline="0" noProof="0" dirty="0" smtClean="0">
                  <a:ln>
                    <a:noFill/>
                  </a:ln>
                  <a:solidFill>
                    <a:srgbClr val="292929"/>
                  </a:solidFill>
                  <a:effectLst/>
                  <a:uLnTx/>
                  <a:uFillTx/>
                  <a:latin typeface="Arial"/>
                  <a:ea typeface="+mn-ea"/>
                  <a:cs typeface="+mn-cs"/>
                </a:rPr>
                <a:t>/.com</a:t>
              </a:r>
              <a:endParaRPr kumimoji="0" lang="en-US" sz="1200" b="0" i="0" u="none" strike="noStrike" kern="0" cap="none" spc="0" normalizeH="0" baseline="0" noProof="0" dirty="0">
                <a:ln>
                  <a:noFill/>
                </a:ln>
                <a:solidFill>
                  <a:srgbClr val="292929"/>
                </a:solidFill>
                <a:effectLst/>
                <a:uLnTx/>
                <a:uFillTx/>
                <a:latin typeface="Arial"/>
                <a:ea typeface="+mn-ea"/>
                <a:cs typeface="+mn-cs"/>
              </a:endParaRPr>
            </a:p>
          </p:txBody>
        </p:sp>
        <p:sp>
          <p:nvSpPr>
            <p:cNvPr id="452" name="Rectangle 451"/>
            <p:cNvSpPr/>
            <p:nvPr/>
          </p:nvSpPr>
          <p:spPr>
            <a:xfrm>
              <a:off x="4585657" y="2673792"/>
              <a:ext cx="1335339" cy="242606"/>
            </a:xfrm>
            <a:prstGeom prst="rect">
              <a:avLst/>
            </a:prstGeom>
            <a:noFill/>
            <a:ln w="25400" cap="flat" cmpd="sng" algn="ctr">
              <a:noFill/>
              <a:prstDash val="soli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92929"/>
                  </a:solidFill>
                  <a:effectLst/>
                  <a:uLnTx/>
                  <a:uFillTx/>
                  <a:latin typeface="Arial"/>
                  <a:ea typeface="+mn-ea"/>
                  <a:cs typeface="+mn-cs"/>
                </a:rPr>
                <a:t>.me/.you</a:t>
              </a:r>
            </a:p>
          </p:txBody>
        </p:sp>
        <p:pic>
          <p:nvPicPr>
            <p:cNvPr id="453" name="Picture 452" descr="C:\Users\User\Desktop\Devices\apple-ipad-front copy.png"/>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flipH="1">
              <a:off x="5390727" y="3734351"/>
              <a:ext cx="388289" cy="512897"/>
            </a:xfrm>
            <a:prstGeom prst="rect">
              <a:avLst/>
            </a:prstGeom>
            <a:effectLst/>
          </p:spPr>
        </p:pic>
        <p:sp>
          <p:nvSpPr>
            <p:cNvPr id="454" name="Right Arrow 453"/>
            <p:cNvSpPr/>
            <p:nvPr/>
          </p:nvSpPr>
          <p:spPr>
            <a:xfrm>
              <a:off x="4585657" y="3850561"/>
              <a:ext cx="499741" cy="247535"/>
            </a:xfrm>
            <a:prstGeom prst="rightArrow">
              <a:avLst/>
            </a:prstGeom>
            <a:solidFill>
              <a:srgbClr val="29292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24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55" name="Group 115"/>
            <p:cNvGrpSpPr/>
            <p:nvPr/>
          </p:nvGrpSpPr>
          <p:grpSpPr>
            <a:xfrm>
              <a:off x="3294580" y="3777748"/>
              <a:ext cx="993156" cy="562400"/>
              <a:chOff x="5164128" y="3055424"/>
              <a:chExt cx="1935381" cy="1095958"/>
            </a:xfrm>
          </p:grpSpPr>
          <p:sp>
            <p:nvSpPr>
              <p:cNvPr id="466" name="Oval 465"/>
              <p:cNvSpPr/>
              <p:nvPr/>
            </p:nvSpPr>
            <p:spPr>
              <a:xfrm>
                <a:off x="6127981" y="3129342"/>
                <a:ext cx="755930" cy="755931"/>
              </a:xfrm>
              <a:prstGeom prst="ellipse">
                <a:avLst/>
              </a:prstGeom>
              <a:gradFill>
                <a:gsLst>
                  <a:gs pos="0">
                    <a:srgbClr val="FFFFFF">
                      <a:lumMod val="75000"/>
                    </a:srgbClr>
                  </a:gs>
                  <a:gs pos="85000">
                    <a:srgbClr val="1D3645">
                      <a:tint val="23500"/>
                      <a:satMod val="160000"/>
                      <a:alpha val="44000"/>
                    </a:srgbClr>
                  </a:gs>
                </a:gsLst>
                <a:path path="circle">
                  <a:fillToRect l="100000" b="100000"/>
                </a:path>
              </a:gradFill>
              <a:ln w="25400" cap="flat" cmpd="sng" algn="ctr">
                <a:noFill/>
                <a:prstDash val="solid"/>
              </a:ln>
              <a:effectLst/>
            </p:spPr>
            <p:txBody>
              <a:bodyPr lIns="91430" tIns="45715" rIns="91430"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92929"/>
                  </a:solidFill>
                  <a:effectLst/>
                  <a:uLnTx/>
                  <a:uFillTx/>
                  <a:latin typeface="Arial"/>
                  <a:ea typeface="+mn-ea"/>
                  <a:cs typeface="+mn-cs"/>
                </a:endParaRPr>
              </a:p>
            </p:txBody>
          </p:sp>
          <p:sp>
            <p:nvSpPr>
              <p:cNvPr id="467" name="Oval 466"/>
              <p:cNvSpPr/>
              <p:nvPr/>
            </p:nvSpPr>
            <p:spPr>
              <a:xfrm>
                <a:off x="5235137" y="3236787"/>
                <a:ext cx="770216" cy="770217"/>
              </a:xfrm>
              <a:prstGeom prst="ellipse">
                <a:avLst/>
              </a:prstGeom>
              <a:gradFill flip="none" rotWithShape="1">
                <a:gsLst>
                  <a:gs pos="2000">
                    <a:srgbClr val="5D87A1">
                      <a:alpha val="52000"/>
                    </a:srgbClr>
                  </a:gs>
                  <a:gs pos="84000">
                    <a:srgbClr val="FF9539">
                      <a:lumMod val="40000"/>
                      <a:lumOff val="60000"/>
                      <a:alpha val="17000"/>
                    </a:srgbClr>
                  </a:gs>
                </a:gsLst>
                <a:path path="circle">
                  <a:fillToRect r="100000" b="100000"/>
                </a:path>
                <a:tileRect l="-100000" t="-100000"/>
              </a:gradFill>
              <a:ln w="25400" cap="flat" cmpd="sng" algn="ctr">
                <a:gradFill>
                  <a:gsLst>
                    <a:gs pos="55000">
                      <a:srgbClr val="000000">
                        <a:alpha val="2000"/>
                      </a:srgbClr>
                    </a:gs>
                    <a:gs pos="100000">
                      <a:srgbClr val="1D3645">
                        <a:tint val="23500"/>
                        <a:satMod val="160000"/>
                      </a:srgbClr>
                    </a:gs>
                  </a:gsLst>
                  <a:lin ang="12600000" scaled="0"/>
                </a:gradFill>
                <a:prstDash val="solid"/>
              </a:ln>
              <a:effectLst/>
              <a:scene3d>
                <a:camera prst="orthographicFront">
                  <a:rot lat="0" lon="600000" rev="0"/>
                </a:camera>
                <a:lightRig rig="threePt" dir="t"/>
              </a:scene3d>
            </p:spPr>
            <p:txBody>
              <a:bodyPr lIns="91430" tIns="45715" rIns="91430"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8" name="Oval 467"/>
              <p:cNvSpPr/>
              <p:nvPr/>
            </p:nvSpPr>
            <p:spPr>
              <a:xfrm rot="18950139">
                <a:off x="5572925" y="3055424"/>
                <a:ext cx="934119" cy="934119"/>
              </a:xfrm>
              <a:prstGeom prst="ellipse">
                <a:avLst/>
              </a:prstGeom>
              <a:gradFill>
                <a:gsLst>
                  <a:gs pos="21000">
                    <a:srgbClr val="2F5376"/>
                  </a:gs>
                  <a:gs pos="87000">
                    <a:srgbClr val="1D3645">
                      <a:lumMod val="20000"/>
                      <a:lumOff val="80000"/>
                      <a:alpha val="0"/>
                    </a:srgbClr>
                  </a:gs>
                </a:gsLst>
                <a:path path="circle">
                  <a:fillToRect l="100000" b="100000"/>
                </a:path>
              </a:gradFill>
              <a:ln w="38100" cap="flat" cmpd="thickThin" algn="ctr">
                <a:noFill/>
                <a:prstDash val="solid"/>
              </a:ln>
              <a:effectLst>
                <a:outerShdw blurRad="50800" dist="38100" dir="8100000" algn="tr" rotWithShape="0">
                  <a:prstClr val="black">
                    <a:alpha val="40000"/>
                  </a:prstClr>
                </a:outerShdw>
              </a:effectLst>
            </p:spPr>
            <p:txBody>
              <a:bodyPr lIns="91430" tIns="45715" rIns="91430" bIns="45715"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69" name="Rounded Rectangle 468"/>
              <p:cNvSpPr/>
              <p:nvPr/>
            </p:nvSpPr>
            <p:spPr>
              <a:xfrm>
                <a:off x="5171803" y="3432595"/>
                <a:ext cx="1927706" cy="718787"/>
              </a:xfrm>
              <a:prstGeom prst="roundRect">
                <a:avLst>
                  <a:gd name="adj" fmla="val 50000"/>
                </a:avLst>
              </a:prstGeom>
              <a:gradFill flip="none" rotWithShape="1">
                <a:gsLst>
                  <a:gs pos="98000">
                    <a:srgbClr val="2F5376"/>
                  </a:gs>
                  <a:gs pos="26000">
                    <a:srgbClr val="1D3645">
                      <a:tint val="23500"/>
                      <a:satMod val="160000"/>
                      <a:alpha val="0"/>
                    </a:srgbClr>
                  </a:gs>
                </a:gsLst>
                <a:lin ang="4800000" scaled="0"/>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70" name="Rounded Rectangle 469"/>
              <p:cNvSpPr/>
              <p:nvPr/>
            </p:nvSpPr>
            <p:spPr>
              <a:xfrm>
                <a:off x="5164128" y="3427488"/>
                <a:ext cx="1927706" cy="718786"/>
              </a:xfrm>
              <a:prstGeom prst="roundRect">
                <a:avLst>
                  <a:gd name="adj" fmla="val 50000"/>
                </a:avLst>
              </a:prstGeom>
              <a:noFill/>
              <a:ln w="57150" cap="flat" cmpd="sng" algn="ctr">
                <a:gradFill flip="none" rotWithShape="1">
                  <a:gsLst>
                    <a:gs pos="0">
                      <a:srgbClr val="1D3645">
                        <a:alpha val="39000"/>
                      </a:srgbClr>
                    </a:gs>
                    <a:gs pos="24000">
                      <a:srgbClr val="1D3645">
                        <a:alpha val="46000"/>
                      </a:srgbClr>
                    </a:gs>
                    <a:gs pos="95000">
                      <a:srgbClr val="FF9539">
                        <a:alpha val="0"/>
                      </a:srgbClr>
                    </a:gs>
                    <a:gs pos="55000">
                      <a:srgbClr val="FF9539">
                        <a:alpha val="0"/>
                      </a:srgbClr>
                    </a:gs>
                  </a:gsLst>
                  <a:lin ang="16200000" scaled="1"/>
                  <a:tileRect/>
                </a:gradFill>
                <a:prstDash val="solid"/>
              </a:ln>
              <a:effectLst/>
            </p:spPr>
            <p:txBody>
              <a:bodyPr lIns="73142" tIns="36571" rIns="73142" bIns="36571"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92929"/>
                  </a:solidFill>
                  <a:effectLst/>
                  <a:uLnTx/>
                  <a:uFillTx/>
                  <a:latin typeface="Arial"/>
                  <a:ea typeface="+mn-ea"/>
                  <a:cs typeface="+mn-cs"/>
                </a:endParaRPr>
              </a:p>
            </p:txBody>
          </p:sp>
        </p:grpSp>
        <p:pic>
          <p:nvPicPr>
            <p:cNvPr id="456" name="Picture 2" descr="\\psf\Host\Volumes\EP File Share\Touch\Project Jon Perera College Tour Project\Development\Concept Art\Logos\facebook-logo-color.png"/>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3415175" y="3897643"/>
              <a:ext cx="347162" cy="130876"/>
            </a:xfrm>
            <a:prstGeom prst="rect">
              <a:avLst/>
            </a:prstGeom>
            <a:noFill/>
            <a:extLst>
              <a:ext uri="{909E8E84-426E-40dd-AFC4-6F175D3DCCD1}">
                <a14:hiddenFill xmlns:a14="http://schemas.microsoft.com/office/drawing/2010/main">
                  <a:solidFill>
                    <a:srgbClr val="FFFFFF"/>
                  </a:solidFill>
                </a14:hiddenFill>
              </a:ext>
            </a:extLst>
          </p:spPr>
        </p:pic>
        <p:pic>
          <p:nvPicPr>
            <p:cNvPr id="457" name="Picture 3" descr="\\psf\Host\Volumes\EP File Share\Touch\ Project Training\Presentation Design\Training_Archive\Assignment 2 - Logos\Artwork\YouTube.png"/>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3842057" y="4135655"/>
              <a:ext cx="329590" cy="149100"/>
            </a:xfrm>
            <a:prstGeom prst="rect">
              <a:avLst/>
            </a:prstGeom>
            <a:noFill/>
            <a:extLst>
              <a:ext uri="{909E8E84-426E-40dd-AFC4-6F175D3DCCD1}">
                <a14:hiddenFill xmlns:a14="http://schemas.microsoft.com/office/drawing/2010/main">
                  <a:solidFill>
                    <a:srgbClr val="FFFFFF"/>
                  </a:solidFill>
                </a14:hiddenFill>
              </a:ext>
            </a:extLst>
          </p:spPr>
        </p:pic>
        <p:pic>
          <p:nvPicPr>
            <p:cNvPr id="458" name="Picture 4" descr="\\psf\Host\Volumes\EP File Share\Touch\Project Executive Communications WPG\Development\T1984\Logos\Online Services\Skype.png"/>
            <p:cNvPicPr>
              <a:picLocks noChangeAspect="1" noChangeArrowheads="1"/>
            </p:cNvPicPr>
            <p:nvPr/>
          </p:nvPicPr>
          <p:blipFill rotWithShape="1">
            <a:blip r:embed="rId19" cstate="screen">
              <a:extLst>
                <a:ext uri="{28A0092B-C50C-407E-A947-70E740481C1C}">
                  <a14:useLocalDpi xmlns:a14="http://schemas.microsoft.com/office/drawing/2010/main"/>
                </a:ext>
              </a:extLst>
            </a:blip>
            <a:srcRect/>
            <a:stretch/>
          </p:blipFill>
          <p:spPr bwMode="auto">
            <a:xfrm>
              <a:off x="3401788" y="4088974"/>
              <a:ext cx="339660" cy="155026"/>
            </a:xfrm>
            <a:prstGeom prst="rect">
              <a:avLst/>
            </a:prstGeom>
            <a:noFill/>
            <a:extLst>
              <a:ext uri="{909E8E84-426E-40dd-AFC4-6F175D3DCCD1}">
                <a14:hiddenFill xmlns:a14="http://schemas.microsoft.com/office/drawing/2010/main">
                  <a:solidFill>
                    <a:srgbClr val="FFFFFF"/>
                  </a:solidFill>
                </a14:hiddenFill>
              </a:ext>
            </a:extLst>
          </p:spPr>
        </p:pic>
        <p:pic>
          <p:nvPicPr>
            <p:cNvPr id="459" name="Picture 8" descr="\\psf\Home\Desktop\Screen shot 2011-12-15 at 11.49.09 AM.png"/>
            <p:cNvPicPr>
              <a:picLocks noChangeAspect="1" noChangeArrowheads="1"/>
            </p:cNvPicPr>
            <p:nvPr/>
          </p:nvPicPr>
          <p:blipFill>
            <a:blip r:embed="rId2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03124" y="3943278"/>
              <a:ext cx="337942" cy="140504"/>
            </a:xfrm>
            <a:prstGeom prst="rect">
              <a:avLst/>
            </a:prstGeom>
            <a:noFill/>
            <a:extLst>
              <a:ext uri="{909E8E84-426E-40dd-AFC4-6F175D3DCCD1}">
                <a14:hiddenFill xmlns:a14="http://schemas.microsoft.com/office/drawing/2010/main">
                  <a:solidFill>
                    <a:srgbClr val="FFFFFF"/>
                  </a:solidFill>
                </a14:hiddenFill>
              </a:ext>
            </a:extLst>
          </p:spPr>
        </p:pic>
        <p:grpSp>
          <p:nvGrpSpPr>
            <p:cNvPr id="460" name="Group 131"/>
            <p:cNvGrpSpPr/>
            <p:nvPr/>
          </p:nvGrpSpPr>
          <p:grpSpPr>
            <a:xfrm>
              <a:off x="3223516" y="5087187"/>
              <a:ext cx="2668302" cy="199741"/>
              <a:chOff x="3223516" y="5653582"/>
              <a:chExt cx="2668302" cy="408653"/>
            </a:xfrm>
          </p:grpSpPr>
          <p:sp>
            <p:nvSpPr>
              <p:cNvPr id="464" name="TextBox 463"/>
              <p:cNvSpPr txBox="1"/>
              <p:nvPr/>
            </p:nvSpPr>
            <p:spPr>
              <a:xfrm>
                <a:off x="3223516" y="5653582"/>
                <a:ext cx="1335339" cy="408653"/>
              </a:xfrm>
              <a:prstGeom prst="rect">
                <a:avLst/>
              </a:prstGeom>
              <a:solidFill>
                <a:srgbClr val="FFFFFF">
                  <a:lumMod val="9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smtClean="0">
                    <a:ln>
                      <a:noFill/>
                    </a:ln>
                    <a:solidFill>
                      <a:sysClr val="windowText" lastClr="000000"/>
                    </a:solidFill>
                    <a:effectLst/>
                    <a:uLnTx/>
                    <a:uFillTx/>
                  </a:rPr>
                  <a:t>New Targets</a:t>
                </a:r>
              </a:p>
            </p:txBody>
          </p:sp>
          <p:sp>
            <p:nvSpPr>
              <p:cNvPr id="465" name="TextBox 464"/>
              <p:cNvSpPr txBox="1"/>
              <p:nvPr/>
            </p:nvSpPr>
            <p:spPr>
              <a:xfrm>
                <a:off x="4556479" y="5653582"/>
                <a:ext cx="1335339" cy="408653"/>
              </a:xfrm>
              <a:prstGeom prst="rect">
                <a:avLst/>
              </a:prstGeom>
              <a:solidFill>
                <a:srgbClr val="FFFFFF">
                  <a:lumMod val="95000"/>
                </a:srgbClr>
              </a:solidFill>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smtClean="0">
                    <a:ln>
                      <a:noFill/>
                    </a:ln>
                    <a:solidFill>
                      <a:sysClr val="windowText" lastClr="000000"/>
                    </a:solidFill>
                    <a:effectLst/>
                    <a:uLnTx/>
                    <a:uFillTx/>
                  </a:rPr>
                  <a:t>New Applications</a:t>
                </a:r>
                <a:endParaRPr kumimoji="0" lang="en-US" sz="900" b="0" i="0" u="none" strike="noStrike" kern="0" cap="none" spc="0" normalizeH="0" baseline="0" noProof="0" dirty="0" smtClean="0">
                  <a:ln>
                    <a:noFill/>
                  </a:ln>
                  <a:solidFill>
                    <a:sysClr val="windowText" lastClr="000000"/>
                  </a:solidFill>
                  <a:effectLst/>
                  <a:uLnTx/>
                  <a:uFillTx/>
                </a:endParaRPr>
              </a:p>
            </p:txBody>
          </p:sp>
        </p:grpSp>
        <p:pic>
          <p:nvPicPr>
            <p:cNvPr id="461" name="Picture 2"/>
            <p:cNvPicPr>
              <a:picLocks noChangeAspect="1" noChangeArrowheads="1"/>
            </p:cNvPicPr>
            <p:nvPr/>
          </p:nvPicPr>
          <p:blipFill rotWithShape="1">
            <a:blip r:embed="rId21" cstate="screen">
              <a:extLst>
                <a:ext uri="{28A0092B-C50C-407E-A947-70E740481C1C}">
                  <a14:useLocalDpi xmlns:a14="http://schemas.microsoft.com/office/drawing/2010/main"/>
                </a:ext>
              </a:extLst>
            </a:blip>
            <a:srcRect/>
            <a:stretch/>
          </p:blipFill>
          <p:spPr bwMode="auto">
            <a:xfrm>
              <a:off x="4701232" y="5368274"/>
              <a:ext cx="1047048" cy="418568"/>
            </a:xfrm>
            <a:prstGeom prst="rect">
              <a:avLst/>
            </a:prstGeom>
            <a:noFill/>
            <a:ln>
              <a:noFill/>
            </a:ln>
          </p:spPr>
        </p:pic>
        <p:pic>
          <p:nvPicPr>
            <p:cNvPr id="462" name="Picture 2"/>
            <p:cNvPicPr>
              <a:picLocks noChangeAspect="1" noChangeArrowheads="1"/>
            </p:cNvPicPr>
            <p:nvPr/>
          </p:nvPicPr>
          <p:blipFill rotWithShape="1">
            <a:blip r:embed="rId22" cstate="screen">
              <a:extLst>
                <a:ext uri="{28A0092B-C50C-407E-A947-70E740481C1C}">
                  <a14:useLocalDpi xmlns:a14="http://schemas.microsoft.com/office/drawing/2010/main"/>
                </a:ext>
              </a:extLst>
            </a:blip>
            <a:srcRect/>
            <a:stretch/>
          </p:blipFill>
          <p:spPr bwMode="auto">
            <a:xfrm>
              <a:off x="3392424" y="5376508"/>
              <a:ext cx="822930" cy="479354"/>
            </a:xfrm>
            <a:prstGeom prst="rect">
              <a:avLst/>
            </a:prstGeom>
            <a:noFill/>
            <a:ln>
              <a:noFill/>
            </a:ln>
          </p:spPr>
        </p:pic>
        <p:pic>
          <p:nvPicPr>
            <p:cNvPr id="463" name="Picture 2" descr="\\psf\Host\Volumes\EP File Share\Touch\Project Juniper Partner Conference\Development\T2601\Artwork\iphone-4-cutout.png"/>
            <p:cNvPicPr>
              <a:picLocks noChangeAspect="1" noChangeArrowheads="1"/>
            </p:cNvPicPr>
            <p:nvPr/>
          </p:nvPicPr>
          <p:blipFill>
            <a:blip r:embed="rId23" cstate="screen">
              <a:extLst>
                <a:ext uri="{28A0092B-C50C-407E-A947-70E740481C1C}">
                  <a14:useLocalDpi xmlns:a14="http://schemas.microsoft.com/office/drawing/2010/main"/>
                </a:ext>
              </a:extLst>
            </a:blip>
            <a:srcRect/>
            <a:stretch>
              <a:fillRect/>
            </a:stretch>
          </p:blipFill>
          <p:spPr bwMode="auto">
            <a:xfrm>
              <a:off x="4067607" y="5369377"/>
              <a:ext cx="283547" cy="49133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3" name="Group 552"/>
          <p:cNvGrpSpPr/>
          <p:nvPr>
            <p:custDataLst>
              <p:tags r:id="rId3"/>
            </p:custDataLst>
          </p:nvPr>
        </p:nvGrpSpPr>
        <p:grpSpPr>
          <a:xfrm>
            <a:off x="5937996" y="1380744"/>
            <a:ext cx="2741122" cy="4629532"/>
            <a:chOff x="5946189" y="1380744"/>
            <a:chExt cx="2741122" cy="4629531"/>
          </a:xfrm>
        </p:grpSpPr>
        <p:sp>
          <p:nvSpPr>
            <p:cNvPr id="482" name="Rectangle 481"/>
            <p:cNvSpPr/>
            <p:nvPr/>
          </p:nvSpPr>
          <p:spPr>
            <a:xfrm>
              <a:off x="5989831" y="1380744"/>
              <a:ext cx="2697480" cy="4629531"/>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88" name="Right Arrow 487"/>
            <p:cNvSpPr/>
            <p:nvPr/>
          </p:nvSpPr>
          <p:spPr>
            <a:xfrm>
              <a:off x="6464204" y="1820758"/>
              <a:ext cx="1804832" cy="557696"/>
            </a:xfrm>
            <a:prstGeom prst="rightArrow">
              <a:avLst/>
            </a:prstGeom>
            <a:solidFill>
              <a:srgbClr val="5D87A1"/>
            </a:solidFill>
            <a:ln w="25400" cap="flat" cmpd="sng" algn="ctr">
              <a:noFill/>
              <a:prstDash val="solid"/>
            </a:ln>
            <a:effectLst/>
            <a:scene3d>
              <a:camera prst="isometricTopUp"/>
              <a:lightRig rig="threePt" dir="t"/>
            </a:scene3d>
            <a:sp3d extrusionH="38100">
              <a:bevelT w="0" h="38100" prst="coolSlant"/>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Arial"/>
                <a:ea typeface="+mn-ea"/>
                <a:cs typeface="+mn-cs"/>
              </a:endParaRPr>
            </a:p>
          </p:txBody>
        </p:sp>
        <p:sp>
          <p:nvSpPr>
            <p:cNvPr id="489" name="TextBox 488"/>
            <p:cNvSpPr txBox="1"/>
            <p:nvPr/>
          </p:nvSpPr>
          <p:spPr>
            <a:xfrm rot="19796819">
              <a:off x="6600605" y="2195739"/>
              <a:ext cx="646331" cy="276999"/>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Gill Sans" charset="0"/>
                  <a:sym typeface="Gill Sans" charset="0"/>
                </a:rPr>
                <a:t>5.3 ZB</a:t>
              </a:r>
            </a:p>
          </p:txBody>
        </p:sp>
        <p:sp>
          <p:nvSpPr>
            <p:cNvPr id="490" name="TextBox 489"/>
            <p:cNvSpPr txBox="1"/>
            <p:nvPr/>
          </p:nvSpPr>
          <p:spPr>
            <a:xfrm rot="19780124">
              <a:off x="7432420" y="1752440"/>
              <a:ext cx="603049" cy="276999"/>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Gill Sans" charset="0"/>
                  <a:sym typeface="Gill Sans" charset="0"/>
                </a:rPr>
                <a:t>22 ZB</a:t>
              </a:r>
            </a:p>
          </p:txBody>
        </p:sp>
        <p:grpSp>
          <p:nvGrpSpPr>
            <p:cNvPr id="491" name="Group 140"/>
            <p:cNvGrpSpPr/>
            <p:nvPr/>
          </p:nvGrpSpPr>
          <p:grpSpPr>
            <a:xfrm>
              <a:off x="6464204" y="3636119"/>
              <a:ext cx="1804832" cy="763159"/>
              <a:chOff x="6013593" y="4210147"/>
              <a:chExt cx="2642452" cy="1117343"/>
            </a:xfrm>
          </p:grpSpPr>
          <p:sp>
            <p:nvSpPr>
              <p:cNvPr id="507" name="Right Arrow 506"/>
              <p:cNvSpPr/>
              <p:nvPr/>
            </p:nvSpPr>
            <p:spPr>
              <a:xfrm>
                <a:off x="6013593" y="4310169"/>
                <a:ext cx="2642452" cy="816524"/>
              </a:xfrm>
              <a:prstGeom prst="rightArrow">
                <a:avLst/>
              </a:prstGeom>
              <a:solidFill>
                <a:srgbClr val="5D87A1"/>
              </a:solidFill>
              <a:ln w="25400" cap="flat" cmpd="sng" algn="ctr">
                <a:noFill/>
                <a:prstDash val="solid"/>
              </a:ln>
              <a:effectLst/>
              <a:scene3d>
                <a:camera prst="isometricTopUp"/>
                <a:lightRig rig="threePt" dir="t"/>
              </a:scene3d>
              <a:sp3d extrusionH="38100">
                <a:bevelT w="0" h="38100" prst="coolSlant"/>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Arial"/>
                  <a:ea typeface="+mn-ea"/>
                  <a:cs typeface="+mn-cs"/>
                </a:endParaRPr>
              </a:p>
            </p:txBody>
          </p:sp>
          <p:sp>
            <p:nvSpPr>
              <p:cNvPr id="508" name="TextBox 507"/>
              <p:cNvSpPr txBox="1"/>
              <p:nvPr/>
            </p:nvSpPr>
            <p:spPr>
              <a:xfrm rot="19796819">
                <a:off x="6327601" y="4921935"/>
                <a:ext cx="620065" cy="40555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Gill Sans" charset="0"/>
                    <a:sym typeface="Gill Sans" charset="0"/>
                  </a:rPr>
                  <a:t>5 B</a:t>
                </a:r>
              </a:p>
            </p:txBody>
          </p:sp>
          <p:sp>
            <p:nvSpPr>
              <p:cNvPr id="509" name="TextBox 508"/>
              <p:cNvSpPr txBox="1"/>
              <p:nvPr/>
            </p:nvSpPr>
            <p:spPr>
              <a:xfrm rot="19780124">
                <a:off x="7500395" y="4210147"/>
                <a:ext cx="744455" cy="40555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Gill Sans" charset="0"/>
                    <a:sym typeface="Gill Sans" charset="0"/>
                  </a:rPr>
                  <a:t>14 B</a:t>
                </a:r>
              </a:p>
            </p:txBody>
          </p:sp>
        </p:grpSp>
        <p:grpSp>
          <p:nvGrpSpPr>
            <p:cNvPr id="492" name="Group 161"/>
            <p:cNvGrpSpPr/>
            <p:nvPr/>
          </p:nvGrpSpPr>
          <p:grpSpPr>
            <a:xfrm>
              <a:off x="7027567" y="3814496"/>
              <a:ext cx="536066" cy="453765"/>
              <a:chOff x="7024871" y="2987869"/>
              <a:chExt cx="589673" cy="499141"/>
            </a:xfrm>
          </p:grpSpPr>
          <p:pic>
            <p:nvPicPr>
              <p:cNvPr id="504" name="Picture 1" descr="C:\Users\Kurt\Desktop\Dog &amp; Pony Show\Images\apple-ipad-tester-2.png"/>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250689" y="2987869"/>
                <a:ext cx="363855" cy="499141"/>
              </a:xfrm>
              <a:prstGeom prst="rect">
                <a:avLst/>
              </a:prstGeom>
              <a:noFill/>
              <a:effectLst>
                <a:outerShdw blurRad="63500" algn="ctr" rotWithShape="0">
                  <a:prstClr val="black">
                    <a:alpha val="40000"/>
                  </a:prstClr>
                </a:outerShdw>
              </a:effectLst>
            </p:spPr>
          </p:pic>
          <p:pic>
            <p:nvPicPr>
              <p:cNvPr id="505" name="Picture 2" descr="C:\Users\Kurt\Desktop\Dog &amp; Pony Show\Images\blackberry-8800-smartphonepng.png"/>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7199228" y="3101663"/>
                <a:ext cx="193558" cy="325880"/>
              </a:xfrm>
              <a:prstGeom prst="rect">
                <a:avLst/>
              </a:prstGeom>
              <a:noFill/>
              <a:effectLst>
                <a:outerShdw blurRad="63500" algn="ctr" rotWithShape="0">
                  <a:prstClr val="black">
                    <a:alpha val="40000"/>
                  </a:prstClr>
                </a:outerShdw>
              </a:effectLst>
            </p:spPr>
          </p:pic>
          <p:pic>
            <p:nvPicPr>
              <p:cNvPr id="506" name="Picture 3" descr="C:\Users\Kurt\Desktop\Dog &amp; Pony Show\Images\iphone.png"/>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7024871" y="3070740"/>
                <a:ext cx="202775" cy="369489"/>
              </a:xfrm>
              <a:prstGeom prst="rect">
                <a:avLst/>
              </a:prstGeom>
              <a:noFill/>
              <a:effectLst>
                <a:outerShdw blurRad="63500" algn="ctr" rotWithShape="0">
                  <a:prstClr val="black">
                    <a:alpha val="40000"/>
                  </a:prstClr>
                </a:outerShdw>
              </a:effectLst>
            </p:spPr>
          </p:pic>
        </p:grpSp>
        <p:grpSp>
          <p:nvGrpSpPr>
            <p:cNvPr id="493" name="Group 136"/>
            <p:cNvGrpSpPr/>
            <p:nvPr/>
          </p:nvGrpSpPr>
          <p:grpSpPr>
            <a:xfrm>
              <a:off x="6464204" y="2721412"/>
              <a:ext cx="1804832" cy="738675"/>
              <a:chOff x="6013592" y="3325704"/>
              <a:chExt cx="2642452" cy="1081494"/>
            </a:xfrm>
          </p:grpSpPr>
          <p:sp>
            <p:nvSpPr>
              <p:cNvPr id="501" name="Right Arrow 500"/>
              <p:cNvSpPr/>
              <p:nvPr/>
            </p:nvSpPr>
            <p:spPr>
              <a:xfrm>
                <a:off x="6013592" y="3425736"/>
                <a:ext cx="2642452" cy="816524"/>
              </a:xfrm>
              <a:prstGeom prst="rightArrow">
                <a:avLst/>
              </a:prstGeom>
              <a:solidFill>
                <a:srgbClr val="5D87A1"/>
              </a:solidFill>
              <a:ln w="25400" cap="flat" cmpd="sng" algn="ctr">
                <a:noFill/>
                <a:prstDash val="solid"/>
              </a:ln>
              <a:effectLst/>
              <a:scene3d>
                <a:camera prst="isometricTopUp"/>
                <a:lightRig rig="threePt" dir="t"/>
              </a:scene3d>
              <a:sp3d extrusionH="38100">
                <a:bevelT w="0" h="38100" prst="coolSlant"/>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Arial"/>
                  <a:ea typeface="+mn-ea"/>
                  <a:cs typeface="+mn-cs"/>
                </a:endParaRPr>
              </a:p>
            </p:txBody>
          </p:sp>
          <p:sp>
            <p:nvSpPr>
              <p:cNvPr id="502" name="TextBox 501"/>
              <p:cNvSpPr txBox="1"/>
              <p:nvPr/>
            </p:nvSpPr>
            <p:spPr>
              <a:xfrm rot="19796819">
                <a:off x="6296481" y="4001643"/>
                <a:ext cx="807821" cy="40555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FFFFFF"/>
                    </a:solidFill>
                    <a:effectLst/>
                    <a:uLnTx/>
                    <a:uFillTx/>
                    <a:latin typeface="Gill Sans" charset="0"/>
                    <a:sym typeface="Gill Sans" charset="0"/>
                  </a:rPr>
                  <a:t>2.1 B</a:t>
                </a:r>
              </a:p>
            </p:txBody>
          </p:sp>
          <p:sp>
            <p:nvSpPr>
              <p:cNvPr id="503" name="TextBox 502"/>
              <p:cNvSpPr txBox="1"/>
              <p:nvPr/>
            </p:nvSpPr>
            <p:spPr>
              <a:xfrm rot="19780124">
                <a:off x="7500396" y="3325704"/>
                <a:ext cx="744455" cy="405554"/>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Gill Sans" charset="0"/>
                    <a:sym typeface="Gill Sans" charset="0"/>
                  </a:rPr>
                  <a:t>3.3B</a:t>
                </a:r>
                <a:endParaRPr kumimoji="0" lang="en-US" sz="1200" b="1" i="0" u="none" strike="noStrike" kern="0" cap="none" spc="0" normalizeH="0" baseline="0" noProof="0" dirty="0">
                  <a:ln>
                    <a:noFill/>
                  </a:ln>
                  <a:solidFill>
                    <a:srgbClr val="FFFFFF"/>
                  </a:solidFill>
                  <a:effectLst/>
                  <a:uLnTx/>
                  <a:uFillTx/>
                  <a:latin typeface="Gill Sans" charset="0"/>
                  <a:sym typeface="Gill Sans" charset="0"/>
                </a:endParaRPr>
              </a:p>
            </p:txBody>
          </p:sp>
        </p:grpSp>
        <p:pic>
          <p:nvPicPr>
            <p:cNvPr id="494" name="Picture 2" descr="\\.PSF\Host\Volumes\EP File Share\Touch\Project J-Partner Summit\Development\T963\Artwork\Slide 2\People\iStock_000004440280(edit).jpg"/>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138026" y="2911268"/>
              <a:ext cx="399844" cy="379708"/>
            </a:xfrm>
            <a:prstGeom prst="rect">
              <a:avLst/>
            </a:prstGeom>
            <a:noFill/>
            <a:ln w="9525">
              <a:noFill/>
              <a:miter lim="800000"/>
              <a:headEnd/>
              <a:tailEnd/>
            </a:ln>
            <a:effectLst>
              <a:outerShdw blurRad="63500" algn="ctr" rotWithShape="0">
                <a:prstClr val="black">
                  <a:alpha val="40000"/>
                </a:prstClr>
              </a:outerShdw>
            </a:effectLst>
          </p:spPr>
        </p:pic>
        <p:pic>
          <p:nvPicPr>
            <p:cNvPr id="495" name="Picture 5"/>
            <p:cNvPicPr>
              <a:picLocks noChangeAspect="1" noChangeArrowheads="1"/>
            </p:cNvPicPr>
            <p:nvPr/>
          </p:nvPicPr>
          <p:blipFill rotWithShape="1">
            <a:blip r:embed="rId28" cstate="screen">
              <a:extLst>
                <a:ext uri="{28A0092B-C50C-407E-A947-70E740481C1C}">
                  <a14:useLocalDpi xmlns:a14="http://schemas.microsoft.com/office/drawing/2010/main"/>
                </a:ext>
              </a:extLst>
            </a:blip>
            <a:srcRect/>
            <a:stretch/>
          </p:blipFill>
          <p:spPr bwMode="auto">
            <a:xfrm>
              <a:off x="7142542" y="1919461"/>
              <a:ext cx="399710" cy="383349"/>
            </a:xfrm>
            <a:prstGeom prst="rect">
              <a:avLst/>
            </a:prstGeom>
            <a:noFill/>
            <a:ln w="9525">
              <a:noFill/>
              <a:miter lim="800000"/>
              <a:headEnd/>
              <a:tailEnd/>
            </a:ln>
            <a:effectLst>
              <a:outerShdw blurRad="63500" algn="ctr" rotWithShape="0">
                <a:prstClr val="black">
                  <a:alpha val="40000"/>
                </a:prstClr>
              </a:outerShdw>
            </a:effectLst>
          </p:spPr>
        </p:pic>
        <p:grpSp>
          <p:nvGrpSpPr>
            <p:cNvPr id="496" name="Group 153"/>
            <p:cNvGrpSpPr/>
            <p:nvPr/>
          </p:nvGrpSpPr>
          <p:grpSpPr>
            <a:xfrm>
              <a:off x="6408106" y="4597295"/>
              <a:ext cx="1804832" cy="720295"/>
              <a:chOff x="6013592" y="2513705"/>
              <a:chExt cx="2642452" cy="1054586"/>
            </a:xfrm>
          </p:grpSpPr>
          <p:sp>
            <p:nvSpPr>
              <p:cNvPr id="498" name="Right Arrow 497"/>
              <p:cNvSpPr/>
              <p:nvPr/>
            </p:nvSpPr>
            <p:spPr>
              <a:xfrm>
                <a:off x="6013592" y="2613727"/>
                <a:ext cx="2642452" cy="816524"/>
              </a:xfrm>
              <a:prstGeom prst="rightArrow">
                <a:avLst/>
              </a:prstGeom>
              <a:solidFill>
                <a:srgbClr val="5D87A1"/>
              </a:solidFill>
              <a:ln w="25400" cap="flat" cmpd="sng" algn="ctr">
                <a:noFill/>
                <a:prstDash val="solid"/>
              </a:ln>
              <a:effectLst/>
              <a:scene3d>
                <a:camera prst="isometricTopUp"/>
                <a:lightRig rig="threePt" dir="t"/>
              </a:scene3d>
              <a:sp3d extrusionH="38100">
                <a:bevelT w="0" h="38100" prst="coolSlant"/>
              </a:sp3d>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dirty="0">
                  <a:ln>
                    <a:noFill/>
                  </a:ln>
                  <a:solidFill>
                    <a:srgbClr val="FFFFFF"/>
                  </a:solidFill>
                  <a:effectLst/>
                  <a:uLnTx/>
                  <a:uFillTx/>
                  <a:latin typeface="Arial"/>
                  <a:ea typeface="+mn-ea"/>
                  <a:cs typeface="+mn-cs"/>
                </a:endParaRPr>
              </a:p>
            </p:txBody>
          </p:sp>
          <p:sp>
            <p:nvSpPr>
              <p:cNvPr id="499" name="TextBox 498"/>
              <p:cNvSpPr txBox="1"/>
              <p:nvPr/>
            </p:nvSpPr>
            <p:spPr>
              <a:xfrm rot="19796819">
                <a:off x="6283898" y="3162736"/>
                <a:ext cx="868841" cy="40555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Gill Sans" charset="0"/>
                    <a:sym typeface="Gill Sans" charset="0"/>
                  </a:rPr>
                  <a:t>$59 B</a:t>
                </a:r>
                <a:endParaRPr kumimoji="0" lang="en-US" sz="1200" b="1" i="0" u="none" strike="noStrike" kern="0" cap="none" spc="0" normalizeH="0" baseline="0" noProof="0" dirty="0">
                  <a:ln>
                    <a:noFill/>
                  </a:ln>
                  <a:solidFill>
                    <a:srgbClr val="FFFFFF"/>
                  </a:solidFill>
                  <a:effectLst/>
                  <a:uLnTx/>
                  <a:uFillTx/>
                  <a:latin typeface="Gill Sans" charset="0"/>
                  <a:sym typeface="Gill Sans" charset="0"/>
                </a:endParaRPr>
              </a:p>
            </p:txBody>
          </p:sp>
          <p:sp>
            <p:nvSpPr>
              <p:cNvPr id="500" name="TextBox 499"/>
              <p:cNvSpPr txBox="1"/>
              <p:nvPr/>
            </p:nvSpPr>
            <p:spPr>
              <a:xfrm rot="19780124">
                <a:off x="7376009" y="2513705"/>
                <a:ext cx="993231" cy="405555"/>
              </a:xfrm>
              <a:prstGeom prst="rect">
                <a:avLst/>
              </a:prstGeom>
              <a:noFill/>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latin typeface="Gill Sans" charset="0"/>
                    <a:sym typeface="Gill Sans" charset="0"/>
                  </a:rPr>
                  <a:t>$148 B</a:t>
                </a:r>
                <a:endParaRPr kumimoji="0" lang="en-US" sz="1200" b="1" i="0" u="none" strike="noStrike" kern="0" cap="none" spc="0" normalizeH="0" baseline="0" noProof="0" dirty="0">
                  <a:ln>
                    <a:noFill/>
                  </a:ln>
                  <a:solidFill>
                    <a:srgbClr val="FFFFFF"/>
                  </a:solidFill>
                  <a:effectLst/>
                  <a:uLnTx/>
                  <a:uFillTx/>
                  <a:latin typeface="Gill Sans" charset="0"/>
                  <a:sym typeface="Gill Sans" charset="0"/>
                </a:endParaRPr>
              </a:p>
            </p:txBody>
          </p:sp>
        </p:grpSp>
        <p:pic>
          <p:nvPicPr>
            <p:cNvPr id="497" name="Picture 3"/>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b="-4445"/>
            <a:stretch/>
          </p:blipFill>
          <p:spPr bwMode="auto">
            <a:xfrm>
              <a:off x="7080106" y="4822245"/>
              <a:ext cx="517371" cy="303548"/>
            </a:xfrm>
            <a:prstGeom prst="rect">
              <a:avLst/>
            </a:prstGeom>
            <a:noFill/>
            <a:ln>
              <a:noFill/>
            </a:ln>
            <a:effectLst/>
            <a:extLst/>
          </p:spPr>
        </p:pic>
        <p:cxnSp>
          <p:nvCxnSpPr>
            <p:cNvPr id="484" name="Straight Connector 483"/>
            <p:cNvCxnSpPr/>
            <p:nvPr/>
          </p:nvCxnSpPr>
          <p:spPr>
            <a:xfrm>
              <a:off x="6555358" y="5493802"/>
              <a:ext cx="1566666" cy="0"/>
            </a:xfrm>
            <a:prstGeom prst="line">
              <a:avLst/>
            </a:prstGeom>
            <a:noFill/>
            <a:ln w="9525" cap="flat" cmpd="sng" algn="ctr">
              <a:solidFill>
                <a:srgbClr val="FF9539"/>
              </a:solidFill>
              <a:prstDash val="solid"/>
              <a:headEnd type="oval" w="med" len="med"/>
              <a:tailEnd type="triangle" w="med" len="med"/>
            </a:ln>
            <a:effectLst/>
          </p:spPr>
        </p:cxnSp>
        <p:sp>
          <p:nvSpPr>
            <p:cNvPr id="485" name="TextBox 72"/>
            <p:cNvSpPr txBox="1">
              <a:spLocks noChangeArrowheads="1"/>
            </p:cNvSpPr>
            <p:nvPr/>
          </p:nvSpPr>
          <p:spPr bwMode="auto">
            <a:xfrm>
              <a:off x="6053852" y="5376687"/>
              <a:ext cx="466794" cy="246221"/>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ysClr val="windowText" lastClr="000000"/>
                  </a:solidFill>
                  <a:effectLst/>
                  <a:uLnTx/>
                  <a:uFillTx/>
                  <a:sym typeface="Gill Sans Light"/>
                </a:rPr>
                <a:t>2011</a:t>
              </a:r>
              <a:endParaRPr kumimoji="0" lang="en-US" sz="1000" b="0" i="0" u="none" strike="noStrike" kern="0" cap="none" spc="0" normalizeH="0" baseline="0" noProof="0" dirty="0">
                <a:ln>
                  <a:noFill/>
                </a:ln>
                <a:solidFill>
                  <a:sysClr val="windowText" lastClr="000000"/>
                </a:solidFill>
                <a:effectLst/>
                <a:uLnTx/>
                <a:uFillTx/>
                <a:sym typeface="Gill Sans Light"/>
              </a:endParaRPr>
            </a:p>
          </p:txBody>
        </p:sp>
        <p:sp>
          <p:nvSpPr>
            <p:cNvPr id="486" name="TextBox 73"/>
            <p:cNvSpPr txBox="1">
              <a:spLocks noChangeArrowheads="1"/>
            </p:cNvSpPr>
            <p:nvPr/>
          </p:nvSpPr>
          <p:spPr bwMode="auto">
            <a:xfrm>
              <a:off x="8106813" y="5376687"/>
              <a:ext cx="466794" cy="246221"/>
            </a:xfrm>
            <a:prstGeom prst="rect">
              <a:avLst/>
            </a:prstGeom>
            <a:noFill/>
            <a:ln w="9525">
              <a:noFill/>
              <a:miter lim="800000"/>
              <a:headEnd/>
              <a:tailEnd/>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smtClean="0">
                  <a:ln>
                    <a:noFill/>
                  </a:ln>
                  <a:solidFill>
                    <a:sysClr val="windowText" lastClr="000000"/>
                  </a:solidFill>
                  <a:effectLst/>
                  <a:uLnTx/>
                  <a:uFillTx/>
                  <a:sym typeface="Gill Sans Light"/>
                </a:rPr>
                <a:t>2016</a:t>
              </a:r>
              <a:endParaRPr kumimoji="0" lang="en-US" sz="1000" b="0" i="0" u="none" strike="noStrike" kern="0" cap="none" spc="0" normalizeH="0" baseline="0" noProof="0" dirty="0">
                <a:ln>
                  <a:noFill/>
                </a:ln>
                <a:solidFill>
                  <a:sysClr val="windowText" lastClr="000000"/>
                </a:solidFill>
                <a:effectLst/>
                <a:uLnTx/>
                <a:uFillTx/>
                <a:sym typeface="Gill Sans Light"/>
              </a:endParaRPr>
            </a:p>
          </p:txBody>
        </p:sp>
        <p:sp>
          <p:nvSpPr>
            <p:cNvPr id="487" name="TextBox 486"/>
            <p:cNvSpPr txBox="1"/>
            <p:nvPr/>
          </p:nvSpPr>
          <p:spPr>
            <a:xfrm>
              <a:off x="5946189" y="5731594"/>
              <a:ext cx="577402"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ysClr val="windowText" lastClr="000000"/>
                  </a:solidFill>
                  <a:effectLst/>
                  <a:uLnTx/>
                  <a:uFillTx/>
                </a:rPr>
                <a:t>* Gartner </a:t>
              </a:r>
            </a:p>
          </p:txBody>
        </p:sp>
      </p:grpSp>
      <p:grpSp>
        <p:nvGrpSpPr>
          <p:cNvPr id="551" name="Group 550"/>
          <p:cNvGrpSpPr/>
          <p:nvPr>
            <p:custDataLst>
              <p:tags r:id="rId4"/>
            </p:custDataLst>
          </p:nvPr>
        </p:nvGrpSpPr>
        <p:grpSpPr>
          <a:xfrm>
            <a:off x="381284" y="1417322"/>
            <a:ext cx="2766991" cy="4592955"/>
            <a:chOff x="389464" y="1417320"/>
            <a:chExt cx="2766991" cy="4592955"/>
          </a:xfrm>
        </p:grpSpPr>
        <p:sp>
          <p:nvSpPr>
            <p:cNvPr id="511" name="Rectangle 510"/>
            <p:cNvSpPr/>
            <p:nvPr/>
          </p:nvSpPr>
          <p:spPr>
            <a:xfrm>
              <a:off x="457200" y="1417320"/>
              <a:ext cx="2697480" cy="4592955"/>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512" name="Picture 2"/>
            <p:cNvPicPr>
              <a:picLocks noChangeAspect="1" noChangeArrowheads="1"/>
            </p:cNvPicPr>
            <p:nvPr/>
          </p:nvPicPr>
          <p:blipFill>
            <a:blip r:embed="rId30" cstate="screen">
              <a:extLst>
                <a:ext uri="{28A0092B-C50C-407E-A947-70E740481C1C}">
                  <a14:useLocalDpi xmlns:a14="http://schemas.microsoft.com/office/drawing/2010/main"/>
                </a:ext>
              </a:extLst>
            </a:blip>
            <a:stretch>
              <a:fillRect/>
            </a:stretch>
          </p:blipFill>
          <p:spPr bwMode="auto">
            <a:xfrm>
              <a:off x="889382" y="1536192"/>
              <a:ext cx="1833117" cy="1399834"/>
            </a:xfrm>
            <a:prstGeom prst="rect">
              <a:avLst/>
            </a:prstGeom>
            <a:noFill/>
            <a:ln>
              <a:noFill/>
            </a:ln>
            <a:extLst/>
          </p:spPr>
        </p:pic>
        <p:sp>
          <p:nvSpPr>
            <p:cNvPr id="513" name="Rectangle 11"/>
            <p:cNvSpPr/>
            <p:nvPr/>
          </p:nvSpPr>
          <p:spPr>
            <a:xfrm>
              <a:off x="458975" y="3065897"/>
              <a:ext cx="2697480" cy="646331"/>
            </a:xfrm>
            <a:prstGeom prst="rect">
              <a:avLst/>
            </a:prstGeom>
            <a:solidFill>
              <a:srgbClr val="FF9539"/>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err="1" smtClean="0">
                  <a:ln>
                    <a:noFill/>
                  </a:ln>
                  <a:solidFill>
                    <a:srgbClr val="FFFFFF"/>
                  </a:solidFill>
                  <a:effectLst>
                    <a:outerShdw blurRad="38100" dist="38100" dir="2700000" algn="tl">
                      <a:srgbClr val="000000">
                        <a:alpha val="43137"/>
                      </a:srgbClr>
                    </a:outerShdw>
                  </a:effectLst>
                  <a:uLnTx/>
                  <a:uFillTx/>
                  <a:sym typeface="Gill Sans Light"/>
                </a:rPr>
                <a:t>Smartphones</a:t>
              </a:r>
              <a:r>
                <a:rPr kumimoji="0" lang="en-US" sz="12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sym typeface="Gill Sans Light"/>
                </a:rPr>
                <a:t> Surpassed PCs:</a:t>
              </a:r>
              <a:r>
                <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sym typeface="Gill Sans Light"/>
                </a:rPr>
                <a:t/>
              </a:r>
              <a:br>
                <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sym typeface="Gill Sans Light"/>
                </a:rPr>
              </a:br>
              <a:r>
                <a:rPr kumimoji="0" lang="en-US" sz="1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sym typeface="Gill Sans Light"/>
                </a:rPr>
                <a:t>as the Mobile Experience Usurps the Desktop Model</a:t>
              </a:r>
            </a:p>
          </p:txBody>
        </p:sp>
        <p:grpSp>
          <p:nvGrpSpPr>
            <p:cNvPr id="514" name="Group 20"/>
            <p:cNvGrpSpPr/>
            <p:nvPr/>
          </p:nvGrpSpPr>
          <p:grpSpPr>
            <a:xfrm>
              <a:off x="477648" y="4112511"/>
              <a:ext cx="2593355" cy="1225305"/>
              <a:chOff x="3436304" y="4260273"/>
              <a:chExt cx="2117465" cy="1632229"/>
            </a:xfrm>
          </p:grpSpPr>
          <p:sp>
            <p:nvSpPr>
              <p:cNvPr id="526" name="Rectangle 13"/>
              <p:cNvSpPr/>
              <p:nvPr/>
            </p:nvSpPr>
            <p:spPr bwMode="auto">
              <a:xfrm>
                <a:off x="3828516" y="4479272"/>
                <a:ext cx="1725253" cy="1413230"/>
              </a:xfrm>
              <a:prstGeom prst="rect">
                <a:avLst/>
              </a:prstGeom>
              <a:solidFill>
                <a:srgbClr val="FFFFFF">
                  <a:alpha val="50196"/>
                </a:srgbClr>
              </a:solid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292929"/>
                  </a:solidFill>
                  <a:effectLst/>
                  <a:uLnTx/>
                  <a:uFillTx/>
                  <a:latin typeface="Arial"/>
                  <a:ea typeface="+mn-ea"/>
                  <a:cs typeface="+mn-cs"/>
                  <a:sym typeface="Gill Sans Light"/>
                </a:endParaRPr>
              </a:p>
            </p:txBody>
          </p:sp>
          <p:sp>
            <p:nvSpPr>
              <p:cNvPr id="527" name="Rectangle 14"/>
              <p:cNvSpPr/>
              <p:nvPr/>
            </p:nvSpPr>
            <p:spPr bwMode="auto">
              <a:xfrm>
                <a:off x="3828516" y="4260273"/>
                <a:ext cx="1724449" cy="1436371"/>
              </a:xfrm>
              <a:prstGeom prst="rect">
                <a:avLst/>
              </a:prstGeom>
              <a:noFill/>
              <a:ln w="25400"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srgbClr val="292929"/>
                  </a:solidFill>
                  <a:effectLst/>
                  <a:uLnTx/>
                  <a:uFillTx/>
                  <a:latin typeface="Arial"/>
                  <a:ea typeface="+mn-ea"/>
                  <a:cs typeface="+mn-cs"/>
                  <a:sym typeface="Gill Sans Light"/>
                </a:endParaRPr>
              </a:p>
            </p:txBody>
          </p:sp>
          <p:cxnSp>
            <p:nvCxnSpPr>
              <p:cNvPr id="528" name="Straight Connector 15"/>
              <p:cNvCxnSpPr/>
              <p:nvPr/>
            </p:nvCxnSpPr>
            <p:spPr bwMode="auto">
              <a:xfrm>
                <a:off x="3828516" y="5892502"/>
                <a:ext cx="1725253" cy="0"/>
              </a:xfrm>
              <a:prstGeom prst="line">
                <a:avLst/>
              </a:prstGeom>
              <a:noFill/>
              <a:ln w="9525" cap="flat" cmpd="sng" algn="ctr">
                <a:solidFill>
                  <a:srgbClr val="FFFFFF">
                    <a:lumMod val="75000"/>
                  </a:srgbClr>
                </a:solidFill>
                <a:prstDash val="sysDot"/>
              </a:ln>
              <a:effectLst/>
            </p:spPr>
          </p:cxnSp>
          <p:cxnSp>
            <p:nvCxnSpPr>
              <p:cNvPr id="529" name="Straight Connector 16"/>
              <p:cNvCxnSpPr/>
              <p:nvPr/>
            </p:nvCxnSpPr>
            <p:spPr bwMode="auto">
              <a:xfrm>
                <a:off x="3828516" y="4479272"/>
                <a:ext cx="1725253" cy="0"/>
              </a:xfrm>
              <a:prstGeom prst="line">
                <a:avLst/>
              </a:prstGeom>
              <a:noFill/>
              <a:ln w="9525" cap="flat" cmpd="sng" algn="ctr">
                <a:solidFill>
                  <a:srgbClr val="FFFFFF">
                    <a:lumMod val="75000"/>
                  </a:srgbClr>
                </a:solidFill>
                <a:prstDash val="sysDot"/>
              </a:ln>
              <a:effectLst/>
            </p:spPr>
          </p:cxnSp>
          <p:cxnSp>
            <p:nvCxnSpPr>
              <p:cNvPr id="530" name="Straight Connector 17"/>
              <p:cNvCxnSpPr/>
              <p:nvPr/>
            </p:nvCxnSpPr>
            <p:spPr bwMode="auto">
              <a:xfrm>
                <a:off x="3828516" y="4841097"/>
                <a:ext cx="1725253" cy="0"/>
              </a:xfrm>
              <a:prstGeom prst="line">
                <a:avLst/>
              </a:prstGeom>
              <a:noFill/>
              <a:ln w="9525" cap="flat" cmpd="sng" algn="ctr">
                <a:solidFill>
                  <a:srgbClr val="FFFFFF">
                    <a:lumMod val="75000"/>
                  </a:srgbClr>
                </a:solidFill>
                <a:prstDash val="sysDot"/>
              </a:ln>
              <a:effectLst/>
            </p:spPr>
          </p:cxnSp>
          <p:cxnSp>
            <p:nvCxnSpPr>
              <p:cNvPr id="531" name="Straight Connector 18"/>
              <p:cNvCxnSpPr/>
              <p:nvPr/>
            </p:nvCxnSpPr>
            <p:spPr bwMode="auto">
              <a:xfrm>
                <a:off x="3828516" y="5204136"/>
                <a:ext cx="1725253" cy="0"/>
              </a:xfrm>
              <a:prstGeom prst="line">
                <a:avLst/>
              </a:prstGeom>
              <a:noFill/>
              <a:ln w="9525" cap="flat" cmpd="sng" algn="ctr">
                <a:solidFill>
                  <a:srgbClr val="FFFFFF">
                    <a:lumMod val="75000"/>
                  </a:srgbClr>
                </a:solidFill>
                <a:prstDash val="sysDot"/>
              </a:ln>
              <a:effectLst/>
            </p:spPr>
          </p:cxnSp>
          <p:cxnSp>
            <p:nvCxnSpPr>
              <p:cNvPr id="532" name="Straight Connector 19"/>
              <p:cNvCxnSpPr/>
              <p:nvPr/>
            </p:nvCxnSpPr>
            <p:spPr bwMode="auto">
              <a:xfrm>
                <a:off x="3828516" y="5552604"/>
                <a:ext cx="1725253" cy="0"/>
              </a:xfrm>
              <a:prstGeom prst="line">
                <a:avLst/>
              </a:prstGeom>
              <a:noFill/>
              <a:ln w="9525" cap="flat" cmpd="sng" algn="ctr">
                <a:solidFill>
                  <a:srgbClr val="FFFFFF">
                    <a:lumMod val="75000"/>
                  </a:srgbClr>
                </a:solidFill>
                <a:prstDash val="sysDot"/>
              </a:ln>
              <a:effectLst/>
            </p:spPr>
          </p:cxnSp>
          <p:sp>
            <p:nvSpPr>
              <p:cNvPr id="533" name="TextBox 127"/>
              <p:cNvSpPr txBox="1">
                <a:spLocks noChangeArrowheads="1"/>
              </p:cNvSpPr>
              <p:nvPr/>
            </p:nvSpPr>
            <p:spPr bwMode="auto">
              <a:xfrm>
                <a:off x="3436304" y="4340838"/>
                <a:ext cx="387680" cy="385390"/>
              </a:xfrm>
              <a:prstGeom prst="rect">
                <a:avLst/>
              </a:prstGeom>
              <a:noFill/>
              <a:ln w="9525">
                <a:noFill/>
                <a:miter lim="800000"/>
                <a:headEnd/>
                <a:tailEnd/>
              </a:ln>
            </p:spPr>
            <p:txBody>
              <a:bodyPr wrap="none">
                <a:spAutoFit/>
              </a:body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sym typeface="Gill Sans Light"/>
                  </a:rPr>
                  <a:t>120</a:t>
                </a:r>
              </a:p>
              <a:p>
                <a:pPr marL="0" marR="0" lvl="0" indent="0" algn="r" defTabSz="914400" eaLnBrk="1" fontAlgn="auto" latinLnBrk="0" hangingPunct="1">
                  <a:lnSpc>
                    <a:spcPct val="8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sym typeface="Gill Sans Light"/>
                  </a:rPr>
                  <a:t>Million</a:t>
                </a:r>
              </a:p>
            </p:txBody>
          </p:sp>
          <p:sp>
            <p:nvSpPr>
              <p:cNvPr id="534" name="TextBox 76"/>
              <p:cNvSpPr txBox="1">
                <a:spLocks noChangeArrowheads="1"/>
              </p:cNvSpPr>
              <p:nvPr/>
            </p:nvSpPr>
            <p:spPr bwMode="auto">
              <a:xfrm>
                <a:off x="3578969" y="5122146"/>
                <a:ext cx="245016" cy="254193"/>
              </a:xfrm>
              <a:prstGeom prst="rect">
                <a:avLst/>
              </a:prstGeom>
              <a:noFill/>
              <a:ln w="9525">
                <a:noFill/>
                <a:miter lim="800000"/>
                <a:headEnd/>
                <a:tailEnd/>
              </a:ln>
            </p:spPr>
            <p:txBody>
              <a:bodyPr wrap="none">
                <a:spAutoFit/>
              </a:body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sym typeface="Gill Sans Light"/>
                  </a:rPr>
                  <a:t>60</a:t>
                </a:r>
              </a:p>
            </p:txBody>
          </p:sp>
          <p:sp>
            <p:nvSpPr>
              <p:cNvPr id="535" name="TextBox 77"/>
              <p:cNvSpPr txBox="1">
                <a:spLocks noChangeArrowheads="1"/>
              </p:cNvSpPr>
              <p:nvPr/>
            </p:nvSpPr>
            <p:spPr bwMode="auto">
              <a:xfrm>
                <a:off x="3578969" y="4765080"/>
                <a:ext cx="245016" cy="254193"/>
              </a:xfrm>
              <a:prstGeom prst="rect">
                <a:avLst/>
              </a:prstGeom>
              <a:noFill/>
              <a:ln w="9525">
                <a:noFill/>
                <a:miter lim="800000"/>
                <a:headEnd/>
                <a:tailEnd/>
              </a:ln>
            </p:spPr>
            <p:txBody>
              <a:bodyPr wrap="none">
                <a:spAutoFit/>
              </a:body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sym typeface="Gill Sans Light"/>
                  </a:rPr>
                  <a:t>90</a:t>
                </a:r>
              </a:p>
            </p:txBody>
          </p:sp>
          <p:sp>
            <p:nvSpPr>
              <p:cNvPr id="536" name="TextBox 78"/>
              <p:cNvSpPr txBox="1">
                <a:spLocks noChangeArrowheads="1"/>
              </p:cNvSpPr>
              <p:nvPr/>
            </p:nvSpPr>
            <p:spPr bwMode="auto">
              <a:xfrm>
                <a:off x="3578969" y="5474068"/>
                <a:ext cx="245016" cy="254193"/>
              </a:xfrm>
              <a:prstGeom prst="rect">
                <a:avLst/>
              </a:prstGeom>
              <a:noFill/>
              <a:ln w="9525">
                <a:noFill/>
                <a:miter lim="800000"/>
                <a:headEnd/>
                <a:tailEnd/>
              </a:ln>
            </p:spPr>
            <p:txBody>
              <a:bodyPr wrap="none">
                <a:spAutoFit/>
              </a:bodyPr>
              <a:lstStyle/>
              <a:p>
                <a:pPr marL="0" marR="0" lvl="0" indent="0" algn="r" defTabSz="914400" eaLnBrk="1" fontAlgn="auto" latinLnBrk="0" hangingPunct="1">
                  <a:lnSpc>
                    <a:spcPct val="8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sym typeface="Gill Sans Light"/>
                  </a:rPr>
                  <a:t>30</a:t>
                </a:r>
              </a:p>
            </p:txBody>
          </p:sp>
          <p:cxnSp>
            <p:nvCxnSpPr>
              <p:cNvPr id="537" name="Straight Connector 24"/>
              <p:cNvCxnSpPr/>
              <p:nvPr/>
            </p:nvCxnSpPr>
            <p:spPr bwMode="auto">
              <a:xfrm>
                <a:off x="4084973" y="5512413"/>
                <a:ext cx="230731" cy="0"/>
              </a:xfrm>
              <a:prstGeom prst="line">
                <a:avLst/>
              </a:prstGeom>
              <a:noFill/>
              <a:ln w="38100" cap="rnd" cmpd="sng" algn="ctr">
                <a:solidFill>
                  <a:srgbClr val="292929"/>
                </a:solidFill>
                <a:prstDash val="solid"/>
              </a:ln>
              <a:effectLst/>
            </p:spPr>
          </p:cxnSp>
          <p:cxnSp>
            <p:nvCxnSpPr>
              <p:cNvPr id="538" name="Straight Connector 25"/>
              <p:cNvCxnSpPr/>
              <p:nvPr/>
            </p:nvCxnSpPr>
            <p:spPr bwMode="auto">
              <a:xfrm flipV="1">
                <a:off x="3853439" y="5512413"/>
                <a:ext cx="231534" cy="91063"/>
              </a:xfrm>
              <a:prstGeom prst="line">
                <a:avLst/>
              </a:prstGeom>
              <a:noFill/>
              <a:ln w="38100" cap="rnd" cmpd="sng" algn="ctr">
                <a:solidFill>
                  <a:srgbClr val="292929"/>
                </a:solidFill>
                <a:prstDash val="solid"/>
              </a:ln>
              <a:effectLst/>
            </p:spPr>
          </p:cxnSp>
          <p:cxnSp>
            <p:nvCxnSpPr>
              <p:cNvPr id="539" name="Straight Connector 26"/>
              <p:cNvCxnSpPr/>
              <p:nvPr/>
            </p:nvCxnSpPr>
            <p:spPr bwMode="auto">
              <a:xfrm flipV="1">
                <a:off x="4318116" y="5360641"/>
                <a:ext cx="245202" cy="151773"/>
              </a:xfrm>
              <a:prstGeom prst="line">
                <a:avLst/>
              </a:prstGeom>
              <a:noFill/>
              <a:ln w="38100" cap="rnd" cmpd="sng" algn="ctr">
                <a:solidFill>
                  <a:srgbClr val="292929"/>
                </a:solidFill>
                <a:prstDash val="solid"/>
              </a:ln>
              <a:effectLst/>
            </p:spPr>
          </p:cxnSp>
          <p:cxnSp>
            <p:nvCxnSpPr>
              <p:cNvPr id="540" name="Straight Connector 27"/>
              <p:cNvCxnSpPr/>
              <p:nvPr/>
            </p:nvCxnSpPr>
            <p:spPr bwMode="auto">
              <a:xfrm flipV="1">
                <a:off x="4563317" y="5352142"/>
                <a:ext cx="229927" cy="8499"/>
              </a:xfrm>
              <a:prstGeom prst="line">
                <a:avLst/>
              </a:prstGeom>
              <a:noFill/>
              <a:ln w="38100" cap="rnd" cmpd="sng" algn="ctr">
                <a:solidFill>
                  <a:srgbClr val="292929"/>
                </a:solidFill>
                <a:prstDash val="solid"/>
              </a:ln>
              <a:effectLst/>
            </p:spPr>
          </p:cxnSp>
          <p:cxnSp>
            <p:nvCxnSpPr>
              <p:cNvPr id="541" name="Straight Connector 28"/>
              <p:cNvCxnSpPr/>
              <p:nvPr/>
            </p:nvCxnSpPr>
            <p:spPr bwMode="auto">
              <a:xfrm flipV="1">
                <a:off x="4793244" y="5216154"/>
                <a:ext cx="251633" cy="135988"/>
              </a:xfrm>
              <a:prstGeom prst="line">
                <a:avLst/>
              </a:prstGeom>
              <a:noFill/>
              <a:ln w="38100" cap="rnd" cmpd="sng" algn="ctr">
                <a:solidFill>
                  <a:srgbClr val="292929"/>
                </a:solidFill>
                <a:prstDash val="solid"/>
              </a:ln>
              <a:effectLst/>
            </p:spPr>
          </p:cxnSp>
          <p:cxnSp>
            <p:nvCxnSpPr>
              <p:cNvPr id="542" name="Straight Connector 29"/>
              <p:cNvCxnSpPr/>
              <p:nvPr/>
            </p:nvCxnSpPr>
            <p:spPr bwMode="auto">
              <a:xfrm flipV="1">
                <a:off x="5258724" y="4730483"/>
                <a:ext cx="252437" cy="270761"/>
              </a:xfrm>
              <a:prstGeom prst="line">
                <a:avLst/>
              </a:prstGeom>
              <a:noFill/>
              <a:ln w="38100" cap="rnd" cmpd="sng" algn="ctr">
                <a:solidFill>
                  <a:srgbClr val="292929"/>
                </a:solidFill>
                <a:prstDash val="solid"/>
              </a:ln>
              <a:effectLst/>
            </p:spPr>
          </p:cxnSp>
          <p:cxnSp>
            <p:nvCxnSpPr>
              <p:cNvPr id="543" name="Straight Connector 30"/>
              <p:cNvCxnSpPr/>
              <p:nvPr/>
            </p:nvCxnSpPr>
            <p:spPr bwMode="auto">
              <a:xfrm flipV="1">
                <a:off x="5044876" y="5001244"/>
                <a:ext cx="213848" cy="214910"/>
              </a:xfrm>
              <a:prstGeom prst="line">
                <a:avLst/>
              </a:prstGeom>
              <a:noFill/>
              <a:ln w="38100" cap="rnd" cmpd="sng" algn="ctr">
                <a:solidFill>
                  <a:srgbClr val="292929"/>
                </a:solidFill>
                <a:prstDash val="solid"/>
              </a:ln>
              <a:effectLst/>
            </p:spPr>
          </p:cxnSp>
          <p:cxnSp>
            <p:nvCxnSpPr>
              <p:cNvPr id="544" name="Straight Connector 31"/>
              <p:cNvCxnSpPr/>
              <p:nvPr/>
            </p:nvCxnSpPr>
            <p:spPr bwMode="auto">
              <a:xfrm flipV="1">
                <a:off x="3860674" y="5216153"/>
                <a:ext cx="213044" cy="30354"/>
              </a:xfrm>
              <a:prstGeom prst="line">
                <a:avLst/>
              </a:prstGeom>
              <a:noFill/>
              <a:ln w="38100" cap="rnd" cmpd="sng" algn="ctr">
                <a:solidFill>
                  <a:srgbClr val="A0B9C8"/>
                </a:solidFill>
                <a:prstDash val="solid"/>
              </a:ln>
              <a:effectLst/>
            </p:spPr>
          </p:cxnSp>
          <p:cxnSp>
            <p:nvCxnSpPr>
              <p:cNvPr id="545" name="Straight Connector 32"/>
              <p:cNvCxnSpPr/>
              <p:nvPr/>
            </p:nvCxnSpPr>
            <p:spPr bwMode="auto">
              <a:xfrm flipV="1">
                <a:off x="4073718" y="5037669"/>
                <a:ext cx="214652" cy="178484"/>
              </a:xfrm>
              <a:prstGeom prst="line">
                <a:avLst/>
              </a:prstGeom>
              <a:noFill/>
              <a:ln w="38100" cap="rnd" cmpd="sng" algn="ctr">
                <a:solidFill>
                  <a:srgbClr val="A0B9C8"/>
                </a:solidFill>
                <a:prstDash val="solid"/>
              </a:ln>
              <a:effectLst/>
            </p:spPr>
          </p:cxnSp>
          <p:cxnSp>
            <p:nvCxnSpPr>
              <p:cNvPr id="546" name="Straight Connector 33"/>
              <p:cNvCxnSpPr/>
              <p:nvPr/>
            </p:nvCxnSpPr>
            <p:spPr bwMode="auto">
              <a:xfrm flipV="1">
                <a:off x="4288369" y="4907752"/>
                <a:ext cx="248417" cy="129917"/>
              </a:xfrm>
              <a:prstGeom prst="line">
                <a:avLst/>
              </a:prstGeom>
              <a:noFill/>
              <a:ln w="38100" cap="rnd" cmpd="sng" algn="ctr">
                <a:solidFill>
                  <a:srgbClr val="A0B9C8"/>
                </a:solidFill>
                <a:prstDash val="solid"/>
              </a:ln>
              <a:effectLst/>
            </p:spPr>
          </p:cxnSp>
          <p:cxnSp>
            <p:nvCxnSpPr>
              <p:cNvPr id="547" name="Straight Connector 34"/>
              <p:cNvCxnSpPr/>
              <p:nvPr/>
            </p:nvCxnSpPr>
            <p:spPr bwMode="auto">
              <a:xfrm>
                <a:off x="4536786" y="4907752"/>
                <a:ext cx="222691" cy="129917"/>
              </a:xfrm>
              <a:prstGeom prst="line">
                <a:avLst/>
              </a:prstGeom>
              <a:noFill/>
              <a:ln w="38100" cap="rnd" cmpd="sng" algn="ctr">
                <a:solidFill>
                  <a:srgbClr val="A0B9C8"/>
                </a:solidFill>
                <a:prstDash val="solid"/>
              </a:ln>
              <a:effectLst/>
            </p:spPr>
          </p:cxnSp>
          <p:cxnSp>
            <p:nvCxnSpPr>
              <p:cNvPr id="548" name="Straight Connector 35"/>
              <p:cNvCxnSpPr/>
              <p:nvPr/>
            </p:nvCxnSpPr>
            <p:spPr bwMode="auto">
              <a:xfrm flipV="1">
                <a:off x="4759477" y="5037669"/>
                <a:ext cx="243593" cy="0"/>
              </a:xfrm>
              <a:prstGeom prst="line">
                <a:avLst/>
              </a:prstGeom>
              <a:noFill/>
              <a:ln w="38100" cap="rnd" cmpd="sng" algn="ctr">
                <a:solidFill>
                  <a:srgbClr val="A0B9C8"/>
                </a:solidFill>
                <a:prstDash val="solid"/>
              </a:ln>
              <a:effectLst/>
            </p:spPr>
          </p:cxnSp>
          <p:cxnSp>
            <p:nvCxnSpPr>
              <p:cNvPr id="549" name="Straight Connector 36"/>
              <p:cNvCxnSpPr/>
              <p:nvPr/>
            </p:nvCxnSpPr>
            <p:spPr bwMode="auto">
              <a:xfrm flipV="1">
                <a:off x="5245861" y="4889539"/>
                <a:ext cx="208220" cy="18213"/>
              </a:xfrm>
              <a:prstGeom prst="line">
                <a:avLst/>
              </a:prstGeom>
              <a:noFill/>
              <a:ln w="38100" cap="rnd" cmpd="sng" algn="ctr">
                <a:solidFill>
                  <a:srgbClr val="A0B9C8"/>
                </a:solidFill>
                <a:prstDash val="solid"/>
              </a:ln>
              <a:effectLst/>
            </p:spPr>
          </p:cxnSp>
          <p:cxnSp>
            <p:nvCxnSpPr>
              <p:cNvPr id="550" name="Straight Connector 37"/>
              <p:cNvCxnSpPr/>
              <p:nvPr/>
            </p:nvCxnSpPr>
            <p:spPr bwMode="auto">
              <a:xfrm flipV="1">
                <a:off x="5003071" y="4907752"/>
                <a:ext cx="242789" cy="129917"/>
              </a:xfrm>
              <a:prstGeom prst="line">
                <a:avLst/>
              </a:prstGeom>
              <a:noFill/>
              <a:ln w="38100" cap="rnd" cmpd="sng" algn="ctr">
                <a:solidFill>
                  <a:srgbClr val="A0B9C8"/>
                </a:solidFill>
                <a:prstDash val="solid"/>
              </a:ln>
              <a:effectLst/>
            </p:spPr>
          </p:cxnSp>
        </p:grpSp>
        <p:sp>
          <p:nvSpPr>
            <p:cNvPr id="515" name="TextBox 72"/>
            <p:cNvSpPr txBox="1">
              <a:spLocks noChangeArrowheads="1"/>
            </p:cNvSpPr>
            <p:nvPr/>
          </p:nvSpPr>
          <p:spPr bwMode="auto">
            <a:xfrm>
              <a:off x="923966" y="5174841"/>
              <a:ext cx="466794" cy="246221"/>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sym typeface="Gill Sans Light"/>
                </a:rPr>
                <a:t>2009</a:t>
              </a:r>
            </a:p>
          </p:txBody>
        </p:sp>
        <p:sp>
          <p:nvSpPr>
            <p:cNvPr id="516" name="TextBox 73"/>
            <p:cNvSpPr txBox="1">
              <a:spLocks noChangeArrowheads="1"/>
            </p:cNvSpPr>
            <p:nvPr/>
          </p:nvSpPr>
          <p:spPr bwMode="auto">
            <a:xfrm>
              <a:off x="2647326" y="5174841"/>
              <a:ext cx="466794" cy="246221"/>
            </a:xfrm>
            <a:prstGeom prst="rect">
              <a:avLst/>
            </a:prstGeom>
            <a:noFill/>
            <a:ln w="9525">
              <a:noFill/>
              <a:miter lim="800000"/>
              <a:headEnd/>
              <a:tailEnd/>
            </a:ln>
          </p:spPr>
          <p:txBody>
            <a:bodyPr wrap="none">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ysClr val="windowText" lastClr="000000"/>
                  </a:solidFill>
                  <a:effectLst/>
                  <a:uLnTx/>
                  <a:uFillTx/>
                  <a:sym typeface="Gill Sans Light"/>
                </a:rPr>
                <a:t>2011</a:t>
              </a:r>
            </a:p>
          </p:txBody>
        </p:sp>
        <p:cxnSp>
          <p:nvCxnSpPr>
            <p:cNvPr id="517" name="Straight Connector 516"/>
            <p:cNvCxnSpPr/>
            <p:nvPr/>
          </p:nvCxnSpPr>
          <p:spPr>
            <a:xfrm>
              <a:off x="1402185" y="5291956"/>
              <a:ext cx="1213395" cy="0"/>
            </a:xfrm>
            <a:prstGeom prst="line">
              <a:avLst/>
            </a:prstGeom>
            <a:noFill/>
            <a:ln w="9525" cap="flat" cmpd="sng" algn="ctr">
              <a:solidFill>
                <a:srgbClr val="FF9539"/>
              </a:solidFill>
              <a:prstDash val="solid"/>
              <a:headEnd type="oval" w="med" len="med"/>
              <a:tailEnd type="triangle" w="med" len="med"/>
            </a:ln>
            <a:effectLst/>
          </p:spPr>
        </p:cxnSp>
        <p:grpSp>
          <p:nvGrpSpPr>
            <p:cNvPr id="518" name="Group 23"/>
            <p:cNvGrpSpPr/>
            <p:nvPr/>
          </p:nvGrpSpPr>
          <p:grpSpPr>
            <a:xfrm>
              <a:off x="1542838" y="5359579"/>
              <a:ext cx="1583553" cy="215470"/>
              <a:chOff x="10592802" y="5827119"/>
              <a:chExt cx="1583553" cy="287029"/>
            </a:xfrm>
          </p:grpSpPr>
          <p:grpSp>
            <p:nvGrpSpPr>
              <p:cNvPr id="520" name="Group 21"/>
              <p:cNvGrpSpPr/>
              <p:nvPr/>
            </p:nvGrpSpPr>
            <p:grpSpPr>
              <a:xfrm>
                <a:off x="10592802" y="5827119"/>
                <a:ext cx="485060" cy="286995"/>
                <a:chOff x="10592802" y="5916202"/>
                <a:chExt cx="485060" cy="286995"/>
              </a:xfrm>
            </p:grpSpPr>
            <p:sp>
              <p:nvSpPr>
                <p:cNvPr id="524" name="TextBox 71"/>
                <p:cNvSpPr txBox="1">
                  <a:spLocks noChangeArrowheads="1"/>
                </p:cNvSpPr>
                <p:nvPr/>
              </p:nvSpPr>
              <p:spPr bwMode="auto">
                <a:xfrm>
                  <a:off x="10699232" y="5916202"/>
                  <a:ext cx="378630" cy="286995"/>
                </a:xfrm>
                <a:prstGeom prst="rect">
                  <a:avLst/>
                </a:prstGeom>
                <a:noFill/>
                <a:ln w="9525">
                  <a:noFill/>
                  <a:miter lim="800000"/>
                  <a:headEnd/>
                  <a:tailEnd/>
                </a:ln>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sym typeface="Gill Sans Light"/>
                    </a:rPr>
                    <a:t>PCs</a:t>
                  </a:r>
                </a:p>
              </p:txBody>
            </p:sp>
            <p:cxnSp>
              <p:nvCxnSpPr>
                <p:cNvPr id="525" name="Straight Connector 524"/>
                <p:cNvCxnSpPr/>
                <p:nvPr/>
              </p:nvCxnSpPr>
              <p:spPr bwMode="auto">
                <a:xfrm>
                  <a:off x="10592802" y="6065550"/>
                  <a:ext cx="90041" cy="0"/>
                </a:xfrm>
                <a:prstGeom prst="line">
                  <a:avLst/>
                </a:prstGeom>
                <a:noFill/>
                <a:ln w="28575" cap="rnd" cmpd="sng" algn="ctr">
                  <a:solidFill>
                    <a:srgbClr val="A0B9C8"/>
                  </a:solidFill>
                  <a:prstDash val="solid"/>
                </a:ln>
                <a:effectLst/>
              </p:spPr>
            </p:cxnSp>
          </p:grpSp>
          <p:grpSp>
            <p:nvGrpSpPr>
              <p:cNvPr id="521" name="Group 22"/>
              <p:cNvGrpSpPr/>
              <p:nvPr/>
            </p:nvGrpSpPr>
            <p:grpSpPr>
              <a:xfrm>
                <a:off x="11271309" y="5827153"/>
                <a:ext cx="905046" cy="286995"/>
                <a:chOff x="10592803" y="6068212"/>
                <a:chExt cx="905046" cy="286995"/>
              </a:xfrm>
            </p:grpSpPr>
            <p:sp>
              <p:nvSpPr>
                <p:cNvPr id="522" name="TextBox 69"/>
                <p:cNvSpPr txBox="1">
                  <a:spLocks noChangeArrowheads="1"/>
                </p:cNvSpPr>
                <p:nvPr/>
              </p:nvSpPr>
              <p:spPr bwMode="auto">
                <a:xfrm>
                  <a:off x="10699232" y="6068212"/>
                  <a:ext cx="798617" cy="286995"/>
                </a:xfrm>
                <a:prstGeom prst="rect">
                  <a:avLst/>
                </a:prstGeom>
                <a:noFill/>
                <a:ln w="9525">
                  <a:noFill/>
                  <a:miter lim="800000"/>
                  <a:headEnd/>
                  <a:tailEnd/>
                </a:ln>
              </p:spPr>
              <p:txBody>
                <a:bodyPr wrap="non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ysClr val="windowText" lastClr="000000"/>
                      </a:solidFill>
                      <a:effectLst/>
                      <a:uLnTx/>
                      <a:uFillTx/>
                      <a:sym typeface="Gill Sans Light"/>
                    </a:rPr>
                    <a:t>Smartphones</a:t>
                  </a:r>
                </a:p>
              </p:txBody>
            </p:sp>
            <p:cxnSp>
              <p:nvCxnSpPr>
                <p:cNvPr id="523" name="Straight Connector 49"/>
                <p:cNvCxnSpPr/>
                <p:nvPr/>
              </p:nvCxnSpPr>
              <p:spPr bwMode="auto">
                <a:xfrm>
                  <a:off x="10592803" y="6211253"/>
                  <a:ext cx="90041" cy="0"/>
                </a:xfrm>
                <a:prstGeom prst="line">
                  <a:avLst/>
                </a:prstGeom>
                <a:noFill/>
                <a:ln w="28575" cap="rnd" cmpd="sng" algn="ctr">
                  <a:solidFill>
                    <a:srgbClr val="292929"/>
                  </a:solidFill>
                  <a:prstDash val="solid"/>
                </a:ln>
                <a:effectLst/>
              </p:spPr>
            </p:cxnSp>
          </p:grpSp>
        </p:grpSp>
        <p:sp>
          <p:nvSpPr>
            <p:cNvPr id="519" name="TextBox 518"/>
            <p:cNvSpPr txBox="1"/>
            <p:nvPr/>
          </p:nvSpPr>
          <p:spPr>
            <a:xfrm>
              <a:off x="389464" y="5686258"/>
              <a:ext cx="925253" cy="20005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smtClean="0">
                  <a:ln>
                    <a:noFill/>
                  </a:ln>
                  <a:solidFill>
                    <a:sysClr val="windowText" lastClr="000000"/>
                  </a:solidFill>
                  <a:effectLst/>
                  <a:uLnTx/>
                  <a:uFillTx/>
                </a:rPr>
                <a:t>* </a:t>
              </a:r>
              <a:r>
                <a:rPr kumimoji="0" lang="en-US" sz="700" b="0" i="0" u="none" strike="noStrike" kern="0" cap="none" spc="0" normalizeH="0" baseline="0" noProof="0" dirty="0">
                  <a:ln>
                    <a:noFill/>
                  </a:ln>
                  <a:solidFill>
                    <a:sysClr val="windowText" lastClr="000000"/>
                  </a:solidFill>
                  <a:effectLst/>
                  <a:uLnTx/>
                  <a:uFillTx/>
                </a:rPr>
                <a:t>Morgan Stanley </a:t>
              </a:r>
              <a:r>
                <a:rPr kumimoji="0" lang="en-US" sz="700" b="0" i="0" u="none" strike="noStrike" kern="0" cap="none" spc="0" normalizeH="0" baseline="0" noProof="0" dirty="0" smtClean="0">
                  <a:ln>
                    <a:noFill/>
                  </a:ln>
                  <a:solidFill>
                    <a:sysClr val="windowText" lastClr="000000"/>
                  </a:solidFill>
                  <a:effectLst/>
                  <a:uLnTx/>
                  <a:uFillTx/>
                </a:rPr>
                <a:t> </a:t>
              </a:r>
            </a:p>
          </p:txBody>
        </p:sp>
      </p:grpSp>
      <p:sp>
        <p:nvSpPr>
          <p:cNvPr id="436" name="TextBox 73"/>
          <p:cNvSpPr txBox="1">
            <a:spLocks noChangeArrowheads="1"/>
          </p:cNvSpPr>
          <p:nvPr/>
        </p:nvSpPr>
        <p:spPr bwMode="auto">
          <a:xfrm>
            <a:off x="3223516" y="1067318"/>
            <a:ext cx="2697480" cy="403995"/>
          </a:xfrm>
          <a:prstGeom prst="rect">
            <a:avLst/>
          </a:prstGeom>
          <a:solidFill>
            <a:srgbClr val="292929"/>
          </a:solidFill>
          <a:ln w="9525" algn="ctr">
            <a:noFill/>
            <a:round/>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sym typeface="Gill Sans Light"/>
              </a:rPr>
              <a:t>Security</a:t>
            </a:r>
            <a:endParaRPr kumimoji="0" lang="en-US" sz="1400" b="0" i="0" u="none" strike="noStrike" kern="0" cap="none" spc="0" normalizeH="0" baseline="0" noProof="0" dirty="0">
              <a:ln>
                <a:noFill/>
              </a:ln>
              <a:solidFill>
                <a:srgbClr val="FFFFFF"/>
              </a:solidFill>
              <a:effectLst/>
              <a:uLnTx/>
              <a:uFillTx/>
              <a:sym typeface="Gill Sans Light"/>
            </a:endParaRPr>
          </a:p>
        </p:txBody>
      </p:sp>
      <p:sp>
        <p:nvSpPr>
          <p:cNvPr id="435" name="TextBox 73"/>
          <p:cNvSpPr txBox="1">
            <a:spLocks noChangeArrowheads="1"/>
          </p:cNvSpPr>
          <p:nvPr/>
        </p:nvSpPr>
        <p:spPr bwMode="auto">
          <a:xfrm>
            <a:off x="457200" y="1067318"/>
            <a:ext cx="2697480" cy="403995"/>
          </a:xfrm>
          <a:prstGeom prst="rect">
            <a:avLst/>
          </a:prstGeom>
          <a:solidFill>
            <a:srgbClr val="292929"/>
          </a:solidFill>
          <a:ln w="9525" algn="ctr">
            <a:noFill/>
            <a:round/>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FFFFFF"/>
                </a:solidFill>
                <a:effectLst/>
                <a:uLnTx/>
                <a:uFillTx/>
                <a:sym typeface="Gill Sans Light"/>
              </a:rPr>
              <a:t>Mobile Internet</a:t>
            </a:r>
          </a:p>
        </p:txBody>
      </p:sp>
      <p:sp>
        <p:nvSpPr>
          <p:cNvPr id="437" name="TextBox 73"/>
          <p:cNvSpPr txBox="1">
            <a:spLocks noChangeArrowheads="1"/>
          </p:cNvSpPr>
          <p:nvPr/>
        </p:nvSpPr>
        <p:spPr bwMode="auto">
          <a:xfrm>
            <a:off x="5989831" y="1067318"/>
            <a:ext cx="2697480" cy="403995"/>
          </a:xfrm>
          <a:prstGeom prst="rect">
            <a:avLst/>
          </a:prstGeom>
          <a:solidFill>
            <a:srgbClr val="292929"/>
          </a:solidFill>
          <a:ln w="9525" algn="ctr">
            <a:noFill/>
            <a:round/>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smtClean="0">
                <a:ln>
                  <a:noFill/>
                </a:ln>
                <a:solidFill>
                  <a:srgbClr val="FFFFFF"/>
                </a:solidFill>
                <a:effectLst/>
                <a:uLnTx/>
                <a:uFillTx/>
                <a:sym typeface="Gill Sans Light"/>
              </a:rPr>
              <a:t>Explosive Growth</a:t>
            </a:r>
            <a:endParaRPr kumimoji="0" lang="en-US" sz="1400" b="0" i="0" u="none" strike="noStrike" kern="0" cap="none" spc="0" normalizeH="0" baseline="0" noProof="0" dirty="0">
              <a:ln>
                <a:noFill/>
              </a:ln>
              <a:solidFill>
                <a:srgbClr val="FFFFFF"/>
              </a:solidFill>
              <a:effectLst/>
              <a:uLnTx/>
              <a:uFillTx/>
              <a:sym typeface="Gill Sans Light"/>
            </a:endParaRPr>
          </a:p>
        </p:txBody>
      </p:sp>
    </p:spTree>
    <p:custDataLst>
      <p:tags r:id="rId1"/>
    </p:custDataLst>
    <p:extLst>
      <p:ext uri="{BB962C8B-B14F-4D97-AF65-F5344CB8AC3E}">
        <p14:creationId xmlns:p14="http://schemas.microsoft.com/office/powerpoint/2010/main" val="117415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51"/>
                                        </p:tgtEl>
                                        <p:attrNameLst>
                                          <p:attrName>style.visibility</p:attrName>
                                        </p:attrNameLst>
                                      </p:cBhvr>
                                      <p:to>
                                        <p:strVal val="visible"/>
                                      </p:to>
                                    </p:set>
                                    <p:animEffect transition="in" filter="wipe(up)">
                                      <p:cBhvr>
                                        <p:cTn id="11" dur="500"/>
                                        <p:tgtEl>
                                          <p:spTgt spid="55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36"/>
                                        </p:tgtEl>
                                        <p:attrNameLst>
                                          <p:attrName>style.visibility</p:attrName>
                                        </p:attrNameLst>
                                      </p:cBhvr>
                                      <p:to>
                                        <p:strVal val="visible"/>
                                      </p:to>
                                    </p:set>
                                    <p:animEffect transition="in" filter="fade">
                                      <p:cBhvr>
                                        <p:cTn id="15" dur="500"/>
                                        <p:tgtEl>
                                          <p:spTgt spid="436"/>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552"/>
                                        </p:tgtEl>
                                        <p:attrNameLst>
                                          <p:attrName>style.visibility</p:attrName>
                                        </p:attrNameLst>
                                      </p:cBhvr>
                                      <p:to>
                                        <p:strVal val="visible"/>
                                      </p:to>
                                    </p:set>
                                    <p:animEffect transition="in" filter="wipe(up)">
                                      <p:cBhvr>
                                        <p:cTn id="19" dur="500"/>
                                        <p:tgtEl>
                                          <p:spTgt spid="55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37"/>
                                        </p:tgtEl>
                                        <p:attrNameLst>
                                          <p:attrName>style.visibility</p:attrName>
                                        </p:attrNameLst>
                                      </p:cBhvr>
                                      <p:to>
                                        <p:strVal val="visible"/>
                                      </p:to>
                                    </p:set>
                                    <p:animEffect transition="in" filter="fade">
                                      <p:cBhvr>
                                        <p:cTn id="23" dur="500"/>
                                        <p:tgtEl>
                                          <p:spTgt spid="437"/>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553"/>
                                        </p:tgtEl>
                                        <p:attrNameLst>
                                          <p:attrName>style.visibility</p:attrName>
                                        </p:attrNameLst>
                                      </p:cBhvr>
                                      <p:to>
                                        <p:strVal val="visible"/>
                                      </p:to>
                                    </p:set>
                                    <p:animEffect transition="in" filter="wipe(up)">
                                      <p:cBhvr>
                                        <p:cTn id="27" dur="500"/>
                                        <p:tgtEl>
                                          <p:spTgt spid="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animBg="1"/>
      <p:bldP spid="435" grpId="0" animBg="1"/>
      <p:bldP spid="43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p:cNvPicPr>
            <a:picLocks noChangeAspect="1" noChangeArrowheads="1"/>
          </p:cNvPicPr>
          <p:nvPr/>
        </p:nvPicPr>
        <p:blipFill>
          <a:blip r:embed="rId3" cstate="print"/>
          <a:srcRect/>
          <a:stretch>
            <a:fillRect/>
          </a:stretch>
        </p:blipFill>
        <p:spPr bwMode="auto">
          <a:xfrm>
            <a:off x="6781800" y="230041"/>
            <a:ext cx="2362200" cy="847725"/>
          </a:xfrm>
          <a:prstGeom prst="rect">
            <a:avLst/>
          </a:prstGeom>
          <a:noFill/>
          <a:ln w="9525">
            <a:noFill/>
            <a:miter lim="800000"/>
            <a:headEnd/>
            <a:tailEnd/>
          </a:ln>
        </p:spPr>
      </p:pic>
      <p:sp>
        <p:nvSpPr>
          <p:cNvPr id="112709" name="Rectangle 10"/>
          <p:cNvSpPr>
            <a:spLocks noChangeArrowheads="1"/>
          </p:cNvSpPr>
          <p:nvPr/>
        </p:nvSpPr>
        <p:spPr bwMode="white">
          <a:xfrm>
            <a:off x="6769100" y="274638"/>
            <a:ext cx="1265238" cy="274637"/>
          </a:xfrm>
          <a:prstGeom prst="rect">
            <a:avLst/>
          </a:prstGeom>
          <a:noFill/>
          <a:ln w="9525">
            <a:noFill/>
            <a:miter lim="800000"/>
            <a:headEnd/>
            <a:tailEnd/>
          </a:ln>
        </p:spPr>
        <p:txBody>
          <a:bodyPr>
            <a:spAutoFit/>
          </a:bodyPr>
          <a:lstStyle/>
          <a:p>
            <a:pPr algn="ctr"/>
            <a:r>
              <a:rPr lang="en-US" sz="1200" b="1">
                <a:solidFill>
                  <a:schemeClr val="bg1"/>
                </a:solidFill>
              </a:rPr>
              <a:t>EX Series</a:t>
            </a:r>
          </a:p>
        </p:txBody>
      </p:sp>
      <p:sp>
        <p:nvSpPr>
          <p:cNvPr id="119" name="Rounded Rectangle 118"/>
          <p:cNvSpPr/>
          <p:nvPr/>
        </p:nvSpPr>
        <p:spPr bwMode="gray">
          <a:xfrm>
            <a:off x="1916928" y="1497556"/>
            <a:ext cx="6693672"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grpSp>
        <p:nvGrpSpPr>
          <p:cNvPr id="2" name="Group 119"/>
          <p:cNvGrpSpPr>
            <a:grpSpLocks/>
          </p:cNvGrpSpPr>
          <p:nvPr/>
        </p:nvGrpSpPr>
        <p:grpSpPr bwMode="auto">
          <a:xfrm>
            <a:off x="3089275" y="2062163"/>
            <a:ext cx="4248150" cy="3452812"/>
            <a:chOff x="3089085" y="2062377"/>
            <a:chExt cx="4248571" cy="3451947"/>
          </a:xfrm>
        </p:grpSpPr>
        <p:grpSp>
          <p:nvGrpSpPr>
            <p:cNvPr id="3" name="Group 288"/>
            <p:cNvGrpSpPr>
              <a:grpSpLocks/>
            </p:cNvGrpSpPr>
            <p:nvPr/>
          </p:nvGrpSpPr>
          <p:grpSpPr bwMode="auto">
            <a:xfrm>
              <a:off x="3089085" y="2062377"/>
              <a:ext cx="4248571" cy="3451947"/>
              <a:chOff x="3176865" y="2080187"/>
              <a:chExt cx="4248571" cy="3451947"/>
            </a:xfrm>
          </p:grpSpPr>
          <p:cxnSp>
            <p:nvCxnSpPr>
              <p:cNvPr id="132" name="Straight Connector 131"/>
              <p:cNvCxnSpPr/>
              <p:nvPr/>
            </p:nvCxnSpPr>
            <p:spPr bwMode="gray">
              <a:xfrm>
                <a:off x="3176865" y="2513465"/>
                <a:ext cx="2105234" cy="98400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gray">
              <a:xfrm>
                <a:off x="4126284" y="2081774"/>
                <a:ext cx="1232022" cy="96972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gray">
              <a:xfrm flipH="1">
                <a:off x="5313852" y="2511879"/>
                <a:ext cx="2105234" cy="98559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gray">
              <a:xfrm flipH="1">
                <a:off x="5237644" y="2080187"/>
                <a:ext cx="1232022" cy="96971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gray">
              <a:xfrm flipH="1" flipV="1">
                <a:off x="5320202" y="4114852"/>
                <a:ext cx="2105234" cy="98400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gray">
              <a:xfrm flipH="1" flipV="1">
                <a:off x="5243995" y="4560827"/>
                <a:ext cx="1232022" cy="96972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gray">
              <a:xfrm flipV="1">
                <a:off x="3183216" y="4114852"/>
                <a:ext cx="2105234" cy="98559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gray">
              <a:xfrm flipV="1">
                <a:off x="4132635" y="4562415"/>
                <a:ext cx="1232022" cy="96971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a:grpSpLocks/>
            </p:cNvGrpSpPr>
            <p:nvPr/>
          </p:nvGrpSpPr>
          <p:grpSpPr bwMode="auto">
            <a:xfrm>
              <a:off x="3155150" y="2127867"/>
              <a:ext cx="4116441" cy="3320968"/>
              <a:chOff x="3242930" y="2145677"/>
              <a:chExt cx="4116441" cy="3320968"/>
            </a:xfrm>
          </p:grpSpPr>
          <p:cxnSp>
            <p:nvCxnSpPr>
              <p:cNvPr id="124" name="Straight Connector 123"/>
              <p:cNvCxnSpPr/>
              <p:nvPr/>
            </p:nvCxnSpPr>
            <p:spPr bwMode="gray">
              <a:xfrm rot="16200000" flipH="1">
                <a:off x="3041294" y="2796662"/>
                <a:ext cx="988764"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gray">
              <a:xfrm rot="16200000" flipH="1">
                <a:off x="4091581" y="2262520"/>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gray">
              <a:xfrm rot="5400000">
                <a:off x="6565892" y="2795075"/>
                <a:ext cx="988765"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gray">
              <a:xfrm rot="5400000">
                <a:off x="5221993" y="2260932"/>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gray">
              <a:xfrm rot="16200000" flipV="1">
                <a:off x="6572244" y="4231402"/>
                <a:ext cx="988764"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gray">
              <a:xfrm rot="16200000" flipV="1">
                <a:off x="5320429" y="4390857"/>
                <a:ext cx="1288727" cy="8605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gray">
              <a:xfrm rot="5400000" flipH="1" flipV="1">
                <a:off x="3047644" y="4232990"/>
                <a:ext cx="988765" cy="584258"/>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gray">
              <a:xfrm rot="5400000" flipH="1" flipV="1">
                <a:off x="4097932" y="4300359"/>
                <a:ext cx="1282379" cy="10510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23" name="Straight Connector 122"/>
            <p:cNvCxnSpPr/>
            <p:nvPr/>
          </p:nvCxnSpPr>
          <p:spPr bwMode="gray">
            <a:xfrm rot="5400000">
              <a:off x="5095130" y="3350310"/>
              <a:ext cx="226955"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144"/>
          <p:cNvGrpSpPr>
            <a:grpSpLocks/>
          </p:cNvGrpSpPr>
          <p:nvPr/>
        </p:nvGrpSpPr>
        <p:grpSpPr bwMode="auto">
          <a:xfrm>
            <a:off x="2835275" y="1793875"/>
            <a:ext cx="4808538" cy="1019175"/>
            <a:chOff x="2944457" y="1811079"/>
            <a:chExt cx="4809171" cy="1019291"/>
          </a:xfrm>
        </p:grpSpPr>
        <p:pic>
          <p:nvPicPr>
            <p:cNvPr id="112666" name="Picture 644" descr="wla422-432-522.png"/>
            <p:cNvPicPr>
              <a:picLocks noChangeAspect="1"/>
            </p:cNvPicPr>
            <p:nvPr/>
          </p:nvPicPr>
          <p:blipFill>
            <a:blip r:embed="rId4" cstate="print"/>
            <a:srcRect/>
            <a:stretch>
              <a:fillRect/>
            </a:stretch>
          </p:blipFill>
          <p:spPr bwMode="gray">
            <a:xfrm>
              <a:off x="2944457" y="2286000"/>
              <a:ext cx="520706" cy="544370"/>
            </a:xfrm>
            <a:prstGeom prst="rect">
              <a:avLst/>
            </a:prstGeom>
            <a:noFill/>
            <a:ln w="9525">
              <a:noFill/>
              <a:miter lim="800000"/>
              <a:headEnd/>
              <a:tailEnd/>
            </a:ln>
          </p:spPr>
        </p:pic>
        <p:pic>
          <p:nvPicPr>
            <p:cNvPr id="112667" name="Picture 645" descr="wla422-432-522.png"/>
            <p:cNvPicPr>
              <a:picLocks noChangeAspect="1"/>
            </p:cNvPicPr>
            <p:nvPr/>
          </p:nvPicPr>
          <p:blipFill>
            <a:blip r:embed="rId4" cstate="print"/>
            <a:srcRect/>
            <a:stretch>
              <a:fillRect/>
            </a:stretch>
          </p:blipFill>
          <p:spPr bwMode="gray">
            <a:xfrm>
              <a:off x="3883666" y="1811079"/>
              <a:ext cx="520706" cy="544370"/>
            </a:xfrm>
            <a:prstGeom prst="rect">
              <a:avLst/>
            </a:prstGeom>
            <a:noFill/>
            <a:ln w="9525">
              <a:noFill/>
              <a:miter lim="800000"/>
              <a:headEnd/>
              <a:tailEnd/>
            </a:ln>
          </p:spPr>
        </p:pic>
        <p:pic>
          <p:nvPicPr>
            <p:cNvPr id="112668" name="Picture 647" descr="wla422-432-522.png"/>
            <p:cNvPicPr>
              <a:picLocks noChangeAspect="1"/>
            </p:cNvPicPr>
            <p:nvPr/>
          </p:nvPicPr>
          <p:blipFill>
            <a:blip r:embed="rId4" cstate="print"/>
            <a:srcRect/>
            <a:stretch>
              <a:fillRect/>
            </a:stretch>
          </p:blipFill>
          <p:spPr bwMode="gray">
            <a:xfrm>
              <a:off x="6261815" y="1818168"/>
              <a:ext cx="520706" cy="544370"/>
            </a:xfrm>
            <a:prstGeom prst="rect">
              <a:avLst/>
            </a:prstGeom>
            <a:noFill/>
            <a:ln w="9525">
              <a:noFill/>
              <a:miter lim="800000"/>
              <a:headEnd/>
              <a:tailEnd/>
            </a:ln>
          </p:spPr>
        </p:pic>
        <p:pic>
          <p:nvPicPr>
            <p:cNvPr id="112669" name="Picture 648" descr="wla422-432-522.png"/>
            <p:cNvPicPr>
              <a:picLocks noChangeAspect="1"/>
            </p:cNvPicPr>
            <p:nvPr/>
          </p:nvPicPr>
          <p:blipFill>
            <a:blip r:embed="rId4" cstate="print"/>
            <a:srcRect/>
            <a:stretch>
              <a:fillRect/>
            </a:stretch>
          </p:blipFill>
          <p:spPr bwMode="gray">
            <a:xfrm>
              <a:off x="7232922" y="2257647"/>
              <a:ext cx="520706" cy="544370"/>
            </a:xfrm>
            <a:prstGeom prst="rect">
              <a:avLst/>
            </a:prstGeom>
            <a:noFill/>
            <a:ln w="9525">
              <a:noFill/>
              <a:miter lim="800000"/>
              <a:headEnd/>
              <a:tailEnd/>
            </a:ln>
          </p:spPr>
        </p:pic>
      </p:grpSp>
      <p:pic>
        <p:nvPicPr>
          <p:cNvPr id="112670" name="Picture 642" descr="wla422-432-522.png"/>
          <p:cNvPicPr>
            <a:picLocks noChangeAspect="1"/>
          </p:cNvPicPr>
          <p:nvPr/>
        </p:nvPicPr>
        <p:blipFill>
          <a:blip r:embed="rId4" cstate="print"/>
          <a:srcRect/>
          <a:stretch>
            <a:fillRect/>
          </a:stretch>
        </p:blipFill>
        <p:spPr bwMode="gray">
          <a:xfrm>
            <a:off x="6142038" y="5270500"/>
            <a:ext cx="520700" cy="544513"/>
          </a:xfrm>
          <a:prstGeom prst="rect">
            <a:avLst/>
          </a:prstGeom>
          <a:noFill/>
          <a:ln w="9525">
            <a:noFill/>
            <a:miter lim="800000"/>
            <a:headEnd/>
            <a:tailEnd/>
          </a:ln>
        </p:spPr>
      </p:pic>
      <p:pic>
        <p:nvPicPr>
          <p:cNvPr id="112671" name="Picture 643" descr="wla422-432-522.png"/>
          <p:cNvPicPr>
            <a:picLocks noChangeAspect="1"/>
          </p:cNvPicPr>
          <p:nvPr/>
        </p:nvPicPr>
        <p:blipFill>
          <a:blip r:embed="rId4" cstate="print"/>
          <a:srcRect/>
          <a:stretch>
            <a:fillRect/>
          </a:stretch>
        </p:blipFill>
        <p:spPr bwMode="gray">
          <a:xfrm>
            <a:off x="7126288" y="4868863"/>
            <a:ext cx="520700" cy="544512"/>
          </a:xfrm>
          <a:prstGeom prst="rect">
            <a:avLst/>
          </a:prstGeom>
          <a:noFill/>
          <a:ln w="9525">
            <a:noFill/>
            <a:miter lim="800000"/>
            <a:headEnd/>
            <a:tailEnd/>
          </a:ln>
        </p:spPr>
      </p:pic>
      <p:pic>
        <p:nvPicPr>
          <p:cNvPr id="449" name="Picture 22" descr="cloud1b.png"/>
          <p:cNvPicPr preferRelativeResize="0">
            <a:picLocks noChangeAspect="1"/>
          </p:cNvPicPr>
          <p:nvPr/>
        </p:nvPicPr>
        <p:blipFill>
          <a:blip r:embed="rId5" cstate="print">
            <a:duotone>
              <a:schemeClr val="accent6">
                <a:shade val="45000"/>
                <a:satMod val="135000"/>
              </a:schemeClr>
              <a:prstClr val="white"/>
            </a:duotone>
          </a:blip>
          <a:srcRect/>
          <a:stretch>
            <a:fillRect/>
          </a:stretch>
        </p:blipFill>
        <p:spPr bwMode="gray">
          <a:xfrm>
            <a:off x="2784314" y="2217670"/>
            <a:ext cx="4930016" cy="3120250"/>
          </a:xfrm>
          <a:prstGeom prst="rect">
            <a:avLst/>
          </a:prstGeom>
          <a:noFill/>
          <a:ln w="9525">
            <a:noFill/>
            <a:miter lim="800000"/>
            <a:headEnd/>
            <a:tailEnd/>
          </a:ln>
        </p:spPr>
      </p:pic>
      <p:cxnSp>
        <p:nvCxnSpPr>
          <p:cNvPr id="450" name="Straight Connector 449"/>
          <p:cNvCxnSpPr/>
          <p:nvPr/>
        </p:nvCxnSpPr>
        <p:spPr bwMode="gray">
          <a:xfrm rot="16200000" flipH="1">
            <a:off x="5171282" y="3267869"/>
            <a:ext cx="74612"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75" name="Freeform 474"/>
          <p:cNvSpPr/>
          <p:nvPr/>
        </p:nvSpPr>
        <p:spPr bwMode="gray">
          <a:xfrm flipH="1">
            <a:off x="5635625" y="3397250"/>
            <a:ext cx="1127125" cy="728663"/>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dirty="0"/>
          </a:p>
        </p:txBody>
      </p:sp>
      <p:cxnSp>
        <p:nvCxnSpPr>
          <p:cNvPr id="473" name="Straight Connector 472"/>
          <p:cNvCxnSpPr/>
          <p:nvPr/>
        </p:nvCxnSpPr>
        <p:spPr bwMode="gray">
          <a:xfrm rot="5400000">
            <a:off x="4860132" y="3861593"/>
            <a:ext cx="698500" cy="476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699" name="Rectangle 17"/>
          <p:cNvSpPr>
            <a:spLocks noGrp="1" noChangeArrowheads="1"/>
          </p:cNvSpPr>
          <p:nvPr>
            <p:ph type="title" idx="4294967295"/>
          </p:nvPr>
        </p:nvSpPr>
        <p:spPr bwMode="gray"/>
        <p:txBody>
          <a:bodyPr>
            <a:noAutofit/>
          </a:bodyPr>
          <a:lstStyle/>
          <a:p>
            <a:pPr eaLnBrk="1" hangingPunct="1">
              <a:spcAft>
                <a:spcPts val="526"/>
              </a:spcAft>
              <a:defRPr/>
            </a:pPr>
            <a:r>
              <a:rPr>
                <a:latin typeface="+mj-lt"/>
              </a:rPr>
              <a:t>Nonstop operation</a:t>
            </a:r>
          </a:p>
        </p:txBody>
      </p:sp>
      <p:pic>
        <p:nvPicPr>
          <p:cNvPr id="112677" name="Picture 195" descr="Wireless Laptop.png"/>
          <p:cNvPicPr>
            <a:picLocks noChangeAspect="1"/>
          </p:cNvPicPr>
          <p:nvPr/>
        </p:nvPicPr>
        <p:blipFill>
          <a:blip r:embed="rId6" cstate="print"/>
          <a:srcRect/>
          <a:stretch>
            <a:fillRect/>
          </a:stretch>
        </p:blipFill>
        <p:spPr bwMode="gray">
          <a:xfrm>
            <a:off x="522288" y="2033588"/>
            <a:ext cx="906462" cy="781050"/>
          </a:xfrm>
          <a:prstGeom prst="rect">
            <a:avLst/>
          </a:prstGeom>
          <a:noFill/>
          <a:ln w="9525">
            <a:noFill/>
            <a:miter lim="800000"/>
            <a:headEnd/>
            <a:tailEnd/>
          </a:ln>
        </p:spPr>
      </p:pic>
      <p:pic>
        <p:nvPicPr>
          <p:cNvPr id="112678" name="Picture 196" descr="Lightning.png"/>
          <p:cNvPicPr>
            <a:picLocks noChangeAspect="1"/>
          </p:cNvPicPr>
          <p:nvPr/>
        </p:nvPicPr>
        <p:blipFill>
          <a:blip r:embed="rId7" cstate="print"/>
          <a:srcRect/>
          <a:stretch>
            <a:fillRect/>
          </a:stretch>
        </p:blipFill>
        <p:spPr bwMode="gray">
          <a:xfrm rot="7319128">
            <a:off x="1414463" y="2620962"/>
            <a:ext cx="287338" cy="1535113"/>
          </a:xfrm>
          <a:prstGeom prst="rect">
            <a:avLst/>
          </a:prstGeom>
          <a:noFill/>
          <a:ln w="9525">
            <a:noFill/>
            <a:miter lim="800000"/>
            <a:headEnd/>
            <a:tailEnd/>
          </a:ln>
        </p:spPr>
      </p:pic>
      <p:pic>
        <p:nvPicPr>
          <p:cNvPr id="112679" name="Picture 639" descr="wla422-432-522.png"/>
          <p:cNvPicPr>
            <a:picLocks noChangeAspect="1"/>
          </p:cNvPicPr>
          <p:nvPr/>
        </p:nvPicPr>
        <p:blipFill>
          <a:blip r:embed="rId4" cstate="print"/>
          <a:srcRect/>
          <a:stretch>
            <a:fillRect/>
          </a:stretch>
        </p:blipFill>
        <p:spPr bwMode="gray">
          <a:xfrm>
            <a:off x="2859088" y="4887913"/>
            <a:ext cx="520700" cy="544512"/>
          </a:xfrm>
          <a:prstGeom prst="rect">
            <a:avLst/>
          </a:prstGeom>
          <a:noFill/>
          <a:ln w="9525">
            <a:noFill/>
            <a:miter lim="800000"/>
            <a:headEnd/>
            <a:tailEnd/>
          </a:ln>
        </p:spPr>
      </p:pic>
      <p:pic>
        <p:nvPicPr>
          <p:cNvPr id="112680" name="Picture 640" descr="wla422-432-522.png"/>
          <p:cNvPicPr>
            <a:picLocks noChangeAspect="1"/>
          </p:cNvPicPr>
          <p:nvPr/>
        </p:nvPicPr>
        <p:blipFill>
          <a:blip r:embed="rId4" cstate="print"/>
          <a:srcRect/>
          <a:stretch>
            <a:fillRect/>
          </a:stretch>
        </p:blipFill>
        <p:spPr bwMode="gray">
          <a:xfrm>
            <a:off x="3778250" y="5273675"/>
            <a:ext cx="520700" cy="544513"/>
          </a:xfrm>
          <a:prstGeom prst="rect">
            <a:avLst/>
          </a:prstGeom>
          <a:noFill/>
          <a:ln w="9525">
            <a:noFill/>
            <a:miter lim="800000"/>
            <a:headEnd/>
            <a:tailEnd/>
          </a:ln>
        </p:spPr>
      </p:pic>
      <p:sp>
        <p:nvSpPr>
          <p:cNvPr id="562" name="Rectangle 21"/>
          <p:cNvSpPr>
            <a:spLocks noChangeArrowheads="1"/>
          </p:cNvSpPr>
          <p:nvPr/>
        </p:nvSpPr>
        <p:spPr bwMode="gray">
          <a:xfrm>
            <a:off x="4592638" y="4225925"/>
            <a:ext cx="1220787" cy="268288"/>
          </a:xfrm>
          <a:prstGeom prst="rect">
            <a:avLst/>
          </a:prstGeom>
          <a:noFill/>
          <a:ln w="9525" algn="ctr">
            <a:noFill/>
            <a:miter lim="800000"/>
            <a:headEnd/>
            <a:tailEnd/>
          </a:ln>
        </p:spPr>
        <p:txBody>
          <a:bodyPr>
            <a:spAutoFit/>
          </a:bodyPr>
          <a:lstStyle/>
          <a:p>
            <a:pPr algn="ctr" fontAlgn="auto">
              <a:lnSpc>
                <a:spcPct val="95000"/>
              </a:lnSpc>
              <a:spcBef>
                <a:spcPct val="10000"/>
              </a:spcBef>
              <a:spcAft>
                <a:spcPts val="0"/>
              </a:spcAft>
              <a:defRPr/>
            </a:pPr>
            <a:r>
              <a:rPr lang="en-US" sz="1200" b="1" dirty="0">
                <a:solidFill>
                  <a:schemeClr val="bg1">
                    <a:lumMod val="75000"/>
                  </a:schemeClr>
                </a:solidFill>
                <a:latin typeface="+mn-lt"/>
                <a:ea typeface="MS PGothic" pitchFamily="34" charset="-128"/>
                <a:cs typeface="+mn-cs"/>
              </a:rPr>
              <a:t>Member</a:t>
            </a:r>
          </a:p>
        </p:txBody>
      </p:sp>
      <p:sp>
        <p:nvSpPr>
          <p:cNvPr id="463" name="Rectangle 21"/>
          <p:cNvSpPr>
            <a:spLocks noChangeArrowheads="1"/>
          </p:cNvSpPr>
          <p:nvPr/>
        </p:nvSpPr>
        <p:spPr bwMode="gray">
          <a:xfrm>
            <a:off x="6180138" y="4205288"/>
            <a:ext cx="1222375" cy="268287"/>
          </a:xfrm>
          <a:prstGeom prst="rect">
            <a:avLst/>
          </a:prstGeom>
          <a:noFill/>
          <a:ln w="9525" algn="ctr">
            <a:noFill/>
            <a:miter lim="800000"/>
            <a:headEnd/>
            <a:tailEnd/>
          </a:ln>
        </p:spPr>
        <p:txBody>
          <a:bodyPr>
            <a:spAutoFit/>
          </a:bodyPr>
          <a:lstStyle/>
          <a:p>
            <a:pPr algn="ctr" fontAlgn="auto">
              <a:lnSpc>
                <a:spcPct val="95000"/>
              </a:lnSpc>
              <a:spcBef>
                <a:spcPct val="10000"/>
              </a:spcBef>
              <a:spcAft>
                <a:spcPts val="0"/>
              </a:spcAft>
              <a:defRPr/>
            </a:pPr>
            <a:r>
              <a:rPr lang="en-US" sz="1200" b="1" dirty="0">
                <a:solidFill>
                  <a:schemeClr val="bg1">
                    <a:lumMod val="75000"/>
                  </a:schemeClr>
                </a:solidFill>
                <a:latin typeface="+mn-lt"/>
                <a:ea typeface="MS PGothic" pitchFamily="34" charset="-128"/>
                <a:cs typeface="+mn-cs"/>
              </a:rPr>
              <a:t>Member</a:t>
            </a:r>
          </a:p>
        </p:txBody>
      </p:sp>
      <p:sp>
        <p:nvSpPr>
          <p:cNvPr id="84" name="Freeform 83"/>
          <p:cNvSpPr/>
          <p:nvPr/>
        </p:nvSpPr>
        <p:spPr bwMode="gray">
          <a:xfrm flipH="1">
            <a:off x="5970588" y="3063875"/>
            <a:ext cx="793750" cy="1066800"/>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dirty="0"/>
          </a:p>
        </p:txBody>
      </p:sp>
      <p:sp>
        <p:nvSpPr>
          <p:cNvPr id="87" name="Freeform 86"/>
          <p:cNvSpPr/>
          <p:nvPr/>
        </p:nvSpPr>
        <p:spPr>
          <a:xfrm>
            <a:off x="2538413" y="4183063"/>
            <a:ext cx="2062162" cy="452437"/>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p>
        </p:txBody>
      </p:sp>
      <p:pic>
        <p:nvPicPr>
          <p:cNvPr id="112685" name="Picture 19" descr="wlc200.png"/>
          <p:cNvPicPr>
            <a:picLocks noChangeAspect="1"/>
          </p:cNvPicPr>
          <p:nvPr/>
        </p:nvPicPr>
        <p:blipFill>
          <a:blip r:embed="rId8" cstate="print"/>
          <a:srcRect/>
          <a:stretch>
            <a:fillRect/>
          </a:stretch>
        </p:blipFill>
        <p:spPr bwMode="gray">
          <a:xfrm>
            <a:off x="4592638" y="4071938"/>
            <a:ext cx="1220787" cy="173037"/>
          </a:xfrm>
          <a:prstGeom prst="rect">
            <a:avLst/>
          </a:prstGeom>
          <a:noFill/>
          <a:ln w="9525">
            <a:noFill/>
            <a:miter lim="800000"/>
            <a:headEnd/>
            <a:tailEnd/>
          </a:ln>
        </p:spPr>
      </p:pic>
      <p:grpSp>
        <p:nvGrpSpPr>
          <p:cNvPr id="6" name="Group 316"/>
          <p:cNvGrpSpPr>
            <a:grpSpLocks/>
          </p:cNvGrpSpPr>
          <p:nvPr/>
        </p:nvGrpSpPr>
        <p:grpSpPr bwMode="auto">
          <a:xfrm>
            <a:off x="4287838" y="3305175"/>
            <a:ext cx="1843087" cy="536575"/>
            <a:chOff x="3607411" y="3771358"/>
            <a:chExt cx="2061288" cy="601028"/>
          </a:xfrm>
        </p:grpSpPr>
        <p:pic>
          <p:nvPicPr>
            <p:cNvPr id="112687" name="Picture 16" descr="wlc2800.png"/>
            <p:cNvPicPr>
              <a:picLocks noChangeAspect="1"/>
            </p:cNvPicPr>
            <p:nvPr/>
          </p:nvPicPr>
          <p:blipFill>
            <a:blip r:embed="rId9" cstate="print"/>
            <a:srcRect/>
            <a:stretch>
              <a:fillRect/>
            </a:stretch>
          </p:blipFill>
          <p:spPr bwMode="gray">
            <a:xfrm>
              <a:off x="3730339" y="3771358"/>
              <a:ext cx="1815433" cy="320034"/>
            </a:xfrm>
            <a:prstGeom prst="rect">
              <a:avLst/>
            </a:prstGeom>
            <a:noFill/>
            <a:ln w="9525">
              <a:noFill/>
              <a:miter lim="800000"/>
              <a:headEnd/>
              <a:tailEnd/>
            </a:ln>
          </p:spPr>
        </p:pic>
        <p:sp>
          <p:nvSpPr>
            <p:cNvPr id="112688"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a:spAutoFit/>
            </a:bodyPr>
            <a:lstStyle/>
            <a:p>
              <a:pPr algn="ctr"/>
              <a:r>
                <a:rPr lang="en-US" sz="1200" b="1">
                  <a:ea typeface="MS PGothic" pitchFamily="34" charset="-128"/>
                </a:rPr>
                <a:t>Secondary Seed </a:t>
              </a:r>
            </a:p>
          </p:txBody>
        </p:sp>
      </p:grpSp>
      <p:pic>
        <p:nvPicPr>
          <p:cNvPr id="112689" name="Picture 87" descr="Single ID Card.png"/>
          <p:cNvPicPr>
            <a:picLocks noChangeAspect="1"/>
          </p:cNvPicPr>
          <p:nvPr/>
        </p:nvPicPr>
        <p:blipFill>
          <a:blip r:embed="rId10" cstate="print"/>
          <a:srcRect/>
          <a:stretch>
            <a:fillRect/>
          </a:stretch>
        </p:blipFill>
        <p:spPr bwMode="gray">
          <a:xfrm>
            <a:off x="4437063" y="3819525"/>
            <a:ext cx="503237" cy="352425"/>
          </a:xfrm>
          <a:prstGeom prst="rect">
            <a:avLst/>
          </a:prstGeom>
          <a:noFill/>
          <a:ln w="9525">
            <a:noFill/>
            <a:miter lim="800000"/>
            <a:headEnd/>
            <a:tailEnd/>
          </a:ln>
        </p:spPr>
      </p:pic>
      <p:pic>
        <p:nvPicPr>
          <p:cNvPr id="112690" name="Picture 139" descr="wla422-432-522.png"/>
          <p:cNvPicPr>
            <a:picLocks noChangeAspect="1"/>
          </p:cNvPicPr>
          <p:nvPr/>
        </p:nvPicPr>
        <p:blipFill>
          <a:blip r:embed="rId4" cstate="print"/>
          <a:srcRect/>
          <a:stretch>
            <a:fillRect/>
          </a:stretch>
        </p:blipFill>
        <p:spPr bwMode="gray">
          <a:xfrm>
            <a:off x="2068513" y="3886200"/>
            <a:ext cx="520700" cy="542925"/>
          </a:xfrm>
          <a:prstGeom prst="rect">
            <a:avLst/>
          </a:prstGeom>
          <a:noFill/>
          <a:ln w="9525">
            <a:noFill/>
            <a:miter lim="800000"/>
            <a:headEnd/>
            <a:tailEnd/>
          </a:ln>
        </p:spPr>
      </p:pic>
      <p:grpSp>
        <p:nvGrpSpPr>
          <p:cNvPr id="7" name="Group 319"/>
          <p:cNvGrpSpPr>
            <a:grpSpLocks/>
          </p:cNvGrpSpPr>
          <p:nvPr/>
        </p:nvGrpSpPr>
        <p:grpSpPr bwMode="auto">
          <a:xfrm>
            <a:off x="4284663" y="2641600"/>
            <a:ext cx="1841500" cy="560388"/>
            <a:chOff x="3817089" y="3281211"/>
            <a:chExt cx="1634856" cy="497318"/>
          </a:xfrm>
        </p:grpSpPr>
        <p:pic>
          <p:nvPicPr>
            <p:cNvPr id="112692" name="Picture 16" descr="wlc2800.png"/>
            <p:cNvPicPr>
              <a:picLocks noChangeAspect="1"/>
            </p:cNvPicPr>
            <p:nvPr/>
          </p:nvPicPr>
          <p:blipFill>
            <a:blip r:embed="rId9" cstate="print"/>
            <a:srcRect/>
            <a:stretch>
              <a:fillRect/>
            </a:stretch>
          </p:blipFill>
          <p:spPr bwMode="gray">
            <a:xfrm>
              <a:off x="3914586" y="3524703"/>
              <a:ext cx="1439863" cy="253826"/>
            </a:xfrm>
            <a:prstGeom prst="rect">
              <a:avLst/>
            </a:prstGeom>
            <a:noFill/>
            <a:ln w="9525">
              <a:noFill/>
              <a:miter lim="800000"/>
              <a:headEnd/>
              <a:tailEnd/>
            </a:ln>
          </p:spPr>
        </p:pic>
        <p:sp>
          <p:nvSpPr>
            <p:cNvPr id="112693"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a:spAutoFit/>
            </a:bodyPr>
            <a:lstStyle/>
            <a:p>
              <a:pPr algn="ctr">
                <a:lnSpc>
                  <a:spcPct val="90000"/>
                </a:lnSpc>
              </a:pPr>
              <a:r>
                <a:rPr lang="en-US" sz="1200" b="1">
                  <a:ea typeface="MS PGothic" pitchFamily="34" charset="-128"/>
                </a:rPr>
                <a:t>Primary Seed </a:t>
              </a:r>
            </a:p>
          </p:txBody>
        </p:sp>
      </p:grpSp>
      <p:sp>
        <p:nvSpPr>
          <p:cNvPr id="80" name="Freeform 79"/>
          <p:cNvSpPr/>
          <p:nvPr/>
        </p:nvSpPr>
        <p:spPr>
          <a:xfrm>
            <a:off x="2500313" y="4148138"/>
            <a:ext cx="3930650" cy="714375"/>
          </a:xfrm>
          <a:custGeom>
            <a:avLst/>
            <a:gdLst>
              <a:gd name="connsiteX0" fmla="*/ 0 w 4002771"/>
              <a:gd name="connsiteY0" fmla="*/ 163502 h 714564"/>
              <a:gd name="connsiteX1" fmla="*/ 1005234 w 4002771"/>
              <a:gd name="connsiteY1" fmla="*/ 696397 h 714564"/>
              <a:gd name="connsiteX2" fmla="*/ 4002771 w 4002771"/>
              <a:gd name="connsiteY2" fmla="*/ 714564 h 714564"/>
              <a:gd name="connsiteX3" fmla="*/ 3990659 w 4002771"/>
              <a:gd name="connsiteY3" fmla="*/ 0 h 714564"/>
            </a:gdLst>
            <a:ahLst/>
            <a:cxnLst>
              <a:cxn ang="0">
                <a:pos x="connsiteX0" y="connsiteY0"/>
              </a:cxn>
              <a:cxn ang="0">
                <a:pos x="connsiteX1" y="connsiteY1"/>
              </a:cxn>
              <a:cxn ang="0">
                <a:pos x="connsiteX2" y="connsiteY2"/>
              </a:cxn>
              <a:cxn ang="0">
                <a:pos x="connsiteX3" y="connsiteY3"/>
              </a:cxn>
            </a:cxnLst>
            <a:rect l="l" t="t" r="r" b="b"/>
            <a:pathLst>
              <a:path w="4002771" h="714564">
                <a:moveTo>
                  <a:pt x="0" y="163502"/>
                </a:moveTo>
                <a:lnTo>
                  <a:pt x="1005234" y="696397"/>
                </a:lnTo>
                <a:lnTo>
                  <a:pt x="4002771" y="714564"/>
                </a:lnTo>
                <a:lnTo>
                  <a:pt x="3990659"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sz="1800"/>
          </a:p>
        </p:txBody>
      </p:sp>
      <p:pic>
        <p:nvPicPr>
          <p:cNvPr id="112695" name="Picture 19" descr="wlc200.png"/>
          <p:cNvPicPr>
            <a:picLocks noChangeAspect="1"/>
          </p:cNvPicPr>
          <p:nvPr/>
        </p:nvPicPr>
        <p:blipFill>
          <a:blip r:embed="rId8" cstate="print"/>
          <a:srcRect/>
          <a:stretch>
            <a:fillRect/>
          </a:stretch>
        </p:blipFill>
        <p:spPr bwMode="gray">
          <a:xfrm>
            <a:off x="6180138" y="4071938"/>
            <a:ext cx="1222375" cy="173037"/>
          </a:xfrm>
          <a:prstGeom prst="rect">
            <a:avLst/>
          </a:prstGeom>
          <a:noFill/>
          <a:ln w="9525">
            <a:noFill/>
            <a:miter lim="800000"/>
            <a:headEnd/>
            <a:tailEnd/>
          </a:ln>
        </p:spPr>
      </p:pic>
      <p:pic>
        <p:nvPicPr>
          <p:cNvPr id="58" name="Picture 82" descr="P O.png"/>
          <p:cNvPicPr>
            <a:picLocks noChangeAspect="1"/>
          </p:cNvPicPr>
          <p:nvPr/>
        </p:nvPicPr>
        <p:blipFill>
          <a:blip r:embed="rId11" cstate="print"/>
          <a:srcRect/>
          <a:stretch>
            <a:fillRect/>
          </a:stretch>
        </p:blipFill>
        <p:spPr bwMode="gray">
          <a:xfrm>
            <a:off x="5303838" y="2755900"/>
            <a:ext cx="285750" cy="368300"/>
          </a:xfrm>
          <a:prstGeom prst="rect">
            <a:avLst/>
          </a:prstGeom>
          <a:noFill/>
          <a:ln w="9525">
            <a:noFill/>
            <a:miter lim="800000"/>
            <a:headEnd/>
            <a:tailEnd/>
          </a:ln>
        </p:spPr>
      </p:pic>
      <p:grpSp>
        <p:nvGrpSpPr>
          <p:cNvPr id="8" name="Group 7"/>
          <p:cNvGrpSpPr>
            <a:grpSpLocks/>
          </p:cNvGrpSpPr>
          <p:nvPr/>
        </p:nvGrpSpPr>
        <p:grpSpPr bwMode="auto">
          <a:xfrm>
            <a:off x="5724525" y="1836738"/>
            <a:ext cx="2982913" cy="1268412"/>
            <a:chOff x="5725067" y="1836098"/>
            <a:chExt cx="2981945" cy="1268593"/>
          </a:xfrm>
        </p:grpSpPr>
        <p:sp>
          <p:nvSpPr>
            <p:cNvPr id="66" name="Rounded Rectangular Callout 65"/>
            <p:cNvSpPr/>
            <p:nvPr/>
          </p:nvSpPr>
          <p:spPr bwMode="gray">
            <a:xfrm>
              <a:off x="5832982" y="1993282"/>
              <a:ext cx="2874030" cy="1111409"/>
            </a:xfrm>
            <a:prstGeom prst="wedgeRoundRectCallout">
              <a:avLst>
                <a:gd name="adj1" fmla="val -23005"/>
                <a:gd name="adj2" fmla="val 108881"/>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1588" lvl="1" indent="-1588" algn="ctr" fontAlgn="auto">
                <a:lnSpc>
                  <a:spcPct val="90000"/>
                </a:lnSpc>
                <a:spcBef>
                  <a:spcPts val="0"/>
                </a:spcBef>
                <a:spcAft>
                  <a:spcPts val="0"/>
                </a:spcAft>
                <a:defRPr/>
              </a:pPr>
              <a:r>
                <a:rPr lang="en-US" sz="1400" b="1" dirty="0"/>
                <a:t>A new Secondary is</a:t>
              </a:r>
              <a:br>
                <a:rPr lang="en-US" sz="1400" b="1" dirty="0"/>
              </a:br>
              <a:r>
                <a:rPr lang="en-US" sz="1400" b="1" dirty="0"/>
                <a:t>designated and is given the</a:t>
              </a:r>
              <a:br>
                <a:rPr lang="en-US" sz="1400" b="1" dirty="0"/>
              </a:br>
              <a:r>
                <a:rPr lang="en-US" sz="1400" b="1" dirty="0"/>
                <a:t>AP configuration and</a:t>
              </a:r>
              <a:br>
                <a:rPr lang="en-US" sz="1400" b="1" dirty="0"/>
              </a:br>
              <a:r>
                <a:rPr lang="en-US" sz="1400" b="1" dirty="0"/>
                <a:t>client session state</a:t>
              </a:r>
            </a:p>
          </p:txBody>
        </p:sp>
        <p:sp>
          <p:nvSpPr>
            <p:cNvPr id="59" name="Oval 58"/>
            <p:cNvSpPr/>
            <p:nvPr/>
          </p:nvSpPr>
          <p:spPr bwMode="gray">
            <a:xfrm>
              <a:off x="5725067" y="1836098"/>
              <a:ext cx="363420" cy="358826"/>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800" b="1" dirty="0">
                  <a:solidFill>
                    <a:schemeClr val="accent1"/>
                  </a:solidFill>
                </a:rPr>
                <a:t>2</a:t>
              </a:r>
            </a:p>
          </p:txBody>
        </p:sp>
      </p:grpSp>
      <p:pic>
        <p:nvPicPr>
          <p:cNvPr id="77" name="Picture 76" descr="Single ID Card.png"/>
          <p:cNvPicPr>
            <a:picLocks noChangeAspect="1"/>
          </p:cNvPicPr>
          <p:nvPr/>
        </p:nvPicPr>
        <p:blipFill>
          <a:blip r:embed="rId10" cstate="print"/>
          <a:srcRect/>
          <a:stretch>
            <a:fillRect/>
          </a:stretch>
        </p:blipFill>
        <p:spPr bwMode="gray">
          <a:xfrm>
            <a:off x="4437063" y="3817938"/>
            <a:ext cx="503237" cy="352425"/>
          </a:xfrm>
          <a:prstGeom prst="rect">
            <a:avLst/>
          </a:prstGeom>
          <a:noFill/>
          <a:ln w="9525">
            <a:noFill/>
            <a:miter lim="800000"/>
            <a:headEnd/>
            <a:tailEnd/>
          </a:ln>
        </p:spPr>
      </p:pic>
      <p:grpSp>
        <p:nvGrpSpPr>
          <p:cNvPr id="9" name="Group 135"/>
          <p:cNvGrpSpPr>
            <a:grpSpLocks/>
          </p:cNvGrpSpPr>
          <p:nvPr/>
        </p:nvGrpSpPr>
        <p:grpSpPr bwMode="auto">
          <a:xfrm>
            <a:off x="6781800" y="185738"/>
            <a:ext cx="2362200" cy="1419225"/>
            <a:chOff x="435007" y="1074198"/>
            <a:chExt cx="2361460" cy="1420427"/>
          </a:xfrm>
        </p:grpSpPr>
        <p:sp>
          <p:nvSpPr>
            <p:cNvPr id="61" name="Explosion 2 60"/>
            <p:cNvSpPr/>
            <p:nvPr/>
          </p:nvSpPr>
          <p:spPr bwMode="gray">
            <a:xfrm rot="826675">
              <a:off x="435007" y="1074198"/>
              <a:ext cx="2361460" cy="1420427"/>
            </a:xfrm>
            <a:prstGeom prst="irregularSeal2">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38100" prstMaterial="matte">
              <a:bevelT w="44450" h="4445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12705" name="TextBox 61"/>
            <p:cNvSpPr txBox="1">
              <a:spLocks noChangeArrowheads="1"/>
            </p:cNvSpPr>
            <p:nvPr/>
          </p:nvSpPr>
          <p:spPr bwMode="gray">
            <a:xfrm>
              <a:off x="690071" y="1464817"/>
              <a:ext cx="1618123" cy="584775"/>
            </a:xfrm>
            <a:prstGeom prst="rect">
              <a:avLst/>
            </a:prstGeom>
            <a:noFill/>
            <a:ln w="9525">
              <a:noFill/>
              <a:miter lim="800000"/>
              <a:headEnd/>
              <a:tailEnd/>
            </a:ln>
          </p:spPr>
          <p:txBody>
            <a:bodyPr>
              <a:spAutoFit/>
            </a:bodyPr>
            <a:lstStyle/>
            <a:p>
              <a:pPr algn="ctr"/>
              <a:r>
                <a:rPr lang="en-US" b="1">
                  <a:solidFill>
                    <a:schemeClr val="bg1"/>
                  </a:solidFill>
                </a:rPr>
                <a:t>HITLESS</a:t>
              </a:r>
            </a:p>
            <a:p>
              <a:pPr algn="ctr"/>
              <a:r>
                <a:rPr lang="en-US" b="1">
                  <a:solidFill>
                    <a:schemeClr val="bg1"/>
                  </a:solidFill>
                </a:rPr>
                <a:t>FAILOVER</a:t>
              </a:r>
            </a:p>
          </p:txBody>
        </p:sp>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35 0.00047 L -0.07778 0.00047 L -0.07778 0.08519 L 0.08785 0.08519 L 0.08785 0.1625 L 0.13924 0.1625 " pathEditMode="relative" rAng="0" ptsTypes="AAAAAA">
                                      <p:cBhvr>
                                        <p:cTn id="6" dur="1000" fill="hold"/>
                                        <p:tgtEl>
                                          <p:spTgt spid="58"/>
                                        </p:tgtEl>
                                        <p:attrNameLst>
                                          <p:attrName>ppt_x</p:attrName>
                                          <p:attrName>ppt_y</p:attrName>
                                        </p:attrNameLst>
                                      </p:cBhvr>
                                      <p:rCtr x="3100" y="8100"/>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 0  L 0.25 0  E" pathEditMode="relative" ptsTypes="">
                                      <p:cBhvr>
                                        <p:cTn id="9" dur="1000" fill="hold"/>
                                        <p:tgtEl>
                                          <p:spTgt spid="77"/>
                                        </p:tgtEl>
                                        <p:attrNameLst>
                                          <p:attrName>ppt_x</p:attrName>
                                          <p:attrName>ppt_y</p:attrName>
                                        </p:attrNameLst>
                                      </p:cBhvr>
                                    </p:animMotion>
                                  </p:childTnLst>
                                </p:cTn>
                              </p:par>
                            </p:childTnLst>
                          </p:cTn>
                        </p:par>
                        <p:par>
                          <p:cTn id="10" fill="hold">
                            <p:stCondLst>
                              <p:cond delay="2000"/>
                            </p:stCondLst>
                            <p:childTnLst>
                              <p:par>
                                <p:cTn id="11" presetID="22" presetClass="entr" presetSubtype="8" fill="hold" nodeType="after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left)">
                                      <p:cBhvr>
                                        <p:cTn id="13" dur="1000"/>
                                        <p:tgtEl>
                                          <p:spTgt spid="84"/>
                                        </p:tgtEl>
                                      </p:cBhvr>
                                    </p:animEffect>
                                  </p:childTnLst>
                                </p:cTn>
                              </p:par>
                            </p:childTnLst>
                          </p:cTn>
                        </p:par>
                        <p:par>
                          <p:cTn id="14" fill="hold">
                            <p:stCondLst>
                              <p:cond delay="3000"/>
                            </p:stCondLst>
                            <p:childTnLst>
                              <p:par>
                                <p:cTn id="15" presetID="22" presetClass="entr" presetSubtype="8" fill="hold" nodeType="after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000"/>
                                        <p:tgtEl>
                                          <p:spTgt spid="80"/>
                                        </p:tgtEl>
                                      </p:cBhvr>
                                    </p:animEffect>
                                  </p:childTnLst>
                                </p:cTn>
                              </p:par>
                            </p:childTnLst>
                          </p:cTn>
                        </p:par>
                        <p:par>
                          <p:cTn id="18" fill="hold">
                            <p:stCondLst>
                              <p:cond delay="4000"/>
                            </p:stCondLst>
                            <p:childTnLst>
                              <p:par>
                                <p:cTn id="19" presetID="53"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p:cNvSpPr>
            <a:spLocks noGrp="1" noChangeArrowheads="1"/>
          </p:cNvSpPr>
          <p:nvPr>
            <p:ph type="title" idx="4294967295"/>
          </p:nvPr>
        </p:nvSpPr>
        <p:spPr>
          <a:xfrm>
            <a:off x="406400" y="73025"/>
            <a:ext cx="8229600" cy="841375"/>
          </a:xfrm>
        </p:spPr>
        <p:txBody>
          <a:bodyPr>
            <a:noAutofit/>
          </a:bodyPr>
          <a:lstStyle/>
          <a:p>
            <a:pPr eaLnBrk="1" hangingPunct="1">
              <a:spcAft>
                <a:spcPts val="526"/>
              </a:spcAft>
              <a:defRPr/>
            </a:pPr>
            <a:r>
              <a:rPr err="1">
                <a:latin typeface="+mj-lt"/>
              </a:rPr>
              <a:t>SmartPass</a:t>
            </a:r>
            <a:r>
              <a:rPr>
                <a:latin typeface="+mj-lt"/>
              </a:rPr>
              <a:t> – Access Control</a:t>
            </a:r>
          </a:p>
        </p:txBody>
      </p:sp>
      <p:sp>
        <p:nvSpPr>
          <p:cNvPr id="126979" name="Rectangle 3"/>
          <p:cNvSpPr>
            <a:spLocks noGrp="1" noChangeArrowheads="1"/>
          </p:cNvSpPr>
          <p:nvPr>
            <p:ph type="body" idx="4294967295"/>
          </p:nvPr>
        </p:nvSpPr>
        <p:spPr>
          <a:xfrm>
            <a:off x="203200" y="912813"/>
            <a:ext cx="8729663" cy="5446712"/>
          </a:xfrm>
        </p:spPr>
        <p:txBody>
          <a:bodyPr/>
          <a:lstStyle/>
          <a:p>
            <a:pPr eaLnBrk="1" hangingPunct="1"/>
            <a:r>
              <a:rPr sz="1600" dirty="0" err="1" smtClean="0">
                <a:latin typeface="Arial" charset="0"/>
                <a:ea typeface="MS PGothic" pitchFamily="34" charset="-128"/>
              </a:rPr>
              <a:t>SmartPass</a:t>
            </a:r>
            <a:r>
              <a:rPr sz="1600" dirty="0" smtClean="0">
                <a:latin typeface="Arial" charset="0"/>
                <a:ea typeface="MS PGothic" pitchFamily="34" charset="-128"/>
              </a:rPr>
              <a:t> is a multi-faceted web-based, access control application suite</a:t>
            </a:r>
          </a:p>
          <a:p>
            <a:pPr lvl="1" eaLnBrk="1" hangingPunct="1"/>
            <a:endParaRPr sz="1600" dirty="0" smtClean="0">
              <a:latin typeface="Arial" charset="0"/>
              <a:ea typeface="MS PGothic" pitchFamily="34" charset="-128"/>
            </a:endParaRPr>
          </a:p>
          <a:p>
            <a:pPr lvl="1" eaLnBrk="1" hangingPunct="1"/>
            <a:r>
              <a:rPr sz="1400" b="1" dirty="0" smtClean="0">
                <a:latin typeface="Arial" charset="0"/>
                <a:ea typeface="MS PGothic" pitchFamily="34" charset="-128"/>
              </a:rPr>
              <a:t>Guest access module</a:t>
            </a:r>
          </a:p>
          <a:p>
            <a:pPr lvl="2" eaLnBrk="1" hangingPunct="1"/>
            <a:r>
              <a:rPr sz="1400" dirty="0" smtClean="0">
                <a:latin typeface="Arial" charset="0"/>
                <a:ea typeface="MS PGothic" pitchFamily="34" charset="-128"/>
              </a:rPr>
              <a:t>Ease of use  / Bulk user creation</a:t>
            </a:r>
          </a:p>
          <a:p>
            <a:pPr lvl="2" eaLnBrk="1" hangingPunct="1"/>
            <a:r>
              <a:rPr sz="1400" dirty="0" smtClean="0">
                <a:latin typeface="Arial" charset="0"/>
                <a:ea typeface="MS PGothic" pitchFamily="34" charset="-128"/>
              </a:rPr>
              <a:t>API for 3</a:t>
            </a:r>
            <a:r>
              <a:rPr sz="1400" baseline="30000" dirty="0" smtClean="0">
                <a:latin typeface="Arial" charset="0"/>
                <a:ea typeface="MS PGothic" pitchFamily="34" charset="-128"/>
              </a:rPr>
              <a:t>rd</a:t>
            </a:r>
            <a:r>
              <a:rPr sz="1400" dirty="0" smtClean="0">
                <a:latin typeface="Arial" charset="0"/>
                <a:ea typeface="MS PGothic" pitchFamily="34" charset="-128"/>
              </a:rPr>
              <a:t> part application integration</a:t>
            </a:r>
          </a:p>
          <a:p>
            <a:pPr lvl="2" eaLnBrk="1" hangingPunct="1"/>
            <a:r>
              <a:rPr sz="1400" dirty="0" smtClean="0">
                <a:latin typeface="Arial" charset="0"/>
                <a:ea typeface="MS PGothic" pitchFamily="34" charset="-128"/>
              </a:rPr>
              <a:t>SMS / Email creation of guest coupons with </a:t>
            </a:r>
          </a:p>
          <a:p>
            <a:pPr lvl="2" eaLnBrk="1" hangingPunct="1">
              <a:buFont typeface="Wingdings" pitchFamily="2" charset="2"/>
              <a:buNone/>
            </a:pPr>
            <a:r>
              <a:rPr sz="1400" dirty="0" smtClean="0">
                <a:latin typeface="Arial" charset="0"/>
                <a:ea typeface="MS PGothic" pitchFamily="34" charset="-128"/>
              </a:rPr>
              <a:t>	Self-Provisioning</a:t>
            </a:r>
          </a:p>
          <a:p>
            <a:pPr lvl="2" eaLnBrk="1" hangingPunct="1">
              <a:buFontTx/>
              <a:buNone/>
            </a:pPr>
            <a:endParaRPr sz="1400" dirty="0" smtClean="0">
              <a:latin typeface="Arial" charset="0"/>
              <a:ea typeface="MS PGothic" pitchFamily="34" charset="-128"/>
            </a:endParaRPr>
          </a:p>
          <a:p>
            <a:pPr lvl="1" eaLnBrk="1" hangingPunct="1"/>
            <a:r>
              <a:rPr sz="1400" b="1" dirty="0" smtClean="0">
                <a:latin typeface="Arial" charset="0"/>
                <a:ea typeface="MS PGothic" pitchFamily="34" charset="-128"/>
              </a:rPr>
              <a:t>Accounting database </a:t>
            </a:r>
          </a:p>
          <a:p>
            <a:pPr lvl="2" eaLnBrk="1" hangingPunct="1"/>
            <a:r>
              <a:rPr sz="1400" dirty="0" smtClean="0">
                <a:latin typeface="Arial" charset="0"/>
                <a:ea typeface="MS PGothic" pitchFamily="34" charset="-128"/>
              </a:rPr>
              <a:t>Detailed client accounting history</a:t>
            </a:r>
          </a:p>
          <a:p>
            <a:pPr lvl="2" eaLnBrk="1" hangingPunct="1"/>
            <a:r>
              <a:rPr sz="1400" dirty="0" smtClean="0">
                <a:latin typeface="Arial" charset="0"/>
                <a:ea typeface="MS PGothic" pitchFamily="34" charset="-128"/>
              </a:rPr>
              <a:t>Reporting available via </a:t>
            </a:r>
            <a:r>
              <a:rPr sz="1400" dirty="0" err="1" smtClean="0">
                <a:latin typeface="Arial" charset="0"/>
                <a:ea typeface="MS PGothic" pitchFamily="34" charset="-128"/>
              </a:rPr>
              <a:t>RingMaster</a:t>
            </a:r>
            <a:r>
              <a:rPr sz="1400" dirty="0" smtClean="0">
                <a:latin typeface="Arial" charset="0"/>
                <a:ea typeface="MS PGothic" pitchFamily="34" charset="-128"/>
              </a:rPr>
              <a:t>.</a:t>
            </a:r>
          </a:p>
          <a:p>
            <a:pPr lvl="2" eaLnBrk="1" hangingPunct="1">
              <a:buFontTx/>
              <a:buNone/>
            </a:pPr>
            <a:endParaRPr sz="1400" dirty="0" smtClean="0">
              <a:latin typeface="Arial" charset="0"/>
              <a:ea typeface="MS PGothic" pitchFamily="34" charset="-128"/>
            </a:endParaRPr>
          </a:p>
          <a:p>
            <a:pPr lvl="1" eaLnBrk="1" hangingPunct="1"/>
            <a:r>
              <a:rPr sz="1400" b="1" dirty="0" smtClean="0">
                <a:latin typeface="Arial" charset="0"/>
                <a:ea typeface="MS PGothic" pitchFamily="34" charset="-128"/>
              </a:rPr>
              <a:t>Access control module </a:t>
            </a:r>
          </a:p>
          <a:p>
            <a:pPr lvl="2" eaLnBrk="1" hangingPunct="1"/>
            <a:r>
              <a:rPr sz="1400" dirty="0" smtClean="0">
                <a:latin typeface="Arial" charset="0"/>
                <a:ea typeface="MS PGothic" pitchFamily="34" charset="-128"/>
              </a:rPr>
              <a:t>RFC 3576 support to change authorization attributes or disconnect client sessions (Dynamic Radius)</a:t>
            </a:r>
          </a:p>
          <a:p>
            <a:pPr lvl="2" eaLnBrk="1" hangingPunct="1"/>
            <a:r>
              <a:rPr sz="1400" dirty="0" smtClean="0">
                <a:latin typeface="Arial" charset="0"/>
                <a:ea typeface="MS PGothic" pitchFamily="34" charset="-128"/>
              </a:rPr>
              <a:t>Location awareness for client sessions.</a:t>
            </a:r>
          </a:p>
          <a:p>
            <a:pPr lvl="3" eaLnBrk="1" hangingPunct="1"/>
            <a:r>
              <a:rPr sz="1400" dirty="0" smtClean="0">
                <a:latin typeface="Arial" charset="0"/>
                <a:ea typeface="MS PGothic" pitchFamily="34" charset="-128"/>
              </a:rPr>
              <a:t>Allow or deny access based on location</a:t>
            </a:r>
          </a:p>
          <a:p>
            <a:pPr lvl="3" eaLnBrk="1" hangingPunct="1"/>
            <a:r>
              <a:rPr sz="1400" dirty="0" smtClean="0">
                <a:latin typeface="Arial" charset="0"/>
                <a:ea typeface="MS PGothic" pitchFamily="34" charset="-128"/>
              </a:rPr>
              <a:t>Change any AAA attribute based on location</a:t>
            </a:r>
          </a:p>
          <a:p>
            <a:pPr lvl="2" eaLnBrk="1" hangingPunct="1"/>
            <a:r>
              <a:rPr sz="1400" dirty="0" smtClean="0">
                <a:latin typeface="Arial" charset="0"/>
                <a:ea typeface="MS PGothic" pitchFamily="34" charset="-128"/>
              </a:rPr>
              <a:t>Access Rules (location based, time based or a combination of both)</a:t>
            </a:r>
          </a:p>
          <a:p>
            <a:pPr lvl="2" eaLnBrk="1" hangingPunct="1"/>
            <a:endParaRPr sz="1600" dirty="0" smtClean="0">
              <a:latin typeface="Arial" charset="0"/>
              <a:ea typeface="MS PGothic" pitchFamily="34" charset="-128"/>
            </a:endParaRPr>
          </a:p>
          <a:p>
            <a:pPr lvl="1" eaLnBrk="1" hangingPunct="1"/>
            <a:endParaRPr dirty="0" smtClean="0">
              <a:latin typeface="Arial" charset="0"/>
              <a:ea typeface="MS PGothic" pitchFamily="34" charset="-128"/>
            </a:endParaRPr>
          </a:p>
        </p:txBody>
      </p:sp>
      <p:sp>
        <p:nvSpPr>
          <p:cNvPr id="5" name="AutoShape 13"/>
          <p:cNvSpPr>
            <a:spLocks noChangeArrowheads="1"/>
          </p:cNvSpPr>
          <p:nvPr/>
        </p:nvSpPr>
        <p:spPr bwMode="auto">
          <a:xfrm>
            <a:off x="7202488" y="5183188"/>
            <a:ext cx="1001712" cy="814387"/>
          </a:xfrm>
          <a:prstGeom prst="can">
            <a:avLst>
              <a:gd name="adj" fmla="val 25000"/>
            </a:avLst>
          </a:prstGeom>
          <a:solidFill>
            <a:schemeClr val="hlink"/>
          </a:solidFill>
          <a:ln w="9525">
            <a:noFill/>
            <a:round/>
            <a:headEnd/>
            <a:tailEnd/>
          </a:ln>
        </p:spPr>
        <p:txBody>
          <a:bodyPr anchor="ctr">
            <a:spAutoFit/>
          </a:bodyPr>
          <a:lstStyle/>
          <a:p>
            <a:pPr eaLnBrk="0" hangingPunct="0"/>
            <a:endParaRPr lang="nl-BE" sz="1800"/>
          </a:p>
        </p:txBody>
      </p:sp>
      <p:sp>
        <p:nvSpPr>
          <p:cNvPr id="6" name="Text Box 14"/>
          <p:cNvSpPr txBox="1">
            <a:spLocks noChangeArrowheads="1"/>
          </p:cNvSpPr>
          <p:nvPr/>
        </p:nvSpPr>
        <p:spPr bwMode="auto">
          <a:xfrm>
            <a:off x="7185025" y="5381625"/>
            <a:ext cx="1019175" cy="682625"/>
          </a:xfrm>
          <a:prstGeom prst="rect">
            <a:avLst/>
          </a:prstGeom>
          <a:noFill/>
          <a:ln w="9525" algn="ctr">
            <a:noFill/>
            <a:miter lim="800000"/>
            <a:headEnd/>
            <a:tailEnd/>
          </a:ln>
        </p:spPr>
        <p:txBody>
          <a:bodyPr lIns="91418" tIns="45709" rIns="91418" bIns="45709">
            <a:spAutoFit/>
          </a:bodyPr>
          <a:lstStyle/>
          <a:p>
            <a:pPr algn="ctr"/>
            <a:r>
              <a:rPr lang="en-US" sz="1000" b="1">
                <a:solidFill>
                  <a:srgbClr val="0F0F0F"/>
                </a:solidFill>
              </a:rPr>
              <a:t>Centralized Guest Access Database</a:t>
            </a:r>
          </a:p>
        </p:txBody>
      </p:sp>
      <p:grpSp>
        <p:nvGrpSpPr>
          <p:cNvPr id="2" name="Group 8"/>
          <p:cNvGrpSpPr>
            <a:grpSpLocks/>
          </p:cNvGrpSpPr>
          <p:nvPr/>
        </p:nvGrpSpPr>
        <p:grpSpPr bwMode="auto">
          <a:xfrm>
            <a:off x="5099050" y="1296988"/>
            <a:ext cx="3817938" cy="2206625"/>
            <a:chOff x="5099536" y="1296225"/>
            <a:chExt cx="3817938" cy="2206625"/>
          </a:xfrm>
        </p:grpSpPr>
        <p:pic>
          <p:nvPicPr>
            <p:cNvPr id="126983" name="Picture 8"/>
            <p:cNvPicPr>
              <a:picLocks noChangeAspect="1" noChangeArrowheads="1"/>
            </p:cNvPicPr>
            <p:nvPr/>
          </p:nvPicPr>
          <p:blipFill>
            <a:blip r:embed="rId3" cstate="print"/>
            <a:srcRect/>
            <a:stretch>
              <a:fillRect/>
            </a:stretch>
          </p:blipFill>
          <p:spPr bwMode="auto">
            <a:xfrm>
              <a:off x="5099536" y="1296225"/>
              <a:ext cx="3817938" cy="2206625"/>
            </a:xfrm>
            <a:prstGeom prst="rect">
              <a:avLst/>
            </a:prstGeom>
            <a:noFill/>
            <a:ln w="9525">
              <a:noFill/>
              <a:miter lim="800000"/>
              <a:headEnd/>
              <a:tailEnd/>
            </a:ln>
          </p:spPr>
        </p:pic>
        <p:pic>
          <p:nvPicPr>
            <p:cNvPr id="126984" name="Picture 2" descr="http://www.merit.edu/events/mmc/images/sponsor_logos/juniper_logo.gif"/>
            <p:cNvPicPr>
              <a:picLocks noChangeAspect="1" noChangeArrowheads="1"/>
            </p:cNvPicPr>
            <p:nvPr/>
          </p:nvPicPr>
          <p:blipFill>
            <a:blip r:embed="rId4" cstate="print"/>
            <a:srcRect/>
            <a:stretch>
              <a:fillRect/>
            </a:stretch>
          </p:blipFill>
          <p:spPr bwMode="auto">
            <a:xfrm>
              <a:off x="6618168" y="1564394"/>
              <a:ext cx="752535" cy="206947"/>
            </a:xfrm>
            <a:prstGeom prst="rect">
              <a:avLst/>
            </a:prstGeom>
            <a:noFill/>
            <a:ln w="9525">
              <a:noFill/>
              <a:miter lim="800000"/>
              <a:headEnd/>
              <a:tailEnd/>
            </a:ln>
          </p:spPr>
        </p:pic>
        <p:sp>
          <p:nvSpPr>
            <p:cNvPr id="8" name="Rectangle 7"/>
            <p:cNvSpPr/>
            <p:nvPr/>
          </p:nvSpPr>
          <p:spPr>
            <a:xfrm>
              <a:off x="5166211" y="1740725"/>
              <a:ext cx="1344613" cy="1317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grpSp>
      <p:sp>
        <p:nvSpPr>
          <p:cNvPr id="126988" name="Rectangle 9"/>
          <p:cNvSpPr>
            <a:spLocks noChangeArrowheads="1"/>
          </p:cNvSpPr>
          <p:nvPr/>
        </p:nvSpPr>
        <p:spPr bwMode="white">
          <a:xfrm>
            <a:off x="8280400" y="274638"/>
            <a:ext cx="819150" cy="274637"/>
          </a:xfrm>
          <a:prstGeom prst="rect">
            <a:avLst/>
          </a:prstGeom>
          <a:noFill/>
          <a:ln w="9525">
            <a:noFill/>
            <a:miter lim="800000"/>
            <a:headEnd/>
            <a:tailEnd/>
          </a:ln>
        </p:spPr>
        <p:txBody>
          <a:bodyPr lIns="0" rIns="0">
            <a:spAutoFit/>
          </a:bodyPr>
          <a:lstStyle/>
          <a:p>
            <a:pPr algn="ctr"/>
            <a:r>
              <a:rPr lang="en-US" sz="1200" b="1">
                <a:solidFill>
                  <a:schemeClr val="bg1"/>
                </a:solidFill>
              </a:rPr>
              <a:t>WL Series</a:t>
            </a:r>
          </a:p>
        </p:txBody>
      </p:sp>
      <p:pic>
        <p:nvPicPr>
          <p:cNvPr id="14" name="Picture 2"/>
          <p:cNvPicPr>
            <a:picLocks noChangeAspect="1" noChangeArrowheads="1"/>
          </p:cNvPicPr>
          <p:nvPr/>
        </p:nvPicPr>
        <p:blipFill>
          <a:blip r:embed="rId5" cstate="print"/>
          <a:srcRect/>
          <a:stretch>
            <a:fillRect/>
          </a:stretch>
        </p:blipFill>
        <p:spPr bwMode="auto">
          <a:xfrm>
            <a:off x="6781800" y="144980"/>
            <a:ext cx="2362200" cy="847725"/>
          </a:xfrm>
          <a:prstGeom prst="rect">
            <a:avLst/>
          </a:prstGeom>
          <a:noFill/>
          <a:ln w="9525">
            <a:noFill/>
            <a:miter lim="800000"/>
            <a:headEnd/>
            <a:tailEnd/>
          </a:ln>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14591"/>
            <a:ext cx="7979230" cy="963137"/>
          </a:xfrm>
        </p:spPr>
        <p:txBody>
          <a:bodyPr/>
          <a:lstStyle/>
          <a:p>
            <a:r>
              <a:rPr lang="en-US" dirty="0" smtClean="0"/>
              <a:t>SIMPLY CONNECTED</a:t>
            </a:r>
            <a:br>
              <a:rPr lang="en-US" dirty="0" smtClean="0"/>
            </a:br>
            <a:r>
              <a:rPr lang="en-US" sz="2400" b="0" dirty="0" smtClean="0"/>
              <a:t>Elements of a Simply connected Campus</a:t>
            </a:r>
            <a:endParaRPr lang="en-US" sz="2000" b="0" dirty="0"/>
          </a:p>
        </p:txBody>
      </p:sp>
      <p:sp>
        <p:nvSpPr>
          <p:cNvPr id="6" name="Subtitle 5"/>
          <p:cNvSpPr>
            <a:spLocks noGrp="1"/>
          </p:cNvSpPr>
          <p:nvPr>
            <p:ph type="subTitle" idx="1"/>
          </p:nvPr>
        </p:nvSpPr>
        <p:spPr/>
        <p:txBody>
          <a:bodyPr/>
          <a:lstStyle/>
          <a:p>
            <a:endParaRPr lang="en-US" dirty="0" smtClean="0"/>
          </a:p>
          <a:p>
            <a:r>
              <a:rPr lang="en-US" dirty="0" smtClean="0"/>
              <a:t>March 20, 2012</a:t>
            </a:r>
            <a:endParaRPr lang="en-US" dirty="0"/>
          </a:p>
        </p:txBody>
      </p:sp>
    </p:spTree>
    <p:custDataLst>
      <p:tags r:id="rId1"/>
    </p:custDataLst>
    <p:extLst>
      <p:ext uri="{BB962C8B-B14F-4D97-AF65-F5344CB8AC3E}">
        <p14:creationId xmlns:p14="http://schemas.microsoft.com/office/powerpoint/2010/main" val="130454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4648168" y="1092461"/>
            <a:ext cx="4023360" cy="4565323"/>
          </a:xfrm>
          <a:prstGeom prst="roundRect">
            <a:avLst>
              <a:gd name="adj" fmla="val 2496"/>
            </a:avLst>
          </a:prstGeom>
          <a:solidFill>
            <a:schemeClr val="accent6">
              <a:lumMod val="20000"/>
              <a:lumOff val="80000"/>
            </a:schemeClr>
          </a:solidFill>
          <a:ln w="25400">
            <a:solidFill>
              <a:schemeClr val="bg1"/>
            </a:solidFill>
            <a:round/>
            <a:headEnd/>
            <a:tailEnd/>
          </a:ln>
          <a:effectLst>
            <a:outerShdw blurRad="63500" algn="ctr" rotWithShape="0">
              <a:prstClr val="black">
                <a:alpha val="40000"/>
              </a:prstClr>
            </a:outerShdw>
          </a:effectLst>
        </p:spPr>
        <p:txBody>
          <a:bodyPr vert="horz" wrap="none" lIns="0" tIns="0" rIns="0" bIns="0" numCol="1" anchor="ctr" anchorCtr="0" compatLnSpc="1">
            <a:prstTxWarp prst="textNoShape">
              <a:avLst/>
            </a:prstTxWarp>
          </a:bodyPr>
          <a:lstStyle>
            <a:defPPr>
              <a:defRPr lang="en-US"/>
            </a:defPPr>
            <a:lvl1pPr algn="ctr" defTabSz="414338">
              <a:lnSpc>
                <a:spcPct val="100000"/>
              </a:lnSpc>
              <a:buClr>
                <a:srgbClr val="5D87A1"/>
              </a:buClr>
              <a:tabLst>
                <a:tab pos="4114800" algn="r"/>
              </a:tabLst>
              <a:defRPr sz="2000">
                <a:solidFill>
                  <a:srgbClr val="333333"/>
                </a:solidFill>
                <a:ea typeface="Segoe UI" pitchFamily="34" charset="0"/>
                <a:cs typeface="Segoe UI" pitchFamily="34" charset="0"/>
              </a:defRPr>
            </a:lvl1pPr>
          </a:lstStyle>
          <a:p>
            <a:pPr marL="0" defTabSz="914400" eaLnBrk="1" latinLnBrk="0" hangingPunct="1">
              <a:spcAft>
                <a:spcPts val="500"/>
              </a:spcAft>
              <a:buClr>
                <a:srgbClr val="4D4D4D"/>
              </a:buClr>
              <a:tabLst>
                <a:tab pos="177800" algn="l"/>
              </a:tabLst>
              <a:defRPr/>
            </a:pPr>
            <a:endParaRPr lang="en-US" sz="1800" dirty="0">
              <a:solidFill>
                <a:schemeClr val="bg1"/>
              </a:solidFill>
              <a:latin typeface="+mn-lt"/>
              <a:ea typeface="+mn-ea"/>
              <a:cs typeface="+mn-cs"/>
            </a:endParaRPr>
          </a:p>
        </p:txBody>
      </p:sp>
      <p:sp>
        <p:nvSpPr>
          <p:cNvPr id="60" name="TextBox 59"/>
          <p:cNvSpPr txBox="1"/>
          <p:nvPr/>
        </p:nvSpPr>
        <p:spPr>
          <a:xfrm>
            <a:off x="489956" y="1092462"/>
            <a:ext cx="4023360" cy="4564195"/>
          </a:xfrm>
          <a:prstGeom prst="roundRect">
            <a:avLst>
              <a:gd name="adj" fmla="val 2810"/>
            </a:avLst>
          </a:prstGeom>
          <a:solidFill>
            <a:schemeClr val="accent6">
              <a:lumMod val="20000"/>
              <a:lumOff val="80000"/>
            </a:schemeClr>
          </a:solidFill>
          <a:ln w="25400">
            <a:solidFill>
              <a:schemeClr val="bg1"/>
            </a:solidFill>
            <a:round/>
            <a:headEnd/>
            <a:tailEnd/>
          </a:ln>
          <a:effectLst>
            <a:outerShdw blurRad="63500" algn="ctr" rotWithShape="0">
              <a:prstClr val="black">
                <a:alpha val="40000"/>
              </a:prstClr>
            </a:outerShdw>
          </a:effectLst>
        </p:spPr>
        <p:txBody>
          <a:bodyPr vert="horz" wrap="none" lIns="0" tIns="0" rIns="0" bIns="0" numCol="1" anchor="ctr" anchorCtr="0" compatLnSpc="1">
            <a:prstTxWarp prst="textNoShape">
              <a:avLst/>
            </a:prstTxWarp>
          </a:bodyPr>
          <a:lstStyle>
            <a:defPPr>
              <a:defRPr lang="en-US"/>
            </a:defPPr>
            <a:lvl1pPr algn="ctr" defTabSz="414338">
              <a:lnSpc>
                <a:spcPct val="100000"/>
              </a:lnSpc>
              <a:buClr>
                <a:srgbClr val="5D87A1"/>
              </a:buClr>
              <a:tabLst>
                <a:tab pos="4114800" algn="r"/>
              </a:tabLst>
              <a:defRPr sz="2000">
                <a:solidFill>
                  <a:srgbClr val="333333"/>
                </a:solidFill>
                <a:ea typeface="Segoe UI" pitchFamily="34" charset="0"/>
                <a:cs typeface="Segoe UI" pitchFamily="34" charset="0"/>
              </a:defRPr>
            </a:lvl1pPr>
          </a:lstStyle>
          <a:p>
            <a:pPr marR="0" lvl="0" indent="0" defTabSz="914400">
              <a:lnSpc>
                <a:spcPct val="100000"/>
              </a:lnSpc>
              <a:spcBef>
                <a:spcPct val="0"/>
              </a:spcBef>
              <a:spcAft>
                <a:spcPts val="500"/>
              </a:spcAft>
              <a:buClr>
                <a:srgbClr val="4D4D4D"/>
              </a:buClr>
              <a:buSzTx/>
              <a:buFontTx/>
              <a:buNone/>
              <a:tabLst>
                <a:tab pos="177800" algn="l"/>
              </a:tabLst>
              <a:defRPr/>
            </a:pPr>
            <a:endParaRPr lang="en-US" sz="1800" dirty="0">
              <a:solidFill>
                <a:schemeClr val="bg1"/>
              </a:solidFill>
              <a:latin typeface="+mn-lt"/>
              <a:ea typeface="+mn-ea"/>
              <a:cs typeface="+mn-cs"/>
            </a:endParaRPr>
          </a:p>
        </p:txBody>
      </p:sp>
      <p:sp>
        <p:nvSpPr>
          <p:cNvPr id="5" name="Title 4"/>
          <p:cNvSpPr>
            <a:spLocks noGrp="1"/>
          </p:cNvSpPr>
          <p:nvPr>
            <p:ph type="title"/>
          </p:nvPr>
        </p:nvSpPr>
        <p:spPr/>
        <p:txBody>
          <a:bodyPr/>
          <a:lstStyle/>
          <a:p>
            <a:pPr lvl="0"/>
            <a:r>
              <a:rPr lang="en-US" dirty="0" smtClean="0"/>
              <a:t>Simply connected </a:t>
            </a:r>
            <a:br>
              <a:rPr lang="en-US" dirty="0" smtClean="0"/>
            </a:br>
            <a:r>
              <a:rPr lang="en-US" sz="1800" dirty="0" smtClean="0">
                <a:solidFill>
                  <a:srgbClr val="FFC000"/>
                </a:solidFill>
              </a:rPr>
              <a:t>addresses major market needs</a:t>
            </a:r>
            <a:endParaRPr lang="en-US" dirty="0">
              <a:solidFill>
                <a:srgbClr val="FFC000"/>
              </a:solidFill>
            </a:endParaRPr>
          </a:p>
        </p:txBody>
      </p:sp>
      <p:pic>
        <p:nvPicPr>
          <p:cNvPr id="93" name="Picture 92" descr="WLA532_Lef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6905" y="1289796"/>
            <a:ext cx="314046" cy="324875"/>
          </a:xfrm>
          <a:prstGeom prst="rect">
            <a:avLst/>
          </a:prstGeom>
          <a:effectLst>
            <a:outerShdw blurRad="50800" dist="38100" dir="2700000" algn="tl" rotWithShape="0">
              <a:prstClr val="black">
                <a:alpha val="40000"/>
              </a:prstClr>
            </a:outerShdw>
          </a:effectLst>
        </p:spPr>
      </p:pic>
      <p:pic>
        <p:nvPicPr>
          <p:cNvPr id="94" name="Picture 93" descr="Juniper-product-group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3539" y="865458"/>
            <a:ext cx="1258851" cy="1354854"/>
          </a:xfrm>
          <a:prstGeom prst="rect">
            <a:avLst/>
          </a:prstGeom>
          <a:effectLst>
            <a:outerShdw blurRad="50800" dist="38100" dir="2700000" algn="tl" rotWithShape="0">
              <a:prstClr val="black">
                <a:alpha val="40000"/>
              </a:prstClr>
            </a:outerShdw>
          </a:effectLst>
        </p:spPr>
      </p:pic>
      <p:pic>
        <p:nvPicPr>
          <p:cNvPr id="95" name="Picture 4"/>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542183" y="1726290"/>
            <a:ext cx="1168100" cy="375050"/>
          </a:xfrm>
          <a:prstGeom prst="rect">
            <a:avLst/>
          </a:prstGeom>
          <a:noFill/>
          <a:ln>
            <a:noFill/>
          </a:ln>
          <a:effectLst>
            <a:outerShdw blurRad="50800" dist="38100" dir="2700000" algn="tl" rotWithShape="0">
              <a:prstClr val="black">
                <a:alpha val="40000"/>
              </a:prstClr>
            </a:outerShdw>
          </a:effectLst>
        </p:spPr>
      </p:pic>
      <p:pic>
        <p:nvPicPr>
          <p:cNvPr id="96" name="Picture 5"/>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5077" y="1591970"/>
            <a:ext cx="915206" cy="26864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 name="Picture 6"/>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26631" y="1429532"/>
            <a:ext cx="764423" cy="25081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9" name="Picture 2" descr="\\.PSF\Host\Volumes\EP File Share\Touch\Project Pulse Launch\Development\T1396\Artwork\Juniper-Smart-phone.png"/>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094592" y="3595219"/>
            <a:ext cx="182463" cy="349620"/>
          </a:xfrm>
          <a:prstGeom prst="rect">
            <a:avLst/>
          </a:prstGeom>
          <a:noFill/>
          <a:ln>
            <a:noFill/>
          </a:ln>
          <a:effectLst>
            <a:outerShdw blurRad="50800" dist="38100" dir="2700000" algn="tl" rotWithShape="0">
              <a:prstClr val="black">
                <a:alpha val="40000"/>
              </a:prstClr>
            </a:outerShdw>
          </a:effectLst>
        </p:spPr>
      </p:pic>
      <p:pic>
        <p:nvPicPr>
          <p:cNvPr id="100" name="Picture 17" descr="SRX3600_FrontWtop"/>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41525" y="3518248"/>
            <a:ext cx="912041" cy="6420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1" name="Picture 4"/>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96819" y="3847458"/>
            <a:ext cx="968808" cy="2600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 name="Picture 32" descr="SRX65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90182" y="3944839"/>
            <a:ext cx="1066971" cy="3097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6"/>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9708" y="4107507"/>
            <a:ext cx="866660" cy="18713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4" name="Picture 33" descr="SRX100"/>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401082" y="4160262"/>
            <a:ext cx="666147" cy="1885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4"/>
          <p:cNvGrpSpPr/>
          <p:nvPr/>
        </p:nvGrpSpPr>
        <p:grpSpPr>
          <a:xfrm>
            <a:off x="1488390" y="2217548"/>
            <a:ext cx="1929645" cy="1242004"/>
            <a:chOff x="969195" y="2714672"/>
            <a:chExt cx="3141563" cy="2022046"/>
          </a:xfrm>
        </p:grpSpPr>
        <p:grpSp>
          <p:nvGrpSpPr>
            <p:cNvPr id="4" name="Group 105"/>
            <p:cNvGrpSpPr/>
            <p:nvPr/>
          </p:nvGrpSpPr>
          <p:grpSpPr>
            <a:xfrm>
              <a:off x="969195" y="2714672"/>
              <a:ext cx="1832850" cy="1030734"/>
              <a:chOff x="969195" y="2714672"/>
              <a:chExt cx="1832850" cy="1030734"/>
            </a:xfrm>
          </p:grpSpPr>
          <p:sp>
            <p:nvSpPr>
              <p:cNvPr id="118" name="Rectangle 117"/>
              <p:cNvSpPr/>
              <p:nvPr/>
            </p:nvSpPr>
            <p:spPr>
              <a:xfrm>
                <a:off x="2465614" y="3024051"/>
                <a:ext cx="333103" cy="388620"/>
              </a:xfrm>
              <a:prstGeom prst="rect">
                <a:avLst/>
              </a:prstGeom>
              <a:solidFill>
                <a:srgbClr val="A0B9C8">
                  <a:lumMod val="50000"/>
                </a:srgbClr>
              </a:solidFill>
              <a:ln>
                <a:noFill/>
              </a:ln>
              <a:effectLst/>
            </p:spPr>
            <p:txBody>
              <a:bodyPr vert="horz" wrap="square" lIns="182880" tIns="45720" rIns="182880" bIns="4572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Arial" charset="0"/>
                  <a:cs typeface="Arial" charset="0"/>
                </a:endParaRPr>
              </a:p>
            </p:txBody>
          </p:sp>
          <p:sp>
            <p:nvSpPr>
              <p:cNvPr id="119" name="Freeform 6"/>
              <p:cNvSpPr>
                <a:spLocks/>
              </p:cNvSpPr>
              <p:nvPr/>
            </p:nvSpPr>
            <p:spPr bwMode="auto">
              <a:xfrm>
                <a:off x="969195" y="2714672"/>
                <a:ext cx="1832850" cy="1030734"/>
              </a:xfrm>
              <a:custGeom>
                <a:avLst/>
                <a:gdLst/>
                <a:ahLst/>
                <a:cxnLst/>
                <a:rect l="l" t="t" r="r" b="b"/>
                <a:pathLst>
                  <a:path w="6331107" h="3494088">
                    <a:moveTo>
                      <a:pt x="0" y="0"/>
                    </a:moveTo>
                    <a:lnTo>
                      <a:pt x="5397657" y="0"/>
                    </a:lnTo>
                    <a:lnTo>
                      <a:pt x="5424645" y="0"/>
                    </a:lnTo>
                    <a:lnTo>
                      <a:pt x="5450045" y="9525"/>
                    </a:lnTo>
                    <a:lnTo>
                      <a:pt x="5470683" y="22225"/>
                    </a:lnTo>
                    <a:lnTo>
                      <a:pt x="5489731" y="36513"/>
                    </a:lnTo>
                    <a:lnTo>
                      <a:pt x="5504019" y="55563"/>
                    </a:lnTo>
                    <a:lnTo>
                      <a:pt x="5516719" y="79375"/>
                    </a:lnTo>
                    <a:lnTo>
                      <a:pt x="5526245" y="101600"/>
                    </a:lnTo>
                    <a:lnTo>
                      <a:pt x="5529419" y="128588"/>
                    </a:lnTo>
                    <a:lnTo>
                      <a:pt x="5529419" y="1301750"/>
                    </a:lnTo>
                    <a:lnTo>
                      <a:pt x="5546883" y="1301750"/>
                    </a:lnTo>
                    <a:lnTo>
                      <a:pt x="5572283" y="1301750"/>
                    </a:lnTo>
                    <a:lnTo>
                      <a:pt x="5624669" y="1295400"/>
                    </a:lnTo>
                    <a:lnTo>
                      <a:pt x="5683407" y="1279525"/>
                    </a:lnTo>
                    <a:lnTo>
                      <a:pt x="5743731" y="1262063"/>
                    </a:lnTo>
                    <a:lnTo>
                      <a:pt x="5808819" y="1243013"/>
                    </a:lnTo>
                    <a:lnTo>
                      <a:pt x="5870731" y="1228725"/>
                    </a:lnTo>
                    <a:lnTo>
                      <a:pt x="5931057" y="1216025"/>
                    </a:lnTo>
                    <a:lnTo>
                      <a:pt x="5959631" y="1209675"/>
                    </a:lnTo>
                    <a:lnTo>
                      <a:pt x="5986619" y="1209675"/>
                    </a:lnTo>
                    <a:lnTo>
                      <a:pt x="6019957" y="1212850"/>
                    </a:lnTo>
                    <a:lnTo>
                      <a:pt x="6054883" y="1219200"/>
                    </a:lnTo>
                    <a:lnTo>
                      <a:pt x="6088219" y="1231900"/>
                    </a:lnTo>
                    <a:lnTo>
                      <a:pt x="6121557" y="1246188"/>
                    </a:lnTo>
                    <a:lnTo>
                      <a:pt x="6150131" y="1265238"/>
                    </a:lnTo>
                    <a:lnTo>
                      <a:pt x="6180295" y="1289050"/>
                    </a:lnTo>
                    <a:lnTo>
                      <a:pt x="6204107" y="1317625"/>
                    </a:lnTo>
                    <a:lnTo>
                      <a:pt x="6229507" y="1347788"/>
                    </a:lnTo>
                    <a:lnTo>
                      <a:pt x="6253319" y="1377950"/>
                    </a:lnTo>
                    <a:lnTo>
                      <a:pt x="6272371" y="1416050"/>
                    </a:lnTo>
                    <a:lnTo>
                      <a:pt x="6291419" y="1455738"/>
                    </a:lnTo>
                    <a:lnTo>
                      <a:pt x="6302531" y="1495425"/>
                    </a:lnTo>
                    <a:lnTo>
                      <a:pt x="6315231" y="1538288"/>
                    </a:lnTo>
                    <a:lnTo>
                      <a:pt x="6324757" y="1581150"/>
                    </a:lnTo>
                    <a:lnTo>
                      <a:pt x="6331107" y="1627188"/>
                    </a:lnTo>
                    <a:lnTo>
                      <a:pt x="6331107" y="1676400"/>
                    </a:lnTo>
                    <a:lnTo>
                      <a:pt x="6331107" y="1725613"/>
                    </a:lnTo>
                    <a:lnTo>
                      <a:pt x="6324757" y="1771650"/>
                    </a:lnTo>
                    <a:lnTo>
                      <a:pt x="6315231" y="1814513"/>
                    </a:lnTo>
                    <a:lnTo>
                      <a:pt x="6302531" y="1857375"/>
                    </a:lnTo>
                    <a:lnTo>
                      <a:pt x="6291419" y="1897063"/>
                    </a:lnTo>
                    <a:lnTo>
                      <a:pt x="6272371" y="1936750"/>
                    </a:lnTo>
                    <a:lnTo>
                      <a:pt x="6253319" y="1974850"/>
                    </a:lnTo>
                    <a:lnTo>
                      <a:pt x="6229507" y="2005013"/>
                    </a:lnTo>
                    <a:lnTo>
                      <a:pt x="6204107" y="2035176"/>
                    </a:lnTo>
                    <a:lnTo>
                      <a:pt x="6180295" y="2063751"/>
                    </a:lnTo>
                    <a:lnTo>
                      <a:pt x="6150131" y="2087563"/>
                    </a:lnTo>
                    <a:lnTo>
                      <a:pt x="6121557" y="2106613"/>
                    </a:lnTo>
                    <a:lnTo>
                      <a:pt x="6088219" y="2120900"/>
                    </a:lnTo>
                    <a:lnTo>
                      <a:pt x="6054883" y="2133600"/>
                    </a:lnTo>
                    <a:lnTo>
                      <a:pt x="6019957" y="2139950"/>
                    </a:lnTo>
                    <a:lnTo>
                      <a:pt x="5986619" y="2143125"/>
                    </a:lnTo>
                    <a:lnTo>
                      <a:pt x="5934231" y="2139950"/>
                    </a:lnTo>
                    <a:lnTo>
                      <a:pt x="5878669" y="2130425"/>
                    </a:lnTo>
                    <a:lnTo>
                      <a:pt x="5753257" y="2100263"/>
                    </a:lnTo>
                    <a:lnTo>
                      <a:pt x="5691345" y="2087563"/>
                    </a:lnTo>
                    <a:lnTo>
                      <a:pt x="5631019" y="2078038"/>
                    </a:lnTo>
                    <a:lnTo>
                      <a:pt x="5602445" y="2074863"/>
                    </a:lnTo>
                    <a:lnTo>
                      <a:pt x="5575457" y="2074863"/>
                    </a:lnTo>
                    <a:lnTo>
                      <a:pt x="5550057" y="2078038"/>
                    </a:lnTo>
                    <a:lnTo>
                      <a:pt x="5529419" y="2081213"/>
                    </a:lnTo>
                    <a:lnTo>
                      <a:pt x="5529419" y="3365501"/>
                    </a:lnTo>
                    <a:lnTo>
                      <a:pt x="5526245" y="3389313"/>
                    </a:lnTo>
                    <a:lnTo>
                      <a:pt x="5516719" y="3414713"/>
                    </a:lnTo>
                    <a:lnTo>
                      <a:pt x="5504019" y="3438526"/>
                    </a:lnTo>
                    <a:lnTo>
                      <a:pt x="5489731" y="3457576"/>
                    </a:lnTo>
                    <a:lnTo>
                      <a:pt x="5470683" y="3471863"/>
                    </a:lnTo>
                    <a:lnTo>
                      <a:pt x="5450045" y="3484563"/>
                    </a:lnTo>
                    <a:lnTo>
                      <a:pt x="5424645" y="3490913"/>
                    </a:lnTo>
                    <a:lnTo>
                      <a:pt x="5397657" y="3494088"/>
                    </a:lnTo>
                    <a:lnTo>
                      <a:pt x="2243295" y="3494088"/>
                    </a:lnTo>
                    <a:lnTo>
                      <a:pt x="2235357" y="3487738"/>
                    </a:lnTo>
                    <a:lnTo>
                      <a:pt x="2225831" y="3478213"/>
                    </a:lnTo>
                    <a:lnTo>
                      <a:pt x="2209957" y="3457576"/>
                    </a:lnTo>
                    <a:lnTo>
                      <a:pt x="2203607" y="3429001"/>
                    </a:lnTo>
                    <a:lnTo>
                      <a:pt x="2197257" y="3402013"/>
                    </a:lnTo>
                    <a:lnTo>
                      <a:pt x="2197257" y="3370263"/>
                    </a:lnTo>
                    <a:lnTo>
                      <a:pt x="2203607" y="3333751"/>
                    </a:lnTo>
                    <a:lnTo>
                      <a:pt x="2206783" y="3300413"/>
                    </a:lnTo>
                    <a:lnTo>
                      <a:pt x="2216307" y="3263901"/>
                    </a:lnTo>
                    <a:lnTo>
                      <a:pt x="2235357" y="3186113"/>
                    </a:lnTo>
                    <a:lnTo>
                      <a:pt x="2255995" y="3109913"/>
                    </a:lnTo>
                    <a:lnTo>
                      <a:pt x="2271869" y="3040063"/>
                    </a:lnTo>
                    <a:lnTo>
                      <a:pt x="2275045" y="3005138"/>
                    </a:lnTo>
                    <a:lnTo>
                      <a:pt x="2278219" y="2974976"/>
                    </a:lnTo>
                    <a:lnTo>
                      <a:pt x="2275045" y="2941638"/>
                    </a:lnTo>
                    <a:lnTo>
                      <a:pt x="2268695" y="2906713"/>
                    </a:lnTo>
                    <a:lnTo>
                      <a:pt x="2255995" y="2876551"/>
                    </a:lnTo>
                    <a:lnTo>
                      <a:pt x="2240119" y="2846388"/>
                    </a:lnTo>
                    <a:lnTo>
                      <a:pt x="2222657" y="2814638"/>
                    </a:lnTo>
                    <a:lnTo>
                      <a:pt x="2200431" y="2787651"/>
                    </a:lnTo>
                    <a:lnTo>
                      <a:pt x="2173445" y="2763838"/>
                    </a:lnTo>
                    <a:lnTo>
                      <a:pt x="2144869" y="2738438"/>
                    </a:lnTo>
                    <a:lnTo>
                      <a:pt x="2111532" y="2717801"/>
                    </a:lnTo>
                    <a:lnTo>
                      <a:pt x="2078195" y="2698751"/>
                    </a:lnTo>
                    <a:lnTo>
                      <a:pt x="2041682" y="2679701"/>
                    </a:lnTo>
                    <a:lnTo>
                      <a:pt x="2001995" y="2668588"/>
                    </a:lnTo>
                    <a:lnTo>
                      <a:pt x="1959132" y="2655888"/>
                    </a:lnTo>
                    <a:lnTo>
                      <a:pt x="1914682" y="2646363"/>
                    </a:lnTo>
                    <a:lnTo>
                      <a:pt x="1868645" y="2643188"/>
                    </a:lnTo>
                    <a:lnTo>
                      <a:pt x="1822607" y="2640013"/>
                    </a:lnTo>
                    <a:lnTo>
                      <a:pt x="1776569" y="2643188"/>
                    </a:lnTo>
                    <a:lnTo>
                      <a:pt x="1730532" y="2646363"/>
                    </a:lnTo>
                    <a:lnTo>
                      <a:pt x="1687669" y="2655888"/>
                    </a:lnTo>
                    <a:lnTo>
                      <a:pt x="1647982" y="2668588"/>
                    </a:lnTo>
                    <a:lnTo>
                      <a:pt x="1608295" y="2679701"/>
                    </a:lnTo>
                    <a:lnTo>
                      <a:pt x="1568607" y="2698751"/>
                    </a:lnTo>
                    <a:lnTo>
                      <a:pt x="1535269" y="2717801"/>
                    </a:lnTo>
                    <a:lnTo>
                      <a:pt x="1503519" y="2738438"/>
                    </a:lnTo>
                    <a:lnTo>
                      <a:pt x="1473357" y="2763838"/>
                    </a:lnTo>
                    <a:lnTo>
                      <a:pt x="1447957" y="2787651"/>
                    </a:lnTo>
                    <a:lnTo>
                      <a:pt x="1424145" y="2814638"/>
                    </a:lnTo>
                    <a:lnTo>
                      <a:pt x="1405095" y="2846388"/>
                    </a:lnTo>
                    <a:lnTo>
                      <a:pt x="1390807" y="2876551"/>
                    </a:lnTo>
                    <a:lnTo>
                      <a:pt x="1378107" y="2906713"/>
                    </a:lnTo>
                    <a:lnTo>
                      <a:pt x="1371757" y="2941638"/>
                    </a:lnTo>
                    <a:lnTo>
                      <a:pt x="1368582" y="2974976"/>
                    </a:lnTo>
                    <a:lnTo>
                      <a:pt x="1371757" y="3008313"/>
                    </a:lnTo>
                    <a:lnTo>
                      <a:pt x="1378107" y="3044826"/>
                    </a:lnTo>
                    <a:lnTo>
                      <a:pt x="1397157" y="3119438"/>
                    </a:lnTo>
                    <a:lnTo>
                      <a:pt x="1443195" y="3276601"/>
                    </a:lnTo>
                    <a:lnTo>
                      <a:pt x="1460657" y="3349626"/>
                    </a:lnTo>
                    <a:lnTo>
                      <a:pt x="1463832" y="3382963"/>
                    </a:lnTo>
                    <a:lnTo>
                      <a:pt x="1467007" y="3411538"/>
                    </a:lnTo>
                    <a:lnTo>
                      <a:pt x="1463832" y="3438526"/>
                    </a:lnTo>
                    <a:lnTo>
                      <a:pt x="1457482" y="3462338"/>
                    </a:lnTo>
                    <a:lnTo>
                      <a:pt x="1451132" y="3471863"/>
                    </a:lnTo>
                    <a:lnTo>
                      <a:pt x="1446369" y="3481388"/>
                    </a:lnTo>
                    <a:lnTo>
                      <a:pt x="1436845" y="3487738"/>
                    </a:lnTo>
                    <a:lnTo>
                      <a:pt x="1427319" y="3494088"/>
                    </a:lnTo>
                    <a:lnTo>
                      <a:pt x="0" y="3494088"/>
                    </a:lnTo>
                    <a:close/>
                  </a:path>
                </a:pathLst>
              </a:custGeom>
              <a:solidFill>
                <a:schemeClr val="accent5">
                  <a:lumMod val="50000"/>
                </a:schemeClr>
              </a:solidFill>
              <a:ln>
                <a:noFill/>
              </a:ln>
              <a:effectLst/>
            </p:spPr>
            <p:txBody>
              <a:bodyPr vert="horz" wrap="square" lIns="182880" tIns="45720" rIns="182880" bIns="45720" numCol="1" anchor="ctr" anchorCtr="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smtClean="0">
                  <a:ln>
                    <a:noFill/>
                  </a:ln>
                  <a:solidFill>
                    <a:srgbClr val="FFFFFF"/>
                  </a:solidFill>
                  <a:effectLst/>
                  <a:uLnTx/>
                  <a:uFillTx/>
                </a:endParaRPr>
              </a:p>
            </p:txBody>
          </p:sp>
        </p:grpSp>
        <p:sp>
          <p:nvSpPr>
            <p:cNvPr id="107" name="Rectangle 106"/>
            <p:cNvSpPr/>
            <p:nvPr/>
          </p:nvSpPr>
          <p:spPr bwMode="white">
            <a:xfrm>
              <a:off x="1008210" y="3086428"/>
              <a:ext cx="1446337" cy="275592"/>
            </a:xfrm>
            <a:prstGeom prst="rect">
              <a:avLst/>
            </a:prstGeom>
          </p:spPr>
          <p:txBody>
            <a:bodyPr vert="horz" wrap="none" t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Switching </a:t>
              </a:r>
            </a:p>
          </p:txBody>
        </p:sp>
        <p:grpSp>
          <p:nvGrpSpPr>
            <p:cNvPr id="6" name="Group 107"/>
            <p:cNvGrpSpPr/>
            <p:nvPr/>
          </p:nvGrpSpPr>
          <p:grpSpPr>
            <a:xfrm>
              <a:off x="2516126" y="2714672"/>
              <a:ext cx="1594632" cy="1285827"/>
              <a:chOff x="2516126" y="2714672"/>
              <a:chExt cx="1594632" cy="1285827"/>
            </a:xfrm>
          </p:grpSpPr>
          <p:sp>
            <p:nvSpPr>
              <p:cNvPr id="116" name="Rectangle 115"/>
              <p:cNvSpPr/>
              <p:nvPr/>
            </p:nvSpPr>
            <p:spPr>
              <a:xfrm>
                <a:off x="2850968" y="3664131"/>
                <a:ext cx="326572" cy="336368"/>
              </a:xfrm>
              <a:prstGeom prst="rect">
                <a:avLst/>
              </a:prstGeom>
              <a:solidFill>
                <a:srgbClr val="1D3645">
                  <a:lumMod val="50000"/>
                </a:srgbClr>
              </a:solidFill>
              <a:ln>
                <a:noFill/>
              </a:ln>
              <a:effectLst/>
            </p:spPr>
            <p:txBody>
              <a:bodyPr vert="horz" wrap="square" lIns="0" tIns="0" rIns="0" bIns="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endParaRPr>
              </a:p>
            </p:txBody>
          </p:sp>
          <p:sp>
            <p:nvSpPr>
              <p:cNvPr id="117" name="Freeform 7"/>
              <p:cNvSpPr>
                <a:spLocks/>
              </p:cNvSpPr>
              <p:nvPr/>
            </p:nvSpPr>
            <p:spPr bwMode="auto">
              <a:xfrm>
                <a:off x="2516126" y="2714672"/>
                <a:ext cx="1594632" cy="1260672"/>
              </a:xfrm>
              <a:custGeom>
                <a:avLst/>
                <a:gdLst/>
                <a:ahLst/>
                <a:cxnLst/>
                <a:rect l="l" t="t" r="r" b="b"/>
                <a:pathLst>
                  <a:path w="5508244" h="4273550">
                    <a:moveTo>
                      <a:pt x="104776" y="0"/>
                    </a:moveTo>
                    <a:lnTo>
                      <a:pt x="133350" y="0"/>
                    </a:lnTo>
                    <a:lnTo>
                      <a:pt x="5508244" y="0"/>
                    </a:lnTo>
                    <a:lnTo>
                      <a:pt x="5508244" y="3468688"/>
                    </a:lnTo>
                    <a:lnTo>
                      <a:pt x="2097088" y="3468688"/>
                    </a:lnTo>
                    <a:lnTo>
                      <a:pt x="2093912" y="3490913"/>
                    </a:lnTo>
                    <a:lnTo>
                      <a:pt x="2093912" y="3514725"/>
                    </a:lnTo>
                    <a:lnTo>
                      <a:pt x="2103438" y="3567113"/>
                    </a:lnTo>
                    <a:lnTo>
                      <a:pt x="2116138" y="3622675"/>
                    </a:lnTo>
                    <a:lnTo>
                      <a:pt x="2135188" y="3686175"/>
                    </a:lnTo>
                    <a:lnTo>
                      <a:pt x="2152650" y="3748087"/>
                    </a:lnTo>
                    <a:lnTo>
                      <a:pt x="2171700" y="3813175"/>
                    </a:lnTo>
                    <a:lnTo>
                      <a:pt x="2184400" y="3870325"/>
                    </a:lnTo>
                    <a:lnTo>
                      <a:pt x="2185988" y="3902075"/>
                    </a:lnTo>
                    <a:lnTo>
                      <a:pt x="2189162" y="3925887"/>
                    </a:lnTo>
                    <a:lnTo>
                      <a:pt x="2185988" y="3962400"/>
                    </a:lnTo>
                    <a:lnTo>
                      <a:pt x="2178050" y="3997325"/>
                    </a:lnTo>
                    <a:lnTo>
                      <a:pt x="2168526" y="4030663"/>
                    </a:lnTo>
                    <a:lnTo>
                      <a:pt x="2152650" y="4060825"/>
                    </a:lnTo>
                    <a:lnTo>
                      <a:pt x="2132012" y="4092575"/>
                    </a:lnTo>
                    <a:lnTo>
                      <a:pt x="2109788" y="4119563"/>
                    </a:lnTo>
                    <a:lnTo>
                      <a:pt x="2082800" y="4146550"/>
                    </a:lnTo>
                    <a:lnTo>
                      <a:pt x="2051050" y="4171950"/>
                    </a:lnTo>
                    <a:lnTo>
                      <a:pt x="2017712" y="4192587"/>
                    </a:lnTo>
                    <a:lnTo>
                      <a:pt x="1981200" y="4214813"/>
                    </a:lnTo>
                    <a:lnTo>
                      <a:pt x="1944688" y="4230687"/>
                    </a:lnTo>
                    <a:lnTo>
                      <a:pt x="1905000" y="4244975"/>
                    </a:lnTo>
                    <a:lnTo>
                      <a:pt x="1860550" y="4257675"/>
                    </a:lnTo>
                    <a:lnTo>
                      <a:pt x="1814512" y="4267200"/>
                    </a:lnTo>
                    <a:lnTo>
                      <a:pt x="1768476" y="4270375"/>
                    </a:lnTo>
                    <a:lnTo>
                      <a:pt x="1720850" y="4273550"/>
                    </a:lnTo>
                    <a:lnTo>
                      <a:pt x="1673226" y="4270375"/>
                    </a:lnTo>
                    <a:lnTo>
                      <a:pt x="1627188" y="4267200"/>
                    </a:lnTo>
                    <a:lnTo>
                      <a:pt x="1581150" y="4257675"/>
                    </a:lnTo>
                    <a:lnTo>
                      <a:pt x="1538288" y="4244975"/>
                    </a:lnTo>
                    <a:lnTo>
                      <a:pt x="1498600" y="4230687"/>
                    </a:lnTo>
                    <a:lnTo>
                      <a:pt x="1462088" y="4214813"/>
                    </a:lnTo>
                    <a:lnTo>
                      <a:pt x="1425576" y="4192587"/>
                    </a:lnTo>
                    <a:lnTo>
                      <a:pt x="1392238" y="4171950"/>
                    </a:lnTo>
                    <a:lnTo>
                      <a:pt x="1360488" y="4146550"/>
                    </a:lnTo>
                    <a:lnTo>
                      <a:pt x="1336676" y="4119563"/>
                    </a:lnTo>
                    <a:lnTo>
                      <a:pt x="1311276" y="4092575"/>
                    </a:lnTo>
                    <a:lnTo>
                      <a:pt x="1293812" y="4060825"/>
                    </a:lnTo>
                    <a:lnTo>
                      <a:pt x="1274762" y="4030663"/>
                    </a:lnTo>
                    <a:lnTo>
                      <a:pt x="1265238" y="3997325"/>
                    </a:lnTo>
                    <a:lnTo>
                      <a:pt x="1255712" y="3962400"/>
                    </a:lnTo>
                    <a:lnTo>
                      <a:pt x="1255712" y="3925887"/>
                    </a:lnTo>
                    <a:lnTo>
                      <a:pt x="1258888" y="3876675"/>
                    </a:lnTo>
                    <a:lnTo>
                      <a:pt x="1268412" y="3819525"/>
                    </a:lnTo>
                    <a:lnTo>
                      <a:pt x="1296988" y="3695700"/>
                    </a:lnTo>
                    <a:lnTo>
                      <a:pt x="1308100" y="3635375"/>
                    </a:lnTo>
                    <a:lnTo>
                      <a:pt x="1317626" y="3573463"/>
                    </a:lnTo>
                    <a:lnTo>
                      <a:pt x="1320800" y="3544887"/>
                    </a:lnTo>
                    <a:lnTo>
                      <a:pt x="1320800" y="3517900"/>
                    </a:lnTo>
                    <a:lnTo>
                      <a:pt x="1320800" y="3494088"/>
                    </a:lnTo>
                    <a:lnTo>
                      <a:pt x="1317626" y="3468688"/>
                    </a:lnTo>
                    <a:lnTo>
                      <a:pt x="133350" y="3468688"/>
                    </a:lnTo>
                    <a:lnTo>
                      <a:pt x="104776" y="3465513"/>
                    </a:lnTo>
                    <a:lnTo>
                      <a:pt x="80962" y="3459163"/>
                    </a:lnTo>
                    <a:lnTo>
                      <a:pt x="58738" y="3448050"/>
                    </a:lnTo>
                    <a:lnTo>
                      <a:pt x="41276" y="3432175"/>
                    </a:lnTo>
                    <a:lnTo>
                      <a:pt x="22226" y="3413125"/>
                    </a:lnTo>
                    <a:lnTo>
                      <a:pt x="12700" y="3389313"/>
                    </a:lnTo>
                    <a:lnTo>
                      <a:pt x="3176" y="3363913"/>
                    </a:lnTo>
                    <a:lnTo>
                      <a:pt x="0" y="3340100"/>
                    </a:lnTo>
                    <a:lnTo>
                      <a:pt x="0" y="2151063"/>
                    </a:lnTo>
                    <a:lnTo>
                      <a:pt x="9526" y="2143125"/>
                    </a:lnTo>
                    <a:lnTo>
                      <a:pt x="19050" y="2133600"/>
                    </a:lnTo>
                    <a:lnTo>
                      <a:pt x="41276" y="2120900"/>
                    </a:lnTo>
                    <a:lnTo>
                      <a:pt x="65088" y="2111375"/>
                    </a:lnTo>
                    <a:lnTo>
                      <a:pt x="95250" y="2108200"/>
                    </a:lnTo>
                    <a:lnTo>
                      <a:pt x="127000" y="2108200"/>
                    </a:lnTo>
                    <a:lnTo>
                      <a:pt x="160338" y="2111375"/>
                    </a:lnTo>
                    <a:lnTo>
                      <a:pt x="196850" y="2117725"/>
                    </a:lnTo>
                    <a:lnTo>
                      <a:pt x="233362" y="2124075"/>
                    </a:lnTo>
                    <a:lnTo>
                      <a:pt x="311150" y="2143125"/>
                    </a:lnTo>
                    <a:lnTo>
                      <a:pt x="387350" y="2163763"/>
                    </a:lnTo>
                    <a:lnTo>
                      <a:pt x="458788" y="2179638"/>
                    </a:lnTo>
                    <a:lnTo>
                      <a:pt x="488950" y="2185988"/>
                    </a:lnTo>
                    <a:lnTo>
                      <a:pt x="519112" y="2185988"/>
                    </a:lnTo>
                    <a:lnTo>
                      <a:pt x="554038" y="2182813"/>
                    </a:lnTo>
                    <a:lnTo>
                      <a:pt x="587376" y="2176463"/>
                    </a:lnTo>
                    <a:lnTo>
                      <a:pt x="620712" y="2163763"/>
                    </a:lnTo>
                    <a:lnTo>
                      <a:pt x="650876" y="2151063"/>
                    </a:lnTo>
                    <a:lnTo>
                      <a:pt x="679450" y="2130425"/>
                    </a:lnTo>
                    <a:lnTo>
                      <a:pt x="706438" y="2108200"/>
                    </a:lnTo>
                    <a:lnTo>
                      <a:pt x="735012" y="2081213"/>
                    </a:lnTo>
                    <a:lnTo>
                      <a:pt x="755650" y="2054225"/>
                    </a:lnTo>
                    <a:lnTo>
                      <a:pt x="781050" y="2019300"/>
                    </a:lnTo>
                    <a:lnTo>
                      <a:pt x="798512" y="1985963"/>
                    </a:lnTo>
                    <a:lnTo>
                      <a:pt x="814388" y="1949450"/>
                    </a:lnTo>
                    <a:lnTo>
                      <a:pt x="830262" y="1909763"/>
                    </a:lnTo>
                    <a:lnTo>
                      <a:pt x="841376" y="1866900"/>
                    </a:lnTo>
                    <a:lnTo>
                      <a:pt x="847726" y="1822450"/>
                    </a:lnTo>
                    <a:lnTo>
                      <a:pt x="854076" y="1776413"/>
                    </a:lnTo>
                    <a:lnTo>
                      <a:pt x="854076" y="1730375"/>
                    </a:lnTo>
                    <a:lnTo>
                      <a:pt x="854076" y="1684338"/>
                    </a:lnTo>
                    <a:lnTo>
                      <a:pt x="847726" y="1638300"/>
                    </a:lnTo>
                    <a:lnTo>
                      <a:pt x="841376" y="1595438"/>
                    </a:lnTo>
                    <a:lnTo>
                      <a:pt x="830262" y="1555750"/>
                    </a:lnTo>
                    <a:lnTo>
                      <a:pt x="814388" y="1516063"/>
                    </a:lnTo>
                    <a:lnTo>
                      <a:pt x="798512" y="1479550"/>
                    </a:lnTo>
                    <a:lnTo>
                      <a:pt x="781050" y="1443038"/>
                    </a:lnTo>
                    <a:lnTo>
                      <a:pt x="755650" y="1411288"/>
                    </a:lnTo>
                    <a:lnTo>
                      <a:pt x="735012" y="1381125"/>
                    </a:lnTo>
                    <a:lnTo>
                      <a:pt x="706438" y="1357313"/>
                    </a:lnTo>
                    <a:lnTo>
                      <a:pt x="679450" y="1331913"/>
                    </a:lnTo>
                    <a:lnTo>
                      <a:pt x="650876" y="1312863"/>
                    </a:lnTo>
                    <a:lnTo>
                      <a:pt x="620712" y="1298575"/>
                    </a:lnTo>
                    <a:lnTo>
                      <a:pt x="587376" y="1289050"/>
                    </a:lnTo>
                    <a:lnTo>
                      <a:pt x="554038" y="1279525"/>
                    </a:lnTo>
                    <a:lnTo>
                      <a:pt x="519112" y="1279525"/>
                    </a:lnTo>
                    <a:lnTo>
                      <a:pt x="485776" y="1279525"/>
                    </a:lnTo>
                    <a:lnTo>
                      <a:pt x="452438" y="1285875"/>
                    </a:lnTo>
                    <a:lnTo>
                      <a:pt x="374650" y="1304925"/>
                    </a:lnTo>
                    <a:lnTo>
                      <a:pt x="219076" y="1350963"/>
                    </a:lnTo>
                    <a:lnTo>
                      <a:pt x="147638" y="1368425"/>
                    </a:lnTo>
                    <a:lnTo>
                      <a:pt x="114300" y="1371600"/>
                    </a:lnTo>
                    <a:lnTo>
                      <a:pt x="84138" y="1374775"/>
                    </a:lnTo>
                    <a:lnTo>
                      <a:pt x="55562" y="1371600"/>
                    </a:lnTo>
                    <a:lnTo>
                      <a:pt x="34926" y="1365250"/>
                    </a:lnTo>
                    <a:lnTo>
                      <a:pt x="25400" y="1358900"/>
                    </a:lnTo>
                    <a:lnTo>
                      <a:pt x="15876" y="1354138"/>
                    </a:lnTo>
                    <a:lnTo>
                      <a:pt x="6350" y="1344613"/>
                    </a:lnTo>
                    <a:lnTo>
                      <a:pt x="0" y="1335088"/>
                    </a:lnTo>
                    <a:lnTo>
                      <a:pt x="0" y="128588"/>
                    </a:lnTo>
                    <a:lnTo>
                      <a:pt x="3176" y="101600"/>
                    </a:lnTo>
                    <a:lnTo>
                      <a:pt x="12700" y="79375"/>
                    </a:lnTo>
                    <a:lnTo>
                      <a:pt x="22226" y="55563"/>
                    </a:lnTo>
                    <a:lnTo>
                      <a:pt x="41276" y="36513"/>
                    </a:lnTo>
                    <a:lnTo>
                      <a:pt x="58738" y="20638"/>
                    </a:lnTo>
                    <a:lnTo>
                      <a:pt x="80962" y="9525"/>
                    </a:lnTo>
                    <a:close/>
                  </a:path>
                </a:pathLst>
              </a:custGeom>
              <a:solidFill>
                <a:schemeClr val="accent5">
                  <a:lumMod val="75000"/>
                </a:schemeClr>
              </a:solidFill>
              <a:ln>
                <a:noFill/>
              </a:ln>
              <a:effectLst/>
            </p:spPr>
            <p:txBody>
              <a:bodyPr vert="horz" wrap="square" lIns="0" tIns="0" rIns="0" bIns="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smtClean="0">
                  <a:ln>
                    <a:noFill/>
                  </a:ln>
                  <a:solidFill>
                    <a:srgbClr val="FFFFFF"/>
                  </a:solidFill>
                  <a:effectLst/>
                  <a:uLnTx/>
                  <a:uFillTx/>
                </a:endParaRPr>
              </a:p>
            </p:txBody>
          </p:sp>
        </p:grpSp>
        <p:sp>
          <p:nvSpPr>
            <p:cNvPr id="109" name="Rectangle 108"/>
            <p:cNvSpPr/>
            <p:nvPr/>
          </p:nvSpPr>
          <p:spPr bwMode="white">
            <a:xfrm>
              <a:off x="2825141" y="3092989"/>
              <a:ext cx="1004762" cy="275592"/>
            </a:xfrm>
            <a:prstGeom prst="rect">
              <a:avLst/>
            </a:prstGeom>
          </p:spPr>
          <p:txBody>
            <a:bodyPr vert="horz" wrap="non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Wireless </a:t>
              </a:r>
            </a:p>
          </p:txBody>
        </p:sp>
        <p:grpSp>
          <p:nvGrpSpPr>
            <p:cNvPr id="7" name="Group 109"/>
            <p:cNvGrpSpPr/>
            <p:nvPr/>
          </p:nvGrpSpPr>
          <p:grpSpPr>
            <a:xfrm>
              <a:off x="2286686" y="3725185"/>
              <a:ext cx="1824072" cy="1011533"/>
              <a:chOff x="2286686" y="3725185"/>
              <a:chExt cx="1824072" cy="1011533"/>
            </a:xfrm>
          </p:grpSpPr>
          <p:sp>
            <p:nvSpPr>
              <p:cNvPr id="114" name="Rectangle 113"/>
              <p:cNvSpPr/>
              <p:nvPr/>
            </p:nvSpPr>
            <p:spPr>
              <a:xfrm>
                <a:off x="2305594" y="4082143"/>
                <a:ext cx="326572" cy="336368"/>
              </a:xfrm>
              <a:prstGeom prst="rect">
                <a:avLst/>
              </a:prstGeom>
              <a:solidFill>
                <a:srgbClr val="FFFFFF">
                  <a:lumMod val="75000"/>
                </a:srgbClr>
              </a:solidFill>
              <a:ln>
                <a:noFill/>
              </a:ln>
              <a:effectLst/>
            </p:spPr>
            <p:txBody>
              <a:bodyPr vert="horz" wrap="square" lIns="1097280" tIns="1097280" rIns="91440" bIns="4572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charset="0"/>
                  <a:cs typeface="Arial" charset="0"/>
                </a:endParaRPr>
              </a:p>
            </p:txBody>
          </p:sp>
          <p:sp>
            <p:nvSpPr>
              <p:cNvPr id="115" name="Freeform 8"/>
              <p:cNvSpPr>
                <a:spLocks/>
              </p:cNvSpPr>
              <p:nvPr/>
            </p:nvSpPr>
            <p:spPr bwMode="auto">
              <a:xfrm>
                <a:off x="2286686" y="3725185"/>
                <a:ext cx="1824072" cy="1011533"/>
              </a:xfrm>
              <a:custGeom>
                <a:avLst/>
                <a:gdLst/>
                <a:ahLst/>
                <a:cxnLst/>
                <a:rect l="l" t="t" r="r" b="b"/>
                <a:pathLst>
                  <a:path w="6300788" h="3429000">
                    <a:moveTo>
                      <a:pt x="933450" y="0"/>
                    </a:moveTo>
                    <a:lnTo>
                      <a:pt x="2117726" y="0"/>
                    </a:lnTo>
                    <a:lnTo>
                      <a:pt x="2130426" y="9525"/>
                    </a:lnTo>
                    <a:lnTo>
                      <a:pt x="2139950" y="17463"/>
                    </a:lnTo>
                    <a:lnTo>
                      <a:pt x="2151062" y="39687"/>
                    </a:lnTo>
                    <a:lnTo>
                      <a:pt x="2160588" y="63500"/>
                    </a:lnTo>
                    <a:lnTo>
                      <a:pt x="2163762" y="92075"/>
                    </a:lnTo>
                    <a:lnTo>
                      <a:pt x="2163762" y="125413"/>
                    </a:lnTo>
                    <a:lnTo>
                      <a:pt x="2160588" y="158750"/>
                    </a:lnTo>
                    <a:lnTo>
                      <a:pt x="2154238" y="193675"/>
                    </a:lnTo>
                    <a:lnTo>
                      <a:pt x="2146300" y="233363"/>
                    </a:lnTo>
                    <a:lnTo>
                      <a:pt x="2127250" y="306387"/>
                    </a:lnTo>
                    <a:lnTo>
                      <a:pt x="2108200" y="384175"/>
                    </a:lnTo>
                    <a:lnTo>
                      <a:pt x="2093912" y="454025"/>
                    </a:lnTo>
                    <a:lnTo>
                      <a:pt x="2087562" y="487363"/>
                    </a:lnTo>
                    <a:lnTo>
                      <a:pt x="2087562" y="519113"/>
                    </a:lnTo>
                    <a:lnTo>
                      <a:pt x="2087562" y="552450"/>
                    </a:lnTo>
                    <a:lnTo>
                      <a:pt x="2097088" y="585787"/>
                    </a:lnTo>
                    <a:lnTo>
                      <a:pt x="2105026" y="617537"/>
                    </a:lnTo>
                    <a:lnTo>
                      <a:pt x="2120900" y="647700"/>
                    </a:lnTo>
                    <a:lnTo>
                      <a:pt x="2139950" y="677863"/>
                    </a:lnTo>
                    <a:lnTo>
                      <a:pt x="2163762" y="706437"/>
                    </a:lnTo>
                    <a:lnTo>
                      <a:pt x="2189162" y="730250"/>
                    </a:lnTo>
                    <a:lnTo>
                      <a:pt x="2219326" y="755650"/>
                    </a:lnTo>
                    <a:lnTo>
                      <a:pt x="2249488" y="776287"/>
                    </a:lnTo>
                    <a:lnTo>
                      <a:pt x="2287588" y="798513"/>
                    </a:lnTo>
                    <a:lnTo>
                      <a:pt x="2324100" y="812800"/>
                    </a:lnTo>
                    <a:lnTo>
                      <a:pt x="2363788" y="828675"/>
                    </a:lnTo>
                    <a:lnTo>
                      <a:pt x="2403476" y="838200"/>
                    </a:lnTo>
                    <a:lnTo>
                      <a:pt x="2449512" y="847725"/>
                    </a:lnTo>
                    <a:lnTo>
                      <a:pt x="2492376" y="852487"/>
                    </a:lnTo>
                    <a:lnTo>
                      <a:pt x="2538412" y="852487"/>
                    </a:lnTo>
                    <a:lnTo>
                      <a:pt x="2584450" y="852487"/>
                    </a:lnTo>
                    <a:lnTo>
                      <a:pt x="2630488" y="847725"/>
                    </a:lnTo>
                    <a:lnTo>
                      <a:pt x="2673350" y="838200"/>
                    </a:lnTo>
                    <a:lnTo>
                      <a:pt x="2716212" y="828675"/>
                    </a:lnTo>
                    <a:lnTo>
                      <a:pt x="2755900" y="812800"/>
                    </a:lnTo>
                    <a:lnTo>
                      <a:pt x="2794000" y="795337"/>
                    </a:lnTo>
                    <a:lnTo>
                      <a:pt x="2827338" y="776287"/>
                    </a:lnTo>
                    <a:lnTo>
                      <a:pt x="2860676" y="755650"/>
                    </a:lnTo>
                    <a:lnTo>
                      <a:pt x="2889250" y="730250"/>
                    </a:lnTo>
                    <a:lnTo>
                      <a:pt x="2916238" y="706437"/>
                    </a:lnTo>
                    <a:lnTo>
                      <a:pt x="2938462" y="677863"/>
                    </a:lnTo>
                    <a:lnTo>
                      <a:pt x="2955926" y="647700"/>
                    </a:lnTo>
                    <a:lnTo>
                      <a:pt x="2971800" y="617537"/>
                    </a:lnTo>
                    <a:lnTo>
                      <a:pt x="2984500" y="585787"/>
                    </a:lnTo>
                    <a:lnTo>
                      <a:pt x="2989262" y="552450"/>
                    </a:lnTo>
                    <a:lnTo>
                      <a:pt x="2992438" y="519113"/>
                    </a:lnTo>
                    <a:lnTo>
                      <a:pt x="2989262" y="484187"/>
                    </a:lnTo>
                    <a:lnTo>
                      <a:pt x="2987676" y="450850"/>
                    </a:lnTo>
                    <a:lnTo>
                      <a:pt x="2968626" y="374650"/>
                    </a:lnTo>
                    <a:lnTo>
                      <a:pt x="2922588" y="217487"/>
                    </a:lnTo>
                    <a:lnTo>
                      <a:pt x="2903538" y="144463"/>
                    </a:lnTo>
                    <a:lnTo>
                      <a:pt x="2897188" y="112713"/>
                    </a:lnTo>
                    <a:lnTo>
                      <a:pt x="2897188" y="82550"/>
                    </a:lnTo>
                    <a:lnTo>
                      <a:pt x="2897188" y="55563"/>
                    </a:lnTo>
                    <a:lnTo>
                      <a:pt x="2906712" y="30163"/>
                    </a:lnTo>
                    <a:lnTo>
                      <a:pt x="2909888" y="20637"/>
                    </a:lnTo>
                    <a:lnTo>
                      <a:pt x="2916238" y="12700"/>
                    </a:lnTo>
                    <a:lnTo>
                      <a:pt x="2925762" y="6350"/>
                    </a:lnTo>
                    <a:lnTo>
                      <a:pt x="2935288" y="0"/>
                    </a:lnTo>
                    <a:lnTo>
                      <a:pt x="6300788" y="0"/>
                    </a:lnTo>
                    <a:lnTo>
                      <a:pt x="6300788" y="3429000"/>
                    </a:lnTo>
                    <a:lnTo>
                      <a:pt x="933450" y="3429000"/>
                    </a:lnTo>
                    <a:lnTo>
                      <a:pt x="904876" y="3429000"/>
                    </a:lnTo>
                    <a:lnTo>
                      <a:pt x="881062" y="3419475"/>
                    </a:lnTo>
                    <a:lnTo>
                      <a:pt x="858838" y="3406775"/>
                    </a:lnTo>
                    <a:lnTo>
                      <a:pt x="841376" y="3392487"/>
                    </a:lnTo>
                    <a:lnTo>
                      <a:pt x="825500" y="3373437"/>
                    </a:lnTo>
                    <a:lnTo>
                      <a:pt x="812800" y="3352800"/>
                    </a:lnTo>
                    <a:lnTo>
                      <a:pt x="803276" y="3327400"/>
                    </a:lnTo>
                    <a:lnTo>
                      <a:pt x="800100" y="3300413"/>
                    </a:lnTo>
                    <a:lnTo>
                      <a:pt x="800100" y="2081213"/>
                    </a:lnTo>
                    <a:lnTo>
                      <a:pt x="782638" y="2081213"/>
                    </a:lnTo>
                    <a:lnTo>
                      <a:pt x="757238" y="2081213"/>
                    </a:lnTo>
                    <a:lnTo>
                      <a:pt x="706438" y="2087563"/>
                    </a:lnTo>
                    <a:lnTo>
                      <a:pt x="647700" y="2103437"/>
                    </a:lnTo>
                    <a:lnTo>
                      <a:pt x="585788" y="2120900"/>
                    </a:lnTo>
                    <a:lnTo>
                      <a:pt x="520700" y="2139950"/>
                    </a:lnTo>
                    <a:lnTo>
                      <a:pt x="460376" y="2157413"/>
                    </a:lnTo>
                    <a:lnTo>
                      <a:pt x="398462" y="2170113"/>
                    </a:lnTo>
                    <a:lnTo>
                      <a:pt x="371476" y="2173287"/>
                    </a:lnTo>
                    <a:lnTo>
                      <a:pt x="342900" y="2173287"/>
                    </a:lnTo>
                    <a:lnTo>
                      <a:pt x="309562" y="2170113"/>
                    </a:lnTo>
                    <a:lnTo>
                      <a:pt x="276226" y="2163763"/>
                    </a:lnTo>
                    <a:lnTo>
                      <a:pt x="241300" y="2151063"/>
                    </a:lnTo>
                    <a:lnTo>
                      <a:pt x="207962" y="2136775"/>
                    </a:lnTo>
                    <a:lnTo>
                      <a:pt x="180976" y="2117725"/>
                    </a:lnTo>
                    <a:lnTo>
                      <a:pt x="149226" y="2093913"/>
                    </a:lnTo>
                    <a:lnTo>
                      <a:pt x="125412" y="2065337"/>
                    </a:lnTo>
                    <a:lnTo>
                      <a:pt x="101600" y="2038350"/>
                    </a:lnTo>
                    <a:lnTo>
                      <a:pt x="76200" y="2005013"/>
                    </a:lnTo>
                    <a:lnTo>
                      <a:pt x="57150" y="1966913"/>
                    </a:lnTo>
                    <a:lnTo>
                      <a:pt x="39688" y="1930400"/>
                    </a:lnTo>
                    <a:lnTo>
                      <a:pt x="26988" y="1887537"/>
                    </a:lnTo>
                    <a:lnTo>
                      <a:pt x="14288" y="1844675"/>
                    </a:lnTo>
                    <a:lnTo>
                      <a:pt x="6350" y="1801813"/>
                    </a:lnTo>
                    <a:lnTo>
                      <a:pt x="0" y="1755775"/>
                    </a:lnTo>
                    <a:lnTo>
                      <a:pt x="0" y="1706563"/>
                    </a:lnTo>
                    <a:lnTo>
                      <a:pt x="0" y="1660525"/>
                    </a:lnTo>
                    <a:lnTo>
                      <a:pt x="6350" y="1614487"/>
                    </a:lnTo>
                    <a:lnTo>
                      <a:pt x="14288" y="1568450"/>
                    </a:lnTo>
                    <a:lnTo>
                      <a:pt x="26988" y="1525587"/>
                    </a:lnTo>
                    <a:lnTo>
                      <a:pt x="39688" y="1485900"/>
                    </a:lnTo>
                    <a:lnTo>
                      <a:pt x="57150" y="1446213"/>
                    </a:lnTo>
                    <a:lnTo>
                      <a:pt x="76200" y="1411287"/>
                    </a:lnTo>
                    <a:lnTo>
                      <a:pt x="101600" y="1377950"/>
                    </a:lnTo>
                    <a:lnTo>
                      <a:pt x="125412" y="1347787"/>
                    </a:lnTo>
                    <a:lnTo>
                      <a:pt x="149226" y="1319213"/>
                    </a:lnTo>
                    <a:lnTo>
                      <a:pt x="180976" y="1298575"/>
                    </a:lnTo>
                    <a:lnTo>
                      <a:pt x="207962" y="1276350"/>
                    </a:lnTo>
                    <a:lnTo>
                      <a:pt x="241300" y="1262063"/>
                    </a:lnTo>
                    <a:lnTo>
                      <a:pt x="276226" y="1249363"/>
                    </a:lnTo>
                    <a:lnTo>
                      <a:pt x="309562" y="1243013"/>
                    </a:lnTo>
                    <a:lnTo>
                      <a:pt x="342900" y="1239837"/>
                    </a:lnTo>
                    <a:lnTo>
                      <a:pt x="395288" y="1243013"/>
                    </a:lnTo>
                    <a:lnTo>
                      <a:pt x="450850" y="1255713"/>
                    </a:lnTo>
                    <a:lnTo>
                      <a:pt x="576262" y="1282700"/>
                    </a:lnTo>
                    <a:lnTo>
                      <a:pt x="638176" y="1295400"/>
                    </a:lnTo>
                    <a:lnTo>
                      <a:pt x="696912" y="1304925"/>
                    </a:lnTo>
                    <a:lnTo>
                      <a:pt x="727076" y="1308100"/>
                    </a:lnTo>
                    <a:lnTo>
                      <a:pt x="752476" y="1308100"/>
                    </a:lnTo>
                    <a:lnTo>
                      <a:pt x="779462" y="1308100"/>
                    </a:lnTo>
                    <a:lnTo>
                      <a:pt x="800100" y="1301750"/>
                    </a:lnTo>
                    <a:lnTo>
                      <a:pt x="800100" y="128587"/>
                    </a:lnTo>
                    <a:lnTo>
                      <a:pt x="803276" y="104775"/>
                    </a:lnTo>
                    <a:lnTo>
                      <a:pt x="812800" y="79375"/>
                    </a:lnTo>
                    <a:lnTo>
                      <a:pt x="825500" y="58737"/>
                    </a:lnTo>
                    <a:lnTo>
                      <a:pt x="841376" y="36513"/>
                    </a:lnTo>
                    <a:lnTo>
                      <a:pt x="858838" y="20637"/>
                    </a:lnTo>
                    <a:lnTo>
                      <a:pt x="881062" y="9525"/>
                    </a:lnTo>
                    <a:lnTo>
                      <a:pt x="904876" y="3175"/>
                    </a:lnTo>
                    <a:close/>
                  </a:path>
                </a:pathLst>
              </a:custGeom>
              <a:solidFill>
                <a:srgbClr val="1F3D4D"/>
              </a:solidFill>
              <a:ln>
                <a:noFill/>
              </a:ln>
              <a:effectLst/>
            </p:spPr>
            <p:txBody>
              <a:bodyPr vert="horz" wrap="square" lIns="1097280" tIns="1097280" rIns="91440" bIns="4572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endParaRPr>
              </a:p>
            </p:txBody>
          </p:sp>
        </p:grpSp>
        <p:sp>
          <p:nvSpPr>
            <p:cNvPr id="111" name="Freeform 9"/>
            <p:cNvSpPr>
              <a:spLocks/>
            </p:cNvSpPr>
            <p:nvPr/>
          </p:nvSpPr>
          <p:spPr bwMode="auto">
            <a:xfrm>
              <a:off x="969197" y="3490564"/>
              <a:ext cx="1543862" cy="1246153"/>
            </a:xfrm>
            <a:custGeom>
              <a:avLst/>
              <a:gdLst/>
              <a:ahLst/>
              <a:cxnLst/>
              <a:rect l="l" t="t" r="r" b="b"/>
              <a:pathLst>
                <a:path w="5504019" h="4224338">
                  <a:moveTo>
                    <a:pt x="1832133" y="0"/>
                  </a:moveTo>
                  <a:lnTo>
                    <a:pt x="1878170" y="3175"/>
                  </a:lnTo>
                  <a:lnTo>
                    <a:pt x="1924207" y="6350"/>
                  </a:lnTo>
                  <a:lnTo>
                    <a:pt x="1970245" y="15875"/>
                  </a:lnTo>
                  <a:lnTo>
                    <a:pt x="2013107" y="26988"/>
                  </a:lnTo>
                  <a:lnTo>
                    <a:pt x="2052795" y="42863"/>
                  </a:lnTo>
                  <a:lnTo>
                    <a:pt x="2090895" y="58738"/>
                  </a:lnTo>
                  <a:lnTo>
                    <a:pt x="2127407" y="79375"/>
                  </a:lnTo>
                  <a:lnTo>
                    <a:pt x="2160745" y="101600"/>
                  </a:lnTo>
                  <a:lnTo>
                    <a:pt x="2190907" y="125413"/>
                  </a:lnTo>
                  <a:lnTo>
                    <a:pt x="2216307" y="153988"/>
                  </a:lnTo>
                  <a:lnTo>
                    <a:pt x="2240119" y="180975"/>
                  </a:lnTo>
                  <a:lnTo>
                    <a:pt x="2259171" y="211138"/>
                  </a:lnTo>
                  <a:lnTo>
                    <a:pt x="2278219" y="242888"/>
                  </a:lnTo>
                  <a:lnTo>
                    <a:pt x="2286157" y="276225"/>
                  </a:lnTo>
                  <a:lnTo>
                    <a:pt x="2295683" y="309563"/>
                  </a:lnTo>
                  <a:lnTo>
                    <a:pt x="2295683" y="346075"/>
                  </a:lnTo>
                  <a:lnTo>
                    <a:pt x="2292507" y="395288"/>
                  </a:lnTo>
                  <a:lnTo>
                    <a:pt x="2284571" y="454025"/>
                  </a:lnTo>
                  <a:lnTo>
                    <a:pt x="2255995" y="576263"/>
                  </a:lnTo>
                  <a:lnTo>
                    <a:pt x="2243295" y="638175"/>
                  </a:lnTo>
                  <a:lnTo>
                    <a:pt x="2235357" y="700088"/>
                  </a:lnTo>
                  <a:lnTo>
                    <a:pt x="2232183" y="727075"/>
                  </a:lnTo>
                  <a:lnTo>
                    <a:pt x="2232183" y="755650"/>
                  </a:lnTo>
                  <a:lnTo>
                    <a:pt x="2232183" y="779463"/>
                  </a:lnTo>
                  <a:lnTo>
                    <a:pt x="2235357" y="804863"/>
                  </a:lnTo>
                  <a:lnTo>
                    <a:pt x="5375433" y="804863"/>
                  </a:lnTo>
                  <a:lnTo>
                    <a:pt x="5400833" y="808038"/>
                  </a:lnTo>
                  <a:lnTo>
                    <a:pt x="5424645" y="812800"/>
                  </a:lnTo>
                  <a:lnTo>
                    <a:pt x="5450045" y="825500"/>
                  </a:lnTo>
                  <a:lnTo>
                    <a:pt x="5467507" y="841375"/>
                  </a:lnTo>
                  <a:lnTo>
                    <a:pt x="5483383" y="858838"/>
                  </a:lnTo>
                  <a:lnTo>
                    <a:pt x="5496083" y="884238"/>
                  </a:lnTo>
                  <a:lnTo>
                    <a:pt x="5500845" y="908050"/>
                  </a:lnTo>
                  <a:lnTo>
                    <a:pt x="5504019" y="933450"/>
                  </a:lnTo>
                  <a:lnTo>
                    <a:pt x="5504019" y="2182813"/>
                  </a:lnTo>
                  <a:lnTo>
                    <a:pt x="5499257" y="2192338"/>
                  </a:lnTo>
                  <a:lnTo>
                    <a:pt x="5489733" y="2201863"/>
                  </a:lnTo>
                  <a:lnTo>
                    <a:pt x="5467507" y="2216150"/>
                  </a:lnTo>
                  <a:lnTo>
                    <a:pt x="5440519" y="2222500"/>
                  </a:lnTo>
                  <a:lnTo>
                    <a:pt x="5411945" y="2225675"/>
                  </a:lnTo>
                  <a:lnTo>
                    <a:pt x="5381783" y="2225675"/>
                  </a:lnTo>
                  <a:lnTo>
                    <a:pt x="5345271" y="2222500"/>
                  </a:lnTo>
                  <a:lnTo>
                    <a:pt x="5311933" y="2216150"/>
                  </a:lnTo>
                  <a:lnTo>
                    <a:pt x="5273833" y="2209800"/>
                  </a:lnTo>
                  <a:lnTo>
                    <a:pt x="5197633" y="2192338"/>
                  </a:lnTo>
                  <a:lnTo>
                    <a:pt x="5121433" y="2170113"/>
                  </a:lnTo>
                  <a:lnTo>
                    <a:pt x="5049995" y="2155825"/>
                  </a:lnTo>
                  <a:lnTo>
                    <a:pt x="5016657" y="2152650"/>
                  </a:lnTo>
                  <a:lnTo>
                    <a:pt x="4986495" y="2149475"/>
                  </a:lnTo>
                  <a:lnTo>
                    <a:pt x="4951571" y="2152650"/>
                  </a:lnTo>
                  <a:lnTo>
                    <a:pt x="4918233" y="2157413"/>
                  </a:lnTo>
                  <a:lnTo>
                    <a:pt x="4888071" y="2170113"/>
                  </a:lnTo>
                  <a:lnTo>
                    <a:pt x="4856319" y="2185988"/>
                  </a:lnTo>
                  <a:lnTo>
                    <a:pt x="4826157" y="2203450"/>
                  </a:lnTo>
                  <a:lnTo>
                    <a:pt x="4799171" y="2225675"/>
                  </a:lnTo>
                  <a:lnTo>
                    <a:pt x="4773771" y="2252663"/>
                  </a:lnTo>
                  <a:lnTo>
                    <a:pt x="4749957" y="2281238"/>
                  </a:lnTo>
                  <a:lnTo>
                    <a:pt x="4727733" y="2314575"/>
                  </a:lnTo>
                  <a:lnTo>
                    <a:pt x="4708683" y="2347913"/>
                  </a:lnTo>
                  <a:lnTo>
                    <a:pt x="4691219" y="2386013"/>
                  </a:lnTo>
                  <a:lnTo>
                    <a:pt x="4678519" y="2425700"/>
                  </a:lnTo>
                  <a:lnTo>
                    <a:pt x="4665819" y="2468563"/>
                  </a:lnTo>
                  <a:lnTo>
                    <a:pt x="4657883" y="2511426"/>
                  </a:lnTo>
                  <a:lnTo>
                    <a:pt x="4654707" y="2557463"/>
                  </a:lnTo>
                  <a:lnTo>
                    <a:pt x="4651533" y="2603500"/>
                  </a:lnTo>
                  <a:lnTo>
                    <a:pt x="4654707" y="2649538"/>
                  </a:lnTo>
                  <a:lnTo>
                    <a:pt x="4657883" y="2695576"/>
                  </a:lnTo>
                  <a:lnTo>
                    <a:pt x="4665819" y="2738438"/>
                  </a:lnTo>
                  <a:lnTo>
                    <a:pt x="4678519" y="2778126"/>
                  </a:lnTo>
                  <a:lnTo>
                    <a:pt x="4691219" y="2817813"/>
                  </a:lnTo>
                  <a:lnTo>
                    <a:pt x="4708683" y="2854326"/>
                  </a:lnTo>
                  <a:lnTo>
                    <a:pt x="4727733" y="2892426"/>
                  </a:lnTo>
                  <a:lnTo>
                    <a:pt x="4749957" y="2922588"/>
                  </a:lnTo>
                  <a:lnTo>
                    <a:pt x="4773771" y="2952750"/>
                  </a:lnTo>
                  <a:lnTo>
                    <a:pt x="4799171" y="2978150"/>
                  </a:lnTo>
                  <a:lnTo>
                    <a:pt x="4826157" y="3001963"/>
                  </a:lnTo>
                  <a:lnTo>
                    <a:pt x="4856319" y="3021013"/>
                  </a:lnTo>
                  <a:lnTo>
                    <a:pt x="4888071" y="3036888"/>
                  </a:lnTo>
                  <a:lnTo>
                    <a:pt x="4918233" y="3048000"/>
                  </a:lnTo>
                  <a:lnTo>
                    <a:pt x="4951571" y="3054350"/>
                  </a:lnTo>
                  <a:lnTo>
                    <a:pt x="4986495" y="3057526"/>
                  </a:lnTo>
                  <a:lnTo>
                    <a:pt x="5019833" y="3054350"/>
                  </a:lnTo>
                  <a:lnTo>
                    <a:pt x="5056345" y="3048000"/>
                  </a:lnTo>
                  <a:lnTo>
                    <a:pt x="5129371" y="3030538"/>
                  </a:lnTo>
                  <a:lnTo>
                    <a:pt x="5286533" y="2984500"/>
                  </a:lnTo>
                  <a:lnTo>
                    <a:pt x="5359557" y="2965450"/>
                  </a:lnTo>
                  <a:lnTo>
                    <a:pt x="5394483" y="2962276"/>
                  </a:lnTo>
                  <a:lnTo>
                    <a:pt x="5421471" y="2959100"/>
                  </a:lnTo>
                  <a:lnTo>
                    <a:pt x="5450045" y="2962276"/>
                  </a:lnTo>
                  <a:lnTo>
                    <a:pt x="5473857" y="2968626"/>
                  </a:lnTo>
                  <a:lnTo>
                    <a:pt x="5483383" y="2974976"/>
                  </a:lnTo>
                  <a:lnTo>
                    <a:pt x="5492907" y="2981326"/>
                  </a:lnTo>
                  <a:lnTo>
                    <a:pt x="5499257" y="2990850"/>
                  </a:lnTo>
                  <a:lnTo>
                    <a:pt x="5504019" y="2998788"/>
                  </a:lnTo>
                  <a:lnTo>
                    <a:pt x="5504019" y="4095751"/>
                  </a:lnTo>
                  <a:lnTo>
                    <a:pt x="5500845" y="4122738"/>
                  </a:lnTo>
                  <a:lnTo>
                    <a:pt x="5496083" y="4148138"/>
                  </a:lnTo>
                  <a:lnTo>
                    <a:pt x="5483383" y="4168776"/>
                  </a:lnTo>
                  <a:lnTo>
                    <a:pt x="5467507" y="4187826"/>
                  </a:lnTo>
                  <a:lnTo>
                    <a:pt x="5450045" y="4202113"/>
                  </a:lnTo>
                  <a:lnTo>
                    <a:pt x="5424645" y="4214813"/>
                  </a:lnTo>
                  <a:lnTo>
                    <a:pt x="5400833" y="4224338"/>
                  </a:lnTo>
                  <a:lnTo>
                    <a:pt x="5375433" y="4224338"/>
                  </a:lnTo>
                  <a:lnTo>
                    <a:pt x="0" y="4224338"/>
                  </a:lnTo>
                  <a:lnTo>
                    <a:pt x="0" y="804863"/>
                  </a:lnTo>
                  <a:lnTo>
                    <a:pt x="1454307" y="804863"/>
                  </a:lnTo>
                  <a:lnTo>
                    <a:pt x="1457483" y="782638"/>
                  </a:lnTo>
                  <a:lnTo>
                    <a:pt x="1457483" y="758825"/>
                  </a:lnTo>
                  <a:lnTo>
                    <a:pt x="1447957" y="709613"/>
                  </a:lnTo>
                  <a:lnTo>
                    <a:pt x="1436845" y="650875"/>
                  </a:lnTo>
                  <a:lnTo>
                    <a:pt x="1417795" y="588963"/>
                  </a:lnTo>
                  <a:lnTo>
                    <a:pt x="1400333" y="525463"/>
                  </a:lnTo>
                  <a:lnTo>
                    <a:pt x="1381283" y="460375"/>
                  </a:lnTo>
                  <a:lnTo>
                    <a:pt x="1368583" y="401638"/>
                  </a:lnTo>
                  <a:lnTo>
                    <a:pt x="1365407" y="371475"/>
                  </a:lnTo>
                  <a:lnTo>
                    <a:pt x="1362233" y="346075"/>
                  </a:lnTo>
                  <a:lnTo>
                    <a:pt x="1365407" y="309563"/>
                  </a:lnTo>
                  <a:lnTo>
                    <a:pt x="1374933" y="276225"/>
                  </a:lnTo>
                  <a:lnTo>
                    <a:pt x="1384457" y="242888"/>
                  </a:lnTo>
                  <a:lnTo>
                    <a:pt x="1400333" y="211138"/>
                  </a:lnTo>
                  <a:lnTo>
                    <a:pt x="1420970" y="180975"/>
                  </a:lnTo>
                  <a:lnTo>
                    <a:pt x="1443195" y="153988"/>
                  </a:lnTo>
                  <a:lnTo>
                    <a:pt x="1470183" y="125413"/>
                  </a:lnTo>
                  <a:lnTo>
                    <a:pt x="1500345" y="101600"/>
                  </a:lnTo>
                  <a:lnTo>
                    <a:pt x="1535270" y="79375"/>
                  </a:lnTo>
                  <a:lnTo>
                    <a:pt x="1571783" y="58738"/>
                  </a:lnTo>
                  <a:lnTo>
                    <a:pt x="1608295" y="42863"/>
                  </a:lnTo>
                  <a:lnTo>
                    <a:pt x="1647983" y="26988"/>
                  </a:lnTo>
                  <a:lnTo>
                    <a:pt x="1690845" y="15875"/>
                  </a:lnTo>
                  <a:lnTo>
                    <a:pt x="1736883" y="6350"/>
                  </a:lnTo>
                  <a:lnTo>
                    <a:pt x="1782920" y="3175"/>
                  </a:lnTo>
                  <a:close/>
                </a:path>
              </a:pathLst>
            </a:custGeom>
            <a:solidFill>
              <a:schemeClr val="accent6"/>
            </a:solidFill>
            <a:ln w="19050">
              <a:noFill/>
            </a:ln>
            <a:effectLst/>
          </p:spPr>
          <p:txBody>
            <a:bodyPr vert="horz" wrap="square" lIns="914400" tIns="45720" rIns="182880" bIns="45720" numCol="1" anchor="ctr" anchorCtr="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endParaRPr>
            </a:p>
          </p:txBody>
        </p:sp>
        <p:sp>
          <p:nvSpPr>
            <p:cNvPr id="112" name="Rectangle 111"/>
            <p:cNvSpPr/>
            <p:nvPr/>
          </p:nvSpPr>
          <p:spPr bwMode="white">
            <a:xfrm>
              <a:off x="994467" y="4095194"/>
              <a:ext cx="1357605" cy="300646"/>
            </a:xfrm>
            <a:prstGeom prst="rect">
              <a:avLst/>
            </a:prstGeom>
          </p:spPr>
          <p:txBody>
            <a:bodyPr vert="horz" wrap="none" t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Security </a:t>
              </a:r>
              <a:endParaRPr kumimoji="0" lang="en-US" sz="1050" b="1" i="0" u="none" strike="noStrike" kern="0" cap="none" spc="0" normalizeH="0" baseline="0" noProof="0" dirty="0">
                <a:ln>
                  <a:noFill/>
                </a:ln>
                <a:solidFill>
                  <a:srgbClr val="FFFFFF"/>
                </a:solidFill>
                <a:effectLst/>
                <a:uLnTx/>
                <a:uFillTx/>
              </a:endParaRPr>
            </a:p>
          </p:txBody>
        </p:sp>
        <p:sp>
          <p:nvSpPr>
            <p:cNvPr id="113" name="Rectangle 112"/>
            <p:cNvSpPr/>
            <p:nvPr/>
          </p:nvSpPr>
          <p:spPr bwMode="white">
            <a:xfrm>
              <a:off x="2695139" y="4134880"/>
              <a:ext cx="1232335" cy="275592"/>
            </a:xfrm>
            <a:prstGeom prst="rect">
              <a:avLst/>
            </a:prstGeom>
          </p:spPr>
          <p:txBody>
            <a:bodyPr vert="horz" wrap="none" t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Routing </a:t>
              </a:r>
              <a:endParaRPr kumimoji="0" lang="en-US" sz="1100" b="1" i="0" u="none" strike="noStrike" kern="0" cap="none" spc="0" normalizeH="0" baseline="0" noProof="0" dirty="0">
                <a:ln>
                  <a:noFill/>
                </a:ln>
                <a:solidFill>
                  <a:srgbClr val="FFFFFF"/>
                </a:solidFill>
                <a:effectLst/>
                <a:uLnTx/>
                <a:uFillTx/>
              </a:endParaRPr>
            </a:p>
          </p:txBody>
        </p:sp>
      </p:grpSp>
      <p:pic>
        <p:nvPicPr>
          <p:cNvPr id="58" name="Picture 57" descr="junos-laptop.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22245" y="3595411"/>
            <a:ext cx="814050" cy="564851"/>
          </a:xfrm>
          <a:prstGeom prst="rect">
            <a:avLst/>
          </a:prstGeom>
          <a:effectLst>
            <a:outerShdw blurRad="50800" dist="38100" dir="2700000" algn="tl" rotWithShape="0">
              <a:prstClr val="black">
                <a:alpha val="40000"/>
              </a:prstClr>
            </a:outerShdw>
          </a:effectLst>
        </p:spPr>
      </p:pic>
      <p:sp>
        <p:nvSpPr>
          <p:cNvPr id="76" name="Rounded Rectangle 75"/>
          <p:cNvSpPr/>
          <p:nvPr/>
        </p:nvSpPr>
        <p:spPr>
          <a:xfrm>
            <a:off x="4720640" y="1178821"/>
            <a:ext cx="3878416" cy="1161608"/>
          </a:xfrm>
          <a:prstGeom prst="roundRect">
            <a:avLst>
              <a:gd name="adj" fmla="val 882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r>
              <a:rPr lang="en-US" sz="1400" dirty="0" smtClean="0"/>
              <a:t/>
            </a:r>
            <a:br>
              <a:rPr lang="en-US" sz="1400" dirty="0" smtClean="0"/>
            </a:br>
            <a:r>
              <a:rPr lang="en-US" sz="1400" dirty="0" smtClean="0"/>
              <a:t>Industry’s most comprehensive solution with unified policy and security for BYOD and Mobility</a:t>
            </a:r>
            <a:endParaRPr lang="en-US" sz="1400" dirty="0"/>
          </a:p>
        </p:txBody>
      </p:sp>
      <p:sp>
        <p:nvSpPr>
          <p:cNvPr id="77" name="Rounded Rectangle 76"/>
          <p:cNvSpPr/>
          <p:nvPr/>
        </p:nvSpPr>
        <p:spPr>
          <a:xfrm>
            <a:off x="4720640" y="2385728"/>
            <a:ext cx="3878416" cy="1097280"/>
          </a:xfrm>
          <a:prstGeom prst="roundRect">
            <a:avLst>
              <a:gd name="adj" fmla="val 98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r>
              <a:rPr lang="en-US" sz="1400" dirty="0" smtClean="0"/>
              <a:t>Industry’s highest performance network</a:t>
            </a:r>
          </a:p>
        </p:txBody>
      </p:sp>
      <p:sp>
        <p:nvSpPr>
          <p:cNvPr id="78" name="Rounded Rectangle 77"/>
          <p:cNvSpPr/>
          <p:nvPr/>
        </p:nvSpPr>
        <p:spPr>
          <a:xfrm>
            <a:off x="4720640" y="3570863"/>
            <a:ext cx="3878416" cy="1097280"/>
          </a:xfrm>
          <a:prstGeom prst="roundRect">
            <a:avLst>
              <a:gd name="adj" fmla="val 1078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r>
              <a:rPr lang="en-US" sz="1400" dirty="0" smtClean="0"/>
              <a:t>Industry’s only full automated, uninterrupted network service</a:t>
            </a:r>
          </a:p>
        </p:txBody>
      </p:sp>
      <p:sp>
        <p:nvSpPr>
          <p:cNvPr id="79" name="Round Same Side Corner Rectangle 78"/>
          <p:cNvSpPr/>
          <p:nvPr/>
        </p:nvSpPr>
        <p:spPr>
          <a:xfrm>
            <a:off x="4720640" y="1178821"/>
            <a:ext cx="3878416" cy="398034"/>
          </a:xfrm>
          <a:prstGeom prst="round2SameRect">
            <a:avLst>
              <a:gd name="adj1" fmla="val 25458"/>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Unified Policy / Security</a:t>
            </a:r>
            <a:endParaRPr lang="en-US" sz="1400" b="1" dirty="0"/>
          </a:p>
        </p:txBody>
      </p:sp>
      <p:grpSp>
        <p:nvGrpSpPr>
          <p:cNvPr id="8" name="Group 66"/>
          <p:cNvGrpSpPr/>
          <p:nvPr/>
        </p:nvGrpSpPr>
        <p:grpSpPr>
          <a:xfrm>
            <a:off x="8079245" y="1207929"/>
            <a:ext cx="495658" cy="480305"/>
            <a:chOff x="-1313875" y="2751138"/>
            <a:chExt cx="596204" cy="562121"/>
          </a:xfrm>
        </p:grpSpPr>
        <p:sp>
          <p:nvSpPr>
            <p:cNvPr id="46" name="Oval 45"/>
            <p:cNvSpPr/>
            <p:nvPr/>
          </p:nvSpPr>
          <p:spPr>
            <a:xfrm>
              <a:off x="-1313875" y="2751138"/>
              <a:ext cx="596204" cy="562121"/>
            </a:xfrm>
            <a:prstGeom prst="ellipse">
              <a:avLst/>
            </a:prstGeom>
            <a:gradFill flip="none" rotWithShape="1">
              <a:gsLst>
                <a:gs pos="0">
                  <a:schemeClr val="accent6">
                    <a:lumMod val="75000"/>
                  </a:schemeClr>
                </a:gs>
                <a:gs pos="100000">
                  <a:schemeClr val="accent6"/>
                </a:gs>
              </a:gsLst>
              <a:lin ang="16200000" scaled="1"/>
              <a:tileRect/>
            </a:gradFill>
            <a:ln w="25400">
              <a:solidFill>
                <a:schemeClr val="bg1"/>
              </a:solidFill>
              <a:round/>
              <a:headEnd/>
              <a:tailEnd/>
            </a:ln>
            <a:effectLst>
              <a:outerShdw blurRad="63500" algn="ctr" rotWithShape="0">
                <a:prstClr val="black">
                  <a:alpha val="40000"/>
                </a:prstClr>
              </a:outerShdw>
            </a:effectLst>
          </p:spPr>
          <p:txBody>
            <a:bodyPr vert="horz" wrap="square" lIns="0" tIns="0" rIns="0" bIns="0" numCol="1" anchor="ctr" anchorCtr="0" compatLnSpc="1">
              <a:prstTxWarp prst="textNoShape">
                <a:avLst/>
              </a:prstTxWarp>
            </a:bodyPr>
            <a:lstStyle/>
            <a:p>
              <a:pPr marL="228600" indent="-177800" algn="ctr">
                <a:buClr>
                  <a:srgbClr val="4D4D4D"/>
                </a:buClr>
                <a:tabLst>
                  <a:tab pos="177800" algn="l"/>
                </a:tabLst>
              </a:pPr>
              <a:endParaRPr lang="en-US" sz="1400" dirty="0" smtClean="0">
                <a:solidFill>
                  <a:schemeClr val="bg1"/>
                </a:solidFill>
              </a:endParaRPr>
            </a:p>
          </p:txBody>
        </p:sp>
        <p:pic>
          <p:nvPicPr>
            <p:cNvPr id="47" name="Picture 2" descr="\\.PSF\Host\Volumes\EP File Share\Touch\Project Pulse Launch\Development\T1420 \Artwork\Lock.png"/>
            <p:cNvPicPr preferRelativeResize="0">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79679" y="2865679"/>
              <a:ext cx="327813" cy="333038"/>
            </a:xfrm>
            <a:prstGeom prst="rect">
              <a:avLst/>
            </a:prstGeom>
            <a:noFill/>
          </p:spPr>
        </p:pic>
      </p:grpSp>
      <p:sp>
        <p:nvSpPr>
          <p:cNvPr id="80" name="Round Same Side Corner Rectangle 79"/>
          <p:cNvSpPr/>
          <p:nvPr/>
        </p:nvSpPr>
        <p:spPr>
          <a:xfrm>
            <a:off x="4720640" y="2385728"/>
            <a:ext cx="3878416" cy="398034"/>
          </a:xfrm>
          <a:prstGeom prst="round2SameRect">
            <a:avLst>
              <a:gd name="adj1" fmla="val 25458"/>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High Performance at Scale</a:t>
            </a:r>
            <a:endParaRPr lang="en-US" sz="1400" b="1" dirty="0"/>
          </a:p>
        </p:txBody>
      </p:sp>
      <p:sp>
        <p:nvSpPr>
          <p:cNvPr id="81" name="Round Same Side Corner Rectangle 80"/>
          <p:cNvSpPr/>
          <p:nvPr/>
        </p:nvSpPr>
        <p:spPr>
          <a:xfrm>
            <a:off x="4720640" y="3570863"/>
            <a:ext cx="3878416" cy="398034"/>
          </a:xfrm>
          <a:prstGeom prst="round2SameRect">
            <a:avLst>
              <a:gd name="adj1" fmla="val 25458"/>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Highly Resilient</a:t>
            </a:r>
            <a:endParaRPr lang="en-US" sz="1400" b="1" dirty="0"/>
          </a:p>
        </p:txBody>
      </p:sp>
      <p:grpSp>
        <p:nvGrpSpPr>
          <p:cNvPr id="9" name="Group 54"/>
          <p:cNvGrpSpPr/>
          <p:nvPr/>
        </p:nvGrpSpPr>
        <p:grpSpPr>
          <a:xfrm>
            <a:off x="8101017" y="2421817"/>
            <a:ext cx="476926" cy="441127"/>
            <a:chOff x="4279838" y="2293569"/>
            <a:chExt cx="596204" cy="562121"/>
          </a:xfrm>
        </p:grpSpPr>
        <p:sp>
          <p:nvSpPr>
            <p:cNvPr id="56" name="Oval 55"/>
            <p:cNvSpPr/>
            <p:nvPr/>
          </p:nvSpPr>
          <p:spPr>
            <a:xfrm>
              <a:off x="4279838" y="2293569"/>
              <a:ext cx="596204" cy="562121"/>
            </a:xfrm>
            <a:prstGeom prst="ellipse">
              <a:avLst/>
            </a:prstGeom>
            <a:gradFill flip="none" rotWithShape="1">
              <a:gsLst>
                <a:gs pos="0">
                  <a:srgbClr val="5D87A1"/>
                </a:gs>
                <a:gs pos="100000">
                  <a:srgbClr val="80A1B6"/>
                </a:gs>
              </a:gsLst>
              <a:lin ang="16200000" scaled="1"/>
              <a:tileRect/>
            </a:gradFill>
            <a:ln w="25400">
              <a:solidFill>
                <a:schemeClr val="bg1"/>
              </a:solidFill>
              <a:round/>
              <a:headEnd/>
              <a:tailEnd/>
            </a:ln>
            <a:effectLst>
              <a:outerShdw blurRad="63500" algn="ctr" rotWithShape="0">
                <a:prstClr val="black">
                  <a:alpha val="40000"/>
                </a:prstClr>
              </a:outerShdw>
            </a:effectLst>
          </p:spPr>
          <p:txBody>
            <a:bodyPr vert="horz" wrap="square" lIns="0" tIns="0" rIns="0" bIns="0" numCol="1" anchor="ctr" anchorCtr="0" compatLnSpc="1">
              <a:prstTxWarp prst="textNoShape">
                <a:avLst/>
              </a:prstTxWarp>
            </a:bodyPr>
            <a:lstStyle/>
            <a:p>
              <a:pPr marL="228600" indent="-177800" algn="ctr">
                <a:buClr>
                  <a:srgbClr val="4D4D4D"/>
                </a:buClr>
                <a:tabLst>
                  <a:tab pos="177800" algn="l"/>
                </a:tabLst>
              </a:pPr>
              <a:endParaRPr lang="en-US" sz="1400" dirty="0" smtClean="0">
                <a:solidFill>
                  <a:schemeClr val="bg1"/>
                </a:solidFill>
              </a:endParaRPr>
            </a:p>
          </p:txBody>
        </p:sp>
        <p:pic>
          <p:nvPicPr>
            <p:cNvPr id="57" name="Picture 3" descr="\\psf\Host\Volumes\EP File Share\Touch\Project Juniper Partner Conference\Development\T2601\Artwork\nonstop-performance.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330938" y="2354818"/>
              <a:ext cx="484890" cy="431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63"/>
          <p:cNvGrpSpPr/>
          <p:nvPr/>
        </p:nvGrpSpPr>
        <p:grpSpPr>
          <a:xfrm>
            <a:off x="8111902" y="3617061"/>
            <a:ext cx="455155" cy="454197"/>
            <a:chOff x="7025444" y="2293569"/>
            <a:chExt cx="596204" cy="562121"/>
          </a:xfrm>
        </p:grpSpPr>
        <p:sp>
          <p:nvSpPr>
            <p:cNvPr id="65" name="Oval 64"/>
            <p:cNvSpPr/>
            <p:nvPr/>
          </p:nvSpPr>
          <p:spPr>
            <a:xfrm>
              <a:off x="7025444" y="2293569"/>
              <a:ext cx="596204" cy="562121"/>
            </a:xfrm>
            <a:prstGeom prst="ellipse">
              <a:avLst/>
            </a:prstGeom>
            <a:gradFill flip="none" rotWithShape="1">
              <a:gsLst>
                <a:gs pos="0">
                  <a:schemeClr val="accent2">
                    <a:lumMod val="75000"/>
                  </a:schemeClr>
                </a:gs>
                <a:gs pos="100000">
                  <a:schemeClr val="accent2"/>
                </a:gs>
              </a:gsLst>
              <a:lin ang="16200000" scaled="1"/>
              <a:tileRect/>
            </a:gradFill>
            <a:ln w="25400">
              <a:solidFill>
                <a:schemeClr val="bg1"/>
              </a:solidFill>
              <a:round/>
              <a:headEnd/>
              <a:tailEnd/>
            </a:ln>
            <a:effectLst>
              <a:outerShdw blurRad="63500" algn="ctr" rotWithShape="0">
                <a:prstClr val="black">
                  <a:alpha val="40000"/>
                </a:prstClr>
              </a:outerShdw>
            </a:effectLst>
          </p:spPr>
          <p:txBody>
            <a:bodyPr vert="horz" wrap="square" lIns="0" tIns="0" rIns="0" bIns="0" numCol="1" anchor="ctr" anchorCtr="0" compatLnSpc="1">
              <a:prstTxWarp prst="textNoShape">
                <a:avLst/>
              </a:prstTxWarp>
            </a:bodyPr>
            <a:lstStyle/>
            <a:p>
              <a:pPr marL="228600" indent="-177800" algn="ctr">
                <a:buClr>
                  <a:srgbClr val="4D4D4D"/>
                </a:buClr>
                <a:tabLst>
                  <a:tab pos="177800" algn="l"/>
                </a:tabLst>
              </a:pPr>
              <a:endParaRPr lang="en-US" sz="1400" dirty="0" smtClean="0">
                <a:solidFill>
                  <a:schemeClr val="bg1"/>
                </a:solidFill>
              </a:endParaRPr>
            </a:p>
          </p:txBody>
        </p:sp>
        <p:pic>
          <p:nvPicPr>
            <p:cNvPr id="66" name="Picture 4" descr="\\psf\Host\Volumes\EP File Share\Touch\Project Juniper Partner Conference\Development\T2601\Artwork\scale.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123401" y="2353479"/>
              <a:ext cx="403816" cy="411493"/>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2" descr="C:\Users\Kurt\Desktop\Dog &amp; Pony Show\Images\electronics apple-ipad-tester-2.png"/>
          <p:cNvPicPr>
            <a:picLocks noChangeAspect="1" noChangeArrowheads="1"/>
          </p:cNvPicPr>
          <p:nvPr/>
        </p:nvPicPr>
        <p:blipFill>
          <a:blip r:embed="rId18" cstate="print"/>
          <a:srcRect/>
          <a:stretch>
            <a:fillRect/>
          </a:stretch>
        </p:blipFill>
        <p:spPr bwMode="auto">
          <a:xfrm>
            <a:off x="4057691" y="4591308"/>
            <a:ext cx="757554" cy="1006750"/>
          </a:xfrm>
          <a:prstGeom prst="rect">
            <a:avLst/>
          </a:prstGeom>
          <a:noFill/>
        </p:spPr>
      </p:pic>
      <p:pic>
        <p:nvPicPr>
          <p:cNvPr id="52" name="Picture 4" descr="C:\Users\Kurt\Desktop\Dog &amp; Pony Show\Images\electronics blackberry-8800-smartphonepng.png"/>
          <p:cNvPicPr>
            <a:picLocks noChangeAspect="1" noChangeArrowheads="1"/>
          </p:cNvPicPr>
          <p:nvPr/>
        </p:nvPicPr>
        <p:blipFill>
          <a:blip r:embed="rId19" cstate="print"/>
          <a:srcRect/>
          <a:stretch>
            <a:fillRect/>
          </a:stretch>
        </p:blipFill>
        <p:spPr bwMode="auto">
          <a:xfrm rot="900000">
            <a:off x="4653584" y="4928137"/>
            <a:ext cx="406930" cy="660927"/>
          </a:xfrm>
          <a:prstGeom prst="rect">
            <a:avLst/>
          </a:prstGeom>
          <a:noFill/>
        </p:spPr>
      </p:pic>
      <p:pic>
        <p:nvPicPr>
          <p:cNvPr id="53" name="Picture 3" descr="C:\Users\Kurt\Desktop\Dog &amp; Pony Show\Images\electronics iphone.png"/>
          <p:cNvPicPr>
            <a:picLocks noChangeAspect="1" noChangeArrowheads="1"/>
          </p:cNvPicPr>
          <p:nvPr/>
        </p:nvPicPr>
        <p:blipFill>
          <a:blip r:embed="rId20" cstate="print"/>
          <a:srcRect/>
          <a:stretch>
            <a:fillRect/>
          </a:stretch>
        </p:blipFill>
        <p:spPr bwMode="auto">
          <a:xfrm rot="20700000">
            <a:off x="3787457" y="4813938"/>
            <a:ext cx="405860" cy="715327"/>
          </a:xfrm>
          <a:prstGeom prst="rect">
            <a:avLst/>
          </a:prstGeom>
          <a:noFill/>
        </p:spPr>
      </p:pic>
      <p:pic>
        <p:nvPicPr>
          <p:cNvPr id="54" name="Picture 8"/>
          <p:cNvPicPr>
            <a:picLocks noChangeArrowheads="1"/>
          </p:cNvPicPr>
          <p:nvPr/>
        </p:nvPicPr>
        <p:blipFill>
          <a:blip r:embed="rId21" cstate="print"/>
          <a:srcRect/>
          <a:stretch>
            <a:fillRect/>
          </a:stretch>
        </p:blipFill>
        <p:spPr bwMode="auto">
          <a:xfrm>
            <a:off x="4828794" y="4581047"/>
            <a:ext cx="274320" cy="27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15"/>
          <p:cNvPicPr>
            <a:picLocks noChangeArrowheads="1"/>
          </p:cNvPicPr>
          <p:nvPr/>
        </p:nvPicPr>
        <p:blipFill>
          <a:blip r:embed="rId22" cstate="print"/>
          <a:srcRect/>
          <a:stretch>
            <a:fillRect/>
          </a:stretch>
        </p:blipFill>
        <p:spPr bwMode="auto">
          <a:xfrm>
            <a:off x="3727275" y="4563687"/>
            <a:ext cx="274320" cy="27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2" name="Picture 2"/>
          <p:cNvPicPr>
            <a:picLocks noChangeArrowheads="1"/>
          </p:cNvPicPr>
          <p:nvPr/>
        </p:nvPicPr>
        <p:blipFill>
          <a:blip r:embed="rId23" cstate="print"/>
          <a:srcRect/>
          <a:stretch>
            <a:fillRect/>
          </a:stretch>
        </p:blipFill>
        <p:spPr bwMode="auto">
          <a:xfrm>
            <a:off x="3468947" y="4958615"/>
            <a:ext cx="274320" cy="27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3" name="Picture 4"/>
          <p:cNvPicPr>
            <a:picLocks noChangeArrowheads="1"/>
          </p:cNvPicPr>
          <p:nvPr/>
        </p:nvPicPr>
        <p:blipFill>
          <a:blip r:embed="rId24" cstate="print"/>
          <a:srcRect/>
          <a:stretch>
            <a:fillRect/>
          </a:stretch>
        </p:blipFill>
        <p:spPr bwMode="auto">
          <a:xfrm>
            <a:off x="5103114" y="4963790"/>
            <a:ext cx="274320" cy="27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 name="Picture 6" descr="C:\Users\Kurt\Desktop\adobeconnect_logo20.gif"/>
          <p:cNvPicPr>
            <a:picLocks noChangeAspect="1" noChangeArrowheads="1"/>
          </p:cNvPicPr>
          <p:nvPr/>
        </p:nvPicPr>
        <p:blipFill>
          <a:blip r:embed="rId25" cstate="print"/>
          <a:srcRect/>
          <a:stretch>
            <a:fillRect/>
          </a:stretch>
        </p:blipFill>
        <p:spPr bwMode="auto">
          <a:xfrm>
            <a:off x="3101496" y="5307334"/>
            <a:ext cx="636973" cy="195585"/>
          </a:xfrm>
          <a:prstGeom prst="rect">
            <a:avLst/>
          </a:prstGeom>
          <a:noFill/>
        </p:spPr>
      </p:pic>
      <p:pic>
        <p:nvPicPr>
          <p:cNvPr id="72" name="Picture 7" descr="C:\Users\Kurt\Desktop\polycom_logo.png"/>
          <p:cNvPicPr>
            <a:picLocks noChangeAspect="1" noChangeArrowheads="1"/>
          </p:cNvPicPr>
          <p:nvPr/>
        </p:nvPicPr>
        <p:blipFill>
          <a:blip r:embed="rId26" cstate="print"/>
          <a:srcRect/>
          <a:stretch>
            <a:fillRect/>
          </a:stretch>
        </p:blipFill>
        <p:spPr bwMode="auto">
          <a:xfrm>
            <a:off x="4997258" y="5342529"/>
            <a:ext cx="847046" cy="191433"/>
          </a:xfrm>
          <a:prstGeom prst="rect">
            <a:avLst/>
          </a:prstGeom>
          <a:noFill/>
        </p:spPr>
      </p:pic>
      <p:sp>
        <p:nvSpPr>
          <p:cNvPr id="74" name="TextBox 73"/>
          <p:cNvSpPr txBox="1"/>
          <p:nvPr/>
        </p:nvSpPr>
        <p:spPr>
          <a:xfrm>
            <a:off x="457200" y="5709408"/>
            <a:ext cx="8232774" cy="474926"/>
          </a:xfrm>
          <a:prstGeom prst="rect">
            <a:avLst/>
          </a:prstGeom>
          <a:solidFill>
            <a:srgbClr val="FF9539"/>
          </a:solidFill>
          <a:ln w="41275">
            <a:noFill/>
          </a:ln>
        </p:spPr>
        <p:txBody>
          <a:bodyPr wrap="square" lIns="81632" tIns="40816" rIns="81632" bIns="40816"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2" name="Rectangle 1"/>
          <p:cNvSpPr/>
          <p:nvPr/>
        </p:nvSpPr>
        <p:spPr>
          <a:xfrm>
            <a:off x="881343" y="5711871"/>
            <a:ext cx="7388911" cy="400110"/>
          </a:xfrm>
          <a:prstGeom prst="rect">
            <a:avLst/>
          </a:prstGeom>
        </p:spPr>
        <p:txBody>
          <a:bodyPr wrap="square">
            <a:spAutoFit/>
          </a:bodyPr>
          <a:lstStyle/>
          <a:p>
            <a:pPr algn="ctr"/>
            <a:r>
              <a:rPr lang="en-US" sz="2000" i="1" kern="0" dirty="0" smtClean="0"/>
              <a:t>“</a:t>
            </a:r>
            <a:r>
              <a:rPr lang="en-US" sz="2000" i="1" kern="0" dirty="0"/>
              <a:t>All the great things are simple.” </a:t>
            </a:r>
            <a:r>
              <a:rPr lang="en-US" sz="900" kern="0" dirty="0"/>
              <a:t>- Albert </a:t>
            </a:r>
            <a:r>
              <a:rPr lang="en-US" sz="900" kern="0" dirty="0" smtClean="0"/>
              <a:t>Einstein</a:t>
            </a:r>
            <a:endParaRPr lang="en-US" sz="2000" dirty="0"/>
          </a:p>
        </p:txBody>
      </p:sp>
    </p:spTree>
    <p:extLst>
      <p:ext uri="{BB962C8B-B14F-4D97-AF65-F5344CB8AC3E}">
        <p14:creationId xmlns:p14="http://schemas.microsoft.com/office/powerpoint/2010/main" val="241554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smtClean="0"/>
              <a:t>1.Consistent security</a:t>
            </a:r>
            <a:br>
              <a:rPr lang="en-US" dirty="0" smtClean="0"/>
            </a:br>
            <a:r>
              <a:rPr lang="en-US" sz="1800" dirty="0">
                <a:solidFill>
                  <a:srgbClr val="FF9539"/>
                </a:solidFill>
              </a:rPr>
              <a:t>bringing control back to IT </a:t>
            </a:r>
          </a:p>
        </p:txBody>
      </p:sp>
      <p:sp>
        <p:nvSpPr>
          <p:cNvPr id="341" name="Rectangle 340"/>
          <p:cNvSpPr/>
          <p:nvPr/>
        </p:nvSpPr>
        <p:spPr>
          <a:xfrm>
            <a:off x="3641428" y="1785956"/>
            <a:ext cx="5048559" cy="3597956"/>
          </a:xfrm>
          <a:prstGeom prst="rect">
            <a:avLst/>
          </a:prstGeom>
          <a:gradFill>
            <a:gsLst>
              <a:gs pos="0">
                <a:srgbClr val="FAFAFA"/>
              </a:gs>
              <a:gs pos="100000">
                <a:srgbClr val="FFFFFF">
                  <a:alpha val="35000"/>
                </a:srgbClr>
              </a:gs>
            </a:gsLst>
            <a:lin ang="5400000" scaled="0"/>
          </a:gradFill>
          <a:ln w="25400" cap="flat" cmpd="sng" algn="ctr">
            <a:noFill/>
            <a:prstDash val="solid"/>
          </a:ln>
          <a:effectLst/>
        </p:spPr>
        <p:txBody>
          <a:bodyPr lIns="122472" tIns="81640" rIns="81640" bIns="81640" rtlCol="0" anchor="t"/>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292929"/>
              </a:solidFill>
              <a:effectLst/>
              <a:uLnTx/>
              <a:uFillTx/>
              <a:latin typeface="Arial" charset="0"/>
              <a:ea typeface="+mn-ea"/>
              <a:cs typeface="Arial" charset="0"/>
            </a:endParaRPr>
          </a:p>
        </p:txBody>
      </p:sp>
      <p:sp>
        <p:nvSpPr>
          <p:cNvPr id="342" name="Rectangle 341"/>
          <p:cNvSpPr/>
          <p:nvPr/>
        </p:nvSpPr>
        <p:spPr>
          <a:xfrm>
            <a:off x="3751371" y="3041640"/>
            <a:ext cx="3821400" cy="2339875"/>
          </a:xfrm>
          <a:prstGeom prst="rect">
            <a:avLst/>
          </a:prstGeom>
          <a:solidFill>
            <a:srgbClr val="C0C0C0">
              <a:alpha val="34000"/>
            </a:srgbClr>
          </a:solidFill>
          <a:ln w="25400" cap="flat" cmpd="sng" algn="ctr">
            <a:noFill/>
            <a:prstDash val="solid"/>
          </a:ln>
          <a:effectLst/>
        </p:spPr>
        <p:txBody>
          <a:bodyPr lIns="81648" tIns="40824" rIns="81648" bIns="40824"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344" name="Rectangle 343"/>
          <p:cNvSpPr/>
          <p:nvPr/>
        </p:nvSpPr>
        <p:spPr>
          <a:xfrm>
            <a:off x="3781201" y="1788178"/>
            <a:ext cx="3008540" cy="885016"/>
          </a:xfrm>
          <a:prstGeom prst="rect">
            <a:avLst/>
          </a:prstGeom>
          <a:solidFill>
            <a:srgbClr val="A0B9C8">
              <a:lumMod val="75000"/>
              <a:alpha val="24000"/>
            </a:srgbClr>
          </a:solidFill>
          <a:ln w="25400" cap="flat" cmpd="sng" algn="ctr">
            <a:noFill/>
            <a:prstDash val="solid"/>
          </a:ln>
          <a:effectLst/>
        </p:spPr>
        <p:txBody>
          <a:bodyPr lIns="81648" tIns="40824" rIns="81648" bIns="40824"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345" name="Rectangle 344"/>
          <p:cNvSpPr/>
          <p:nvPr/>
        </p:nvSpPr>
        <p:spPr>
          <a:xfrm>
            <a:off x="7009447" y="4104292"/>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346" name="Rectangle 345"/>
          <p:cNvSpPr/>
          <p:nvPr/>
        </p:nvSpPr>
        <p:spPr>
          <a:xfrm>
            <a:off x="7996761" y="2274593"/>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347" name="Rectangle 346"/>
          <p:cNvSpPr/>
          <p:nvPr/>
        </p:nvSpPr>
        <p:spPr>
          <a:xfrm>
            <a:off x="8002248" y="2809607"/>
            <a:ext cx="499136" cy="499136"/>
          </a:xfrm>
          <a:prstGeom prst="rect">
            <a:avLst/>
          </a:prstGeom>
          <a:solidFill>
            <a:srgbClr val="292929"/>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cxnSp>
        <p:nvCxnSpPr>
          <p:cNvPr id="350" name="Straight Connector 349"/>
          <p:cNvCxnSpPr/>
          <p:nvPr/>
        </p:nvCxnSpPr>
        <p:spPr>
          <a:xfrm>
            <a:off x="5343182" y="4723227"/>
            <a:ext cx="1229554" cy="4570"/>
          </a:xfrm>
          <a:prstGeom prst="line">
            <a:avLst/>
          </a:prstGeom>
          <a:noFill/>
          <a:ln w="28575" cap="flat" cmpd="sng" algn="ctr">
            <a:solidFill>
              <a:srgbClr val="A0B9C8"/>
            </a:solidFill>
            <a:prstDash val="solid"/>
          </a:ln>
          <a:effectLst/>
        </p:spPr>
      </p:cxnSp>
      <p:cxnSp>
        <p:nvCxnSpPr>
          <p:cNvPr id="352" name="Straight Connector 351"/>
          <p:cNvCxnSpPr/>
          <p:nvPr/>
        </p:nvCxnSpPr>
        <p:spPr>
          <a:xfrm>
            <a:off x="5352550" y="5005550"/>
            <a:ext cx="1142374" cy="0"/>
          </a:xfrm>
          <a:prstGeom prst="line">
            <a:avLst/>
          </a:prstGeom>
          <a:noFill/>
          <a:ln w="28575" cap="flat" cmpd="sng" algn="ctr">
            <a:solidFill>
              <a:srgbClr val="A0B9C8"/>
            </a:solidFill>
            <a:prstDash val="solid"/>
          </a:ln>
          <a:effectLst/>
        </p:spPr>
      </p:cxnSp>
      <p:sp>
        <p:nvSpPr>
          <p:cNvPr id="357" name="Rectangle 356"/>
          <p:cNvSpPr/>
          <p:nvPr/>
        </p:nvSpPr>
        <p:spPr>
          <a:xfrm>
            <a:off x="4388601" y="4026564"/>
            <a:ext cx="388745" cy="122000"/>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MAG</a:t>
            </a:r>
          </a:p>
        </p:txBody>
      </p:sp>
      <p:sp>
        <p:nvSpPr>
          <p:cNvPr id="359" name="Rectangle 358"/>
          <p:cNvSpPr/>
          <p:nvPr/>
        </p:nvSpPr>
        <p:spPr>
          <a:xfrm>
            <a:off x="5488913" y="5077694"/>
            <a:ext cx="667511"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EX</a:t>
            </a:r>
          </a:p>
        </p:txBody>
      </p:sp>
      <p:sp>
        <p:nvSpPr>
          <p:cNvPr id="360" name="Rectangle 359"/>
          <p:cNvSpPr/>
          <p:nvPr/>
        </p:nvSpPr>
        <p:spPr>
          <a:xfrm>
            <a:off x="4204538" y="5218866"/>
            <a:ext cx="597283" cy="132138"/>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Servers</a:t>
            </a:r>
          </a:p>
        </p:txBody>
      </p:sp>
      <p:sp>
        <p:nvSpPr>
          <p:cNvPr id="370" name="Rectangle 369"/>
          <p:cNvSpPr/>
          <p:nvPr/>
        </p:nvSpPr>
        <p:spPr>
          <a:xfrm>
            <a:off x="6420030" y="5137219"/>
            <a:ext cx="252027"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AP</a:t>
            </a:r>
          </a:p>
        </p:txBody>
      </p:sp>
      <p:cxnSp>
        <p:nvCxnSpPr>
          <p:cNvPr id="375" name="Straight Connector 374"/>
          <p:cNvCxnSpPr/>
          <p:nvPr/>
        </p:nvCxnSpPr>
        <p:spPr>
          <a:xfrm>
            <a:off x="4772224" y="4460325"/>
            <a:ext cx="570958" cy="1622"/>
          </a:xfrm>
          <a:prstGeom prst="line">
            <a:avLst/>
          </a:prstGeom>
          <a:noFill/>
          <a:ln w="28575" cap="flat" cmpd="sng" algn="ctr">
            <a:solidFill>
              <a:srgbClr val="A0B9C8"/>
            </a:solidFill>
            <a:prstDash val="solid"/>
          </a:ln>
          <a:effectLst/>
        </p:spPr>
      </p:cxnSp>
      <p:sp>
        <p:nvSpPr>
          <p:cNvPr id="378" name="Rectangle 377"/>
          <p:cNvSpPr/>
          <p:nvPr/>
        </p:nvSpPr>
        <p:spPr>
          <a:xfrm>
            <a:off x="6006303" y="2479296"/>
            <a:ext cx="517269"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SRX</a:t>
            </a:r>
          </a:p>
        </p:txBody>
      </p:sp>
      <p:pic>
        <p:nvPicPr>
          <p:cNvPr id="379" name="Picture 60" descr="EX 3200_2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5477820" y="4943662"/>
            <a:ext cx="681716" cy="132070"/>
          </a:xfrm>
          <a:prstGeom prst="rect">
            <a:avLst/>
          </a:prstGeom>
          <a:noFill/>
          <a:ln>
            <a:noFill/>
          </a:ln>
        </p:spPr>
      </p:pic>
      <p:pic>
        <p:nvPicPr>
          <p:cNvPr id="381" name="Picture 60" descr="EX 3200_2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5477820" y="4664134"/>
            <a:ext cx="681716" cy="132070"/>
          </a:xfrm>
          <a:prstGeom prst="rect">
            <a:avLst/>
          </a:prstGeom>
          <a:noFill/>
          <a:ln>
            <a:noFill/>
          </a:ln>
        </p:spPr>
      </p:pic>
      <p:cxnSp>
        <p:nvCxnSpPr>
          <p:cNvPr id="383" name="Straight Connector 382"/>
          <p:cNvCxnSpPr>
            <a:endCxn id="514" idx="3"/>
          </p:cNvCxnSpPr>
          <p:nvPr/>
        </p:nvCxnSpPr>
        <p:spPr>
          <a:xfrm flipV="1">
            <a:off x="5821681" y="3836892"/>
            <a:ext cx="1254891" cy="630795"/>
          </a:xfrm>
          <a:prstGeom prst="line">
            <a:avLst/>
          </a:prstGeom>
          <a:noFill/>
          <a:ln w="28575" cap="flat" cmpd="sng" algn="ctr">
            <a:solidFill>
              <a:srgbClr val="A0B9C8"/>
            </a:solidFill>
            <a:prstDash val="solid"/>
          </a:ln>
          <a:effectLst/>
        </p:spPr>
      </p:cxnSp>
      <p:cxnSp>
        <p:nvCxnSpPr>
          <p:cNvPr id="386" name="Straight Connector 385"/>
          <p:cNvCxnSpPr>
            <a:endCxn id="462" idx="1"/>
          </p:cNvCxnSpPr>
          <p:nvPr/>
        </p:nvCxnSpPr>
        <p:spPr>
          <a:xfrm flipV="1">
            <a:off x="5334781" y="4460916"/>
            <a:ext cx="1101299" cy="220"/>
          </a:xfrm>
          <a:prstGeom prst="line">
            <a:avLst/>
          </a:prstGeom>
          <a:noFill/>
          <a:ln w="28575" cap="flat" cmpd="sng" algn="ctr">
            <a:solidFill>
              <a:srgbClr val="A0B9C8"/>
            </a:solidFill>
            <a:prstDash val="solid"/>
          </a:ln>
          <a:effectLst/>
        </p:spPr>
      </p:cxnSp>
      <p:pic>
        <p:nvPicPr>
          <p:cNvPr id="389" name="Picture 60" descr="EX 3200_2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5477820" y="4395831"/>
            <a:ext cx="681716" cy="132070"/>
          </a:xfrm>
          <a:prstGeom prst="rect">
            <a:avLst/>
          </a:prstGeom>
          <a:noFill/>
          <a:ln>
            <a:noFill/>
          </a:ln>
        </p:spPr>
      </p:pic>
      <p:cxnSp>
        <p:nvCxnSpPr>
          <p:cNvPr id="391" name="Straight Connector 390"/>
          <p:cNvCxnSpPr/>
          <p:nvPr/>
        </p:nvCxnSpPr>
        <p:spPr>
          <a:xfrm flipV="1">
            <a:off x="4769557" y="4613567"/>
            <a:ext cx="566738" cy="430"/>
          </a:xfrm>
          <a:prstGeom prst="line">
            <a:avLst/>
          </a:prstGeom>
          <a:noFill/>
          <a:ln w="28575" cap="flat" cmpd="sng" algn="ctr">
            <a:solidFill>
              <a:srgbClr val="A0B9C8"/>
            </a:solidFill>
            <a:prstDash val="solid"/>
          </a:ln>
          <a:effectLst/>
        </p:spPr>
      </p:cxnSp>
      <p:pic>
        <p:nvPicPr>
          <p:cNvPr id="392" name="Picture 391" descr="Apps.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192063" y="4879155"/>
            <a:ext cx="343965" cy="342047"/>
          </a:xfrm>
          <a:prstGeom prst="rect">
            <a:avLst/>
          </a:prstGeom>
        </p:spPr>
      </p:pic>
      <p:cxnSp>
        <p:nvCxnSpPr>
          <p:cNvPr id="395" name="Straight Connector 394"/>
          <p:cNvCxnSpPr/>
          <p:nvPr/>
        </p:nvCxnSpPr>
        <p:spPr>
          <a:xfrm>
            <a:off x="4668912" y="4241647"/>
            <a:ext cx="674270" cy="0"/>
          </a:xfrm>
          <a:prstGeom prst="line">
            <a:avLst/>
          </a:prstGeom>
          <a:noFill/>
          <a:ln w="28575" cap="flat" cmpd="sng" algn="ctr">
            <a:solidFill>
              <a:srgbClr val="A0B9C8"/>
            </a:solidFill>
            <a:prstDash val="solid"/>
          </a:ln>
          <a:effectLst/>
        </p:spPr>
      </p:cxnSp>
      <p:sp>
        <p:nvSpPr>
          <p:cNvPr id="399" name="Rectangle 398"/>
          <p:cNvSpPr/>
          <p:nvPr/>
        </p:nvSpPr>
        <p:spPr>
          <a:xfrm>
            <a:off x="4123355" y="4678737"/>
            <a:ext cx="640154"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WLC</a:t>
            </a:r>
          </a:p>
        </p:txBody>
      </p:sp>
      <p:pic>
        <p:nvPicPr>
          <p:cNvPr id="400" name="Picture 399" descr="wlc2800.png"/>
          <p:cNvPicPr preferRelativeResize="0">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26373" y="4398496"/>
            <a:ext cx="640720" cy="113069"/>
          </a:xfrm>
          <a:prstGeom prst="rect">
            <a:avLst/>
          </a:prstGeom>
          <a:noFill/>
          <a:ln>
            <a:noFill/>
          </a:ln>
        </p:spPr>
      </p:pic>
      <p:pic>
        <p:nvPicPr>
          <p:cNvPr id="402" name="Picture 401" descr="wlc2800.png"/>
          <p:cNvPicPr preferRelativeResize="0">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23355" y="4559166"/>
            <a:ext cx="640720" cy="113069"/>
          </a:xfrm>
          <a:prstGeom prst="rect">
            <a:avLst/>
          </a:prstGeom>
          <a:noFill/>
          <a:ln>
            <a:noFill/>
          </a:ln>
        </p:spPr>
      </p:pic>
      <p:sp>
        <p:nvSpPr>
          <p:cNvPr id="403" name="Rectangle 402"/>
          <p:cNvSpPr/>
          <p:nvPr/>
        </p:nvSpPr>
        <p:spPr>
          <a:xfrm>
            <a:off x="5388337" y="2463672"/>
            <a:ext cx="459565"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EX</a:t>
            </a:r>
          </a:p>
        </p:txBody>
      </p:sp>
      <p:sp>
        <p:nvSpPr>
          <p:cNvPr id="404" name="Rectangle 403"/>
          <p:cNvSpPr/>
          <p:nvPr/>
        </p:nvSpPr>
        <p:spPr>
          <a:xfrm>
            <a:off x="4853764" y="2511184"/>
            <a:ext cx="228601"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AP</a:t>
            </a:r>
          </a:p>
        </p:txBody>
      </p:sp>
      <p:cxnSp>
        <p:nvCxnSpPr>
          <p:cNvPr id="405" name="Straight Connector 404"/>
          <p:cNvCxnSpPr>
            <a:endCxn id="469" idx="1"/>
          </p:cNvCxnSpPr>
          <p:nvPr/>
        </p:nvCxnSpPr>
        <p:spPr>
          <a:xfrm>
            <a:off x="5004191" y="2105402"/>
            <a:ext cx="384132" cy="272710"/>
          </a:xfrm>
          <a:prstGeom prst="line">
            <a:avLst/>
          </a:prstGeom>
          <a:noFill/>
          <a:ln w="28575" cap="flat" cmpd="sng" algn="ctr">
            <a:solidFill>
              <a:srgbClr val="A0B9C8"/>
            </a:solidFill>
            <a:prstDash val="solid"/>
          </a:ln>
          <a:effectLst/>
        </p:spPr>
      </p:cxnSp>
      <p:sp>
        <p:nvSpPr>
          <p:cNvPr id="406" name="TextBox 405"/>
          <p:cNvSpPr txBox="1"/>
          <p:nvPr/>
        </p:nvSpPr>
        <p:spPr>
          <a:xfrm>
            <a:off x="3760253" y="3041409"/>
            <a:ext cx="764649" cy="242382"/>
          </a:xfrm>
          <a:prstGeom prst="rect">
            <a:avLst/>
          </a:prstGeom>
          <a:noFill/>
        </p:spPr>
        <p:txBody>
          <a:bodyPr wrap="none" lIns="57158" tIns="28579" rIns="57158" bIns="28579"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Campus </a:t>
            </a:r>
          </a:p>
        </p:txBody>
      </p:sp>
      <p:sp>
        <p:nvSpPr>
          <p:cNvPr id="407" name="TextBox 406"/>
          <p:cNvSpPr txBox="1"/>
          <p:nvPr/>
        </p:nvSpPr>
        <p:spPr>
          <a:xfrm>
            <a:off x="3761282" y="1785956"/>
            <a:ext cx="730985" cy="242382"/>
          </a:xfrm>
          <a:prstGeom prst="rect">
            <a:avLst/>
          </a:prstGeom>
          <a:noFill/>
        </p:spPr>
        <p:txBody>
          <a:bodyPr wrap="none" lIns="57158" tIns="28579" rIns="57158" bIns="28579"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Branch  </a:t>
            </a:r>
          </a:p>
        </p:txBody>
      </p:sp>
      <p:sp>
        <p:nvSpPr>
          <p:cNvPr id="408" name="Rectangle 407"/>
          <p:cNvSpPr/>
          <p:nvPr>
            <p:custDataLst>
              <p:tags r:id="rId2"/>
            </p:custDataLst>
          </p:nvPr>
        </p:nvSpPr>
        <p:spPr>
          <a:xfrm>
            <a:off x="2548532" y="4796206"/>
            <a:ext cx="962452" cy="576270"/>
          </a:xfrm>
          <a:prstGeom prst="rect">
            <a:avLst/>
          </a:prstGeom>
          <a:solidFill>
            <a:srgbClr val="FF9539"/>
          </a:solidFill>
          <a:ln w="25400" cap="flat" cmpd="sng" algn="ctr">
            <a:noFill/>
            <a:prstDash val="solid"/>
          </a:ln>
          <a:effectLst/>
        </p:spPr>
        <p:txBody>
          <a:bodyPr lIns="91440" tIns="0" rIns="9144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Freedom </a:t>
            </a: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
            </a:r>
            <a:b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b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to choose </a:t>
            </a:r>
            <a:b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b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and change </a:t>
            </a:r>
            <a:endPar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409" name="Rectangle 408"/>
          <p:cNvSpPr/>
          <p:nvPr>
            <p:custDataLst>
              <p:tags r:id="rId3"/>
            </p:custDataLst>
          </p:nvPr>
        </p:nvSpPr>
        <p:spPr>
          <a:xfrm>
            <a:off x="1510549" y="4796206"/>
            <a:ext cx="962452" cy="576270"/>
          </a:xfrm>
          <a:prstGeom prst="rect">
            <a:avLst/>
          </a:prstGeom>
          <a:solidFill>
            <a:srgbClr val="FF9539"/>
          </a:solidFill>
          <a:ln w="25400" cap="flat" cmpd="sng" algn="ctr">
            <a:noFill/>
            <a:prstDash val="solid"/>
          </a:ln>
          <a:effectLst/>
        </p:spPr>
        <p:txBody>
          <a:bodyPr lIns="91440" tIns="0" rIns="9144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Security </a:t>
            </a:r>
            <a:r>
              <a:rPr lang="en-US" sz="1000" b="1" kern="0" noProof="0" dirty="0" smtClean="0">
                <a:solidFill>
                  <a:srgbClr val="FFFFFF"/>
                </a:solidFill>
                <a:effectLst>
                  <a:outerShdw blurRad="38100" dist="38100" dir="2700000" algn="tl">
                    <a:srgbClr val="000000">
                      <a:alpha val="43137"/>
                    </a:srgbClr>
                  </a:outerShdw>
                </a:effectLst>
                <a:latin typeface="Arial"/>
              </a:rPr>
              <a:t>c</a:t>
            </a: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ontext and coordination </a:t>
            </a:r>
            <a:endPar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410" name="Rectangle 409"/>
          <p:cNvSpPr/>
          <p:nvPr>
            <p:custDataLst>
              <p:tags r:id="rId4"/>
            </p:custDataLst>
          </p:nvPr>
        </p:nvSpPr>
        <p:spPr>
          <a:xfrm>
            <a:off x="457199" y="4796206"/>
            <a:ext cx="977820" cy="576270"/>
          </a:xfrm>
          <a:prstGeom prst="rect">
            <a:avLst/>
          </a:prstGeom>
          <a:solidFill>
            <a:srgbClr val="FF9539"/>
          </a:solidFill>
          <a:ln w="25400" cap="flat" cmpd="sng" algn="ctr">
            <a:noFill/>
            <a:prstDash val="solid"/>
          </a:ln>
          <a:effectLst/>
        </p:spPr>
        <p:txBody>
          <a:bodyPr wrap="square" lIns="91440" tIns="0" rIns="9144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Device, Network </a:t>
            </a:r>
            <a:r>
              <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and </a:t>
            </a: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App Security</a:t>
            </a:r>
            <a:endPar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411" name="Rectangle 410"/>
          <p:cNvSpPr/>
          <p:nvPr/>
        </p:nvSpPr>
        <p:spPr>
          <a:xfrm>
            <a:off x="5488901" y="4403039"/>
            <a:ext cx="667512" cy="109728"/>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12" name="Rectangle 411"/>
          <p:cNvSpPr/>
          <p:nvPr/>
        </p:nvSpPr>
        <p:spPr>
          <a:xfrm>
            <a:off x="4126373" y="4398496"/>
            <a:ext cx="637136" cy="113069"/>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13" name="Rectangle 412"/>
          <p:cNvSpPr/>
          <p:nvPr/>
        </p:nvSpPr>
        <p:spPr>
          <a:xfrm>
            <a:off x="4123458" y="4557837"/>
            <a:ext cx="640080" cy="109728"/>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14" name="Rectangle 413"/>
          <p:cNvSpPr/>
          <p:nvPr/>
        </p:nvSpPr>
        <p:spPr>
          <a:xfrm>
            <a:off x="5488901" y="4674136"/>
            <a:ext cx="667512" cy="109728"/>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15" name="Rectangle 414"/>
          <p:cNvSpPr/>
          <p:nvPr/>
        </p:nvSpPr>
        <p:spPr>
          <a:xfrm>
            <a:off x="5488910" y="4949280"/>
            <a:ext cx="665025" cy="110987"/>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16" name="Group 415"/>
          <p:cNvGrpSpPr/>
          <p:nvPr/>
        </p:nvGrpSpPr>
        <p:grpSpPr>
          <a:xfrm>
            <a:off x="457208" y="1785964"/>
            <a:ext cx="3059113" cy="667927"/>
            <a:chOff x="457199" y="926419"/>
            <a:chExt cx="3059113" cy="667927"/>
          </a:xfrm>
        </p:grpSpPr>
        <p:sp>
          <p:nvSpPr>
            <p:cNvPr id="417" name="Rectangle 416"/>
            <p:cNvSpPr/>
            <p:nvPr/>
          </p:nvSpPr>
          <p:spPr>
            <a:xfrm>
              <a:off x="457199" y="926419"/>
              <a:ext cx="3059113" cy="667927"/>
            </a:xfrm>
            <a:prstGeom prst="rect">
              <a:avLst/>
            </a:prstGeom>
            <a:solidFill>
              <a:srgbClr val="292929"/>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mn-cs"/>
                </a:rPr>
                <a:t>Qualify the Device </a:t>
              </a:r>
            </a:p>
          </p:txBody>
        </p:sp>
        <p:sp>
          <p:nvSpPr>
            <p:cNvPr id="418" name="Oval 417"/>
            <p:cNvSpPr/>
            <p:nvPr/>
          </p:nvSpPr>
          <p:spPr>
            <a:xfrm>
              <a:off x="581613" y="1079524"/>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dirty="0">
                  <a:ln>
                    <a:noFill/>
                  </a:ln>
                  <a:solidFill>
                    <a:srgbClr val="333333"/>
                  </a:solidFill>
                  <a:effectLst/>
                  <a:uLnTx/>
                  <a:uFillTx/>
                  <a:latin typeface="Arial"/>
                  <a:ea typeface="+mn-ea"/>
                  <a:cs typeface="+mn-cs"/>
                </a:rPr>
                <a:t>1</a:t>
              </a:r>
            </a:p>
          </p:txBody>
        </p:sp>
      </p:grpSp>
      <p:grpSp>
        <p:nvGrpSpPr>
          <p:cNvPr id="419" name="Group 418"/>
          <p:cNvGrpSpPr/>
          <p:nvPr/>
        </p:nvGrpSpPr>
        <p:grpSpPr>
          <a:xfrm>
            <a:off x="457199" y="2505014"/>
            <a:ext cx="3059112" cy="667927"/>
            <a:chOff x="457200" y="1645469"/>
            <a:chExt cx="3059112" cy="667927"/>
          </a:xfrm>
        </p:grpSpPr>
        <p:sp>
          <p:nvSpPr>
            <p:cNvPr id="420" name="Rectangle 419"/>
            <p:cNvSpPr/>
            <p:nvPr/>
          </p:nvSpPr>
          <p:spPr>
            <a:xfrm>
              <a:off x="457200" y="1645469"/>
              <a:ext cx="3059112" cy="667927"/>
            </a:xfrm>
            <a:prstGeom prst="rect">
              <a:avLst/>
            </a:prstGeom>
            <a:solidFill>
              <a:srgbClr val="1D3645"/>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FFFFFF"/>
                  </a:solidFill>
                  <a:effectLst/>
                  <a:uLnTx/>
                  <a:uFillTx/>
                  <a:latin typeface="Arial"/>
                  <a:ea typeface="+mn-ea"/>
                  <a:cs typeface="+mn-cs"/>
                </a:rPr>
                <a:t>Provision and Authenticate </a:t>
              </a:r>
              <a:r>
                <a:rPr kumimoji="0" lang="en-US" sz="1300" b="0" i="0" u="none" strike="noStrike" kern="0" cap="none" spc="0" normalizeH="0" baseline="0" noProof="0" dirty="0">
                  <a:ln>
                    <a:noFill/>
                  </a:ln>
                  <a:solidFill>
                    <a:srgbClr val="FFFFFF"/>
                  </a:solidFill>
                  <a:effectLst/>
                  <a:uLnTx/>
                  <a:uFillTx/>
                  <a:latin typeface="Arial"/>
                  <a:ea typeface="+mn-ea"/>
                  <a:cs typeface="+mn-cs"/>
                </a:rPr>
                <a:t>the User </a:t>
              </a:r>
            </a:p>
          </p:txBody>
        </p:sp>
        <p:sp>
          <p:nvSpPr>
            <p:cNvPr id="421" name="Oval 420"/>
            <p:cNvSpPr/>
            <p:nvPr/>
          </p:nvSpPr>
          <p:spPr>
            <a:xfrm>
              <a:off x="581613" y="1800358"/>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a:ln>
                    <a:noFill/>
                  </a:ln>
                  <a:solidFill>
                    <a:srgbClr val="333333"/>
                  </a:solidFill>
                  <a:effectLst/>
                  <a:uLnTx/>
                  <a:uFillTx/>
                  <a:latin typeface="Arial"/>
                  <a:ea typeface="+mn-ea"/>
                  <a:cs typeface="+mn-cs"/>
                </a:rPr>
                <a:t>2</a:t>
              </a:r>
              <a:endParaRPr kumimoji="0" lang="en-US" sz="1400" b="0" i="0" u="none" strike="noStrike" kern="0" cap="none" spc="0" normalizeH="0" baseline="0" noProof="0" dirty="0">
                <a:ln>
                  <a:noFill/>
                </a:ln>
                <a:solidFill>
                  <a:srgbClr val="333333"/>
                </a:solidFill>
                <a:effectLst/>
                <a:uLnTx/>
                <a:uFillTx/>
                <a:latin typeface="Arial"/>
                <a:ea typeface="+mn-ea"/>
                <a:cs typeface="+mn-cs"/>
              </a:endParaRPr>
            </a:p>
          </p:txBody>
        </p:sp>
      </p:grpSp>
      <p:grpSp>
        <p:nvGrpSpPr>
          <p:cNvPr id="422" name="Group 421"/>
          <p:cNvGrpSpPr/>
          <p:nvPr/>
        </p:nvGrpSpPr>
        <p:grpSpPr>
          <a:xfrm>
            <a:off x="457199" y="3222100"/>
            <a:ext cx="3059112" cy="667927"/>
            <a:chOff x="457200" y="2362555"/>
            <a:chExt cx="3059112" cy="667927"/>
          </a:xfrm>
        </p:grpSpPr>
        <p:sp>
          <p:nvSpPr>
            <p:cNvPr id="423" name="Rectangle 422"/>
            <p:cNvSpPr/>
            <p:nvPr/>
          </p:nvSpPr>
          <p:spPr>
            <a:xfrm>
              <a:off x="457200" y="2362555"/>
              <a:ext cx="3059112" cy="667927"/>
            </a:xfrm>
            <a:prstGeom prst="rect">
              <a:avLst/>
            </a:prstGeom>
            <a:solidFill>
              <a:srgbClr val="2F5376"/>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mn-cs"/>
                </a:rPr>
                <a:t>Enforce Security Policies in the </a:t>
              </a:r>
              <a:r>
                <a:rPr kumimoji="0" lang="en-US" sz="1300" b="0" i="0" u="none" strike="noStrike" kern="0" cap="none" spc="0" normalizeH="0" baseline="0" noProof="0" dirty="0" smtClean="0">
                  <a:ln>
                    <a:noFill/>
                  </a:ln>
                  <a:solidFill>
                    <a:srgbClr val="FFFFFF"/>
                  </a:solidFill>
                  <a:effectLst/>
                  <a:uLnTx/>
                  <a:uFillTx/>
                  <a:latin typeface="Arial"/>
                  <a:ea typeface="+mn-ea"/>
                  <a:cs typeface="+mn-cs"/>
                </a:rPr>
                <a:t>User </a:t>
              </a:r>
              <a:r>
                <a:rPr kumimoji="0" lang="en-US" sz="1300" b="0" i="0" u="none" strike="noStrike" kern="0" cap="none" spc="0" normalizeH="0" baseline="0" noProof="0" dirty="0">
                  <a:ln>
                    <a:noFill/>
                  </a:ln>
                  <a:solidFill>
                    <a:srgbClr val="FFFFFF"/>
                  </a:solidFill>
                  <a:effectLst/>
                  <a:uLnTx/>
                  <a:uFillTx/>
                  <a:latin typeface="Arial"/>
                  <a:ea typeface="+mn-ea"/>
                  <a:cs typeface="+mn-cs"/>
                </a:rPr>
                <a:t>and Application Level </a:t>
              </a:r>
            </a:p>
          </p:txBody>
        </p:sp>
        <p:sp>
          <p:nvSpPr>
            <p:cNvPr id="424" name="Oval 423"/>
            <p:cNvSpPr/>
            <p:nvPr/>
          </p:nvSpPr>
          <p:spPr>
            <a:xfrm>
              <a:off x="581613" y="2517444"/>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dirty="0">
                  <a:ln>
                    <a:noFill/>
                  </a:ln>
                  <a:solidFill>
                    <a:srgbClr val="333333"/>
                  </a:solidFill>
                  <a:effectLst/>
                  <a:uLnTx/>
                  <a:uFillTx/>
                  <a:latin typeface="Arial"/>
                  <a:ea typeface="+mn-ea"/>
                  <a:cs typeface="+mn-cs"/>
                </a:rPr>
                <a:t>3</a:t>
              </a:r>
            </a:p>
          </p:txBody>
        </p:sp>
      </p:grpSp>
      <p:grpSp>
        <p:nvGrpSpPr>
          <p:cNvPr id="425" name="Group 424"/>
          <p:cNvGrpSpPr/>
          <p:nvPr/>
        </p:nvGrpSpPr>
        <p:grpSpPr>
          <a:xfrm>
            <a:off x="457199" y="3940167"/>
            <a:ext cx="3059112" cy="667927"/>
            <a:chOff x="457200" y="3080622"/>
            <a:chExt cx="3059112" cy="667927"/>
          </a:xfrm>
        </p:grpSpPr>
        <p:sp>
          <p:nvSpPr>
            <p:cNvPr id="426" name="Rectangle 425"/>
            <p:cNvSpPr/>
            <p:nvPr/>
          </p:nvSpPr>
          <p:spPr>
            <a:xfrm>
              <a:off x="457200" y="3080622"/>
              <a:ext cx="3059112" cy="667927"/>
            </a:xfrm>
            <a:prstGeom prst="rect">
              <a:avLst/>
            </a:prstGeom>
            <a:solidFill>
              <a:srgbClr val="5D87A1"/>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FFFFFF"/>
                  </a:solidFill>
                  <a:effectLst/>
                  <a:uLnTx/>
                  <a:uFillTx/>
                  <a:latin typeface="Arial"/>
                  <a:ea typeface="+mn-ea"/>
                  <a:cs typeface="+mn-cs"/>
                </a:rPr>
                <a:t>Control the Device and Avoid Data Leakage</a:t>
              </a:r>
              <a:endParaRPr kumimoji="0" lang="en-US" sz="1300" b="0" i="0" u="none" strike="noStrike" kern="0" cap="none" spc="0" normalizeH="0" baseline="0" noProof="0" dirty="0">
                <a:ln>
                  <a:noFill/>
                </a:ln>
                <a:solidFill>
                  <a:srgbClr val="FFFFFF"/>
                </a:solidFill>
                <a:effectLst/>
                <a:uLnTx/>
                <a:uFillTx/>
                <a:latin typeface="Arial"/>
                <a:ea typeface="+mn-ea"/>
                <a:cs typeface="+mn-cs"/>
              </a:endParaRPr>
            </a:p>
          </p:txBody>
        </p:sp>
        <p:sp>
          <p:nvSpPr>
            <p:cNvPr id="427" name="Oval 426"/>
            <p:cNvSpPr/>
            <p:nvPr/>
          </p:nvSpPr>
          <p:spPr>
            <a:xfrm>
              <a:off x="581613" y="3235511"/>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dirty="0">
                  <a:ln>
                    <a:noFill/>
                  </a:ln>
                  <a:solidFill>
                    <a:srgbClr val="333333"/>
                  </a:solidFill>
                  <a:effectLst/>
                  <a:uLnTx/>
                  <a:uFillTx/>
                  <a:latin typeface="Arial"/>
                  <a:ea typeface="+mn-ea"/>
                  <a:cs typeface="+mn-cs"/>
                </a:rPr>
                <a:t>4</a:t>
              </a:r>
            </a:p>
          </p:txBody>
        </p:sp>
      </p:grpSp>
      <p:grpSp>
        <p:nvGrpSpPr>
          <p:cNvPr id="428" name="Group 427"/>
          <p:cNvGrpSpPr/>
          <p:nvPr/>
        </p:nvGrpSpPr>
        <p:grpSpPr>
          <a:xfrm>
            <a:off x="8198526" y="2875401"/>
            <a:ext cx="168175" cy="367548"/>
            <a:chOff x="1095375" y="2432050"/>
            <a:chExt cx="547687" cy="1196975"/>
          </a:xfrm>
          <a:solidFill>
            <a:srgbClr val="FFFFFF"/>
          </a:solidFill>
        </p:grpSpPr>
        <p:sp>
          <p:nvSpPr>
            <p:cNvPr id="429" name="Freeform 10"/>
            <p:cNvSpPr>
              <a:spLocks/>
            </p:cNvSpPr>
            <p:nvPr/>
          </p:nvSpPr>
          <p:spPr bwMode="auto">
            <a:xfrm>
              <a:off x="1168400" y="2432050"/>
              <a:ext cx="203200" cy="203200"/>
            </a:xfrm>
            <a:custGeom>
              <a:avLst/>
              <a:gdLst>
                <a:gd name="T0" fmla="*/ 129 w 256"/>
                <a:gd name="T1" fmla="*/ 256 h 256"/>
                <a:gd name="T2" fmla="*/ 153 w 256"/>
                <a:gd name="T3" fmla="*/ 252 h 256"/>
                <a:gd name="T4" fmla="*/ 178 w 256"/>
                <a:gd name="T5" fmla="*/ 244 h 256"/>
                <a:gd name="T6" fmla="*/ 199 w 256"/>
                <a:gd name="T7" fmla="*/ 233 h 256"/>
                <a:gd name="T8" fmla="*/ 218 w 256"/>
                <a:gd name="T9" fmla="*/ 218 h 256"/>
                <a:gd name="T10" fmla="*/ 233 w 256"/>
                <a:gd name="T11" fmla="*/ 199 h 256"/>
                <a:gd name="T12" fmla="*/ 246 w 256"/>
                <a:gd name="T13" fmla="*/ 178 h 256"/>
                <a:gd name="T14" fmla="*/ 254 w 256"/>
                <a:gd name="T15" fmla="*/ 153 h 256"/>
                <a:gd name="T16" fmla="*/ 256 w 256"/>
                <a:gd name="T17" fmla="*/ 127 h 256"/>
                <a:gd name="T18" fmla="*/ 256 w 256"/>
                <a:gd name="T19" fmla="*/ 113 h 256"/>
                <a:gd name="T20" fmla="*/ 250 w 256"/>
                <a:gd name="T21" fmla="*/ 89 h 256"/>
                <a:gd name="T22" fmla="*/ 241 w 256"/>
                <a:gd name="T23" fmla="*/ 66 h 256"/>
                <a:gd name="T24" fmla="*/ 227 w 256"/>
                <a:gd name="T25" fmla="*/ 45 h 256"/>
                <a:gd name="T26" fmla="*/ 208 w 256"/>
                <a:gd name="T27" fmla="*/ 28 h 256"/>
                <a:gd name="T28" fmla="*/ 189 w 256"/>
                <a:gd name="T29" fmla="*/ 15 h 256"/>
                <a:gd name="T30" fmla="*/ 167 w 256"/>
                <a:gd name="T31" fmla="*/ 5 h 256"/>
                <a:gd name="T32" fmla="*/ 140 w 256"/>
                <a:gd name="T33" fmla="*/ 0 h 256"/>
                <a:gd name="T34" fmla="*/ 129 w 256"/>
                <a:gd name="T35" fmla="*/ 0 h 256"/>
                <a:gd name="T36" fmla="*/ 102 w 256"/>
                <a:gd name="T37" fmla="*/ 1 h 256"/>
                <a:gd name="T38" fmla="*/ 78 w 256"/>
                <a:gd name="T39" fmla="*/ 9 h 256"/>
                <a:gd name="T40" fmla="*/ 57 w 256"/>
                <a:gd name="T41" fmla="*/ 20 h 256"/>
                <a:gd name="T42" fmla="*/ 38 w 256"/>
                <a:gd name="T43" fmla="*/ 37 h 256"/>
                <a:gd name="T44" fmla="*/ 23 w 256"/>
                <a:gd name="T45" fmla="*/ 56 h 256"/>
                <a:gd name="T46" fmla="*/ 9 w 256"/>
                <a:gd name="T47" fmla="*/ 77 h 256"/>
                <a:gd name="T48" fmla="*/ 4 w 256"/>
                <a:gd name="T49" fmla="*/ 102 h 256"/>
                <a:gd name="T50" fmla="*/ 0 w 256"/>
                <a:gd name="T51" fmla="*/ 127 h 256"/>
                <a:gd name="T52" fmla="*/ 2 w 256"/>
                <a:gd name="T53" fmla="*/ 140 h 256"/>
                <a:gd name="T54" fmla="*/ 5 w 256"/>
                <a:gd name="T55" fmla="*/ 165 h 256"/>
                <a:gd name="T56" fmla="*/ 15 w 256"/>
                <a:gd name="T57" fmla="*/ 187 h 256"/>
                <a:gd name="T58" fmla="*/ 30 w 256"/>
                <a:gd name="T59" fmla="*/ 208 h 256"/>
                <a:gd name="T60" fmla="*/ 47 w 256"/>
                <a:gd name="T61" fmla="*/ 225 h 256"/>
                <a:gd name="T62" fmla="*/ 66 w 256"/>
                <a:gd name="T63" fmla="*/ 240 h 256"/>
                <a:gd name="T64" fmla="*/ 91 w 256"/>
                <a:gd name="T65" fmla="*/ 250 h 256"/>
                <a:gd name="T66" fmla="*/ 116 w 256"/>
                <a:gd name="T67" fmla="*/ 254 h 256"/>
                <a:gd name="T68" fmla="*/ 129 w 256"/>
                <a:gd name="T69"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56">
                  <a:moveTo>
                    <a:pt x="129" y="256"/>
                  </a:moveTo>
                  <a:lnTo>
                    <a:pt x="129" y="256"/>
                  </a:lnTo>
                  <a:lnTo>
                    <a:pt x="140" y="254"/>
                  </a:lnTo>
                  <a:lnTo>
                    <a:pt x="153" y="252"/>
                  </a:lnTo>
                  <a:lnTo>
                    <a:pt x="167" y="250"/>
                  </a:lnTo>
                  <a:lnTo>
                    <a:pt x="178" y="244"/>
                  </a:lnTo>
                  <a:lnTo>
                    <a:pt x="189" y="240"/>
                  </a:lnTo>
                  <a:lnTo>
                    <a:pt x="199" y="233"/>
                  </a:lnTo>
                  <a:lnTo>
                    <a:pt x="208" y="225"/>
                  </a:lnTo>
                  <a:lnTo>
                    <a:pt x="218" y="218"/>
                  </a:lnTo>
                  <a:lnTo>
                    <a:pt x="227" y="208"/>
                  </a:lnTo>
                  <a:lnTo>
                    <a:pt x="233" y="199"/>
                  </a:lnTo>
                  <a:lnTo>
                    <a:pt x="241" y="187"/>
                  </a:lnTo>
                  <a:lnTo>
                    <a:pt x="246" y="178"/>
                  </a:lnTo>
                  <a:lnTo>
                    <a:pt x="250" y="165"/>
                  </a:lnTo>
                  <a:lnTo>
                    <a:pt x="254" y="153"/>
                  </a:lnTo>
                  <a:lnTo>
                    <a:pt x="256" y="140"/>
                  </a:lnTo>
                  <a:lnTo>
                    <a:pt x="256" y="127"/>
                  </a:lnTo>
                  <a:lnTo>
                    <a:pt x="256" y="127"/>
                  </a:lnTo>
                  <a:lnTo>
                    <a:pt x="256" y="113"/>
                  </a:lnTo>
                  <a:lnTo>
                    <a:pt x="254" y="102"/>
                  </a:lnTo>
                  <a:lnTo>
                    <a:pt x="250" y="89"/>
                  </a:lnTo>
                  <a:lnTo>
                    <a:pt x="246" y="77"/>
                  </a:lnTo>
                  <a:lnTo>
                    <a:pt x="241" y="66"/>
                  </a:lnTo>
                  <a:lnTo>
                    <a:pt x="233" y="56"/>
                  </a:lnTo>
                  <a:lnTo>
                    <a:pt x="227" y="45"/>
                  </a:lnTo>
                  <a:lnTo>
                    <a:pt x="218" y="37"/>
                  </a:lnTo>
                  <a:lnTo>
                    <a:pt x="208" y="28"/>
                  </a:lnTo>
                  <a:lnTo>
                    <a:pt x="199" y="20"/>
                  </a:lnTo>
                  <a:lnTo>
                    <a:pt x="189" y="15"/>
                  </a:lnTo>
                  <a:lnTo>
                    <a:pt x="178" y="9"/>
                  </a:lnTo>
                  <a:lnTo>
                    <a:pt x="167" y="5"/>
                  </a:lnTo>
                  <a:lnTo>
                    <a:pt x="153" y="1"/>
                  </a:lnTo>
                  <a:lnTo>
                    <a:pt x="140" y="0"/>
                  </a:lnTo>
                  <a:lnTo>
                    <a:pt x="129" y="0"/>
                  </a:lnTo>
                  <a:lnTo>
                    <a:pt x="129" y="0"/>
                  </a:lnTo>
                  <a:lnTo>
                    <a:pt x="116" y="0"/>
                  </a:lnTo>
                  <a:lnTo>
                    <a:pt x="102" y="1"/>
                  </a:lnTo>
                  <a:lnTo>
                    <a:pt x="91" y="5"/>
                  </a:lnTo>
                  <a:lnTo>
                    <a:pt x="78" y="9"/>
                  </a:lnTo>
                  <a:lnTo>
                    <a:pt x="66" y="15"/>
                  </a:lnTo>
                  <a:lnTo>
                    <a:pt x="57" y="20"/>
                  </a:lnTo>
                  <a:lnTo>
                    <a:pt x="47" y="28"/>
                  </a:lnTo>
                  <a:lnTo>
                    <a:pt x="38" y="37"/>
                  </a:lnTo>
                  <a:lnTo>
                    <a:pt x="30" y="45"/>
                  </a:lnTo>
                  <a:lnTo>
                    <a:pt x="23" y="56"/>
                  </a:lnTo>
                  <a:lnTo>
                    <a:pt x="15" y="66"/>
                  </a:lnTo>
                  <a:lnTo>
                    <a:pt x="9" y="77"/>
                  </a:lnTo>
                  <a:lnTo>
                    <a:pt x="5" y="89"/>
                  </a:lnTo>
                  <a:lnTo>
                    <a:pt x="4" y="102"/>
                  </a:lnTo>
                  <a:lnTo>
                    <a:pt x="2" y="113"/>
                  </a:lnTo>
                  <a:lnTo>
                    <a:pt x="0" y="127"/>
                  </a:lnTo>
                  <a:lnTo>
                    <a:pt x="0" y="127"/>
                  </a:lnTo>
                  <a:lnTo>
                    <a:pt x="2" y="140"/>
                  </a:lnTo>
                  <a:lnTo>
                    <a:pt x="4" y="153"/>
                  </a:lnTo>
                  <a:lnTo>
                    <a:pt x="5" y="165"/>
                  </a:lnTo>
                  <a:lnTo>
                    <a:pt x="9" y="178"/>
                  </a:lnTo>
                  <a:lnTo>
                    <a:pt x="15" y="187"/>
                  </a:lnTo>
                  <a:lnTo>
                    <a:pt x="23" y="199"/>
                  </a:lnTo>
                  <a:lnTo>
                    <a:pt x="30" y="208"/>
                  </a:lnTo>
                  <a:lnTo>
                    <a:pt x="38" y="218"/>
                  </a:lnTo>
                  <a:lnTo>
                    <a:pt x="47" y="225"/>
                  </a:lnTo>
                  <a:lnTo>
                    <a:pt x="57" y="233"/>
                  </a:lnTo>
                  <a:lnTo>
                    <a:pt x="66" y="240"/>
                  </a:lnTo>
                  <a:lnTo>
                    <a:pt x="78" y="244"/>
                  </a:lnTo>
                  <a:lnTo>
                    <a:pt x="91" y="250"/>
                  </a:lnTo>
                  <a:lnTo>
                    <a:pt x="102" y="252"/>
                  </a:lnTo>
                  <a:lnTo>
                    <a:pt x="116" y="254"/>
                  </a:lnTo>
                  <a:lnTo>
                    <a:pt x="129" y="256"/>
                  </a:lnTo>
                  <a:lnTo>
                    <a:pt x="129"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0" name="Freeform 11"/>
            <p:cNvSpPr>
              <a:spLocks/>
            </p:cNvSpPr>
            <p:nvPr/>
          </p:nvSpPr>
          <p:spPr bwMode="auto">
            <a:xfrm>
              <a:off x="1325562" y="2703513"/>
              <a:ext cx="188913" cy="125412"/>
            </a:xfrm>
            <a:custGeom>
              <a:avLst/>
              <a:gdLst>
                <a:gd name="T0" fmla="*/ 42 w 237"/>
                <a:gd name="T1" fmla="*/ 157 h 157"/>
                <a:gd name="T2" fmla="*/ 42 w 237"/>
                <a:gd name="T3" fmla="*/ 157 h 157"/>
                <a:gd name="T4" fmla="*/ 38 w 237"/>
                <a:gd name="T5" fmla="*/ 144 h 157"/>
                <a:gd name="T6" fmla="*/ 36 w 237"/>
                <a:gd name="T7" fmla="*/ 133 h 157"/>
                <a:gd name="T8" fmla="*/ 36 w 237"/>
                <a:gd name="T9" fmla="*/ 123 h 157"/>
                <a:gd name="T10" fmla="*/ 38 w 237"/>
                <a:gd name="T11" fmla="*/ 114 h 157"/>
                <a:gd name="T12" fmla="*/ 40 w 237"/>
                <a:gd name="T13" fmla="*/ 106 h 157"/>
                <a:gd name="T14" fmla="*/ 44 w 237"/>
                <a:gd name="T15" fmla="*/ 99 h 157"/>
                <a:gd name="T16" fmla="*/ 55 w 237"/>
                <a:gd name="T17" fmla="*/ 89 h 157"/>
                <a:gd name="T18" fmla="*/ 66 w 237"/>
                <a:gd name="T19" fmla="*/ 81 h 157"/>
                <a:gd name="T20" fmla="*/ 76 w 237"/>
                <a:gd name="T21" fmla="*/ 78 h 157"/>
                <a:gd name="T22" fmla="*/ 87 w 237"/>
                <a:gd name="T23" fmla="*/ 74 h 157"/>
                <a:gd name="T24" fmla="*/ 237 w 237"/>
                <a:gd name="T25" fmla="*/ 74 h 157"/>
                <a:gd name="T26" fmla="*/ 237 w 237"/>
                <a:gd name="T27" fmla="*/ 74 h 157"/>
                <a:gd name="T28" fmla="*/ 235 w 237"/>
                <a:gd name="T29" fmla="*/ 59 h 157"/>
                <a:gd name="T30" fmla="*/ 233 w 237"/>
                <a:gd name="T31" fmla="*/ 44 h 157"/>
                <a:gd name="T32" fmla="*/ 228 w 237"/>
                <a:gd name="T33" fmla="*/ 32 h 157"/>
                <a:gd name="T34" fmla="*/ 222 w 237"/>
                <a:gd name="T35" fmla="*/ 23 h 157"/>
                <a:gd name="T36" fmla="*/ 216 w 237"/>
                <a:gd name="T37" fmla="*/ 15 h 157"/>
                <a:gd name="T38" fmla="*/ 209 w 237"/>
                <a:gd name="T39" fmla="*/ 9 h 157"/>
                <a:gd name="T40" fmla="*/ 201 w 237"/>
                <a:gd name="T41" fmla="*/ 6 h 157"/>
                <a:gd name="T42" fmla="*/ 194 w 237"/>
                <a:gd name="T43" fmla="*/ 4 h 157"/>
                <a:gd name="T44" fmla="*/ 176 w 237"/>
                <a:gd name="T45" fmla="*/ 0 h 157"/>
                <a:gd name="T46" fmla="*/ 163 w 237"/>
                <a:gd name="T47" fmla="*/ 0 h 157"/>
                <a:gd name="T48" fmla="*/ 150 w 237"/>
                <a:gd name="T49" fmla="*/ 4 h 157"/>
                <a:gd name="T50" fmla="*/ 0 w 237"/>
                <a:gd name="T51" fmla="*/ 78 h 157"/>
                <a:gd name="T52" fmla="*/ 42 w 237"/>
                <a:gd name="T5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7" h="157">
                  <a:moveTo>
                    <a:pt x="42" y="157"/>
                  </a:moveTo>
                  <a:lnTo>
                    <a:pt x="42" y="157"/>
                  </a:lnTo>
                  <a:lnTo>
                    <a:pt x="38" y="144"/>
                  </a:lnTo>
                  <a:lnTo>
                    <a:pt x="36" y="133"/>
                  </a:lnTo>
                  <a:lnTo>
                    <a:pt x="36" y="123"/>
                  </a:lnTo>
                  <a:lnTo>
                    <a:pt x="38" y="114"/>
                  </a:lnTo>
                  <a:lnTo>
                    <a:pt x="40" y="106"/>
                  </a:lnTo>
                  <a:lnTo>
                    <a:pt x="44" y="99"/>
                  </a:lnTo>
                  <a:lnTo>
                    <a:pt x="55" y="89"/>
                  </a:lnTo>
                  <a:lnTo>
                    <a:pt x="66" y="81"/>
                  </a:lnTo>
                  <a:lnTo>
                    <a:pt x="76" y="78"/>
                  </a:lnTo>
                  <a:lnTo>
                    <a:pt x="87" y="74"/>
                  </a:lnTo>
                  <a:lnTo>
                    <a:pt x="237" y="74"/>
                  </a:lnTo>
                  <a:lnTo>
                    <a:pt x="237" y="74"/>
                  </a:lnTo>
                  <a:lnTo>
                    <a:pt x="235" y="59"/>
                  </a:lnTo>
                  <a:lnTo>
                    <a:pt x="233" y="44"/>
                  </a:lnTo>
                  <a:lnTo>
                    <a:pt x="228" y="32"/>
                  </a:lnTo>
                  <a:lnTo>
                    <a:pt x="222" y="23"/>
                  </a:lnTo>
                  <a:lnTo>
                    <a:pt x="216" y="15"/>
                  </a:lnTo>
                  <a:lnTo>
                    <a:pt x="209" y="9"/>
                  </a:lnTo>
                  <a:lnTo>
                    <a:pt x="201" y="6"/>
                  </a:lnTo>
                  <a:lnTo>
                    <a:pt x="194" y="4"/>
                  </a:lnTo>
                  <a:lnTo>
                    <a:pt x="176" y="0"/>
                  </a:lnTo>
                  <a:lnTo>
                    <a:pt x="163" y="0"/>
                  </a:lnTo>
                  <a:lnTo>
                    <a:pt x="150" y="4"/>
                  </a:lnTo>
                  <a:lnTo>
                    <a:pt x="0" y="78"/>
                  </a:lnTo>
                  <a:lnTo>
                    <a:pt x="42"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1" name="Freeform 12"/>
            <p:cNvSpPr>
              <a:spLocks/>
            </p:cNvSpPr>
            <p:nvPr/>
          </p:nvSpPr>
          <p:spPr bwMode="auto">
            <a:xfrm>
              <a:off x="1376362" y="2592388"/>
              <a:ext cx="266700" cy="236537"/>
            </a:xfrm>
            <a:custGeom>
              <a:avLst/>
              <a:gdLst>
                <a:gd name="T0" fmla="*/ 316 w 335"/>
                <a:gd name="T1" fmla="*/ 0 h 297"/>
                <a:gd name="T2" fmla="*/ 316 w 335"/>
                <a:gd name="T3" fmla="*/ 0 h 297"/>
                <a:gd name="T4" fmla="*/ 311 w 335"/>
                <a:gd name="T5" fmla="*/ 0 h 297"/>
                <a:gd name="T6" fmla="*/ 305 w 335"/>
                <a:gd name="T7" fmla="*/ 1 h 297"/>
                <a:gd name="T8" fmla="*/ 299 w 335"/>
                <a:gd name="T9" fmla="*/ 3 h 297"/>
                <a:gd name="T10" fmla="*/ 295 w 335"/>
                <a:gd name="T11" fmla="*/ 7 h 297"/>
                <a:gd name="T12" fmla="*/ 290 w 335"/>
                <a:gd name="T13" fmla="*/ 15 h 297"/>
                <a:gd name="T14" fmla="*/ 288 w 335"/>
                <a:gd name="T15" fmla="*/ 17 h 297"/>
                <a:gd name="T16" fmla="*/ 231 w 335"/>
                <a:gd name="T17" fmla="*/ 242 h 297"/>
                <a:gd name="T18" fmla="*/ 22 w 335"/>
                <a:gd name="T19" fmla="*/ 242 h 297"/>
                <a:gd name="T20" fmla="*/ 22 w 335"/>
                <a:gd name="T21" fmla="*/ 242 h 297"/>
                <a:gd name="T22" fmla="*/ 15 w 335"/>
                <a:gd name="T23" fmla="*/ 246 h 297"/>
                <a:gd name="T24" fmla="*/ 9 w 335"/>
                <a:gd name="T25" fmla="*/ 252 h 297"/>
                <a:gd name="T26" fmla="*/ 3 w 335"/>
                <a:gd name="T27" fmla="*/ 258 h 297"/>
                <a:gd name="T28" fmla="*/ 0 w 335"/>
                <a:gd name="T29" fmla="*/ 265 h 297"/>
                <a:gd name="T30" fmla="*/ 0 w 335"/>
                <a:gd name="T31" fmla="*/ 269 h 297"/>
                <a:gd name="T32" fmla="*/ 0 w 335"/>
                <a:gd name="T33" fmla="*/ 275 h 297"/>
                <a:gd name="T34" fmla="*/ 3 w 335"/>
                <a:gd name="T35" fmla="*/ 280 h 297"/>
                <a:gd name="T36" fmla="*/ 7 w 335"/>
                <a:gd name="T37" fmla="*/ 286 h 297"/>
                <a:gd name="T38" fmla="*/ 13 w 335"/>
                <a:gd name="T39" fmla="*/ 292 h 297"/>
                <a:gd name="T40" fmla="*/ 20 w 335"/>
                <a:gd name="T41" fmla="*/ 297 h 297"/>
                <a:gd name="T42" fmla="*/ 250 w 335"/>
                <a:gd name="T43" fmla="*/ 297 h 297"/>
                <a:gd name="T44" fmla="*/ 250 w 335"/>
                <a:gd name="T45" fmla="*/ 297 h 297"/>
                <a:gd name="T46" fmla="*/ 254 w 335"/>
                <a:gd name="T47" fmla="*/ 297 h 297"/>
                <a:gd name="T48" fmla="*/ 261 w 335"/>
                <a:gd name="T49" fmla="*/ 294 h 297"/>
                <a:gd name="T50" fmla="*/ 267 w 335"/>
                <a:gd name="T51" fmla="*/ 290 h 297"/>
                <a:gd name="T52" fmla="*/ 271 w 335"/>
                <a:gd name="T53" fmla="*/ 284 h 297"/>
                <a:gd name="T54" fmla="*/ 275 w 335"/>
                <a:gd name="T55" fmla="*/ 276 h 297"/>
                <a:gd name="T56" fmla="*/ 278 w 335"/>
                <a:gd name="T57" fmla="*/ 265 h 297"/>
                <a:gd name="T58" fmla="*/ 278 w 335"/>
                <a:gd name="T59" fmla="*/ 265 h 297"/>
                <a:gd name="T60" fmla="*/ 311 w 335"/>
                <a:gd name="T61" fmla="*/ 136 h 297"/>
                <a:gd name="T62" fmla="*/ 335 w 335"/>
                <a:gd name="T63" fmla="*/ 32 h 297"/>
                <a:gd name="T64" fmla="*/ 335 w 335"/>
                <a:gd name="T65" fmla="*/ 32 h 297"/>
                <a:gd name="T66" fmla="*/ 335 w 335"/>
                <a:gd name="T67" fmla="*/ 28 h 297"/>
                <a:gd name="T68" fmla="*/ 333 w 335"/>
                <a:gd name="T69" fmla="*/ 19 h 297"/>
                <a:gd name="T70" fmla="*/ 332 w 335"/>
                <a:gd name="T71" fmla="*/ 13 h 297"/>
                <a:gd name="T72" fmla="*/ 328 w 335"/>
                <a:gd name="T73" fmla="*/ 7 h 297"/>
                <a:gd name="T74" fmla="*/ 324 w 335"/>
                <a:gd name="T75" fmla="*/ 3 h 297"/>
                <a:gd name="T76" fmla="*/ 316 w 335"/>
                <a:gd name="T77" fmla="*/ 0 h 297"/>
                <a:gd name="T78" fmla="*/ 316 w 335"/>
                <a:gd name="T7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5" h="297">
                  <a:moveTo>
                    <a:pt x="316" y="0"/>
                  </a:moveTo>
                  <a:lnTo>
                    <a:pt x="316" y="0"/>
                  </a:lnTo>
                  <a:lnTo>
                    <a:pt x="311" y="0"/>
                  </a:lnTo>
                  <a:lnTo>
                    <a:pt x="305" y="1"/>
                  </a:lnTo>
                  <a:lnTo>
                    <a:pt x="299" y="3"/>
                  </a:lnTo>
                  <a:lnTo>
                    <a:pt x="295" y="7"/>
                  </a:lnTo>
                  <a:lnTo>
                    <a:pt x="290" y="15"/>
                  </a:lnTo>
                  <a:lnTo>
                    <a:pt x="288" y="17"/>
                  </a:lnTo>
                  <a:lnTo>
                    <a:pt x="231" y="242"/>
                  </a:lnTo>
                  <a:lnTo>
                    <a:pt x="22" y="242"/>
                  </a:lnTo>
                  <a:lnTo>
                    <a:pt x="22" y="242"/>
                  </a:lnTo>
                  <a:lnTo>
                    <a:pt x="15" y="246"/>
                  </a:lnTo>
                  <a:lnTo>
                    <a:pt x="9" y="252"/>
                  </a:lnTo>
                  <a:lnTo>
                    <a:pt x="3" y="258"/>
                  </a:lnTo>
                  <a:lnTo>
                    <a:pt x="0" y="265"/>
                  </a:lnTo>
                  <a:lnTo>
                    <a:pt x="0" y="269"/>
                  </a:lnTo>
                  <a:lnTo>
                    <a:pt x="0" y="275"/>
                  </a:lnTo>
                  <a:lnTo>
                    <a:pt x="3" y="280"/>
                  </a:lnTo>
                  <a:lnTo>
                    <a:pt x="7" y="286"/>
                  </a:lnTo>
                  <a:lnTo>
                    <a:pt x="13" y="292"/>
                  </a:lnTo>
                  <a:lnTo>
                    <a:pt x="20" y="297"/>
                  </a:lnTo>
                  <a:lnTo>
                    <a:pt x="250" y="297"/>
                  </a:lnTo>
                  <a:lnTo>
                    <a:pt x="250" y="297"/>
                  </a:lnTo>
                  <a:lnTo>
                    <a:pt x="254" y="297"/>
                  </a:lnTo>
                  <a:lnTo>
                    <a:pt x="261" y="294"/>
                  </a:lnTo>
                  <a:lnTo>
                    <a:pt x="267" y="290"/>
                  </a:lnTo>
                  <a:lnTo>
                    <a:pt x="271" y="284"/>
                  </a:lnTo>
                  <a:lnTo>
                    <a:pt x="275" y="276"/>
                  </a:lnTo>
                  <a:lnTo>
                    <a:pt x="278" y="265"/>
                  </a:lnTo>
                  <a:lnTo>
                    <a:pt x="278" y="265"/>
                  </a:lnTo>
                  <a:lnTo>
                    <a:pt x="311" y="136"/>
                  </a:lnTo>
                  <a:lnTo>
                    <a:pt x="335" y="32"/>
                  </a:lnTo>
                  <a:lnTo>
                    <a:pt x="335" y="32"/>
                  </a:lnTo>
                  <a:lnTo>
                    <a:pt x="335" y="28"/>
                  </a:lnTo>
                  <a:lnTo>
                    <a:pt x="333" y="19"/>
                  </a:lnTo>
                  <a:lnTo>
                    <a:pt x="332" y="13"/>
                  </a:lnTo>
                  <a:lnTo>
                    <a:pt x="328" y="7"/>
                  </a:lnTo>
                  <a:lnTo>
                    <a:pt x="324" y="3"/>
                  </a:lnTo>
                  <a:lnTo>
                    <a:pt x="316" y="0"/>
                  </a:lnTo>
                  <a:lnTo>
                    <a:pt x="3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2" name="Freeform 13"/>
            <p:cNvSpPr>
              <a:spLocks noEditPoints="1"/>
            </p:cNvSpPr>
            <p:nvPr/>
          </p:nvSpPr>
          <p:spPr bwMode="auto">
            <a:xfrm>
              <a:off x="1095375" y="2655888"/>
              <a:ext cx="482600" cy="973137"/>
            </a:xfrm>
            <a:custGeom>
              <a:avLst/>
              <a:gdLst>
                <a:gd name="T0" fmla="*/ 320 w 609"/>
                <a:gd name="T1" fmla="*/ 249 h 1227"/>
                <a:gd name="T2" fmla="*/ 313 w 609"/>
                <a:gd name="T3" fmla="*/ 247 h 1227"/>
                <a:gd name="T4" fmla="*/ 203 w 609"/>
                <a:gd name="T5" fmla="*/ 31 h 1227"/>
                <a:gd name="T6" fmla="*/ 176 w 609"/>
                <a:gd name="T7" fmla="*/ 10 h 1227"/>
                <a:gd name="T8" fmla="*/ 123 w 609"/>
                <a:gd name="T9" fmla="*/ 0 h 1227"/>
                <a:gd name="T10" fmla="*/ 98 w 609"/>
                <a:gd name="T11" fmla="*/ 6 h 1227"/>
                <a:gd name="T12" fmla="*/ 64 w 609"/>
                <a:gd name="T13" fmla="*/ 25 h 1227"/>
                <a:gd name="T14" fmla="*/ 43 w 609"/>
                <a:gd name="T15" fmla="*/ 55 h 1227"/>
                <a:gd name="T16" fmla="*/ 26 w 609"/>
                <a:gd name="T17" fmla="*/ 112 h 1227"/>
                <a:gd name="T18" fmla="*/ 17 w 609"/>
                <a:gd name="T19" fmla="*/ 279 h 1227"/>
                <a:gd name="T20" fmla="*/ 6 w 609"/>
                <a:gd name="T21" fmla="*/ 507 h 1227"/>
                <a:gd name="T22" fmla="*/ 4 w 609"/>
                <a:gd name="T23" fmla="*/ 558 h 1227"/>
                <a:gd name="T24" fmla="*/ 4 w 609"/>
                <a:gd name="T25" fmla="*/ 1104 h 1227"/>
                <a:gd name="T26" fmla="*/ 0 w 609"/>
                <a:gd name="T27" fmla="*/ 1133 h 1227"/>
                <a:gd name="T28" fmla="*/ 9 w 609"/>
                <a:gd name="T29" fmla="*/ 1188 h 1227"/>
                <a:gd name="T30" fmla="*/ 25 w 609"/>
                <a:gd name="T31" fmla="*/ 1210 h 1227"/>
                <a:gd name="T32" fmla="*/ 47 w 609"/>
                <a:gd name="T33" fmla="*/ 1222 h 1227"/>
                <a:gd name="T34" fmla="*/ 89 w 609"/>
                <a:gd name="T35" fmla="*/ 1227 h 1227"/>
                <a:gd name="T36" fmla="*/ 114 w 609"/>
                <a:gd name="T37" fmla="*/ 1218 h 1227"/>
                <a:gd name="T38" fmla="*/ 129 w 609"/>
                <a:gd name="T39" fmla="*/ 1205 h 1227"/>
                <a:gd name="T40" fmla="*/ 146 w 609"/>
                <a:gd name="T41" fmla="*/ 1174 h 1227"/>
                <a:gd name="T42" fmla="*/ 157 w 609"/>
                <a:gd name="T43" fmla="*/ 1191 h 1227"/>
                <a:gd name="T44" fmla="*/ 186 w 609"/>
                <a:gd name="T45" fmla="*/ 1222 h 1227"/>
                <a:gd name="T46" fmla="*/ 214 w 609"/>
                <a:gd name="T47" fmla="*/ 1227 h 1227"/>
                <a:gd name="T48" fmla="*/ 254 w 609"/>
                <a:gd name="T49" fmla="*/ 1220 h 1227"/>
                <a:gd name="T50" fmla="*/ 281 w 609"/>
                <a:gd name="T51" fmla="*/ 1201 h 1227"/>
                <a:gd name="T52" fmla="*/ 290 w 609"/>
                <a:gd name="T53" fmla="*/ 1176 h 1227"/>
                <a:gd name="T54" fmla="*/ 347 w 609"/>
                <a:gd name="T55" fmla="*/ 858 h 1227"/>
                <a:gd name="T56" fmla="*/ 341 w 609"/>
                <a:gd name="T57" fmla="*/ 814 h 1227"/>
                <a:gd name="T58" fmla="*/ 262 w 609"/>
                <a:gd name="T59" fmla="*/ 649 h 1227"/>
                <a:gd name="T60" fmla="*/ 241 w 609"/>
                <a:gd name="T61" fmla="*/ 601 h 1227"/>
                <a:gd name="T62" fmla="*/ 233 w 609"/>
                <a:gd name="T63" fmla="*/ 581 h 1227"/>
                <a:gd name="T64" fmla="*/ 229 w 609"/>
                <a:gd name="T65" fmla="*/ 545 h 1227"/>
                <a:gd name="T66" fmla="*/ 239 w 609"/>
                <a:gd name="T67" fmla="*/ 400 h 1227"/>
                <a:gd name="T68" fmla="*/ 214 w 609"/>
                <a:gd name="T69" fmla="*/ 389 h 1227"/>
                <a:gd name="T70" fmla="*/ 184 w 609"/>
                <a:gd name="T71" fmla="*/ 349 h 1227"/>
                <a:gd name="T72" fmla="*/ 127 w 609"/>
                <a:gd name="T73" fmla="*/ 173 h 1227"/>
                <a:gd name="T74" fmla="*/ 207 w 609"/>
                <a:gd name="T75" fmla="*/ 334 h 1227"/>
                <a:gd name="T76" fmla="*/ 243 w 609"/>
                <a:gd name="T77" fmla="*/ 372 h 1227"/>
                <a:gd name="T78" fmla="*/ 273 w 609"/>
                <a:gd name="T79" fmla="*/ 380 h 1227"/>
                <a:gd name="T80" fmla="*/ 542 w 609"/>
                <a:gd name="T81" fmla="*/ 380 h 1227"/>
                <a:gd name="T82" fmla="*/ 567 w 609"/>
                <a:gd name="T83" fmla="*/ 376 h 1227"/>
                <a:gd name="T84" fmla="*/ 590 w 609"/>
                <a:gd name="T85" fmla="*/ 364 h 1227"/>
                <a:gd name="T86" fmla="*/ 607 w 609"/>
                <a:gd name="T87" fmla="*/ 332 h 1227"/>
                <a:gd name="T88" fmla="*/ 609 w 609"/>
                <a:gd name="T89" fmla="*/ 311 h 1227"/>
                <a:gd name="T90" fmla="*/ 601 w 609"/>
                <a:gd name="T91" fmla="*/ 279 h 1227"/>
                <a:gd name="T92" fmla="*/ 575 w 609"/>
                <a:gd name="T93" fmla="*/ 254 h 1227"/>
                <a:gd name="T94" fmla="*/ 558 w 609"/>
                <a:gd name="T95" fmla="*/ 249 h 1227"/>
                <a:gd name="T96" fmla="*/ 150 w 609"/>
                <a:gd name="T97" fmla="*/ 755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9" h="1227">
                  <a:moveTo>
                    <a:pt x="558" y="249"/>
                  </a:moveTo>
                  <a:lnTo>
                    <a:pt x="558" y="249"/>
                  </a:lnTo>
                  <a:lnTo>
                    <a:pt x="320" y="249"/>
                  </a:lnTo>
                  <a:lnTo>
                    <a:pt x="320" y="249"/>
                  </a:lnTo>
                  <a:lnTo>
                    <a:pt x="317" y="247"/>
                  </a:lnTo>
                  <a:lnTo>
                    <a:pt x="313" y="247"/>
                  </a:lnTo>
                  <a:lnTo>
                    <a:pt x="311" y="245"/>
                  </a:lnTo>
                  <a:lnTo>
                    <a:pt x="203" y="31"/>
                  </a:lnTo>
                  <a:lnTo>
                    <a:pt x="203" y="31"/>
                  </a:lnTo>
                  <a:lnTo>
                    <a:pt x="195" y="23"/>
                  </a:lnTo>
                  <a:lnTo>
                    <a:pt x="188" y="17"/>
                  </a:lnTo>
                  <a:lnTo>
                    <a:pt x="176" y="10"/>
                  </a:lnTo>
                  <a:lnTo>
                    <a:pt x="161" y="4"/>
                  </a:lnTo>
                  <a:lnTo>
                    <a:pt x="144" y="0"/>
                  </a:lnTo>
                  <a:lnTo>
                    <a:pt x="123" y="0"/>
                  </a:lnTo>
                  <a:lnTo>
                    <a:pt x="112" y="2"/>
                  </a:lnTo>
                  <a:lnTo>
                    <a:pt x="98" y="6"/>
                  </a:lnTo>
                  <a:lnTo>
                    <a:pt x="98" y="6"/>
                  </a:lnTo>
                  <a:lnTo>
                    <a:pt x="85" y="12"/>
                  </a:lnTo>
                  <a:lnTo>
                    <a:pt x="76" y="17"/>
                  </a:lnTo>
                  <a:lnTo>
                    <a:pt x="64" y="25"/>
                  </a:lnTo>
                  <a:lnTo>
                    <a:pt x="57" y="34"/>
                  </a:lnTo>
                  <a:lnTo>
                    <a:pt x="49" y="44"/>
                  </a:lnTo>
                  <a:lnTo>
                    <a:pt x="43" y="55"/>
                  </a:lnTo>
                  <a:lnTo>
                    <a:pt x="34" y="76"/>
                  </a:lnTo>
                  <a:lnTo>
                    <a:pt x="28" y="95"/>
                  </a:lnTo>
                  <a:lnTo>
                    <a:pt x="26" y="112"/>
                  </a:lnTo>
                  <a:lnTo>
                    <a:pt x="25" y="129"/>
                  </a:lnTo>
                  <a:lnTo>
                    <a:pt x="25" y="129"/>
                  </a:lnTo>
                  <a:lnTo>
                    <a:pt x="17" y="279"/>
                  </a:lnTo>
                  <a:lnTo>
                    <a:pt x="7" y="469"/>
                  </a:lnTo>
                  <a:lnTo>
                    <a:pt x="7" y="469"/>
                  </a:lnTo>
                  <a:lnTo>
                    <a:pt x="6" y="507"/>
                  </a:lnTo>
                  <a:lnTo>
                    <a:pt x="4" y="554"/>
                  </a:lnTo>
                  <a:lnTo>
                    <a:pt x="4" y="558"/>
                  </a:lnTo>
                  <a:lnTo>
                    <a:pt x="4" y="558"/>
                  </a:lnTo>
                  <a:lnTo>
                    <a:pt x="2" y="738"/>
                  </a:lnTo>
                  <a:lnTo>
                    <a:pt x="2" y="738"/>
                  </a:lnTo>
                  <a:lnTo>
                    <a:pt x="4" y="1104"/>
                  </a:lnTo>
                  <a:lnTo>
                    <a:pt x="4" y="1104"/>
                  </a:lnTo>
                  <a:lnTo>
                    <a:pt x="2" y="1117"/>
                  </a:lnTo>
                  <a:lnTo>
                    <a:pt x="0" y="1133"/>
                  </a:lnTo>
                  <a:lnTo>
                    <a:pt x="2" y="1152"/>
                  </a:lnTo>
                  <a:lnTo>
                    <a:pt x="4" y="1169"/>
                  </a:lnTo>
                  <a:lnTo>
                    <a:pt x="9" y="1188"/>
                  </a:lnTo>
                  <a:lnTo>
                    <a:pt x="13" y="1195"/>
                  </a:lnTo>
                  <a:lnTo>
                    <a:pt x="19" y="1203"/>
                  </a:lnTo>
                  <a:lnTo>
                    <a:pt x="25" y="1210"/>
                  </a:lnTo>
                  <a:lnTo>
                    <a:pt x="32" y="1214"/>
                  </a:lnTo>
                  <a:lnTo>
                    <a:pt x="32" y="1214"/>
                  </a:lnTo>
                  <a:lnTo>
                    <a:pt x="47" y="1222"/>
                  </a:lnTo>
                  <a:lnTo>
                    <a:pt x="62" y="1225"/>
                  </a:lnTo>
                  <a:lnTo>
                    <a:pt x="76" y="1227"/>
                  </a:lnTo>
                  <a:lnTo>
                    <a:pt x="89" y="1227"/>
                  </a:lnTo>
                  <a:lnTo>
                    <a:pt x="98" y="1225"/>
                  </a:lnTo>
                  <a:lnTo>
                    <a:pt x="108" y="1222"/>
                  </a:lnTo>
                  <a:lnTo>
                    <a:pt x="114" y="1218"/>
                  </a:lnTo>
                  <a:lnTo>
                    <a:pt x="119" y="1214"/>
                  </a:lnTo>
                  <a:lnTo>
                    <a:pt x="119" y="1214"/>
                  </a:lnTo>
                  <a:lnTo>
                    <a:pt x="129" y="1205"/>
                  </a:lnTo>
                  <a:lnTo>
                    <a:pt x="136" y="1195"/>
                  </a:lnTo>
                  <a:lnTo>
                    <a:pt x="142" y="1184"/>
                  </a:lnTo>
                  <a:lnTo>
                    <a:pt x="146" y="1174"/>
                  </a:lnTo>
                  <a:lnTo>
                    <a:pt x="146" y="1174"/>
                  </a:lnTo>
                  <a:lnTo>
                    <a:pt x="152" y="1184"/>
                  </a:lnTo>
                  <a:lnTo>
                    <a:pt x="157" y="1191"/>
                  </a:lnTo>
                  <a:lnTo>
                    <a:pt x="165" y="1203"/>
                  </a:lnTo>
                  <a:lnTo>
                    <a:pt x="174" y="1212"/>
                  </a:lnTo>
                  <a:lnTo>
                    <a:pt x="186" y="1222"/>
                  </a:lnTo>
                  <a:lnTo>
                    <a:pt x="199" y="1227"/>
                  </a:lnTo>
                  <a:lnTo>
                    <a:pt x="207" y="1227"/>
                  </a:lnTo>
                  <a:lnTo>
                    <a:pt x="214" y="1227"/>
                  </a:lnTo>
                  <a:lnTo>
                    <a:pt x="214" y="1227"/>
                  </a:lnTo>
                  <a:lnTo>
                    <a:pt x="241" y="1224"/>
                  </a:lnTo>
                  <a:lnTo>
                    <a:pt x="254" y="1220"/>
                  </a:lnTo>
                  <a:lnTo>
                    <a:pt x="264" y="1216"/>
                  </a:lnTo>
                  <a:lnTo>
                    <a:pt x="273" y="1210"/>
                  </a:lnTo>
                  <a:lnTo>
                    <a:pt x="281" y="1201"/>
                  </a:lnTo>
                  <a:lnTo>
                    <a:pt x="286" y="1191"/>
                  </a:lnTo>
                  <a:lnTo>
                    <a:pt x="290" y="1176"/>
                  </a:lnTo>
                  <a:lnTo>
                    <a:pt x="290" y="1176"/>
                  </a:lnTo>
                  <a:lnTo>
                    <a:pt x="320" y="1007"/>
                  </a:lnTo>
                  <a:lnTo>
                    <a:pt x="347" y="858"/>
                  </a:lnTo>
                  <a:lnTo>
                    <a:pt x="347" y="858"/>
                  </a:lnTo>
                  <a:lnTo>
                    <a:pt x="347" y="840"/>
                  </a:lnTo>
                  <a:lnTo>
                    <a:pt x="343" y="823"/>
                  </a:lnTo>
                  <a:lnTo>
                    <a:pt x="341" y="814"/>
                  </a:lnTo>
                  <a:lnTo>
                    <a:pt x="338" y="806"/>
                  </a:lnTo>
                  <a:lnTo>
                    <a:pt x="338" y="806"/>
                  </a:lnTo>
                  <a:lnTo>
                    <a:pt x="262" y="649"/>
                  </a:lnTo>
                  <a:lnTo>
                    <a:pt x="262" y="649"/>
                  </a:lnTo>
                  <a:lnTo>
                    <a:pt x="252" y="626"/>
                  </a:lnTo>
                  <a:lnTo>
                    <a:pt x="241" y="601"/>
                  </a:lnTo>
                  <a:lnTo>
                    <a:pt x="241" y="601"/>
                  </a:lnTo>
                  <a:lnTo>
                    <a:pt x="237" y="590"/>
                  </a:lnTo>
                  <a:lnTo>
                    <a:pt x="233" y="581"/>
                  </a:lnTo>
                  <a:lnTo>
                    <a:pt x="233" y="581"/>
                  </a:lnTo>
                  <a:lnTo>
                    <a:pt x="231" y="564"/>
                  </a:lnTo>
                  <a:lnTo>
                    <a:pt x="229" y="545"/>
                  </a:lnTo>
                  <a:lnTo>
                    <a:pt x="229" y="545"/>
                  </a:lnTo>
                  <a:lnTo>
                    <a:pt x="229" y="545"/>
                  </a:lnTo>
                  <a:lnTo>
                    <a:pt x="239" y="400"/>
                  </a:lnTo>
                  <a:lnTo>
                    <a:pt x="239" y="400"/>
                  </a:lnTo>
                  <a:lnTo>
                    <a:pt x="226" y="397"/>
                  </a:lnTo>
                  <a:lnTo>
                    <a:pt x="214" y="389"/>
                  </a:lnTo>
                  <a:lnTo>
                    <a:pt x="205" y="378"/>
                  </a:lnTo>
                  <a:lnTo>
                    <a:pt x="195" y="368"/>
                  </a:lnTo>
                  <a:lnTo>
                    <a:pt x="184" y="349"/>
                  </a:lnTo>
                  <a:lnTo>
                    <a:pt x="180" y="342"/>
                  </a:lnTo>
                  <a:lnTo>
                    <a:pt x="93" y="173"/>
                  </a:lnTo>
                  <a:lnTo>
                    <a:pt x="127" y="173"/>
                  </a:lnTo>
                  <a:lnTo>
                    <a:pt x="127" y="173"/>
                  </a:lnTo>
                  <a:lnTo>
                    <a:pt x="207" y="334"/>
                  </a:lnTo>
                  <a:lnTo>
                    <a:pt x="207" y="334"/>
                  </a:lnTo>
                  <a:lnTo>
                    <a:pt x="218" y="351"/>
                  </a:lnTo>
                  <a:lnTo>
                    <a:pt x="229" y="363"/>
                  </a:lnTo>
                  <a:lnTo>
                    <a:pt x="243" y="372"/>
                  </a:lnTo>
                  <a:lnTo>
                    <a:pt x="254" y="376"/>
                  </a:lnTo>
                  <a:lnTo>
                    <a:pt x="265" y="380"/>
                  </a:lnTo>
                  <a:lnTo>
                    <a:pt x="273" y="380"/>
                  </a:lnTo>
                  <a:lnTo>
                    <a:pt x="281" y="380"/>
                  </a:lnTo>
                  <a:lnTo>
                    <a:pt x="281" y="380"/>
                  </a:lnTo>
                  <a:lnTo>
                    <a:pt x="542" y="380"/>
                  </a:lnTo>
                  <a:lnTo>
                    <a:pt x="542" y="380"/>
                  </a:lnTo>
                  <a:lnTo>
                    <a:pt x="556" y="380"/>
                  </a:lnTo>
                  <a:lnTo>
                    <a:pt x="567" y="376"/>
                  </a:lnTo>
                  <a:lnTo>
                    <a:pt x="577" y="374"/>
                  </a:lnTo>
                  <a:lnTo>
                    <a:pt x="584" y="368"/>
                  </a:lnTo>
                  <a:lnTo>
                    <a:pt x="590" y="364"/>
                  </a:lnTo>
                  <a:lnTo>
                    <a:pt x="595" y="357"/>
                  </a:lnTo>
                  <a:lnTo>
                    <a:pt x="603" y="345"/>
                  </a:lnTo>
                  <a:lnTo>
                    <a:pt x="607" y="332"/>
                  </a:lnTo>
                  <a:lnTo>
                    <a:pt x="609" y="321"/>
                  </a:lnTo>
                  <a:lnTo>
                    <a:pt x="609" y="311"/>
                  </a:lnTo>
                  <a:lnTo>
                    <a:pt x="609" y="311"/>
                  </a:lnTo>
                  <a:lnTo>
                    <a:pt x="609" y="302"/>
                  </a:lnTo>
                  <a:lnTo>
                    <a:pt x="607" y="294"/>
                  </a:lnTo>
                  <a:lnTo>
                    <a:pt x="601" y="279"/>
                  </a:lnTo>
                  <a:lnTo>
                    <a:pt x="594" y="270"/>
                  </a:lnTo>
                  <a:lnTo>
                    <a:pt x="584" y="260"/>
                  </a:lnTo>
                  <a:lnTo>
                    <a:pt x="575" y="254"/>
                  </a:lnTo>
                  <a:lnTo>
                    <a:pt x="565" y="251"/>
                  </a:lnTo>
                  <a:lnTo>
                    <a:pt x="558" y="249"/>
                  </a:lnTo>
                  <a:lnTo>
                    <a:pt x="558" y="249"/>
                  </a:lnTo>
                  <a:close/>
                  <a:moveTo>
                    <a:pt x="199" y="856"/>
                  </a:moveTo>
                  <a:lnTo>
                    <a:pt x="150" y="1121"/>
                  </a:lnTo>
                  <a:lnTo>
                    <a:pt x="150" y="755"/>
                  </a:lnTo>
                  <a:lnTo>
                    <a:pt x="199" y="8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grpSp>
        <p:nvGrpSpPr>
          <p:cNvPr id="433" name="Group 115"/>
          <p:cNvGrpSpPr/>
          <p:nvPr/>
        </p:nvGrpSpPr>
        <p:grpSpPr>
          <a:xfrm>
            <a:off x="7190883" y="4148038"/>
            <a:ext cx="140565" cy="393173"/>
            <a:chOff x="9819920" y="2244570"/>
            <a:chExt cx="219075" cy="612776"/>
          </a:xfrm>
          <a:solidFill>
            <a:srgbClr val="C00000"/>
          </a:solidFill>
        </p:grpSpPr>
        <p:sp>
          <p:nvSpPr>
            <p:cNvPr id="434" name="Freeform 433"/>
            <p:cNvSpPr>
              <a:spLocks/>
            </p:cNvSpPr>
            <p:nvPr/>
          </p:nvSpPr>
          <p:spPr bwMode="auto">
            <a:xfrm>
              <a:off x="9880245" y="2244570"/>
              <a:ext cx="87313" cy="87313"/>
            </a:xfrm>
            <a:custGeom>
              <a:avLst/>
              <a:gdLst>
                <a:gd name="T0" fmla="*/ 81 w 163"/>
                <a:gd name="T1" fmla="*/ 164 h 164"/>
                <a:gd name="T2" fmla="*/ 81 w 163"/>
                <a:gd name="T3" fmla="*/ 164 h 164"/>
                <a:gd name="T4" fmla="*/ 98 w 163"/>
                <a:gd name="T5" fmla="*/ 163 h 164"/>
                <a:gd name="T6" fmla="*/ 113 w 163"/>
                <a:gd name="T7" fmla="*/ 157 h 164"/>
                <a:gd name="T8" fmla="*/ 127 w 163"/>
                <a:gd name="T9" fmla="*/ 150 h 164"/>
                <a:gd name="T10" fmla="*/ 139 w 163"/>
                <a:gd name="T11" fmla="*/ 140 h 164"/>
                <a:gd name="T12" fmla="*/ 149 w 163"/>
                <a:gd name="T13" fmla="*/ 128 h 164"/>
                <a:gd name="T14" fmla="*/ 157 w 163"/>
                <a:gd name="T15" fmla="*/ 114 h 164"/>
                <a:gd name="T16" fmla="*/ 161 w 163"/>
                <a:gd name="T17" fmla="*/ 98 h 164"/>
                <a:gd name="T18" fmla="*/ 163 w 163"/>
                <a:gd name="T19" fmla="*/ 82 h 164"/>
                <a:gd name="T20" fmla="*/ 163 w 163"/>
                <a:gd name="T21" fmla="*/ 82 h 164"/>
                <a:gd name="T22" fmla="*/ 161 w 163"/>
                <a:gd name="T23" fmla="*/ 65 h 164"/>
                <a:gd name="T24" fmla="*/ 157 w 163"/>
                <a:gd name="T25" fmla="*/ 49 h 164"/>
                <a:gd name="T26" fmla="*/ 149 w 163"/>
                <a:gd name="T27" fmla="*/ 36 h 164"/>
                <a:gd name="T28" fmla="*/ 139 w 163"/>
                <a:gd name="T29" fmla="*/ 23 h 164"/>
                <a:gd name="T30" fmla="*/ 127 w 163"/>
                <a:gd name="T31" fmla="*/ 13 h 164"/>
                <a:gd name="T32" fmla="*/ 113 w 163"/>
                <a:gd name="T33" fmla="*/ 6 h 164"/>
                <a:gd name="T34" fmla="*/ 98 w 163"/>
                <a:gd name="T35" fmla="*/ 1 h 164"/>
                <a:gd name="T36" fmla="*/ 81 w 163"/>
                <a:gd name="T37" fmla="*/ 0 h 164"/>
                <a:gd name="T38" fmla="*/ 81 w 163"/>
                <a:gd name="T39" fmla="*/ 0 h 164"/>
                <a:gd name="T40" fmla="*/ 65 w 163"/>
                <a:gd name="T41" fmla="*/ 1 h 164"/>
                <a:gd name="T42" fmla="*/ 50 w 163"/>
                <a:gd name="T43" fmla="*/ 6 h 164"/>
                <a:gd name="T44" fmla="*/ 35 w 163"/>
                <a:gd name="T45" fmla="*/ 13 h 164"/>
                <a:gd name="T46" fmla="*/ 24 w 163"/>
                <a:gd name="T47" fmla="*/ 23 h 164"/>
                <a:gd name="T48" fmla="*/ 14 w 163"/>
                <a:gd name="T49" fmla="*/ 36 h 164"/>
                <a:gd name="T50" fmla="*/ 7 w 163"/>
                <a:gd name="T51" fmla="*/ 49 h 164"/>
                <a:gd name="T52" fmla="*/ 1 w 163"/>
                <a:gd name="T53" fmla="*/ 65 h 164"/>
                <a:gd name="T54" fmla="*/ 0 w 163"/>
                <a:gd name="T55" fmla="*/ 82 h 164"/>
                <a:gd name="T56" fmla="*/ 0 w 163"/>
                <a:gd name="T57" fmla="*/ 82 h 164"/>
                <a:gd name="T58" fmla="*/ 1 w 163"/>
                <a:gd name="T59" fmla="*/ 98 h 164"/>
                <a:gd name="T60" fmla="*/ 7 w 163"/>
                <a:gd name="T61" fmla="*/ 114 h 164"/>
                <a:gd name="T62" fmla="*/ 14 w 163"/>
                <a:gd name="T63" fmla="*/ 128 h 164"/>
                <a:gd name="T64" fmla="*/ 24 w 163"/>
                <a:gd name="T65" fmla="*/ 140 h 164"/>
                <a:gd name="T66" fmla="*/ 35 w 163"/>
                <a:gd name="T67" fmla="*/ 150 h 164"/>
                <a:gd name="T68" fmla="*/ 50 w 163"/>
                <a:gd name="T69" fmla="*/ 157 h 164"/>
                <a:gd name="T70" fmla="*/ 65 w 163"/>
                <a:gd name="T71" fmla="*/ 163 h 164"/>
                <a:gd name="T72" fmla="*/ 81 w 163"/>
                <a:gd name="T73" fmla="*/ 164 h 164"/>
                <a:gd name="T74" fmla="*/ 81 w 163"/>
                <a:gd name="T75"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64">
                  <a:moveTo>
                    <a:pt x="81" y="164"/>
                  </a:moveTo>
                  <a:lnTo>
                    <a:pt x="81" y="164"/>
                  </a:lnTo>
                  <a:lnTo>
                    <a:pt x="98" y="163"/>
                  </a:lnTo>
                  <a:lnTo>
                    <a:pt x="113" y="157"/>
                  </a:lnTo>
                  <a:lnTo>
                    <a:pt x="127" y="150"/>
                  </a:lnTo>
                  <a:lnTo>
                    <a:pt x="139" y="140"/>
                  </a:lnTo>
                  <a:lnTo>
                    <a:pt x="149" y="128"/>
                  </a:lnTo>
                  <a:lnTo>
                    <a:pt x="157" y="114"/>
                  </a:lnTo>
                  <a:lnTo>
                    <a:pt x="161" y="98"/>
                  </a:lnTo>
                  <a:lnTo>
                    <a:pt x="163" y="82"/>
                  </a:lnTo>
                  <a:lnTo>
                    <a:pt x="163" y="82"/>
                  </a:lnTo>
                  <a:lnTo>
                    <a:pt x="161" y="65"/>
                  </a:lnTo>
                  <a:lnTo>
                    <a:pt x="157" y="49"/>
                  </a:lnTo>
                  <a:lnTo>
                    <a:pt x="149" y="36"/>
                  </a:lnTo>
                  <a:lnTo>
                    <a:pt x="139" y="23"/>
                  </a:lnTo>
                  <a:lnTo>
                    <a:pt x="127" y="13"/>
                  </a:lnTo>
                  <a:lnTo>
                    <a:pt x="113" y="6"/>
                  </a:lnTo>
                  <a:lnTo>
                    <a:pt x="98" y="1"/>
                  </a:lnTo>
                  <a:lnTo>
                    <a:pt x="81" y="0"/>
                  </a:lnTo>
                  <a:lnTo>
                    <a:pt x="81" y="0"/>
                  </a:lnTo>
                  <a:lnTo>
                    <a:pt x="65" y="1"/>
                  </a:lnTo>
                  <a:lnTo>
                    <a:pt x="50" y="6"/>
                  </a:lnTo>
                  <a:lnTo>
                    <a:pt x="35" y="13"/>
                  </a:lnTo>
                  <a:lnTo>
                    <a:pt x="24" y="23"/>
                  </a:lnTo>
                  <a:lnTo>
                    <a:pt x="14" y="36"/>
                  </a:lnTo>
                  <a:lnTo>
                    <a:pt x="7" y="49"/>
                  </a:lnTo>
                  <a:lnTo>
                    <a:pt x="1" y="65"/>
                  </a:lnTo>
                  <a:lnTo>
                    <a:pt x="0" y="82"/>
                  </a:lnTo>
                  <a:lnTo>
                    <a:pt x="0" y="82"/>
                  </a:lnTo>
                  <a:lnTo>
                    <a:pt x="1" y="98"/>
                  </a:lnTo>
                  <a:lnTo>
                    <a:pt x="7" y="114"/>
                  </a:lnTo>
                  <a:lnTo>
                    <a:pt x="14" y="128"/>
                  </a:lnTo>
                  <a:lnTo>
                    <a:pt x="24" y="140"/>
                  </a:lnTo>
                  <a:lnTo>
                    <a:pt x="35" y="150"/>
                  </a:lnTo>
                  <a:lnTo>
                    <a:pt x="50" y="157"/>
                  </a:lnTo>
                  <a:lnTo>
                    <a:pt x="65" y="163"/>
                  </a:lnTo>
                  <a:lnTo>
                    <a:pt x="81" y="164"/>
                  </a:lnTo>
                  <a:lnTo>
                    <a:pt x="81"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5" name="Freeform 8"/>
            <p:cNvSpPr>
              <a:spLocks noEditPoints="1"/>
            </p:cNvSpPr>
            <p:nvPr/>
          </p:nvSpPr>
          <p:spPr bwMode="auto">
            <a:xfrm>
              <a:off x="9819920" y="2265208"/>
              <a:ext cx="219075" cy="592138"/>
            </a:xfrm>
            <a:custGeom>
              <a:avLst/>
              <a:gdLst>
                <a:gd name="T0" fmla="*/ 394 w 414"/>
                <a:gd name="T1" fmla="*/ 105 h 1119"/>
                <a:gd name="T2" fmla="*/ 384 w 414"/>
                <a:gd name="T3" fmla="*/ 34 h 1119"/>
                <a:gd name="T4" fmla="*/ 377 w 414"/>
                <a:gd name="T5" fmla="*/ 14 h 1119"/>
                <a:gd name="T6" fmla="*/ 354 w 414"/>
                <a:gd name="T7" fmla="*/ 14 h 1119"/>
                <a:gd name="T8" fmla="*/ 265 w 414"/>
                <a:gd name="T9" fmla="*/ 122 h 1119"/>
                <a:gd name="T10" fmla="*/ 331 w 414"/>
                <a:gd name="T11" fmla="*/ 157 h 1119"/>
                <a:gd name="T12" fmla="*/ 304 w 414"/>
                <a:gd name="T13" fmla="*/ 170 h 1119"/>
                <a:gd name="T14" fmla="*/ 251 w 414"/>
                <a:gd name="T15" fmla="*/ 145 h 1119"/>
                <a:gd name="T16" fmla="*/ 225 w 414"/>
                <a:gd name="T17" fmla="*/ 283 h 1119"/>
                <a:gd name="T18" fmla="*/ 198 w 414"/>
                <a:gd name="T19" fmla="*/ 155 h 1119"/>
                <a:gd name="T20" fmla="*/ 175 w 414"/>
                <a:gd name="T21" fmla="*/ 253 h 1119"/>
                <a:gd name="T22" fmla="*/ 146 w 414"/>
                <a:gd name="T23" fmla="*/ 171 h 1119"/>
                <a:gd name="T24" fmla="*/ 92 w 414"/>
                <a:gd name="T25" fmla="*/ 170 h 1119"/>
                <a:gd name="T26" fmla="*/ 29 w 414"/>
                <a:gd name="T27" fmla="*/ 201 h 1119"/>
                <a:gd name="T28" fmla="*/ 14 w 414"/>
                <a:gd name="T29" fmla="*/ 254 h 1119"/>
                <a:gd name="T30" fmla="*/ 1 w 414"/>
                <a:gd name="T31" fmla="*/ 569 h 1119"/>
                <a:gd name="T32" fmla="*/ 36 w 414"/>
                <a:gd name="T33" fmla="*/ 593 h 1119"/>
                <a:gd name="T34" fmla="*/ 76 w 414"/>
                <a:gd name="T35" fmla="*/ 580 h 1119"/>
                <a:gd name="T36" fmla="*/ 90 w 414"/>
                <a:gd name="T37" fmla="*/ 319 h 1119"/>
                <a:gd name="T38" fmla="*/ 90 w 414"/>
                <a:gd name="T39" fmla="*/ 1020 h 1119"/>
                <a:gd name="T40" fmla="*/ 117 w 414"/>
                <a:gd name="T41" fmla="*/ 1115 h 1119"/>
                <a:gd name="T42" fmla="*/ 182 w 414"/>
                <a:gd name="T43" fmla="*/ 1100 h 1119"/>
                <a:gd name="T44" fmla="*/ 196 w 414"/>
                <a:gd name="T45" fmla="*/ 562 h 1119"/>
                <a:gd name="T46" fmla="*/ 205 w 414"/>
                <a:gd name="T47" fmla="*/ 1083 h 1119"/>
                <a:gd name="T48" fmla="*/ 252 w 414"/>
                <a:gd name="T49" fmla="*/ 1119 h 1119"/>
                <a:gd name="T50" fmla="*/ 304 w 414"/>
                <a:gd name="T51" fmla="*/ 1077 h 1119"/>
                <a:gd name="T52" fmla="*/ 304 w 414"/>
                <a:gd name="T53" fmla="*/ 581 h 1119"/>
                <a:gd name="T54" fmla="*/ 345 w 414"/>
                <a:gd name="T55" fmla="*/ 400 h 1119"/>
                <a:gd name="T56" fmla="*/ 397 w 414"/>
                <a:gd name="T57" fmla="*/ 410 h 1119"/>
                <a:gd name="T58" fmla="*/ 414 w 414"/>
                <a:gd name="T59" fmla="*/ 351 h 1119"/>
                <a:gd name="T60" fmla="*/ 335 w 414"/>
                <a:gd name="T61" fmla="*/ 88 h 1119"/>
                <a:gd name="T62" fmla="*/ 344 w 414"/>
                <a:gd name="T63" fmla="*/ 80 h 1119"/>
                <a:gd name="T64" fmla="*/ 344 w 414"/>
                <a:gd name="T65" fmla="*/ 93 h 1119"/>
                <a:gd name="T66" fmla="*/ 318 w 414"/>
                <a:gd name="T67" fmla="*/ 23 h 1119"/>
                <a:gd name="T68" fmla="*/ 358 w 414"/>
                <a:gd name="T69" fmla="*/ 65 h 1119"/>
                <a:gd name="T70" fmla="*/ 309 w 414"/>
                <a:gd name="T71" fmla="*/ 46 h 1119"/>
                <a:gd name="T72" fmla="*/ 321 w 414"/>
                <a:gd name="T73" fmla="*/ 88 h 1119"/>
                <a:gd name="T74" fmla="*/ 321 w 414"/>
                <a:gd name="T75" fmla="*/ 73 h 1119"/>
                <a:gd name="T76" fmla="*/ 329 w 414"/>
                <a:gd name="T77" fmla="*/ 82 h 1119"/>
                <a:gd name="T78" fmla="*/ 308 w 414"/>
                <a:gd name="T79" fmla="*/ 66 h 1119"/>
                <a:gd name="T80" fmla="*/ 311 w 414"/>
                <a:gd name="T81" fmla="*/ 78 h 1119"/>
                <a:gd name="T82" fmla="*/ 298 w 414"/>
                <a:gd name="T83" fmla="*/ 73 h 1119"/>
                <a:gd name="T84" fmla="*/ 289 w 414"/>
                <a:gd name="T85" fmla="*/ 124 h 1119"/>
                <a:gd name="T86" fmla="*/ 282 w 414"/>
                <a:gd name="T87" fmla="*/ 113 h 1119"/>
                <a:gd name="T88" fmla="*/ 295 w 414"/>
                <a:gd name="T89" fmla="*/ 113 h 1119"/>
                <a:gd name="T90" fmla="*/ 291 w 414"/>
                <a:gd name="T91" fmla="*/ 98 h 1119"/>
                <a:gd name="T92" fmla="*/ 299 w 414"/>
                <a:gd name="T93" fmla="*/ 88 h 1119"/>
                <a:gd name="T94" fmla="*/ 302 w 414"/>
                <a:gd name="T95" fmla="*/ 99 h 1119"/>
                <a:gd name="T96" fmla="*/ 312 w 414"/>
                <a:gd name="T97" fmla="*/ 128 h 1119"/>
                <a:gd name="T98" fmla="*/ 301 w 414"/>
                <a:gd name="T99" fmla="*/ 124 h 1119"/>
                <a:gd name="T100" fmla="*/ 309 w 414"/>
                <a:gd name="T101" fmla="*/ 116 h 1119"/>
                <a:gd name="T102" fmla="*/ 312 w 414"/>
                <a:gd name="T103" fmla="*/ 109 h 1119"/>
                <a:gd name="T104" fmla="*/ 312 w 414"/>
                <a:gd name="T105" fmla="*/ 95 h 1119"/>
                <a:gd name="T106" fmla="*/ 322 w 414"/>
                <a:gd name="T107" fmla="*/ 103 h 1119"/>
                <a:gd name="T108" fmla="*/ 332 w 414"/>
                <a:gd name="T109" fmla="*/ 132 h 1119"/>
                <a:gd name="T110" fmla="*/ 321 w 414"/>
                <a:gd name="T111" fmla="*/ 135 h 1119"/>
                <a:gd name="T112" fmla="*/ 325 w 414"/>
                <a:gd name="T113" fmla="*/ 122 h 1119"/>
                <a:gd name="T114" fmla="*/ 332 w 414"/>
                <a:gd name="T115" fmla="*/ 132 h 1119"/>
                <a:gd name="T116" fmla="*/ 327 w 414"/>
                <a:gd name="T117" fmla="*/ 106 h 1119"/>
                <a:gd name="T118" fmla="*/ 340 w 414"/>
                <a:gd name="T119" fmla="*/ 105 h 1119"/>
                <a:gd name="T120" fmla="*/ 331 w 414"/>
                <a:gd name="T121" fmla="*/ 115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1119">
                  <a:moveTo>
                    <a:pt x="414" y="136"/>
                  </a:moveTo>
                  <a:lnTo>
                    <a:pt x="414" y="136"/>
                  </a:lnTo>
                  <a:lnTo>
                    <a:pt x="413" y="125"/>
                  </a:lnTo>
                  <a:lnTo>
                    <a:pt x="410" y="116"/>
                  </a:lnTo>
                  <a:lnTo>
                    <a:pt x="405" y="111"/>
                  </a:lnTo>
                  <a:lnTo>
                    <a:pt x="400" y="108"/>
                  </a:lnTo>
                  <a:lnTo>
                    <a:pt x="394" y="105"/>
                  </a:lnTo>
                  <a:lnTo>
                    <a:pt x="388" y="103"/>
                  </a:lnTo>
                  <a:lnTo>
                    <a:pt x="375" y="103"/>
                  </a:lnTo>
                  <a:lnTo>
                    <a:pt x="375" y="103"/>
                  </a:lnTo>
                  <a:lnTo>
                    <a:pt x="367" y="103"/>
                  </a:lnTo>
                  <a:lnTo>
                    <a:pt x="358" y="106"/>
                  </a:lnTo>
                  <a:lnTo>
                    <a:pt x="384" y="34"/>
                  </a:lnTo>
                  <a:lnTo>
                    <a:pt x="384" y="34"/>
                  </a:lnTo>
                  <a:lnTo>
                    <a:pt x="385" y="31"/>
                  </a:lnTo>
                  <a:lnTo>
                    <a:pt x="384" y="29"/>
                  </a:lnTo>
                  <a:lnTo>
                    <a:pt x="382" y="26"/>
                  </a:lnTo>
                  <a:lnTo>
                    <a:pt x="380" y="24"/>
                  </a:lnTo>
                  <a:lnTo>
                    <a:pt x="375" y="21"/>
                  </a:lnTo>
                  <a:lnTo>
                    <a:pt x="377" y="14"/>
                  </a:lnTo>
                  <a:lnTo>
                    <a:pt x="377" y="14"/>
                  </a:lnTo>
                  <a:lnTo>
                    <a:pt x="377" y="13"/>
                  </a:lnTo>
                  <a:lnTo>
                    <a:pt x="375" y="11"/>
                  </a:lnTo>
                  <a:lnTo>
                    <a:pt x="360" y="6"/>
                  </a:lnTo>
                  <a:lnTo>
                    <a:pt x="360" y="6"/>
                  </a:lnTo>
                  <a:lnTo>
                    <a:pt x="358" y="6"/>
                  </a:lnTo>
                  <a:lnTo>
                    <a:pt x="357" y="7"/>
                  </a:lnTo>
                  <a:lnTo>
                    <a:pt x="354" y="14"/>
                  </a:lnTo>
                  <a:lnTo>
                    <a:pt x="318" y="1"/>
                  </a:lnTo>
                  <a:lnTo>
                    <a:pt x="318" y="1"/>
                  </a:lnTo>
                  <a:lnTo>
                    <a:pt x="315" y="0"/>
                  </a:lnTo>
                  <a:lnTo>
                    <a:pt x="312" y="1"/>
                  </a:lnTo>
                  <a:lnTo>
                    <a:pt x="309" y="3"/>
                  </a:lnTo>
                  <a:lnTo>
                    <a:pt x="308" y="7"/>
                  </a:lnTo>
                  <a:lnTo>
                    <a:pt x="265" y="122"/>
                  </a:lnTo>
                  <a:lnTo>
                    <a:pt x="265" y="122"/>
                  </a:lnTo>
                  <a:lnTo>
                    <a:pt x="264" y="126"/>
                  </a:lnTo>
                  <a:lnTo>
                    <a:pt x="265" y="129"/>
                  </a:lnTo>
                  <a:lnTo>
                    <a:pt x="266" y="132"/>
                  </a:lnTo>
                  <a:lnTo>
                    <a:pt x="268" y="134"/>
                  </a:lnTo>
                  <a:lnTo>
                    <a:pt x="331" y="157"/>
                  </a:lnTo>
                  <a:lnTo>
                    <a:pt x="331" y="157"/>
                  </a:lnTo>
                  <a:lnTo>
                    <a:pt x="334" y="157"/>
                  </a:lnTo>
                  <a:lnTo>
                    <a:pt x="335" y="157"/>
                  </a:lnTo>
                  <a:lnTo>
                    <a:pt x="335" y="157"/>
                  </a:lnTo>
                  <a:lnTo>
                    <a:pt x="337" y="180"/>
                  </a:lnTo>
                  <a:lnTo>
                    <a:pt x="337" y="180"/>
                  </a:lnTo>
                  <a:lnTo>
                    <a:pt x="321" y="174"/>
                  </a:lnTo>
                  <a:lnTo>
                    <a:pt x="304" y="170"/>
                  </a:lnTo>
                  <a:lnTo>
                    <a:pt x="304" y="170"/>
                  </a:lnTo>
                  <a:lnTo>
                    <a:pt x="289" y="165"/>
                  </a:lnTo>
                  <a:lnTo>
                    <a:pt x="278" y="161"/>
                  </a:lnTo>
                  <a:lnTo>
                    <a:pt x="262" y="154"/>
                  </a:lnTo>
                  <a:lnTo>
                    <a:pt x="254" y="148"/>
                  </a:lnTo>
                  <a:lnTo>
                    <a:pt x="251" y="145"/>
                  </a:lnTo>
                  <a:lnTo>
                    <a:pt x="251" y="145"/>
                  </a:lnTo>
                  <a:lnTo>
                    <a:pt x="249" y="171"/>
                  </a:lnTo>
                  <a:lnTo>
                    <a:pt x="246" y="195"/>
                  </a:lnTo>
                  <a:lnTo>
                    <a:pt x="242" y="218"/>
                  </a:lnTo>
                  <a:lnTo>
                    <a:pt x="238" y="240"/>
                  </a:lnTo>
                  <a:lnTo>
                    <a:pt x="229" y="272"/>
                  </a:lnTo>
                  <a:lnTo>
                    <a:pt x="225" y="283"/>
                  </a:lnTo>
                  <a:lnTo>
                    <a:pt x="225" y="283"/>
                  </a:lnTo>
                  <a:lnTo>
                    <a:pt x="221" y="253"/>
                  </a:lnTo>
                  <a:lnTo>
                    <a:pt x="216" y="224"/>
                  </a:lnTo>
                  <a:lnTo>
                    <a:pt x="209" y="197"/>
                  </a:lnTo>
                  <a:lnTo>
                    <a:pt x="223" y="177"/>
                  </a:lnTo>
                  <a:lnTo>
                    <a:pt x="198" y="155"/>
                  </a:lnTo>
                  <a:lnTo>
                    <a:pt x="198" y="154"/>
                  </a:lnTo>
                  <a:lnTo>
                    <a:pt x="198" y="155"/>
                  </a:lnTo>
                  <a:lnTo>
                    <a:pt x="198" y="154"/>
                  </a:lnTo>
                  <a:lnTo>
                    <a:pt x="198" y="155"/>
                  </a:lnTo>
                  <a:lnTo>
                    <a:pt x="172" y="177"/>
                  </a:lnTo>
                  <a:lnTo>
                    <a:pt x="186" y="197"/>
                  </a:lnTo>
                  <a:lnTo>
                    <a:pt x="186" y="197"/>
                  </a:lnTo>
                  <a:lnTo>
                    <a:pt x="180" y="224"/>
                  </a:lnTo>
                  <a:lnTo>
                    <a:pt x="175" y="253"/>
                  </a:lnTo>
                  <a:lnTo>
                    <a:pt x="170" y="283"/>
                  </a:lnTo>
                  <a:lnTo>
                    <a:pt x="170" y="283"/>
                  </a:lnTo>
                  <a:lnTo>
                    <a:pt x="168" y="272"/>
                  </a:lnTo>
                  <a:lnTo>
                    <a:pt x="159" y="240"/>
                  </a:lnTo>
                  <a:lnTo>
                    <a:pt x="153" y="218"/>
                  </a:lnTo>
                  <a:lnTo>
                    <a:pt x="149" y="195"/>
                  </a:lnTo>
                  <a:lnTo>
                    <a:pt x="146" y="171"/>
                  </a:lnTo>
                  <a:lnTo>
                    <a:pt x="145" y="145"/>
                  </a:lnTo>
                  <a:lnTo>
                    <a:pt x="145" y="145"/>
                  </a:lnTo>
                  <a:lnTo>
                    <a:pt x="142" y="148"/>
                  </a:lnTo>
                  <a:lnTo>
                    <a:pt x="133" y="154"/>
                  </a:lnTo>
                  <a:lnTo>
                    <a:pt x="117" y="161"/>
                  </a:lnTo>
                  <a:lnTo>
                    <a:pt x="106" y="165"/>
                  </a:lnTo>
                  <a:lnTo>
                    <a:pt x="92" y="170"/>
                  </a:lnTo>
                  <a:lnTo>
                    <a:pt x="92" y="170"/>
                  </a:lnTo>
                  <a:lnTo>
                    <a:pt x="79" y="172"/>
                  </a:lnTo>
                  <a:lnTo>
                    <a:pt x="66" y="178"/>
                  </a:lnTo>
                  <a:lnTo>
                    <a:pt x="54" y="183"/>
                  </a:lnTo>
                  <a:lnTo>
                    <a:pt x="44" y="190"/>
                  </a:lnTo>
                  <a:lnTo>
                    <a:pt x="36" y="195"/>
                  </a:lnTo>
                  <a:lnTo>
                    <a:pt x="29" y="201"/>
                  </a:lnTo>
                  <a:lnTo>
                    <a:pt x="24" y="207"/>
                  </a:lnTo>
                  <a:lnTo>
                    <a:pt x="21" y="211"/>
                  </a:lnTo>
                  <a:lnTo>
                    <a:pt x="21" y="211"/>
                  </a:lnTo>
                  <a:lnTo>
                    <a:pt x="19" y="218"/>
                  </a:lnTo>
                  <a:lnTo>
                    <a:pt x="17" y="226"/>
                  </a:lnTo>
                  <a:lnTo>
                    <a:pt x="16" y="236"/>
                  </a:lnTo>
                  <a:lnTo>
                    <a:pt x="14" y="254"/>
                  </a:lnTo>
                  <a:lnTo>
                    <a:pt x="14" y="254"/>
                  </a:lnTo>
                  <a:lnTo>
                    <a:pt x="4" y="388"/>
                  </a:lnTo>
                  <a:lnTo>
                    <a:pt x="0" y="483"/>
                  </a:lnTo>
                  <a:lnTo>
                    <a:pt x="0" y="525"/>
                  </a:lnTo>
                  <a:lnTo>
                    <a:pt x="0" y="558"/>
                  </a:lnTo>
                  <a:lnTo>
                    <a:pt x="0" y="558"/>
                  </a:lnTo>
                  <a:lnTo>
                    <a:pt x="1" y="569"/>
                  </a:lnTo>
                  <a:lnTo>
                    <a:pt x="4" y="575"/>
                  </a:lnTo>
                  <a:lnTo>
                    <a:pt x="7" y="580"/>
                  </a:lnTo>
                  <a:lnTo>
                    <a:pt x="11" y="585"/>
                  </a:lnTo>
                  <a:lnTo>
                    <a:pt x="17" y="590"/>
                  </a:lnTo>
                  <a:lnTo>
                    <a:pt x="26" y="593"/>
                  </a:lnTo>
                  <a:lnTo>
                    <a:pt x="36" y="593"/>
                  </a:lnTo>
                  <a:lnTo>
                    <a:pt x="36" y="593"/>
                  </a:lnTo>
                  <a:lnTo>
                    <a:pt x="46" y="593"/>
                  </a:lnTo>
                  <a:lnTo>
                    <a:pt x="54" y="591"/>
                  </a:lnTo>
                  <a:lnTo>
                    <a:pt x="66" y="587"/>
                  </a:lnTo>
                  <a:lnTo>
                    <a:pt x="73" y="584"/>
                  </a:lnTo>
                  <a:lnTo>
                    <a:pt x="74" y="582"/>
                  </a:lnTo>
                  <a:lnTo>
                    <a:pt x="74" y="582"/>
                  </a:lnTo>
                  <a:lnTo>
                    <a:pt x="76" y="580"/>
                  </a:lnTo>
                  <a:lnTo>
                    <a:pt x="79" y="574"/>
                  </a:lnTo>
                  <a:lnTo>
                    <a:pt x="82" y="561"/>
                  </a:lnTo>
                  <a:lnTo>
                    <a:pt x="85" y="541"/>
                  </a:lnTo>
                  <a:lnTo>
                    <a:pt x="85" y="541"/>
                  </a:lnTo>
                  <a:lnTo>
                    <a:pt x="85" y="418"/>
                  </a:lnTo>
                  <a:lnTo>
                    <a:pt x="85" y="319"/>
                  </a:lnTo>
                  <a:lnTo>
                    <a:pt x="90" y="319"/>
                  </a:lnTo>
                  <a:lnTo>
                    <a:pt x="93" y="581"/>
                  </a:lnTo>
                  <a:lnTo>
                    <a:pt x="93" y="581"/>
                  </a:lnTo>
                  <a:lnTo>
                    <a:pt x="92" y="641"/>
                  </a:lnTo>
                  <a:lnTo>
                    <a:pt x="89" y="782"/>
                  </a:lnTo>
                  <a:lnTo>
                    <a:pt x="89" y="866"/>
                  </a:lnTo>
                  <a:lnTo>
                    <a:pt x="89" y="948"/>
                  </a:lnTo>
                  <a:lnTo>
                    <a:pt x="90" y="1020"/>
                  </a:lnTo>
                  <a:lnTo>
                    <a:pt x="93" y="1077"/>
                  </a:lnTo>
                  <a:lnTo>
                    <a:pt x="93" y="1077"/>
                  </a:lnTo>
                  <a:lnTo>
                    <a:pt x="95" y="1090"/>
                  </a:lnTo>
                  <a:lnTo>
                    <a:pt x="97" y="1097"/>
                  </a:lnTo>
                  <a:lnTo>
                    <a:pt x="102" y="1105"/>
                  </a:lnTo>
                  <a:lnTo>
                    <a:pt x="109" y="1110"/>
                  </a:lnTo>
                  <a:lnTo>
                    <a:pt x="117" y="1115"/>
                  </a:lnTo>
                  <a:lnTo>
                    <a:pt x="129" y="1118"/>
                  </a:lnTo>
                  <a:lnTo>
                    <a:pt x="143" y="1119"/>
                  </a:lnTo>
                  <a:lnTo>
                    <a:pt x="143" y="1119"/>
                  </a:lnTo>
                  <a:lnTo>
                    <a:pt x="156" y="1118"/>
                  </a:lnTo>
                  <a:lnTo>
                    <a:pt x="168" y="1113"/>
                  </a:lnTo>
                  <a:lnTo>
                    <a:pt x="176" y="1107"/>
                  </a:lnTo>
                  <a:lnTo>
                    <a:pt x="182" y="1100"/>
                  </a:lnTo>
                  <a:lnTo>
                    <a:pt x="188" y="1092"/>
                  </a:lnTo>
                  <a:lnTo>
                    <a:pt x="191" y="1083"/>
                  </a:lnTo>
                  <a:lnTo>
                    <a:pt x="193" y="1073"/>
                  </a:lnTo>
                  <a:lnTo>
                    <a:pt x="193" y="1063"/>
                  </a:lnTo>
                  <a:lnTo>
                    <a:pt x="193" y="1063"/>
                  </a:lnTo>
                  <a:lnTo>
                    <a:pt x="193" y="562"/>
                  </a:lnTo>
                  <a:lnTo>
                    <a:pt x="196" y="562"/>
                  </a:lnTo>
                  <a:lnTo>
                    <a:pt x="198" y="562"/>
                  </a:lnTo>
                  <a:lnTo>
                    <a:pt x="202" y="562"/>
                  </a:lnTo>
                  <a:lnTo>
                    <a:pt x="202" y="562"/>
                  </a:lnTo>
                  <a:lnTo>
                    <a:pt x="202" y="1063"/>
                  </a:lnTo>
                  <a:lnTo>
                    <a:pt x="202" y="1063"/>
                  </a:lnTo>
                  <a:lnTo>
                    <a:pt x="203" y="1073"/>
                  </a:lnTo>
                  <a:lnTo>
                    <a:pt x="205" y="1083"/>
                  </a:lnTo>
                  <a:lnTo>
                    <a:pt x="208" y="1092"/>
                  </a:lnTo>
                  <a:lnTo>
                    <a:pt x="213" y="1100"/>
                  </a:lnTo>
                  <a:lnTo>
                    <a:pt x="221" y="1107"/>
                  </a:lnTo>
                  <a:lnTo>
                    <a:pt x="229" y="1113"/>
                  </a:lnTo>
                  <a:lnTo>
                    <a:pt x="239" y="1118"/>
                  </a:lnTo>
                  <a:lnTo>
                    <a:pt x="252" y="1119"/>
                  </a:lnTo>
                  <a:lnTo>
                    <a:pt x="252" y="1119"/>
                  </a:lnTo>
                  <a:lnTo>
                    <a:pt x="268" y="1118"/>
                  </a:lnTo>
                  <a:lnTo>
                    <a:pt x="279" y="1115"/>
                  </a:lnTo>
                  <a:lnTo>
                    <a:pt x="288" y="1110"/>
                  </a:lnTo>
                  <a:lnTo>
                    <a:pt x="294" y="1105"/>
                  </a:lnTo>
                  <a:lnTo>
                    <a:pt x="298" y="1097"/>
                  </a:lnTo>
                  <a:lnTo>
                    <a:pt x="301" y="1090"/>
                  </a:lnTo>
                  <a:lnTo>
                    <a:pt x="304" y="1077"/>
                  </a:lnTo>
                  <a:lnTo>
                    <a:pt x="304" y="1077"/>
                  </a:lnTo>
                  <a:lnTo>
                    <a:pt x="305" y="1020"/>
                  </a:lnTo>
                  <a:lnTo>
                    <a:pt x="307" y="948"/>
                  </a:lnTo>
                  <a:lnTo>
                    <a:pt x="308" y="866"/>
                  </a:lnTo>
                  <a:lnTo>
                    <a:pt x="307" y="782"/>
                  </a:lnTo>
                  <a:lnTo>
                    <a:pt x="305" y="641"/>
                  </a:lnTo>
                  <a:lnTo>
                    <a:pt x="304" y="581"/>
                  </a:lnTo>
                  <a:lnTo>
                    <a:pt x="305" y="319"/>
                  </a:lnTo>
                  <a:lnTo>
                    <a:pt x="305" y="319"/>
                  </a:lnTo>
                  <a:lnTo>
                    <a:pt x="327" y="365"/>
                  </a:lnTo>
                  <a:lnTo>
                    <a:pt x="327" y="365"/>
                  </a:lnTo>
                  <a:lnTo>
                    <a:pt x="335" y="385"/>
                  </a:lnTo>
                  <a:lnTo>
                    <a:pt x="341" y="394"/>
                  </a:lnTo>
                  <a:lnTo>
                    <a:pt x="345" y="400"/>
                  </a:lnTo>
                  <a:lnTo>
                    <a:pt x="352" y="405"/>
                  </a:lnTo>
                  <a:lnTo>
                    <a:pt x="360" y="410"/>
                  </a:lnTo>
                  <a:lnTo>
                    <a:pt x="368" y="413"/>
                  </a:lnTo>
                  <a:lnTo>
                    <a:pt x="378" y="413"/>
                  </a:lnTo>
                  <a:lnTo>
                    <a:pt x="378" y="413"/>
                  </a:lnTo>
                  <a:lnTo>
                    <a:pt x="388" y="413"/>
                  </a:lnTo>
                  <a:lnTo>
                    <a:pt x="397" y="410"/>
                  </a:lnTo>
                  <a:lnTo>
                    <a:pt x="403" y="404"/>
                  </a:lnTo>
                  <a:lnTo>
                    <a:pt x="407" y="397"/>
                  </a:lnTo>
                  <a:lnTo>
                    <a:pt x="411" y="388"/>
                  </a:lnTo>
                  <a:lnTo>
                    <a:pt x="413" y="378"/>
                  </a:lnTo>
                  <a:lnTo>
                    <a:pt x="414" y="365"/>
                  </a:lnTo>
                  <a:lnTo>
                    <a:pt x="414" y="351"/>
                  </a:lnTo>
                  <a:lnTo>
                    <a:pt x="414" y="351"/>
                  </a:lnTo>
                  <a:lnTo>
                    <a:pt x="414" y="136"/>
                  </a:lnTo>
                  <a:lnTo>
                    <a:pt x="414" y="136"/>
                  </a:lnTo>
                  <a:close/>
                  <a:moveTo>
                    <a:pt x="340" y="93"/>
                  </a:moveTo>
                  <a:lnTo>
                    <a:pt x="340" y="93"/>
                  </a:lnTo>
                  <a:lnTo>
                    <a:pt x="337" y="92"/>
                  </a:lnTo>
                  <a:lnTo>
                    <a:pt x="335" y="90"/>
                  </a:lnTo>
                  <a:lnTo>
                    <a:pt x="335" y="88"/>
                  </a:lnTo>
                  <a:lnTo>
                    <a:pt x="335" y="85"/>
                  </a:lnTo>
                  <a:lnTo>
                    <a:pt x="335" y="85"/>
                  </a:lnTo>
                  <a:lnTo>
                    <a:pt x="337" y="82"/>
                  </a:lnTo>
                  <a:lnTo>
                    <a:pt x="340" y="80"/>
                  </a:lnTo>
                  <a:lnTo>
                    <a:pt x="341" y="79"/>
                  </a:lnTo>
                  <a:lnTo>
                    <a:pt x="344" y="80"/>
                  </a:lnTo>
                  <a:lnTo>
                    <a:pt x="344" y="80"/>
                  </a:lnTo>
                  <a:lnTo>
                    <a:pt x="347" y="82"/>
                  </a:lnTo>
                  <a:lnTo>
                    <a:pt x="348" y="83"/>
                  </a:lnTo>
                  <a:lnTo>
                    <a:pt x="348" y="86"/>
                  </a:lnTo>
                  <a:lnTo>
                    <a:pt x="348" y="89"/>
                  </a:lnTo>
                  <a:lnTo>
                    <a:pt x="348" y="89"/>
                  </a:lnTo>
                  <a:lnTo>
                    <a:pt x="347" y="92"/>
                  </a:lnTo>
                  <a:lnTo>
                    <a:pt x="344" y="93"/>
                  </a:lnTo>
                  <a:lnTo>
                    <a:pt x="342" y="95"/>
                  </a:lnTo>
                  <a:lnTo>
                    <a:pt x="340" y="93"/>
                  </a:lnTo>
                  <a:lnTo>
                    <a:pt x="340" y="93"/>
                  </a:lnTo>
                  <a:close/>
                  <a:moveTo>
                    <a:pt x="309" y="46"/>
                  </a:moveTo>
                  <a:lnTo>
                    <a:pt x="317" y="24"/>
                  </a:lnTo>
                  <a:lnTo>
                    <a:pt x="317" y="24"/>
                  </a:lnTo>
                  <a:lnTo>
                    <a:pt x="318" y="23"/>
                  </a:lnTo>
                  <a:lnTo>
                    <a:pt x="321" y="21"/>
                  </a:lnTo>
                  <a:lnTo>
                    <a:pt x="364" y="39"/>
                  </a:lnTo>
                  <a:lnTo>
                    <a:pt x="364" y="39"/>
                  </a:lnTo>
                  <a:lnTo>
                    <a:pt x="365" y="40"/>
                  </a:lnTo>
                  <a:lnTo>
                    <a:pt x="365" y="43"/>
                  </a:lnTo>
                  <a:lnTo>
                    <a:pt x="358" y="65"/>
                  </a:lnTo>
                  <a:lnTo>
                    <a:pt x="358" y="65"/>
                  </a:lnTo>
                  <a:lnTo>
                    <a:pt x="355" y="66"/>
                  </a:lnTo>
                  <a:lnTo>
                    <a:pt x="354" y="66"/>
                  </a:lnTo>
                  <a:lnTo>
                    <a:pt x="311" y="50"/>
                  </a:lnTo>
                  <a:lnTo>
                    <a:pt x="311" y="50"/>
                  </a:lnTo>
                  <a:lnTo>
                    <a:pt x="309" y="49"/>
                  </a:lnTo>
                  <a:lnTo>
                    <a:pt x="309" y="46"/>
                  </a:lnTo>
                  <a:lnTo>
                    <a:pt x="309" y="46"/>
                  </a:lnTo>
                  <a:close/>
                  <a:moveTo>
                    <a:pt x="329" y="82"/>
                  </a:moveTo>
                  <a:lnTo>
                    <a:pt x="329" y="82"/>
                  </a:lnTo>
                  <a:lnTo>
                    <a:pt x="328" y="85"/>
                  </a:lnTo>
                  <a:lnTo>
                    <a:pt x="327" y="86"/>
                  </a:lnTo>
                  <a:lnTo>
                    <a:pt x="324" y="88"/>
                  </a:lnTo>
                  <a:lnTo>
                    <a:pt x="321" y="88"/>
                  </a:lnTo>
                  <a:lnTo>
                    <a:pt x="321" y="88"/>
                  </a:lnTo>
                  <a:lnTo>
                    <a:pt x="318" y="86"/>
                  </a:lnTo>
                  <a:lnTo>
                    <a:pt x="317" y="83"/>
                  </a:lnTo>
                  <a:lnTo>
                    <a:pt x="317" y="80"/>
                  </a:lnTo>
                  <a:lnTo>
                    <a:pt x="317" y="78"/>
                  </a:lnTo>
                  <a:lnTo>
                    <a:pt x="317" y="78"/>
                  </a:lnTo>
                  <a:lnTo>
                    <a:pt x="318" y="75"/>
                  </a:lnTo>
                  <a:lnTo>
                    <a:pt x="321" y="73"/>
                  </a:lnTo>
                  <a:lnTo>
                    <a:pt x="324" y="73"/>
                  </a:lnTo>
                  <a:lnTo>
                    <a:pt x="327" y="73"/>
                  </a:lnTo>
                  <a:lnTo>
                    <a:pt x="327" y="73"/>
                  </a:lnTo>
                  <a:lnTo>
                    <a:pt x="328" y="75"/>
                  </a:lnTo>
                  <a:lnTo>
                    <a:pt x="329" y="76"/>
                  </a:lnTo>
                  <a:lnTo>
                    <a:pt x="331" y="79"/>
                  </a:lnTo>
                  <a:lnTo>
                    <a:pt x="329" y="82"/>
                  </a:lnTo>
                  <a:lnTo>
                    <a:pt x="329" y="82"/>
                  </a:lnTo>
                  <a:close/>
                  <a:moveTo>
                    <a:pt x="299" y="70"/>
                  </a:moveTo>
                  <a:lnTo>
                    <a:pt x="299" y="70"/>
                  </a:lnTo>
                  <a:lnTo>
                    <a:pt x="301" y="67"/>
                  </a:lnTo>
                  <a:lnTo>
                    <a:pt x="302" y="66"/>
                  </a:lnTo>
                  <a:lnTo>
                    <a:pt x="305" y="66"/>
                  </a:lnTo>
                  <a:lnTo>
                    <a:pt x="308" y="66"/>
                  </a:lnTo>
                  <a:lnTo>
                    <a:pt x="308" y="66"/>
                  </a:lnTo>
                  <a:lnTo>
                    <a:pt x="311" y="67"/>
                  </a:lnTo>
                  <a:lnTo>
                    <a:pt x="312" y="70"/>
                  </a:lnTo>
                  <a:lnTo>
                    <a:pt x="312" y="73"/>
                  </a:lnTo>
                  <a:lnTo>
                    <a:pt x="312" y="76"/>
                  </a:lnTo>
                  <a:lnTo>
                    <a:pt x="312" y="76"/>
                  </a:lnTo>
                  <a:lnTo>
                    <a:pt x="311" y="78"/>
                  </a:lnTo>
                  <a:lnTo>
                    <a:pt x="308" y="80"/>
                  </a:lnTo>
                  <a:lnTo>
                    <a:pt x="305" y="80"/>
                  </a:lnTo>
                  <a:lnTo>
                    <a:pt x="302" y="80"/>
                  </a:lnTo>
                  <a:lnTo>
                    <a:pt x="302" y="80"/>
                  </a:lnTo>
                  <a:lnTo>
                    <a:pt x="301" y="79"/>
                  </a:lnTo>
                  <a:lnTo>
                    <a:pt x="299" y="76"/>
                  </a:lnTo>
                  <a:lnTo>
                    <a:pt x="298" y="73"/>
                  </a:lnTo>
                  <a:lnTo>
                    <a:pt x="299" y="70"/>
                  </a:lnTo>
                  <a:lnTo>
                    <a:pt x="299" y="70"/>
                  </a:lnTo>
                  <a:close/>
                  <a:moveTo>
                    <a:pt x="295" y="119"/>
                  </a:moveTo>
                  <a:lnTo>
                    <a:pt x="295" y="119"/>
                  </a:lnTo>
                  <a:lnTo>
                    <a:pt x="294" y="122"/>
                  </a:lnTo>
                  <a:lnTo>
                    <a:pt x="292" y="124"/>
                  </a:lnTo>
                  <a:lnTo>
                    <a:pt x="289" y="124"/>
                  </a:lnTo>
                  <a:lnTo>
                    <a:pt x="287" y="124"/>
                  </a:lnTo>
                  <a:lnTo>
                    <a:pt x="287" y="124"/>
                  </a:lnTo>
                  <a:lnTo>
                    <a:pt x="284" y="122"/>
                  </a:lnTo>
                  <a:lnTo>
                    <a:pt x="282" y="119"/>
                  </a:lnTo>
                  <a:lnTo>
                    <a:pt x="282" y="116"/>
                  </a:lnTo>
                  <a:lnTo>
                    <a:pt x="282" y="113"/>
                  </a:lnTo>
                  <a:lnTo>
                    <a:pt x="282" y="113"/>
                  </a:lnTo>
                  <a:lnTo>
                    <a:pt x="284" y="112"/>
                  </a:lnTo>
                  <a:lnTo>
                    <a:pt x="287" y="109"/>
                  </a:lnTo>
                  <a:lnTo>
                    <a:pt x="289" y="109"/>
                  </a:lnTo>
                  <a:lnTo>
                    <a:pt x="292" y="109"/>
                  </a:lnTo>
                  <a:lnTo>
                    <a:pt x="292" y="109"/>
                  </a:lnTo>
                  <a:lnTo>
                    <a:pt x="294" y="111"/>
                  </a:lnTo>
                  <a:lnTo>
                    <a:pt x="295" y="113"/>
                  </a:lnTo>
                  <a:lnTo>
                    <a:pt x="297" y="116"/>
                  </a:lnTo>
                  <a:lnTo>
                    <a:pt x="295" y="119"/>
                  </a:lnTo>
                  <a:lnTo>
                    <a:pt x="295" y="119"/>
                  </a:lnTo>
                  <a:close/>
                  <a:moveTo>
                    <a:pt x="295" y="102"/>
                  </a:moveTo>
                  <a:lnTo>
                    <a:pt x="295" y="102"/>
                  </a:lnTo>
                  <a:lnTo>
                    <a:pt x="292" y="101"/>
                  </a:lnTo>
                  <a:lnTo>
                    <a:pt x="291" y="98"/>
                  </a:lnTo>
                  <a:lnTo>
                    <a:pt x="289" y="95"/>
                  </a:lnTo>
                  <a:lnTo>
                    <a:pt x="291" y="92"/>
                  </a:lnTo>
                  <a:lnTo>
                    <a:pt x="291" y="92"/>
                  </a:lnTo>
                  <a:lnTo>
                    <a:pt x="292" y="90"/>
                  </a:lnTo>
                  <a:lnTo>
                    <a:pt x="294" y="88"/>
                  </a:lnTo>
                  <a:lnTo>
                    <a:pt x="297" y="88"/>
                  </a:lnTo>
                  <a:lnTo>
                    <a:pt x="299" y="88"/>
                  </a:lnTo>
                  <a:lnTo>
                    <a:pt x="299" y="88"/>
                  </a:lnTo>
                  <a:lnTo>
                    <a:pt x="302" y="89"/>
                  </a:lnTo>
                  <a:lnTo>
                    <a:pt x="304" y="92"/>
                  </a:lnTo>
                  <a:lnTo>
                    <a:pt x="304" y="95"/>
                  </a:lnTo>
                  <a:lnTo>
                    <a:pt x="304" y="98"/>
                  </a:lnTo>
                  <a:lnTo>
                    <a:pt x="304" y="98"/>
                  </a:lnTo>
                  <a:lnTo>
                    <a:pt x="302" y="99"/>
                  </a:lnTo>
                  <a:lnTo>
                    <a:pt x="299" y="102"/>
                  </a:lnTo>
                  <a:lnTo>
                    <a:pt x="298" y="102"/>
                  </a:lnTo>
                  <a:lnTo>
                    <a:pt x="295" y="102"/>
                  </a:lnTo>
                  <a:lnTo>
                    <a:pt x="295" y="102"/>
                  </a:lnTo>
                  <a:close/>
                  <a:moveTo>
                    <a:pt x="314" y="126"/>
                  </a:moveTo>
                  <a:lnTo>
                    <a:pt x="314" y="126"/>
                  </a:lnTo>
                  <a:lnTo>
                    <a:pt x="312" y="128"/>
                  </a:lnTo>
                  <a:lnTo>
                    <a:pt x="309" y="131"/>
                  </a:lnTo>
                  <a:lnTo>
                    <a:pt x="308" y="131"/>
                  </a:lnTo>
                  <a:lnTo>
                    <a:pt x="305" y="131"/>
                  </a:lnTo>
                  <a:lnTo>
                    <a:pt x="305" y="131"/>
                  </a:lnTo>
                  <a:lnTo>
                    <a:pt x="302" y="129"/>
                  </a:lnTo>
                  <a:lnTo>
                    <a:pt x="301" y="126"/>
                  </a:lnTo>
                  <a:lnTo>
                    <a:pt x="301" y="124"/>
                  </a:lnTo>
                  <a:lnTo>
                    <a:pt x="301" y="121"/>
                  </a:lnTo>
                  <a:lnTo>
                    <a:pt x="301" y="121"/>
                  </a:lnTo>
                  <a:lnTo>
                    <a:pt x="302" y="118"/>
                  </a:lnTo>
                  <a:lnTo>
                    <a:pt x="305" y="116"/>
                  </a:lnTo>
                  <a:lnTo>
                    <a:pt x="307" y="116"/>
                  </a:lnTo>
                  <a:lnTo>
                    <a:pt x="309" y="116"/>
                  </a:lnTo>
                  <a:lnTo>
                    <a:pt x="309" y="116"/>
                  </a:lnTo>
                  <a:lnTo>
                    <a:pt x="312" y="118"/>
                  </a:lnTo>
                  <a:lnTo>
                    <a:pt x="314" y="121"/>
                  </a:lnTo>
                  <a:lnTo>
                    <a:pt x="314" y="124"/>
                  </a:lnTo>
                  <a:lnTo>
                    <a:pt x="314" y="126"/>
                  </a:lnTo>
                  <a:lnTo>
                    <a:pt x="314" y="126"/>
                  </a:lnTo>
                  <a:close/>
                  <a:moveTo>
                    <a:pt x="312" y="109"/>
                  </a:moveTo>
                  <a:lnTo>
                    <a:pt x="312" y="109"/>
                  </a:lnTo>
                  <a:lnTo>
                    <a:pt x="311" y="108"/>
                  </a:lnTo>
                  <a:lnTo>
                    <a:pt x="309" y="105"/>
                  </a:lnTo>
                  <a:lnTo>
                    <a:pt x="308" y="102"/>
                  </a:lnTo>
                  <a:lnTo>
                    <a:pt x="309" y="99"/>
                  </a:lnTo>
                  <a:lnTo>
                    <a:pt x="309" y="99"/>
                  </a:lnTo>
                  <a:lnTo>
                    <a:pt x="311" y="96"/>
                  </a:lnTo>
                  <a:lnTo>
                    <a:pt x="312" y="95"/>
                  </a:lnTo>
                  <a:lnTo>
                    <a:pt x="315" y="95"/>
                  </a:lnTo>
                  <a:lnTo>
                    <a:pt x="318" y="95"/>
                  </a:lnTo>
                  <a:lnTo>
                    <a:pt x="318" y="95"/>
                  </a:lnTo>
                  <a:lnTo>
                    <a:pt x="321" y="96"/>
                  </a:lnTo>
                  <a:lnTo>
                    <a:pt x="322" y="99"/>
                  </a:lnTo>
                  <a:lnTo>
                    <a:pt x="322" y="101"/>
                  </a:lnTo>
                  <a:lnTo>
                    <a:pt x="322" y="103"/>
                  </a:lnTo>
                  <a:lnTo>
                    <a:pt x="322" y="103"/>
                  </a:lnTo>
                  <a:lnTo>
                    <a:pt x="321" y="106"/>
                  </a:lnTo>
                  <a:lnTo>
                    <a:pt x="318" y="108"/>
                  </a:lnTo>
                  <a:lnTo>
                    <a:pt x="315" y="109"/>
                  </a:lnTo>
                  <a:lnTo>
                    <a:pt x="312" y="109"/>
                  </a:lnTo>
                  <a:lnTo>
                    <a:pt x="312" y="109"/>
                  </a:lnTo>
                  <a:close/>
                  <a:moveTo>
                    <a:pt x="332" y="132"/>
                  </a:moveTo>
                  <a:lnTo>
                    <a:pt x="332" y="132"/>
                  </a:lnTo>
                  <a:lnTo>
                    <a:pt x="331" y="135"/>
                  </a:lnTo>
                  <a:lnTo>
                    <a:pt x="328" y="136"/>
                  </a:lnTo>
                  <a:lnTo>
                    <a:pt x="325" y="138"/>
                  </a:lnTo>
                  <a:lnTo>
                    <a:pt x="322" y="138"/>
                  </a:lnTo>
                  <a:lnTo>
                    <a:pt x="322" y="138"/>
                  </a:lnTo>
                  <a:lnTo>
                    <a:pt x="321" y="135"/>
                  </a:lnTo>
                  <a:lnTo>
                    <a:pt x="319" y="134"/>
                  </a:lnTo>
                  <a:lnTo>
                    <a:pt x="318" y="131"/>
                  </a:lnTo>
                  <a:lnTo>
                    <a:pt x="319" y="128"/>
                  </a:lnTo>
                  <a:lnTo>
                    <a:pt x="319" y="128"/>
                  </a:lnTo>
                  <a:lnTo>
                    <a:pt x="321" y="125"/>
                  </a:lnTo>
                  <a:lnTo>
                    <a:pt x="322" y="124"/>
                  </a:lnTo>
                  <a:lnTo>
                    <a:pt x="325" y="122"/>
                  </a:lnTo>
                  <a:lnTo>
                    <a:pt x="328" y="124"/>
                  </a:lnTo>
                  <a:lnTo>
                    <a:pt x="328" y="124"/>
                  </a:lnTo>
                  <a:lnTo>
                    <a:pt x="331" y="125"/>
                  </a:lnTo>
                  <a:lnTo>
                    <a:pt x="332" y="126"/>
                  </a:lnTo>
                  <a:lnTo>
                    <a:pt x="332" y="129"/>
                  </a:lnTo>
                  <a:lnTo>
                    <a:pt x="332" y="132"/>
                  </a:lnTo>
                  <a:lnTo>
                    <a:pt x="332" y="132"/>
                  </a:lnTo>
                  <a:close/>
                  <a:moveTo>
                    <a:pt x="331" y="115"/>
                  </a:moveTo>
                  <a:lnTo>
                    <a:pt x="331" y="115"/>
                  </a:lnTo>
                  <a:lnTo>
                    <a:pt x="328" y="113"/>
                  </a:lnTo>
                  <a:lnTo>
                    <a:pt x="327" y="112"/>
                  </a:lnTo>
                  <a:lnTo>
                    <a:pt x="327" y="109"/>
                  </a:lnTo>
                  <a:lnTo>
                    <a:pt x="327" y="106"/>
                  </a:lnTo>
                  <a:lnTo>
                    <a:pt x="327" y="106"/>
                  </a:lnTo>
                  <a:lnTo>
                    <a:pt x="328" y="103"/>
                  </a:lnTo>
                  <a:lnTo>
                    <a:pt x="331" y="102"/>
                  </a:lnTo>
                  <a:lnTo>
                    <a:pt x="334" y="101"/>
                  </a:lnTo>
                  <a:lnTo>
                    <a:pt x="337" y="102"/>
                  </a:lnTo>
                  <a:lnTo>
                    <a:pt x="337" y="102"/>
                  </a:lnTo>
                  <a:lnTo>
                    <a:pt x="338" y="103"/>
                  </a:lnTo>
                  <a:lnTo>
                    <a:pt x="340" y="105"/>
                  </a:lnTo>
                  <a:lnTo>
                    <a:pt x="341" y="108"/>
                  </a:lnTo>
                  <a:lnTo>
                    <a:pt x="340" y="111"/>
                  </a:lnTo>
                  <a:lnTo>
                    <a:pt x="340" y="111"/>
                  </a:lnTo>
                  <a:lnTo>
                    <a:pt x="338" y="113"/>
                  </a:lnTo>
                  <a:lnTo>
                    <a:pt x="337" y="115"/>
                  </a:lnTo>
                  <a:lnTo>
                    <a:pt x="334" y="116"/>
                  </a:lnTo>
                  <a:lnTo>
                    <a:pt x="331" y="115"/>
                  </a:lnTo>
                  <a:lnTo>
                    <a:pt x="331"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36" name="Group 115"/>
          <p:cNvGrpSpPr/>
          <p:nvPr/>
        </p:nvGrpSpPr>
        <p:grpSpPr>
          <a:xfrm>
            <a:off x="8179510" y="2327583"/>
            <a:ext cx="140565" cy="393173"/>
            <a:chOff x="9819920" y="2244570"/>
            <a:chExt cx="219075" cy="612776"/>
          </a:xfrm>
          <a:solidFill>
            <a:srgbClr val="FFFFFF"/>
          </a:solidFill>
        </p:grpSpPr>
        <p:sp>
          <p:nvSpPr>
            <p:cNvPr id="437" name="Freeform 436"/>
            <p:cNvSpPr>
              <a:spLocks/>
            </p:cNvSpPr>
            <p:nvPr/>
          </p:nvSpPr>
          <p:spPr bwMode="auto">
            <a:xfrm>
              <a:off x="9880245" y="2244570"/>
              <a:ext cx="87313" cy="87313"/>
            </a:xfrm>
            <a:custGeom>
              <a:avLst/>
              <a:gdLst>
                <a:gd name="T0" fmla="*/ 81 w 163"/>
                <a:gd name="T1" fmla="*/ 164 h 164"/>
                <a:gd name="T2" fmla="*/ 81 w 163"/>
                <a:gd name="T3" fmla="*/ 164 h 164"/>
                <a:gd name="T4" fmla="*/ 98 w 163"/>
                <a:gd name="T5" fmla="*/ 163 h 164"/>
                <a:gd name="T6" fmla="*/ 113 w 163"/>
                <a:gd name="T7" fmla="*/ 157 h 164"/>
                <a:gd name="T8" fmla="*/ 127 w 163"/>
                <a:gd name="T9" fmla="*/ 150 h 164"/>
                <a:gd name="T10" fmla="*/ 139 w 163"/>
                <a:gd name="T11" fmla="*/ 140 h 164"/>
                <a:gd name="T12" fmla="*/ 149 w 163"/>
                <a:gd name="T13" fmla="*/ 128 h 164"/>
                <a:gd name="T14" fmla="*/ 157 w 163"/>
                <a:gd name="T15" fmla="*/ 114 h 164"/>
                <a:gd name="T16" fmla="*/ 161 w 163"/>
                <a:gd name="T17" fmla="*/ 98 h 164"/>
                <a:gd name="T18" fmla="*/ 163 w 163"/>
                <a:gd name="T19" fmla="*/ 82 h 164"/>
                <a:gd name="T20" fmla="*/ 163 w 163"/>
                <a:gd name="T21" fmla="*/ 82 h 164"/>
                <a:gd name="T22" fmla="*/ 161 w 163"/>
                <a:gd name="T23" fmla="*/ 65 h 164"/>
                <a:gd name="T24" fmla="*/ 157 w 163"/>
                <a:gd name="T25" fmla="*/ 49 h 164"/>
                <a:gd name="T26" fmla="*/ 149 w 163"/>
                <a:gd name="T27" fmla="*/ 36 h 164"/>
                <a:gd name="T28" fmla="*/ 139 w 163"/>
                <a:gd name="T29" fmla="*/ 23 h 164"/>
                <a:gd name="T30" fmla="*/ 127 w 163"/>
                <a:gd name="T31" fmla="*/ 13 h 164"/>
                <a:gd name="T32" fmla="*/ 113 w 163"/>
                <a:gd name="T33" fmla="*/ 6 h 164"/>
                <a:gd name="T34" fmla="*/ 98 w 163"/>
                <a:gd name="T35" fmla="*/ 1 h 164"/>
                <a:gd name="T36" fmla="*/ 81 w 163"/>
                <a:gd name="T37" fmla="*/ 0 h 164"/>
                <a:gd name="T38" fmla="*/ 81 w 163"/>
                <a:gd name="T39" fmla="*/ 0 h 164"/>
                <a:gd name="T40" fmla="*/ 65 w 163"/>
                <a:gd name="T41" fmla="*/ 1 h 164"/>
                <a:gd name="T42" fmla="*/ 50 w 163"/>
                <a:gd name="T43" fmla="*/ 6 h 164"/>
                <a:gd name="T44" fmla="*/ 35 w 163"/>
                <a:gd name="T45" fmla="*/ 13 h 164"/>
                <a:gd name="T46" fmla="*/ 24 w 163"/>
                <a:gd name="T47" fmla="*/ 23 h 164"/>
                <a:gd name="T48" fmla="*/ 14 w 163"/>
                <a:gd name="T49" fmla="*/ 36 h 164"/>
                <a:gd name="T50" fmla="*/ 7 w 163"/>
                <a:gd name="T51" fmla="*/ 49 h 164"/>
                <a:gd name="T52" fmla="*/ 1 w 163"/>
                <a:gd name="T53" fmla="*/ 65 h 164"/>
                <a:gd name="T54" fmla="*/ 0 w 163"/>
                <a:gd name="T55" fmla="*/ 82 h 164"/>
                <a:gd name="T56" fmla="*/ 0 w 163"/>
                <a:gd name="T57" fmla="*/ 82 h 164"/>
                <a:gd name="T58" fmla="*/ 1 w 163"/>
                <a:gd name="T59" fmla="*/ 98 h 164"/>
                <a:gd name="T60" fmla="*/ 7 w 163"/>
                <a:gd name="T61" fmla="*/ 114 h 164"/>
                <a:gd name="T62" fmla="*/ 14 w 163"/>
                <a:gd name="T63" fmla="*/ 128 h 164"/>
                <a:gd name="T64" fmla="*/ 24 w 163"/>
                <a:gd name="T65" fmla="*/ 140 h 164"/>
                <a:gd name="T66" fmla="*/ 35 w 163"/>
                <a:gd name="T67" fmla="*/ 150 h 164"/>
                <a:gd name="T68" fmla="*/ 50 w 163"/>
                <a:gd name="T69" fmla="*/ 157 h 164"/>
                <a:gd name="T70" fmla="*/ 65 w 163"/>
                <a:gd name="T71" fmla="*/ 163 h 164"/>
                <a:gd name="T72" fmla="*/ 81 w 163"/>
                <a:gd name="T73" fmla="*/ 164 h 164"/>
                <a:gd name="T74" fmla="*/ 81 w 163"/>
                <a:gd name="T75"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64">
                  <a:moveTo>
                    <a:pt x="81" y="164"/>
                  </a:moveTo>
                  <a:lnTo>
                    <a:pt x="81" y="164"/>
                  </a:lnTo>
                  <a:lnTo>
                    <a:pt x="98" y="163"/>
                  </a:lnTo>
                  <a:lnTo>
                    <a:pt x="113" y="157"/>
                  </a:lnTo>
                  <a:lnTo>
                    <a:pt x="127" y="150"/>
                  </a:lnTo>
                  <a:lnTo>
                    <a:pt x="139" y="140"/>
                  </a:lnTo>
                  <a:lnTo>
                    <a:pt x="149" y="128"/>
                  </a:lnTo>
                  <a:lnTo>
                    <a:pt x="157" y="114"/>
                  </a:lnTo>
                  <a:lnTo>
                    <a:pt x="161" y="98"/>
                  </a:lnTo>
                  <a:lnTo>
                    <a:pt x="163" y="82"/>
                  </a:lnTo>
                  <a:lnTo>
                    <a:pt x="163" y="82"/>
                  </a:lnTo>
                  <a:lnTo>
                    <a:pt x="161" y="65"/>
                  </a:lnTo>
                  <a:lnTo>
                    <a:pt x="157" y="49"/>
                  </a:lnTo>
                  <a:lnTo>
                    <a:pt x="149" y="36"/>
                  </a:lnTo>
                  <a:lnTo>
                    <a:pt x="139" y="23"/>
                  </a:lnTo>
                  <a:lnTo>
                    <a:pt x="127" y="13"/>
                  </a:lnTo>
                  <a:lnTo>
                    <a:pt x="113" y="6"/>
                  </a:lnTo>
                  <a:lnTo>
                    <a:pt x="98" y="1"/>
                  </a:lnTo>
                  <a:lnTo>
                    <a:pt x="81" y="0"/>
                  </a:lnTo>
                  <a:lnTo>
                    <a:pt x="81" y="0"/>
                  </a:lnTo>
                  <a:lnTo>
                    <a:pt x="65" y="1"/>
                  </a:lnTo>
                  <a:lnTo>
                    <a:pt x="50" y="6"/>
                  </a:lnTo>
                  <a:lnTo>
                    <a:pt x="35" y="13"/>
                  </a:lnTo>
                  <a:lnTo>
                    <a:pt x="24" y="23"/>
                  </a:lnTo>
                  <a:lnTo>
                    <a:pt x="14" y="36"/>
                  </a:lnTo>
                  <a:lnTo>
                    <a:pt x="7" y="49"/>
                  </a:lnTo>
                  <a:lnTo>
                    <a:pt x="1" y="65"/>
                  </a:lnTo>
                  <a:lnTo>
                    <a:pt x="0" y="82"/>
                  </a:lnTo>
                  <a:lnTo>
                    <a:pt x="0" y="82"/>
                  </a:lnTo>
                  <a:lnTo>
                    <a:pt x="1" y="98"/>
                  </a:lnTo>
                  <a:lnTo>
                    <a:pt x="7" y="114"/>
                  </a:lnTo>
                  <a:lnTo>
                    <a:pt x="14" y="128"/>
                  </a:lnTo>
                  <a:lnTo>
                    <a:pt x="24" y="140"/>
                  </a:lnTo>
                  <a:lnTo>
                    <a:pt x="35" y="150"/>
                  </a:lnTo>
                  <a:lnTo>
                    <a:pt x="50" y="157"/>
                  </a:lnTo>
                  <a:lnTo>
                    <a:pt x="65" y="163"/>
                  </a:lnTo>
                  <a:lnTo>
                    <a:pt x="81" y="164"/>
                  </a:lnTo>
                  <a:lnTo>
                    <a:pt x="81"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38" name="Freeform 8"/>
            <p:cNvSpPr>
              <a:spLocks noEditPoints="1"/>
            </p:cNvSpPr>
            <p:nvPr/>
          </p:nvSpPr>
          <p:spPr bwMode="auto">
            <a:xfrm>
              <a:off x="9819920" y="2265208"/>
              <a:ext cx="219075" cy="592138"/>
            </a:xfrm>
            <a:custGeom>
              <a:avLst/>
              <a:gdLst>
                <a:gd name="T0" fmla="*/ 394 w 414"/>
                <a:gd name="T1" fmla="*/ 105 h 1119"/>
                <a:gd name="T2" fmla="*/ 384 w 414"/>
                <a:gd name="T3" fmla="*/ 34 h 1119"/>
                <a:gd name="T4" fmla="*/ 377 w 414"/>
                <a:gd name="T5" fmla="*/ 14 h 1119"/>
                <a:gd name="T6" fmla="*/ 354 w 414"/>
                <a:gd name="T7" fmla="*/ 14 h 1119"/>
                <a:gd name="T8" fmla="*/ 265 w 414"/>
                <a:gd name="T9" fmla="*/ 122 h 1119"/>
                <a:gd name="T10" fmla="*/ 331 w 414"/>
                <a:gd name="T11" fmla="*/ 157 h 1119"/>
                <a:gd name="T12" fmla="*/ 304 w 414"/>
                <a:gd name="T13" fmla="*/ 170 h 1119"/>
                <a:gd name="T14" fmla="*/ 251 w 414"/>
                <a:gd name="T15" fmla="*/ 145 h 1119"/>
                <a:gd name="T16" fmla="*/ 225 w 414"/>
                <a:gd name="T17" fmla="*/ 283 h 1119"/>
                <a:gd name="T18" fmla="*/ 198 w 414"/>
                <a:gd name="T19" fmla="*/ 155 h 1119"/>
                <a:gd name="T20" fmla="*/ 175 w 414"/>
                <a:gd name="T21" fmla="*/ 253 h 1119"/>
                <a:gd name="T22" fmla="*/ 146 w 414"/>
                <a:gd name="T23" fmla="*/ 171 h 1119"/>
                <a:gd name="T24" fmla="*/ 92 w 414"/>
                <a:gd name="T25" fmla="*/ 170 h 1119"/>
                <a:gd name="T26" fmla="*/ 29 w 414"/>
                <a:gd name="T27" fmla="*/ 201 h 1119"/>
                <a:gd name="T28" fmla="*/ 14 w 414"/>
                <a:gd name="T29" fmla="*/ 254 h 1119"/>
                <a:gd name="T30" fmla="*/ 1 w 414"/>
                <a:gd name="T31" fmla="*/ 569 h 1119"/>
                <a:gd name="T32" fmla="*/ 36 w 414"/>
                <a:gd name="T33" fmla="*/ 593 h 1119"/>
                <a:gd name="T34" fmla="*/ 76 w 414"/>
                <a:gd name="T35" fmla="*/ 580 h 1119"/>
                <a:gd name="T36" fmla="*/ 90 w 414"/>
                <a:gd name="T37" fmla="*/ 319 h 1119"/>
                <a:gd name="T38" fmla="*/ 90 w 414"/>
                <a:gd name="T39" fmla="*/ 1020 h 1119"/>
                <a:gd name="T40" fmla="*/ 117 w 414"/>
                <a:gd name="T41" fmla="*/ 1115 h 1119"/>
                <a:gd name="T42" fmla="*/ 182 w 414"/>
                <a:gd name="T43" fmla="*/ 1100 h 1119"/>
                <a:gd name="T44" fmla="*/ 196 w 414"/>
                <a:gd name="T45" fmla="*/ 562 h 1119"/>
                <a:gd name="T46" fmla="*/ 205 w 414"/>
                <a:gd name="T47" fmla="*/ 1083 h 1119"/>
                <a:gd name="T48" fmla="*/ 252 w 414"/>
                <a:gd name="T49" fmla="*/ 1119 h 1119"/>
                <a:gd name="T50" fmla="*/ 304 w 414"/>
                <a:gd name="T51" fmla="*/ 1077 h 1119"/>
                <a:gd name="T52" fmla="*/ 304 w 414"/>
                <a:gd name="T53" fmla="*/ 581 h 1119"/>
                <a:gd name="T54" fmla="*/ 345 w 414"/>
                <a:gd name="T55" fmla="*/ 400 h 1119"/>
                <a:gd name="T56" fmla="*/ 397 w 414"/>
                <a:gd name="T57" fmla="*/ 410 h 1119"/>
                <a:gd name="T58" fmla="*/ 414 w 414"/>
                <a:gd name="T59" fmla="*/ 351 h 1119"/>
                <a:gd name="T60" fmla="*/ 335 w 414"/>
                <a:gd name="T61" fmla="*/ 88 h 1119"/>
                <a:gd name="T62" fmla="*/ 344 w 414"/>
                <a:gd name="T63" fmla="*/ 80 h 1119"/>
                <a:gd name="T64" fmla="*/ 344 w 414"/>
                <a:gd name="T65" fmla="*/ 93 h 1119"/>
                <a:gd name="T66" fmla="*/ 318 w 414"/>
                <a:gd name="T67" fmla="*/ 23 h 1119"/>
                <a:gd name="T68" fmla="*/ 358 w 414"/>
                <a:gd name="T69" fmla="*/ 65 h 1119"/>
                <a:gd name="T70" fmla="*/ 309 w 414"/>
                <a:gd name="T71" fmla="*/ 46 h 1119"/>
                <a:gd name="T72" fmla="*/ 321 w 414"/>
                <a:gd name="T73" fmla="*/ 88 h 1119"/>
                <a:gd name="T74" fmla="*/ 321 w 414"/>
                <a:gd name="T75" fmla="*/ 73 h 1119"/>
                <a:gd name="T76" fmla="*/ 329 w 414"/>
                <a:gd name="T77" fmla="*/ 82 h 1119"/>
                <a:gd name="T78" fmla="*/ 308 w 414"/>
                <a:gd name="T79" fmla="*/ 66 h 1119"/>
                <a:gd name="T80" fmla="*/ 311 w 414"/>
                <a:gd name="T81" fmla="*/ 78 h 1119"/>
                <a:gd name="T82" fmla="*/ 298 w 414"/>
                <a:gd name="T83" fmla="*/ 73 h 1119"/>
                <a:gd name="T84" fmla="*/ 289 w 414"/>
                <a:gd name="T85" fmla="*/ 124 h 1119"/>
                <a:gd name="T86" fmla="*/ 282 w 414"/>
                <a:gd name="T87" fmla="*/ 113 h 1119"/>
                <a:gd name="T88" fmla="*/ 295 w 414"/>
                <a:gd name="T89" fmla="*/ 113 h 1119"/>
                <a:gd name="T90" fmla="*/ 291 w 414"/>
                <a:gd name="T91" fmla="*/ 98 h 1119"/>
                <a:gd name="T92" fmla="*/ 299 w 414"/>
                <a:gd name="T93" fmla="*/ 88 h 1119"/>
                <a:gd name="T94" fmla="*/ 302 w 414"/>
                <a:gd name="T95" fmla="*/ 99 h 1119"/>
                <a:gd name="T96" fmla="*/ 312 w 414"/>
                <a:gd name="T97" fmla="*/ 128 h 1119"/>
                <a:gd name="T98" fmla="*/ 301 w 414"/>
                <a:gd name="T99" fmla="*/ 124 h 1119"/>
                <a:gd name="T100" fmla="*/ 309 w 414"/>
                <a:gd name="T101" fmla="*/ 116 h 1119"/>
                <a:gd name="T102" fmla="*/ 312 w 414"/>
                <a:gd name="T103" fmla="*/ 109 h 1119"/>
                <a:gd name="T104" fmla="*/ 312 w 414"/>
                <a:gd name="T105" fmla="*/ 95 h 1119"/>
                <a:gd name="T106" fmla="*/ 322 w 414"/>
                <a:gd name="T107" fmla="*/ 103 h 1119"/>
                <a:gd name="T108" fmla="*/ 332 w 414"/>
                <a:gd name="T109" fmla="*/ 132 h 1119"/>
                <a:gd name="T110" fmla="*/ 321 w 414"/>
                <a:gd name="T111" fmla="*/ 135 h 1119"/>
                <a:gd name="T112" fmla="*/ 325 w 414"/>
                <a:gd name="T113" fmla="*/ 122 h 1119"/>
                <a:gd name="T114" fmla="*/ 332 w 414"/>
                <a:gd name="T115" fmla="*/ 132 h 1119"/>
                <a:gd name="T116" fmla="*/ 327 w 414"/>
                <a:gd name="T117" fmla="*/ 106 h 1119"/>
                <a:gd name="T118" fmla="*/ 340 w 414"/>
                <a:gd name="T119" fmla="*/ 105 h 1119"/>
                <a:gd name="T120" fmla="*/ 331 w 414"/>
                <a:gd name="T121" fmla="*/ 115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1119">
                  <a:moveTo>
                    <a:pt x="414" y="136"/>
                  </a:moveTo>
                  <a:lnTo>
                    <a:pt x="414" y="136"/>
                  </a:lnTo>
                  <a:lnTo>
                    <a:pt x="413" y="125"/>
                  </a:lnTo>
                  <a:lnTo>
                    <a:pt x="410" y="116"/>
                  </a:lnTo>
                  <a:lnTo>
                    <a:pt x="405" y="111"/>
                  </a:lnTo>
                  <a:lnTo>
                    <a:pt x="400" y="108"/>
                  </a:lnTo>
                  <a:lnTo>
                    <a:pt x="394" y="105"/>
                  </a:lnTo>
                  <a:lnTo>
                    <a:pt x="388" y="103"/>
                  </a:lnTo>
                  <a:lnTo>
                    <a:pt x="375" y="103"/>
                  </a:lnTo>
                  <a:lnTo>
                    <a:pt x="375" y="103"/>
                  </a:lnTo>
                  <a:lnTo>
                    <a:pt x="367" y="103"/>
                  </a:lnTo>
                  <a:lnTo>
                    <a:pt x="358" y="106"/>
                  </a:lnTo>
                  <a:lnTo>
                    <a:pt x="384" y="34"/>
                  </a:lnTo>
                  <a:lnTo>
                    <a:pt x="384" y="34"/>
                  </a:lnTo>
                  <a:lnTo>
                    <a:pt x="385" y="31"/>
                  </a:lnTo>
                  <a:lnTo>
                    <a:pt x="384" y="29"/>
                  </a:lnTo>
                  <a:lnTo>
                    <a:pt x="382" y="26"/>
                  </a:lnTo>
                  <a:lnTo>
                    <a:pt x="380" y="24"/>
                  </a:lnTo>
                  <a:lnTo>
                    <a:pt x="375" y="21"/>
                  </a:lnTo>
                  <a:lnTo>
                    <a:pt x="377" y="14"/>
                  </a:lnTo>
                  <a:lnTo>
                    <a:pt x="377" y="14"/>
                  </a:lnTo>
                  <a:lnTo>
                    <a:pt x="377" y="13"/>
                  </a:lnTo>
                  <a:lnTo>
                    <a:pt x="375" y="11"/>
                  </a:lnTo>
                  <a:lnTo>
                    <a:pt x="360" y="6"/>
                  </a:lnTo>
                  <a:lnTo>
                    <a:pt x="360" y="6"/>
                  </a:lnTo>
                  <a:lnTo>
                    <a:pt x="358" y="6"/>
                  </a:lnTo>
                  <a:lnTo>
                    <a:pt x="357" y="7"/>
                  </a:lnTo>
                  <a:lnTo>
                    <a:pt x="354" y="14"/>
                  </a:lnTo>
                  <a:lnTo>
                    <a:pt x="318" y="1"/>
                  </a:lnTo>
                  <a:lnTo>
                    <a:pt x="318" y="1"/>
                  </a:lnTo>
                  <a:lnTo>
                    <a:pt x="315" y="0"/>
                  </a:lnTo>
                  <a:lnTo>
                    <a:pt x="312" y="1"/>
                  </a:lnTo>
                  <a:lnTo>
                    <a:pt x="309" y="3"/>
                  </a:lnTo>
                  <a:lnTo>
                    <a:pt x="308" y="7"/>
                  </a:lnTo>
                  <a:lnTo>
                    <a:pt x="265" y="122"/>
                  </a:lnTo>
                  <a:lnTo>
                    <a:pt x="265" y="122"/>
                  </a:lnTo>
                  <a:lnTo>
                    <a:pt x="264" y="126"/>
                  </a:lnTo>
                  <a:lnTo>
                    <a:pt x="265" y="129"/>
                  </a:lnTo>
                  <a:lnTo>
                    <a:pt x="266" y="132"/>
                  </a:lnTo>
                  <a:lnTo>
                    <a:pt x="268" y="134"/>
                  </a:lnTo>
                  <a:lnTo>
                    <a:pt x="331" y="157"/>
                  </a:lnTo>
                  <a:lnTo>
                    <a:pt x="331" y="157"/>
                  </a:lnTo>
                  <a:lnTo>
                    <a:pt x="334" y="157"/>
                  </a:lnTo>
                  <a:lnTo>
                    <a:pt x="335" y="157"/>
                  </a:lnTo>
                  <a:lnTo>
                    <a:pt x="335" y="157"/>
                  </a:lnTo>
                  <a:lnTo>
                    <a:pt x="337" y="180"/>
                  </a:lnTo>
                  <a:lnTo>
                    <a:pt x="337" y="180"/>
                  </a:lnTo>
                  <a:lnTo>
                    <a:pt x="321" y="174"/>
                  </a:lnTo>
                  <a:lnTo>
                    <a:pt x="304" y="170"/>
                  </a:lnTo>
                  <a:lnTo>
                    <a:pt x="304" y="170"/>
                  </a:lnTo>
                  <a:lnTo>
                    <a:pt x="289" y="165"/>
                  </a:lnTo>
                  <a:lnTo>
                    <a:pt x="278" y="161"/>
                  </a:lnTo>
                  <a:lnTo>
                    <a:pt x="262" y="154"/>
                  </a:lnTo>
                  <a:lnTo>
                    <a:pt x="254" y="148"/>
                  </a:lnTo>
                  <a:lnTo>
                    <a:pt x="251" y="145"/>
                  </a:lnTo>
                  <a:lnTo>
                    <a:pt x="251" y="145"/>
                  </a:lnTo>
                  <a:lnTo>
                    <a:pt x="249" y="171"/>
                  </a:lnTo>
                  <a:lnTo>
                    <a:pt x="246" y="195"/>
                  </a:lnTo>
                  <a:lnTo>
                    <a:pt x="242" y="218"/>
                  </a:lnTo>
                  <a:lnTo>
                    <a:pt x="238" y="240"/>
                  </a:lnTo>
                  <a:lnTo>
                    <a:pt x="229" y="272"/>
                  </a:lnTo>
                  <a:lnTo>
                    <a:pt x="225" y="283"/>
                  </a:lnTo>
                  <a:lnTo>
                    <a:pt x="225" y="283"/>
                  </a:lnTo>
                  <a:lnTo>
                    <a:pt x="221" y="253"/>
                  </a:lnTo>
                  <a:lnTo>
                    <a:pt x="216" y="224"/>
                  </a:lnTo>
                  <a:lnTo>
                    <a:pt x="209" y="197"/>
                  </a:lnTo>
                  <a:lnTo>
                    <a:pt x="223" y="177"/>
                  </a:lnTo>
                  <a:lnTo>
                    <a:pt x="198" y="155"/>
                  </a:lnTo>
                  <a:lnTo>
                    <a:pt x="198" y="154"/>
                  </a:lnTo>
                  <a:lnTo>
                    <a:pt x="198" y="155"/>
                  </a:lnTo>
                  <a:lnTo>
                    <a:pt x="198" y="154"/>
                  </a:lnTo>
                  <a:lnTo>
                    <a:pt x="198" y="155"/>
                  </a:lnTo>
                  <a:lnTo>
                    <a:pt x="172" y="177"/>
                  </a:lnTo>
                  <a:lnTo>
                    <a:pt x="186" y="197"/>
                  </a:lnTo>
                  <a:lnTo>
                    <a:pt x="186" y="197"/>
                  </a:lnTo>
                  <a:lnTo>
                    <a:pt x="180" y="224"/>
                  </a:lnTo>
                  <a:lnTo>
                    <a:pt x="175" y="253"/>
                  </a:lnTo>
                  <a:lnTo>
                    <a:pt x="170" y="283"/>
                  </a:lnTo>
                  <a:lnTo>
                    <a:pt x="170" y="283"/>
                  </a:lnTo>
                  <a:lnTo>
                    <a:pt x="168" y="272"/>
                  </a:lnTo>
                  <a:lnTo>
                    <a:pt x="159" y="240"/>
                  </a:lnTo>
                  <a:lnTo>
                    <a:pt x="153" y="218"/>
                  </a:lnTo>
                  <a:lnTo>
                    <a:pt x="149" y="195"/>
                  </a:lnTo>
                  <a:lnTo>
                    <a:pt x="146" y="171"/>
                  </a:lnTo>
                  <a:lnTo>
                    <a:pt x="145" y="145"/>
                  </a:lnTo>
                  <a:lnTo>
                    <a:pt x="145" y="145"/>
                  </a:lnTo>
                  <a:lnTo>
                    <a:pt x="142" y="148"/>
                  </a:lnTo>
                  <a:lnTo>
                    <a:pt x="133" y="154"/>
                  </a:lnTo>
                  <a:lnTo>
                    <a:pt x="117" y="161"/>
                  </a:lnTo>
                  <a:lnTo>
                    <a:pt x="106" y="165"/>
                  </a:lnTo>
                  <a:lnTo>
                    <a:pt x="92" y="170"/>
                  </a:lnTo>
                  <a:lnTo>
                    <a:pt x="92" y="170"/>
                  </a:lnTo>
                  <a:lnTo>
                    <a:pt x="79" y="172"/>
                  </a:lnTo>
                  <a:lnTo>
                    <a:pt x="66" y="178"/>
                  </a:lnTo>
                  <a:lnTo>
                    <a:pt x="54" y="183"/>
                  </a:lnTo>
                  <a:lnTo>
                    <a:pt x="44" y="190"/>
                  </a:lnTo>
                  <a:lnTo>
                    <a:pt x="36" y="195"/>
                  </a:lnTo>
                  <a:lnTo>
                    <a:pt x="29" y="201"/>
                  </a:lnTo>
                  <a:lnTo>
                    <a:pt x="24" y="207"/>
                  </a:lnTo>
                  <a:lnTo>
                    <a:pt x="21" y="211"/>
                  </a:lnTo>
                  <a:lnTo>
                    <a:pt x="21" y="211"/>
                  </a:lnTo>
                  <a:lnTo>
                    <a:pt x="19" y="218"/>
                  </a:lnTo>
                  <a:lnTo>
                    <a:pt x="17" y="226"/>
                  </a:lnTo>
                  <a:lnTo>
                    <a:pt x="16" y="236"/>
                  </a:lnTo>
                  <a:lnTo>
                    <a:pt x="14" y="254"/>
                  </a:lnTo>
                  <a:lnTo>
                    <a:pt x="14" y="254"/>
                  </a:lnTo>
                  <a:lnTo>
                    <a:pt x="4" y="388"/>
                  </a:lnTo>
                  <a:lnTo>
                    <a:pt x="0" y="483"/>
                  </a:lnTo>
                  <a:lnTo>
                    <a:pt x="0" y="525"/>
                  </a:lnTo>
                  <a:lnTo>
                    <a:pt x="0" y="558"/>
                  </a:lnTo>
                  <a:lnTo>
                    <a:pt x="0" y="558"/>
                  </a:lnTo>
                  <a:lnTo>
                    <a:pt x="1" y="569"/>
                  </a:lnTo>
                  <a:lnTo>
                    <a:pt x="4" y="575"/>
                  </a:lnTo>
                  <a:lnTo>
                    <a:pt x="7" y="580"/>
                  </a:lnTo>
                  <a:lnTo>
                    <a:pt x="11" y="585"/>
                  </a:lnTo>
                  <a:lnTo>
                    <a:pt x="17" y="590"/>
                  </a:lnTo>
                  <a:lnTo>
                    <a:pt x="26" y="593"/>
                  </a:lnTo>
                  <a:lnTo>
                    <a:pt x="36" y="593"/>
                  </a:lnTo>
                  <a:lnTo>
                    <a:pt x="36" y="593"/>
                  </a:lnTo>
                  <a:lnTo>
                    <a:pt x="46" y="593"/>
                  </a:lnTo>
                  <a:lnTo>
                    <a:pt x="54" y="591"/>
                  </a:lnTo>
                  <a:lnTo>
                    <a:pt x="66" y="587"/>
                  </a:lnTo>
                  <a:lnTo>
                    <a:pt x="73" y="584"/>
                  </a:lnTo>
                  <a:lnTo>
                    <a:pt x="74" y="582"/>
                  </a:lnTo>
                  <a:lnTo>
                    <a:pt x="74" y="582"/>
                  </a:lnTo>
                  <a:lnTo>
                    <a:pt x="76" y="580"/>
                  </a:lnTo>
                  <a:lnTo>
                    <a:pt x="79" y="574"/>
                  </a:lnTo>
                  <a:lnTo>
                    <a:pt x="82" y="561"/>
                  </a:lnTo>
                  <a:lnTo>
                    <a:pt x="85" y="541"/>
                  </a:lnTo>
                  <a:lnTo>
                    <a:pt x="85" y="541"/>
                  </a:lnTo>
                  <a:lnTo>
                    <a:pt x="85" y="418"/>
                  </a:lnTo>
                  <a:lnTo>
                    <a:pt x="85" y="319"/>
                  </a:lnTo>
                  <a:lnTo>
                    <a:pt x="90" y="319"/>
                  </a:lnTo>
                  <a:lnTo>
                    <a:pt x="93" y="581"/>
                  </a:lnTo>
                  <a:lnTo>
                    <a:pt x="93" y="581"/>
                  </a:lnTo>
                  <a:lnTo>
                    <a:pt x="92" y="641"/>
                  </a:lnTo>
                  <a:lnTo>
                    <a:pt x="89" y="782"/>
                  </a:lnTo>
                  <a:lnTo>
                    <a:pt x="89" y="866"/>
                  </a:lnTo>
                  <a:lnTo>
                    <a:pt x="89" y="948"/>
                  </a:lnTo>
                  <a:lnTo>
                    <a:pt x="90" y="1020"/>
                  </a:lnTo>
                  <a:lnTo>
                    <a:pt x="93" y="1077"/>
                  </a:lnTo>
                  <a:lnTo>
                    <a:pt x="93" y="1077"/>
                  </a:lnTo>
                  <a:lnTo>
                    <a:pt x="95" y="1090"/>
                  </a:lnTo>
                  <a:lnTo>
                    <a:pt x="97" y="1097"/>
                  </a:lnTo>
                  <a:lnTo>
                    <a:pt x="102" y="1105"/>
                  </a:lnTo>
                  <a:lnTo>
                    <a:pt x="109" y="1110"/>
                  </a:lnTo>
                  <a:lnTo>
                    <a:pt x="117" y="1115"/>
                  </a:lnTo>
                  <a:lnTo>
                    <a:pt x="129" y="1118"/>
                  </a:lnTo>
                  <a:lnTo>
                    <a:pt x="143" y="1119"/>
                  </a:lnTo>
                  <a:lnTo>
                    <a:pt x="143" y="1119"/>
                  </a:lnTo>
                  <a:lnTo>
                    <a:pt x="156" y="1118"/>
                  </a:lnTo>
                  <a:lnTo>
                    <a:pt x="168" y="1113"/>
                  </a:lnTo>
                  <a:lnTo>
                    <a:pt x="176" y="1107"/>
                  </a:lnTo>
                  <a:lnTo>
                    <a:pt x="182" y="1100"/>
                  </a:lnTo>
                  <a:lnTo>
                    <a:pt x="188" y="1092"/>
                  </a:lnTo>
                  <a:lnTo>
                    <a:pt x="191" y="1083"/>
                  </a:lnTo>
                  <a:lnTo>
                    <a:pt x="193" y="1073"/>
                  </a:lnTo>
                  <a:lnTo>
                    <a:pt x="193" y="1063"/>
                  </a:lnTo>
                  <a:lnTo>
                    <a:pt x="193" y="1063"/>
                  </a:lnTo>
                  <a:lnTo>
                    <a:pt x="193" y="562"/>
                  </a:lnTo>
                  <a:lnTo>
                    <a:pt x="196" y="562"/>
                  </a:lnTo>
                  <a:lnTo>
                    <a:pt x="198" y="562"/>
                  </a:lnTo>
                  <a:lnTo>
                    <a:pt x="202" y="562"/>
                  </a:lnTo>
                  <a:lnTo>
                    <a:pt x="202" y="562"/>
                  </a:lnTo>
                  <a:lnTo>
                    <a:pt x="202" y="1063"/>
                  </a:lnTo>
                  <a:lnTo>
                    <a:pt x="202" y="1063"/>
                  </a:lnTo>
                  <a:lnTo>
                    <a:pt x="203" y="1073"/>
                  </a:lnTo>
                  <a:lnTo>
                    <a:pt x="205" y="1083"/>
                  </a:lnTo>
                  <a:lnTo>
                    <a:pt x="208" y="1092"/>
                  </a:lnTo>
                  <a:lnTo>
                    <a:pt x="213" y="1100"/>
                  </a:lnTo>
                  <a:lnTo>
                    <a:pt x="221" y="1107"/>
                  </a:lnTo>
                  <a:lnTo>
                    <a:pt x="229" y="1113"/>
                  </a:lnTo>
                  <a:lnTo>
                    <a:pt x="239" y="1118"/>
                  </a:lnTo>
                  <a:lnTo>
                    <a:pt x="252" y="1119"/>
                  </a:lnTo>
                  <a:lnTo>
                    <a:pt x="252" y="1119"/>
                  </a:lnTo>
                  <a:lnTo>
                    <a:pt x="268" y="1118"/>
                  </a:lnTo>
                  <a:lnTo>
                    <a:pt x="279" y="1115"/>
                  </a:lnTo>
                  <a:lnTo>
                    <a:pt x="288" y="1110"/>
                  </a:lnTo>
                  <a:lnTo>
                    <a:pt x="294" y="1105"/>
                  </a:lnTo>
                  <a:lnTo>
                    <a:pt x="298" y="1097"/>
                  </a:lnTo>
                  <a:lnTo>
                    <a:pt x="301" y="1090"/>
                  </a:lnTo>
                  <a:lnTo>
                    <a:pt x="304" y="1077"/>
                  </a:lnTo>
                  <a:lnTo>
                    <a:pt x="304" y="1077"/>
                  </a:lnTo>
                  <a:lnTo>
                    <a:pt x="305" y="1020"/>
                  </a:lnTo>
                  <a:lnTo>
                    <a:pt x="307" y="948"/>
                  </a:lnTo>
                  <a:lnTo>
                    <a:pt x="308" y="866"/>
                  </a:lnTo>
                  <a:lnTo>
                    <a:pt x="307" y="782"/>
                  </a:lnTo>
                  <a:lnTo>
                    <a:pt x="305" y="641"/>
                  </a:lnTo>
                  <a:lnTo>
                    <a:pt x="304" y="581"/>
                  </a:lnTo>
                  <a:lnTo>
                    <a:pt x="305" y="319"/>
                  </a:lnTo>
                  <a:lnTo>
                    <a:pt x="305" y="319"/>
                  </a:lnTo>
                  <a:lnTo>
                    <a:pt x="327" y="365"/>
                  </a:lnTo>
                  <a:lnTo>
                    <a:pt x="327" y="365"/>
                  </a:lnTo>
                  <a:lnTo>
                    <a:pt x="335" y="385"/>
                  </a:lnTo>
                  <a:lnTo>
                    <a:pt x="341" y="394"/>
                  </a:lnTo>
                  <a:lnTo>
                    <a:pt x="345" y="400"/>
                  </a:lnTo>
                  <a:lnTo>
                    <a:pt x="352" y="405"/>
                  </a:lnTo>
                  <a:lnTo>
                    <a:pt x="360" y="410"/>
                  </a:lnTo>
                  <a:lnTo>
                    <a:pt x="368" y="413"/>
                  </a:lnTo>
                  <a:lnTo>
                    <a:pt x="378" y="413"/>
                  </a:lnTo>
                  <a:lnTo>
                    <a:pt x="378" y="413"/>
                  </a:lnTo>
                  <a:lnTo>
                    <a:pt x="388" y="413"/>
                  </a:lnTo>
                  <a:lnTo>
                    <a:pt x="397" y="410"/>
                  </a:lnTo>
                  <a:lnTo>
                    <a:pt x="403" y="404"/>
                  </a:lnTo>
                  <a:lnTo>
                    <a:pt x="407" y="397"/>
                  </a:lnTo>
                  <a:lnTo>
                    <a:pt x="411" y="388"/>
                  </a:lnTo>
                  <a:lnTo>
                    <a:pt x="413" y="378"/>
                  </a:lnTo>
                  <a:lnTo>
                    <a:pt x="414" y="365"/>
                  </a:lnTo>
                  <a:lnTo>
                    <a:pt x="414" y="351"/>
                  </a:lnTo>
                  <a:lnTo>
                    <a:pt x="414" y="351"/>
                  </a:lnTo>
                  <a:lnTo>
                    <a:pt x="414" y="136"/>
                  </a:lnTo>
                  <a:lnTo>
                    <a:pt x="414" y="136"/>
                  </a:lnTo>
                  <a:close/>
                  <a:moveTo>
                    <a:pt x="340" y="93"/>
                  </a:moveTo>
                  <a:lnTo>
                    <a:pt x="340" y="93"/>
                  </a:lnTo>
                  <a:lnTo>
                    <a:pt x="337" y="92"/>
                  </a:lnTo>
                  <a:lnTo>
                    <a:pt x="335" y="90"/>
                  </a:lnTo>
                  <a:lnTo>
                    <a:pt x="335" y="88"/>
                  </a:lnTo>
                  <a:lnTo>
                    <a:pt x="335" y="85"/>
                  </a:lnTo>
                  <a:lnTo>
                    <a:pt x="335" y="85"/>
                  </a:lnTo>
                  <a:lnTo>
                    <a:pt x="337" y="82"/>
                  </a:lnTo>
                  <a:lnTo>
                    <a:pt x="340" y="80"/>
                  </a:lnTo>
                  <a:lnTo>
                    <a:pt x="341" y="79"/>
                  </a:lnTo>
                  <a:lnTo>
                    <a:pt x="344" y="80"/>
                  </a:lnTo>
                  <a:lnTo>
                    <a:pt x="344" y="80"/>
                  </a:lnTo>
                  <a:lnTo>
                    <a:pt x="347" y="82"/>
                  </a:lnTo>
                  <a:lnTo>
                    <a:pt x="348" y="83"/>
                  </a:lnTo>
                  <a:lnTo>
                    <a:pt x="348" y="86"/>
                  </a:lnTo>
                  <a:lnTo>
                    <a:pt x="348" y="89"/>
                  </a:lnTo>
                  <a:lnTo>
                    <a:pt x="348" y="89"/>
                  </a:lnTo>
                  <a:lnTo>
                    <a:pt x="347" y="92"/>
                  </a:lnTo>
                  <a:lnTo>
                    <a:pt x="344" y="93"/>
                  </a:lnTo>
                  <a:lnTo>
                    <a:pt x="342" y="95"/>
                  </a:lnTo>
                  <a:lnTo>
                    <a:pt x="340" y="93"/>
                  </a:lnTo>
                  <a:lnTo>
                    <a:pt x="340" y="93"/>
                  </a:lnTo>
                  <a:close/>
                  <a:moveTo>
                    <a:pt x="309" y="46"/>
                  </a:moveTo>
                  <a:lnTo>
                    <a:pt x="317" y="24"/>
                  </a:lnTo>
                  <a:lnTo>
                    <a:pt x="317" y="24"/>
                  </a:lnTo>
                  <a:lnTo>
                    <a:pt x="318" y="23"/>
                  </a:lnTo>
                  <a:lnTo>
                    <a:pt x="321" y="21"/>
                  </a:lnTo>
                  <a:lnTo>
                    <a:pt x="364" y="39"/>
                  </a:lnTo>
                  <a:lnTo>
                    <a:pt x="364" y="39"/>
                  </a:lnTo>
                  <a:lnTo>
                    <a:pt x="365" y="40"/>
                  </a:lnTo>
                  <a:lnTo>
                    <a:pt x="365" y="43"/>
                  </a:lnTo>
                  <a:lnTo>
                    <a:pt x="358" y="65"/>
                  </a:lnTo>
                  <a:lnTo>
                    <a:pt x="358" y="65"/>
                  </a:lnTo>
                  <a:lnTo>
                    <a:pt x="355" y="66"/>
                  </a:lnTo>
                  <a:lnTo>
                    <a:pt x="354" y="66"/>
                  </a:lnTo>
                  <a:lnTo>
                    <a:pt x="311" y="50"/>
                  </a:lnTo>
                  <a:lnTo>
                    <a:pt x="311" y="50"/>
                  </a:lnTo>
                  <a:lnTo>
                    <a:pt x="309" y="49"/>
                  </a:lnTo>
                  <a:lnTo>
                    <a:pt x="309" y="46"/>
                  </a:lnTo>
                  <a:lnTo>
                    <a:pt x="309" y="46"/>
                  </a:lnTo>
                  <a:close/>
                  <a:moveTo>
                    <a:pt x="329" y="82"/>
                  </a:moveTo>
                  <a:lnTo>
                    <a:pt x="329" y="82"/>
                  </a:lnTo>
                  <a:lnTo>
                    <a:pt x="328" y="85"/>
                  </a:lnTo>
                  <a:lnTo>
                    <a:pt x="327" y="86"/>
                  </a:lnTo>
                  <a:lnTo>
                    <a:pt x="324" y="88"/>
                  </a:lnTo>
                  <a:lnTo>
                    <a:pt x="321" y="88"/>
                  </a:lnTo>
                  <a:lnTo>
                    <a:pt x="321" y="88"/>
                  </a:lnTo>
                  <a:lnTo>
                    <a:pt x="318" y="86"/>
                  </a:lnTo>
                  <a:lnTo>
                    <a:pt x="317" y="83"/>
                  </a:lnTo>
                  <a:lnTo>
                    <a:pt x="317" y="80"/>
                  </a:lnTo>
                  <a:lnTo>
                    <a:pt x="317" y="78"/>
                  </a:lnTo>
                  <a:lnTo>
                    <a:pt x="317" y="78"/>
                  </a:lnTo>
                  <a:lnTo>
                    <a:pt x="318" y="75"/>
                  </a:lnTo>
                  <a:lnTo>
                    <a:pt x="321" y="73"/>
                  </a:lnTo>
                  <a:lnTo>
                    <a:pt x="324" y="73"/>
                  </a:lnTo>
                  <a:lnTo>
                    <a:pt x="327" y="73"/>
                  </a:lnTo>
                  <a:lnTo>
                    <a:pt x="327" y="73"/>
                  </a:lnTo>
                  <a:lnTo>
                    <a:pt x="328" y="75"/>
                  </a:lnTo>
                  <a:lnTo>
                    <a:pt x="329" y="76"/>
                  </a:lnTo>
                  <a:lnTo>
                    <a:pt x="331" y="79"/>
                  </a:lnTo>
                  <a:lnTo>
                    <a:pt x="329" y="82"/>
                  </a:lnTo>
                  <a:lnTo>
                    <a:pt x="329" y="82"/>
                  </a:lnTo>
                  <a:close/>
                  <a:moveTo>
                    <a:pt x="299" y="70"/>
                  </a:moveTo>
                  <a:lnTo>
                    <a:pt x="299" y="70"/>
                  </a:lnTo>
                  <a:lnTo>
                    <a:pt x="301" y="67"/>
                  </a:lnTo>
                  <a:lnTo>
                    <a:pt x="302" y="66"/>
                  </a:lnTo>
                  <a:lnTo>
                    <a:pt x="305" y="66"/>
                  </a:lnTo>
                  <a:lnTo>
                    <a:pt x="308" y="66"/>
                  </a:lnTo>
                  <a:lnTo>
                    <a:pt x="308" y="66"/>
                  </a:lnTo>
                  <a:lnTo>
                    <a:pt x="311" y="67"/>
                  </a:lnTo>
                  <a:lnTo>
                    <a:pt x="312" y="70"/>
                  </a:lnTo>
                  <a:lnTo>
                    <a:pt x="312" y="73"/>
                  </a:lnTo>
                  <a:lnTo>
                    <a:pt x="312" y="76"/>
                  </a:lnTo>
                  <a:lnTo>
                    <a:pt x="312" y="76"/>
                  </a:lnTo>
                  <a:lnTo>
                    <a:pt x="311" y="78"/>
                  </a:lnTo>
                  <a:lnTo>
                    <a:pt x="308" y="80"/>
                  </a:lnTo>
                  <a:lnTo>
                    <a:pt x="305" y="80"/>
                  </a:lnTo>
                  <a:lnTo>
                    <a:pt x="302" y="80"/>
                  </a:lnTo>
                  <a:lnTo>
                    <a:pt x="302" y="80"/>
                  </a:lnTo>
                  <a:lnTo>
                    <a:pt x="301" y="79"/>
                  </a:lnTo>
                  <a:lnTo>
                    <a:pt x="299" y="76"/>
                  </a:lnTo>
                  <a:lnTo>
                    <a:pt x="298" y="73"/>
                  </a:lnTo>
                  <a:lnTo>
                    <a:pt x="299" y="70"/>
                  </a:lnTo>
                  <a:lnTo>
                    <a:pt x="299" y="70"/>
                  </a:lnTo>
                  <a:close/>
                  <a:moveTo>
                    <a:pt x="295" y="119"/>
                  </a:moveTo>
                  <a:lnTo>
                    <a:pt x="295" y="119"/>
                  </a:lnTo>
                  <a:lnTo>
                    <a:pt x="294" y="122"/>
                  </a:lnTo>
                  <a:lnTo>
                    <a:pt x="292" y="124"/>
                  </a:lnTo>
                  <a:lnTo>
                    <a:pt x="289" y="124"/>
                  </a:lnTo>
                  <a:lnTo>
                    <a:pt x="287" y="124"/>
                  </a:lnTo>
                  <a:lnTo>
                    <a:pt x="287" y="124"/>
                  </a:lnTo>
                  <a:lnTo>
                    <a:pt x="284" y="122"/>
                  </a:lnTo>
                  <a:lnTo>
                    <a:pt x="282" y="119"/>
                  </a:lnTo>
                  <a:lnTo>
                    <a:pt x="282" y="116"/>
                  </a:lnTo>
                  <a:lnTo>
                    <a:pt x="282" y="113"/>
                  </a:lnTo>
                  <a:lnTo>
                    <a:pt x="282" y="113"/>
                  </a:lnTo>
                  <a:lnTo>
                    <a:pt x="284" y="112"/>
                  </a:lnTo>
                  <a:lnTo>
                    <a:pt x="287" y="109"/>
                  </a:lnTo>
                  <a:lnTo>
                    <a:pt x="289" y="109"/>
                  </a:lnTo>
                  <a:lnTo>
                    <a:pt x="292" y="109"/>
                  </a:lnTo>
                  <a:lnTo>
                    <a:pt x="292" y="109"/>
                  </a:lnTo>
                  <a:lnTo>
                    <a:pt x="294" y="111"/>
                  </a:lnTo>
                  <a:lnTo>
                    <a:pt x="295" y="113"/>
                  </a:lnTo>
                  <a:lnTo>
                    <a:pt x="297" y="116"/>
                  </a:lnTo>
                  <a:lnTo>
                    <a:pt x="295" y="119"/>
                  </a:lnTo>
                  <a:lnTo>
                    <a:pt x="295" y="119"/>
                  </a:lnTo>
                  <a:close/>
                  <a:moveTo>
                    <a:pt x="295" y="102"/>
                  </a:moveTo>
                  <a:lnTo>
                    <a:pt x="295" y="102"/>
                  </a:lnTo>
                  <a:lnTo>
                    <a:pt x="292" y="101"/>
                  </a:lnTo>
                  <a:lnTo>
                    <a:pt x="291" y="98"/>
                  </a:lnTo>
                  <a:lnTo>
                    <a:pt x="289" y="95"/>
                  </a:lnTo>
                  <a:lnTo>
                    <a:pt x="291" y="92"/>
                  </a:lnTo>
                  <a:lnTo>
                    <a:pt x="291" y="92"/>
                  </a:lnTo>
                  <a:lnTo>
                    <a:pt x="292" y="90"/>
                  </a:lnTo>
                  <a:lnTo>
                    <a:pt x="294" y="88"/>
                  </a:lnTo>
                  <a:lnTo>
                    <a:pt x="297" y="88"/>
                  </a:lnTo>
                  <a:lnTo>
                    <a:pt x="299" y="88"/>
                  </a:lnTo>
                  <a:lnTo>
                    <a:pt x="299" y="88"/>
                  </a:lnTo>
                  <a:lnTo>
                    <a:pt x="302" y="89"/>
                  </a:lnTo>
                  <a:lnTo>
                    <a:pt x="304" y="92"/>
                  </a:lnTo>
                  <a:lnTo>
                    <a:pt x="304" y="95"/>
                  </a:lnTo>
                  <a:lnTo>
                    <a:pt x="304" y="98"/>
                  </a:lnTo>
                  <a:lnTo>
                    <a:pt x="304" y="98"/>
                  </a:lnTo>
                  <a:lnTo>
                    <a:pt x="302" y="99"/>
                  </a:lnTo>
                  <a:lnTo>
                    <a:pt x="299" y="102"/>
                  </a:lnTo>
                  <a:lnTo>
                    <a:pt x="298" y="102"/>
                  </a:lnTo>
                  <a:lnTo>
                    <a:pt x="295" y="102"/>
                  </a:lnTo>
                  <a:lnTo>
                    <a:pt x="295" y="102"/>
                  </a:lnTo>
                  <a:close/>
                  <a:moveTo>
                    <a:pt x="314" y="126"/>
                  </a:moveTo>
                  <a:lnTo>
                    <a:pt x="314" y="126"/>
                  </a:lnTo>
                  <a:lnTo>
                    <a:pt x="312" y="128"/>
                  </a:lnTo>
                  <a:lnTo>
                    <a:pt x="309" y="131"/>
                  </a:lnTo>
                  <a:lnTo>
                    <a:pt x="308" y="131"/>
                  </a:lnTo>
                  <a:lnTo>
                    <a:pt x="305" y="131"/>
                  </a:lnTo>
                  <a:lnTo>
                    <a:pt x="305" y="131"/>
                  </a:lnTo>
                  <a:lnTo>
                    <a:pt x="302" y="129"/>
                  </a:lnTo>
                  <a:lnTo>
                    <a:pt x="301" y="126"/>
                  </a:lnTo>
                  <a:lnTo>
                    <a:pt x="301" y="124"/>
                  </a:lnTo>
                  <a:lnTo>
                    <a:pt x="301" y="121"/>
                  </a:lnTo>
                  <a:lnTo>
                    <a:pt x="301" y="121"/>
                  </a:lnTo>
                  <a:lnTo>
                    <a:pt x="302" y="118"/>
                  </a:lnTo>
                  <a:lnTo>
                    <a:pt x="305" y="116"/>
                  </a:lnTo>
                  <a:lnTo>
                    <a:pt x="307" y="116"/>
                  </a:lnTo>
                  <a:lnTo>
                    <a:pt x="309" y="116"/>
                  </a:lnTo>
                  <a:lnTo>
                    <a:pt x="309" y="116"/>
                  </a:lnTo>
                  <a:lnTo>
                    <a:pt x="312" y="118"/>
                  </a:lnTo>
                  <a:lnTo>
                    <a:pt x="314" y="121"/>
                  </a:lnTo>
                  <a:lnTo>
                    <a:pt x="314" y="124"/>
                  </a:lnTo>
                  <a:lnTo>
                    <a:pt x="314" y="126"/>
                  </a:lnTo>
                  <a:lnTo>
                    <a:pt x="314" y="126"/>
                  </a:lnTo>
                  <a:close/>
                  <a:moveTo>
                    <a:pt x="312" y="109"/>
                  </a:moveTo>
                  <a:lnTo>
                    <a:pt x="312" y="109"/>
                  </a:lnTo>
                  <a:lnTo>
                    <a:pt x="311" y="108"/>
                  </a:lnTo>
                  <a:lnTo>
                    <a:pt x="309" y="105"/>
                  </a:lnTo>
                  <a:lnTo>
                    <a:pt x="308" y="102"/>
                  </a:lnTo>
                  <a:lnTo>
                    <a:pt x="309" y="99"/>
                  </a:lnTo>
                  <a:lnTo>
                    <a:pt x="309" y="99"/>
                  </a:lnTo>
                  <a:lnTo>
                    <a:pt x="311" y="96"/>
                  </a:lnTo>
                  <a:lnTo>
                    <a:pt x="312" y="95"/>
                  </a:lnTo>
                  <a:lnTo>
                    <a:pt x="315" y="95"/>
                  </a:lnTo>
                  <a:lnTo>
                    <a:pt x="318" y="95"/>
                  </a:lnTo>
                  <a:lnTo>
                    <a:pt x="318" y="95"/>
                  </a:lnTo>
                  <a:lnTo>
                    <a:pt x="321" y="96"/>
                  </a:lnTo>
                  <a:lnTo>
                    <a:pt x="322" y="99"/>
                  </a:lnTo>
                  <a:lnTo>
                    <a:pt x="322" y="101"/>
                  </a:lnTo>
                  <a:lnTo>
                    <a:pt x="322" y="103"/>
                  </a:lnTo>
                  <a:lnTo>
                    <a:pt x="322" y="103"/>
                  </a:lnTo>
                  <a:lnTo>
                    <a:pt x="321" y="106"/>
                  </a:lnTo>
                  <a:lnTo>
                    <a:pt x="318" y="108"/>
                  </a:lnTo>
                  <a:lnTo>
                    <a:pt x="315" y="109"/>
                  </a:lnTo>
                  <a:lnTo>
                    <a:pt x="312" y="109"/>
                  </a:lnTo>
                  <a:lnTo>
                    <a:pt x="312" y="109"/>
                  </a:lnTo>
                  <a:close/>
                  <a:moveTo>
                    <a:pt x="332" y="132"/>
                  </a:moveTo>
                  <a:lnTo>
                    <a:pt x="332" y="132"/>
                  </a:lnTo>
                  <a:lnTo>
                    <a:pt x="331" y="135"/>
                  </a:lnTo>
                  <a:lnTo>
                    <a:pt x="328" y="136"/>
                  </a:lnTo>
                  <a:lnTo>
                    <a:pt x="325" y="138"/>
                  </a:lnTo>
                  <a:lnTo>
                    <a:pt x="322" y="138"/>
                  </a:lnTo>
                  <a:lnTo>
                    <a:pt x="322" y="138"/>
                  </a:lnTo>
                  <a:lnTo>
                    <a:pt x="321" y="135"/>
                  </a:lnTo>
                  <a:lnTo>
                    <a:pt x="319" y="134"/>
                  </a:lnTo>
                  <a:lnTo>
                    <a:pt x="318" y="131"/>
                  </a:lnTo>
                  <a:lnTo>
                    <a:pt x="319" y="128"/>
                  </a:lnTo>
                  <a:lnTo>
                    <a:pt x="319" y="128"/>
                  </a:lnTo>
                  <a:lnTo>
                    <a:pt x="321" y="125"/>
                  </a:lnTo>
                  <a:lnTo>
                    <a:pt x="322" y="124"/>
                  </a:lnTo>
                  <a:lnTo>
                    <a:pt x="325" y="122"/>
                  </a:lnTo>
                  <a:lnTo>
                    <a:pt x="328" y="124"/>
                  </a:lnTo>
                  <a:lnTo>
                    <a:pt x="328" y="124"/>
                  </a:lnTo>
                  <a:lnTo>
                    <a:pt x="331" y="125"/>
                  </a:lnTo>
                  <a:lnTo>
                    <a:pt x="332" y="126"/>
                  </a:lnTo>
                  <a:lnTo>
                    <a:pt x="332" y="129"/>
                  </a:lnTo>
                  <a:lnTo>
                    <a:pt x="332" y="132"/>
                  </a:lnTo>
                  <a:lnTo>
                    <a:pt x="332" y="132"/>
                  </a:lnTo>
                  <a:close/>
                  <a:moveTo>
                    <a:pt x="331" y="115"/>
                  </a:moveTo>
                  <a:lnTo>
                    <a:pt x="331" y="115"/>
                  </a:lnTo>
                  <a:lnTo>
                    <a:pt x="328" y="113"/>
                  </a:lnTo>
                  <a:lnTo>
                    <a:pt x="327" y="112"/>
                  </a:lnTo>
                  <a:lnTo>
                    <a:pt x="327" y="109"/>
                  </a:lnTo>
                  <a:lnTo>
                    <a:pt x="327" y="106"/>
                  </a:lnTo>
                  <a:lnTo>
                    <a:pt x="327" y="106"/>
                  </a:lnTo>
                  <a:lnTo>
                    <a:pt x="328" y="103"/>
                  </a:lnTo>
                  <a:lnTo>
                    <a:pt x="331" y="102"/>
                  </a:lnTo>
                  <a:lnTo>
                    <a:pt x="334" y="101"/>
                  </a:lnTo>
                  <a:lnTo>
                    <a:pt x="337" y="102"/>
                  </a:lnTo>
                  <a:lnTo>
                    <a:pt x="337" y="102"/>
                  </a:lnTo>
                  <a:lnTo>
                    <a:pt x="338" y="103"/>
                  </a:lnTo>
                  <a:lnTo>
                    <a:pt x="340" y="105"/>
                  </a:lnTo>
                  <a:lnTo>
                    <a:pt x="341" y="108"/>
                  </a:lnTo>
                  <a:lnTo>
                    <a:pt x="340" y="111"/>
                  </a:lnTo>
                  <a:lnTo>
                    <a:pt x="340" y="111"/>
                  </a:lnTo>
                  <a:lnTo>
                    <a:pt x="338" y="113"/>
                  </a:lnTo>
                  <a:lnTo>
                    <a:pt x="337" y="115"/>
                  </a:lnTo>
                  <a:lnTo>
                    <a:pt x="334" y="116"/>
                  </a:lnTo>
                  <a:lnTo>
                    <a:pt x="331" y="115"/>
                  </a:lnTo>
                  <a:lnTo>
                    <a:pt x="331"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439" name="Rectangle 438"/>
          <p:cNvSpPr/>
          <p:nvPr/>
        </p:nvSpPr>
        <p:spPr>
          <a:xfrm>
            <a:off x="4082609" y="2061100"/>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40" name="Group 119"/>
          <p:cNvGrpSpPr/>
          <p:nvPr/>
        </p:nvGrpSpPr>
        <p:grpSpPr>
          <a:xfrm>
            <a:off x="4264659" y="2119188"/>
            <a:ext cx="175228" cy="382963"/>
            <a:chOff x="1095375" y="2432050"/>
            <a:chExt cx="547687" cy="1196975"/>
          </a:xfrm>
          <a:solidFill>
            <a:srgbClr val="FFFFFF"/>
          </a:solidFill>
        </p:grpSpPr>
        <p:sp>
          <p:nvSpPr>
            <p:cNvPr id="441" name="Freeform 10"/>
            <p:cNvSpPr>
              <a:spLocks/>
            </p:cNvSpPr>
            <p:nvPr/>
          </p:nvSpPr>
          <p:spPr bwMode="auto">
            <a:xfrm>
              <a:off x="1168400" y="2432050"/>
              <a:ext cx="203200" cy="203200"/>
            </a:xfrm>
            <a:custGeom>
              <a:avLst/>
              <a:gdLst>
                <a:gd name="T0" fmla="*/ 129 w 256"/>
                <a:gd name="T1" fmla="*/ 256 h 256"/>
                <a:gd name="T2" fmla="*/ 153 w 256"/>
                <a:gd name="T3" fmla="*/ 252 h 256"/>
                <a:gd name="T4" fmla="*/ 178 w 256"/>
                <a:gd name="T5" fmla="*/ 244 h 256"/>
                <a:gd name="T6" fmla="*/ 199 w 256"/>
                <a:gd name="T7" fmla="*/ 233 h 256"/>
                <a:gd name="T8" fmla="*/ 218 w 256"/>
                <a:gd name="T9" fmla="*/ 218 h 256"/>
                <a:gd name="T10" fmla="*/ 233 w 256"/>
                <a:gd name="T11" fmla="*/ 199 h 256"/>
                <a:gd name="T12" fmla="*/ 246 w 256"/>
                <a:gd name="T13" fmla="*/ 178 h 256"/>
                <a:gd name="T14" fmla="*/ 254 w 256"/>
                <a:gd name="T15" fmla="*/ 153 h 256"/>
                <a:gd name="T16" fmla="*/ 256 w 256"/>
                <a:gd name="T17" fmla="*/ 127 h 256"/>
                <a:gd name="T18" fmla="*/ 256 w 256"/>
                <a:gd name="T19" fmla="*/ 113 h 256"/>
                <a:gd name="T20" fmla="*/ 250 w 256"/>
                <a:gd name="T21" fmla="*/ 89 h 256"/>
                <a:gd name="T22" fmla="*/ 241 w 256"/>
                <a:gd name="T23" fmla="*/ 66 h 256"/>
                <a:gd name="T24" fmla="*/ 227 w 256"/>
                <a:gd name="T25" fmla="*/ 45 h 256"/>
                <a:gd name="T26" fmla="*/ 208 w 256"/>
                <a:gd name="T27" fmla="*/ 28 h 256"/>
                <a:gd name="T28" fmla="*/ 189 w 256"/>
                <a:gd name="T29" fmla="*/ 15 h 256"/>
                <a:gd name="T30" fmla="*/ 167 w 256"/>
                <a:gd name="T31" fmla="*/ 5 h 256"/>
                <a:gd name="T32" fmla="*/ 140 w 256"/>
                <a:gd name="T33" fmla="*/ 0 h 256"/>
                <a:gd name="T34" fmla="*/ 129 w 256"/>
                <a:gd name="T35" fmla="*/ 0 h 256"/>
                <a:gd name="T36" fmla="*/ 102 w 256"/>
                <a:gd name="T37" fmla="*/ 1 h 256"/>
                <a:gd name="T38" fmla="*/ 78 w 256"/>
                <a:gd name="T39" fmla="*/ 9 h 256"/>
                <a:gd name="T40" fmla="*/ 57 w 256"/>
                <a:gd name="T41" fmla="*/ 20 h 256"/>
                <a:gd name="T42" fmla="*/ 38 w 256"/>
                <a:gd name="T43" fmla="*/ 37 h 256"/>
                <a:gd name="T44" fmla="*/ 23 w 256"/>
                <a:gd name="T45" fmla="*/ 56 h 256"/>
                <a:gd name="T46" fmla="*/ 9 w 256"/>
                <a:gd name="T47" fmla="*/ 77 h 256"/>
                <a:gd name="T48" fmla="*/ 4 w 256"/>
                <a:gd name="T49" fmla="*/ 102 h 256"/>
                <a:gd name="T50" fmla="*/ 0 w 256"/>
                <a:gd name="T51" fmla="*/ 127 h 256"/>
                <a:gd name="T52" fmla="*/ 2 w 256"/>
                <a:gd name="T53" fmla="*/ 140 h 256"/>
                <a:gd name="T54" fmla="*/ 5 w 256"/>
                <a:gd name="T55" fmla="*/ 165 h 256"/>
                <a:gd name="T56" fmla="*/ 15 w 256"/>
                <a:gd name="T57" fmla="*/ 187 h 256"/>
                <a:gd name="T58" fmla="*/ 30 w 256"/>
                <a:gd name="T59" fmla="*/ 208 h 256"/>
                <a:gd name="T60" fmla="*/ 47 w 256"/>
                <a:gd name="T61" fmla="*/ 225 h 256"/>
                <a:gd name="T62" fmla="*/ 66 w 256"/>
                <a:gd name="T63" fmla="*/ 240 h 256"/>
                <a:gd name="T64" fmla="*/ 91 w 256"/>
                <a:gd name="T65" fmla="*/ 250 h 256"/>
                <a:gd name="T66" fmla="*/ 116 w 256"/>
                <a:gd name="T67" fmla="*/ 254 h 256"/>
                <a:gd name="T68" fmla="*/ 129 w 256"/>
                <a:gd name="T69"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56">
                  <a:moveTo>
                    <a:pt x="129" y="256"/>
                  </a:moveTo>
                  <a:lnTo>
                    <a:pt x="129" y="256"/>
                  </a:lnTo>
                  <a:lnTo>
                    <a:pt x="140" y="254"/>
                  </a:lnTo>
                  <a:lnTo>
                    <a:pt x="153" y="252"/>
                  </a:lnTo>
                  <a:lnTo>
                    <a:pt x="167" y="250"/>
                  </a:lnTo>
                  <a:lnTo>
                    <a:pt x="178" y="244"/>
                  </a:lnTo>
                  <a:lnTo>
                    <a:pt x="189" y="240"/>
                  </a:lnTo>
                  <a:lnTo>
                    <a:pt x="199" y="233"/>
                  </a:lnTo>
                  <a:lnTo>
                    <a:pt x="208" y="225"/>
                  </a:lnTo>
                  <a:lnTo>
                    <a:pt x="218" y="218"/>
                  </a:lnTo>
                  <a:lnTo>
                    <a:pt x="227" y="208"/>
                  </a:lnTo>
                  <a:lnTo>
                    <a:pt x="233" y="199"/>
                  </a:lnTo>
                  <a:lnTo>
                    <a:pt x="241" y="187"/>
                  </a:lnTo>
                  <a:lnTo>
                    <a:pt x="246" y="178"/>
                  </a:lnTo>
                  <a:lnTo>
                    <a:pt x="250" y="165"/>
                  </a:lnTo>
                  <a:lnTo>
                    <a:pt x="254" y="153"/>
                  </a:lnTo>
                  <a:lnTo>
                    <a:pt x="256" y="140"/>
                  </a:lnTo>
                  <a:lnTo>
                    <a:pt x="256" y="127"/>
                  </a:lnTo>
                  <a:lnTo>
                    <a:pt x="256" y="127"/>
                  </a:lnTo>
                  <a:lnTo>
                    <a:pt x="256" y="113"/>
                  </a:lnTo>
                  <a:lnTo>
                    <a:pt x="254" y="102"/>
                  </a:lnTo>
                  <a:lnTo>
                    <a:pt x="250" y="89"/>
                  </a:lnTo>
                  <a:lnTo>
                    <a:pt x="246" y="77"/>
                  </a:lnTo>
                  <a:lnTo>
                    <a:pt x="241" y="66"/>
                  </a:lnTo>
                  <a:lnTo>
                    <a:pt x="233" y="56"/>
                  </a:lnTo>
                  <a:lnTo>
                    <a:pt x="227" y="45"/>
                  </a:lnTo>
                  <a:lnTo>
                    <a:pt x="218" y="37"/>
                  </a:lnTo>
                  <a:lnTo>
                    <a:pt x="208" y="28"/>
                  </a:lnTo>
                  <a:lnTo>
                    <a:pt x="199" y="20"/>
                  </a:lnTo>
                  <a:lnTo>
                    <a:pt x="189" y="15"/>
                  </a:lnTo>
                  <a:lnTo>
                    <a:pt x="178" y="9"/>
                  </a:lnTo>
                  <a:lnTo>
                    <a:pt x="167" y="5"/>
                  </a:lnTo>
                  <a:lnTo>
                    <a:pt x="153" y="1"/>
                  </a:lnTo>
                  <a:lnTo>
                    <a:pt x="140" y="0"/>
                  </a:lnTo>
                  <a:lnTo>
                    <a:pt x="129" y="0"/>
                  </a:lnTo>
                  <a:lnTo>
                    <a:pt x="129" y="0"/>
                  </a:lnTo>
                  <a:lnTo>
                    <a:pt x="116" y="0"/>
                  </a:lnTo>
                  <a:lnTo>
                    <a:pt x="102" y="1"/>
                  </a:lnTo>
                  <a:lnTo>
                    <a:pt x="91" y="5"/>
                  </a:lnTo>
                  <a:lnTo>
                    <a:pt x="78" y="9"/>
                  </a:lnTo>
                  <a:lnTo>
                    <a:pt x="66" y="15"/>
                  </a:lnTo>
                  <a:lnTo>
                    <a:pt x="57" y="20"/>
                  </a:lnTo>
                  <a:lnTo>
                    <a:pt x="47" y="28"/>
                  </a:lnTo>
                  <a:lnTo>
                    <a:pt x="38" y="37"/>
                  </a:lnTo>
                  <a:lnTo>
                    <a:pt x="30" y="45"/>
                  </a:lnTo>
                  <a:lnTo>
                    <a:pt x="23" y="56"/>
                  </a:lnTo>
                  <a:lnTo>
                    <a:pt x="15" y="66"/>
                  </a:lnTo>
                  <a:lnTo>
                    <a:pt x="9" y="77"/>
                  </a:lnTo>
                  <a:lnTo>
                    <a:pt x="5" y="89"/>
                  </a:lnTo>
                  <a:lnTo>
                    <a:pt x="4" y="102"/>
                  </a:lnTo>
                  <a:lnTo>
                    <a:pt x="2" y="113"/>
                  </a:lnTo>
                  <a:lnTo>
                    <a:pt x="0" y="127"/>
                  </a:lnTo>
                  <a:lnTo>
                    <a:pt x="0" y="127"/>
                  </a:lnTo>
                  <a:lnTo>
                    <a:pt x="2" y="140"/>
                  </a:lnTo>
                  <a:lnTo>
                    <a:pt x="4" y="153"/>
                  </a:lnTo>
                  <a:lnTo>
                    <a:pt x="5" y="165"/>
                  </a:lnTo>
                  <a:lnTo>
                    <a:pt x="9" y="178"/>
                  </a:lnTo>
                  <a:lnTo>
                    <a:pt x="15" y="187"/>
                  </a:lnTo>
                  <a:lnTo>
                    <a:pt x="23" y="199"/>
                  </a:lnTo>
                  <a:lnTo>
                    <a:pt x="30" y="208"/>
                  </a:lnTo>
                  <a:lnTo>
                    <a:pt x="38" y="218"/>
                  </a:lnTo>
                  <a:lnTo>
                    <a:pt x="47" y="225"/>
                  </a:lnTo>
                  <a:lnTo>
                    <a:pt x="57" y="233"/>
                  </a:lnTo>
                  <a:lnTo>
                    <a:pt x="66" y="240"/>
                  </a:lnTo>
                  <a:lnTo>
                    <a:pt x="78" y="244"/>
                  </a:lnTo>
                  <a:lnTo>
                    <a:pt x="91" y="250"/>
                  </a:lnTo>
                  <a:lnTo>
                    <a:pt x="102" y="252"/>
                  </a:lnTo>
                  <a:lnTo>
                    <a:pt x="116" y="254"/>
                  </a:lnTo>
                  <a:lnTo>
                    <a:pt x="129" y="256"/>
                  </a:lnTo>
                  <a:lnTo>
                    <a:pt x="129"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42" name="Freeform 11"/>
            <p:cNvSpPr>
              <a:spLocks/>
            </p:cNvSpPr>
            <p:nvPr/>
          </p:nvSpPr>
          <p:spPr bwMode="auto">
            <a:xfrm>
              <a:off x="1325562" y="2703513"/>
              <a:ext cx="188913" cy="125412"/>
            </a:xfrm>
            <a:custGeom>
              <a:avLst/>
              <a:gdLst>
                <a:gd name="T0" fmla="*/ 42 w 237"/>
                <a:gd name="T1" fmla="*/ 157 h 157"/>
                <a:gd name="T2" fmla="*/ 42 w 237"/>
                <a:gd name="T3" fmla="*/ 157 h 157"/>
                <a:gd name="T4" fmla="*/ 38 w 237"/>
                <a:gd name="T5" fmla="*/ 144 h 157"/>
                <a:gd name="T6" fmla="*/ 36 w 237"/>
                <a:gd name="T7" fmla="*/ 133 h 157"/>
                <a:gd name="T8" fmla="*/ 36 w 237"/>
                <a:gd name="T9" fmla="*/ 123 h 157"/>
                <a:gd name="T10" fmla="*/ 38 w 237"/>
                <a:gd name="T11" fmla="*/ 114 h 157"/>
                <a:gd name="T12" fmla="*/ 40 w 237"/>
                <a:gd name="T13" fmla="*/ 106 h 157"/>
                <a:gd name="T14" fmla="*/ 44 w 237"/>
                <a:gd name="T15" fmla="*/ 99 h 157"/>
                <a:gd name="T16" fmla="*/ 55 w 237"/>
                <a:gd name="T17" fmla="*/ 89 h 157"/>
                <a:gd name="T18" fmla="*/ 66 w 237"/>
                <a:gd name="T19" fmla="*/ 81 h 157"/>
                <a:gd name="T20" fmla="*/ 76 w 237"/>
                <a:gd name="T21" fmla="*/ 78 h 157"/>
                <a:gd name="T22" fmla="*/ 87 w 237"/>
                <a:gd name="T23" fmla="*/ 74 h 157"/>
                <a:gd name="T24" fmla="*/ 237 w 237"/>
                <a:gd name="T25" fmla="*/ 74 h 157"/>
                <a:gd name="T26" fmla="*/ 237 w 237"/>
                <a:gd name="T27" fmla="*/ 74 h 157"/>
                <a:gd name="T28" fmla="*/ 235 w 237"/>
                <a:gd name="T29" fmla="*/ 59 h 157"/>
                <a:gd name="T30" fmla="*/ 233 w 237"/>
                <a:gd name="T31" fmla="*/ 44 h 157"/>
                <a:gd name="T32" fmla="*/ 228 w 237"/>
                <a:gd name="T33" fmla="*/ 32 h 157"/>
                <a:gd name="T34" fmla="*/ 222 w 237"/>
                <a:gd name="T35" fmla="*/ 23 h 157"/>
                <a:gd name="T36" fmla="*/ 216 w 237"/>
                <a:gd name="T37" fmla="*/ 15 h 157"/>
                <a:gd name="T38" fmla="*/ 209 w 237"/>
                <a:gd name="T39" fmla="*/ 9 h 157"/>
                <a:gd name="T40" fmla="*/ 201 w 237"/>
                <a:gd name="T41" fmla="*/ 6 h 157"/>
                <a:gd name="T42" fmla="*/ 194 w 237"/>
                <a:gd name="T43" fmla="*/ 4 h 157"/>
                <a:gd name="T44" fmla="*/ 176 w 237"/>
                <a:gd name="T45" fmla="*/ 0 h 157"/>
                <a:gd name="T46" fmla="*/ 163 w 237"/>
                <a:gd name="T47" fmla="*/ 0 h 157"/>
                <a:gd name="T48" fmla="*/ 150 w 237"/>
                <a:gd name="T49" fmla="*/ 4 h 157"/>
                <a:gd name="T50" fmla="*/ 0 w 237"/>
                <a:gd name="T51" fmla="*/ 78 h 157"/>
                <a:gd name="T52" fmla="*/ 42 w 237"/>
                <a:gd name="T5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7" h="157">
                  <a:moveTo>
                    <a:pt x="42" y="157"/>
                  </a:moveTo>
                  <a:lnTo>
                    <a:pt x="42" y="157"/>
                  </a:lnTo>
                  <a:lnTo>
                    <a:pt x="38" y="144"/>
                  </a:lnTo>
                  <a:lnTo>
                    <a:pt x="36" y="133"/>
                  </a:lnTo>
                  <a:lnTo>
                    <a:pt x="36" y="123"/>
                  </a:lnTo>
                  <a:lnTo>
                    <a:pt x="38" y="114"/>
                  </a:lnTo>
                  <a:lnTo>
                    <a:pt x="40" y="106"/>
                  </a:lnTo>
                  <a:lnTo>
                    <a:pt x="44" y="99"/>
                  </a:lnTo>
                  <a:lnTo>
                    <a:pt x="55" y="89"/>
                  </a:lnTo>
                  <a:lnTo>
                    <a:pt x="66" y="81"/>
                  </a:lnTo>
                  <a:lnTo>
                    <a:pt x="76" y="78"/>
                  </a:lnTo>
                  <a:lnTo>
                    <a:pt x="87" y="74"/>
                  </a:lnTo>
                  <a:lnTo>
                    <a:pt x="237" y="74"/>
                  </a:lnTo>
                  <a:lnTo>
                    <a:pt x="237" y="74"/>
                  </a:lnTo>
                  <a:lnTo>
                    <a:pt x="235" y="59"/>
                  </a:lnTo>
                  <a:lnTo>
                    <a:pt x="233" y="44"/>
                  </a:lnTo>
                  <a:lnTo>
                    <a:pt x="228" y="32"/>
                  </a:lnTo>
                  <a:lnTo>
                    <a:pt x="222" y="23"/>
                  </a:lnTo>
                  <a:lnTo>
                    <a:pt x="216" y="15"/>
                  </a:lnTo>
                  <a:lnTo>
                    <a:pt x="209" y="9"/>
                  </a:lnTo>
                  <a:lnTo>
                    <a:pt x="201" y="6"/>
                  </a:lnTo>
                  <a:lnTo>
                    <a:pt x="194" y="4"/>
                  </a:lnTo>
                  <a:lnTo>
                    <a:pt x="176" y="0"/>
                  </a:lnTo>
                  <a:lnTo>
                    <a:pt x="163" y="0"/>
                  </a:lnTo>
                  <a:lnTo>
                    <a:pt x="150" y="4"/>
                  </a:lnTo>
                  <a:lnTo>
                    <a:pt x="0" y="78"/>
                  </a:lnTo>
                  <a:lnTo>
                    <a:pt x="42"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43" name="Freeform 12"/>
            <p:cNvSpPr>
              <a:spLocks/>
            </p:cNvSpPr>
            <p:nvPr/>
          </p:nvSpPr>
          <p:spPr bwMode="auto">
            <a:xfrm>
              <a:off x="1376362" y="2592388"/>
              <a:ext cx="266700" cy="236537"/>
            </a:xfrm>
            <a:custGeom>
              <a:avLst/>
              <a:gdLst>
                <a:gd name="T0" fmla="*/ 316 w 335"/>
                <a:gd name="T1" fmla="*/ 0 h 297"/>
                <a:gd name="T2" fmla="*/ 316 w 335"/>
                <a:gd name="T3" fmla="*/ 0 h 297"/>
                <a:gd name="T4" fmla="*/ 311 w 335"/>
                <a:gd name="T5" fmla="*/ 0 h 297"/>
                <a:gd name="T6" fmla="*/ 305 w 335"/>
                <a:gd name="T7" fmla="*/ 1 h 297"/>
                <a:gd name="T8" fmla="*/ 299 w 335"/>
                <a:gd name="T9" fmla="*/ 3 h 297"/>
                <a:gd name="T10" fmla="*/ 295 w 335"/>
                <a:gd name="T11" fmla="*/ 7 h 297"/>
                <a:gd name="T12" fmla="*/ 290 w 335"/>
                <a:gd name="T13" fmla="*/ 15 h 297"/>
                <a:gd name="T14" fmla="*/ 288 w 335"/>
                <a:gd name="T15" fmla="*/ 17 h 297"/>
                <a:gd name="T16" fmla="*/ 231 w 335"/>
                <a:gd name="T17" fmla="*/ 242 h 297"/>
                <a:gd name="T18" fmla="*/ 22 w 335"/>
                <a:gd name="T19" fmla="*/ 242 h 297"/>
                <a:gd name="T20" fmla="*/ 22 w 335"/>
                <a:gd name="T21" fmla="*/ 242 h 297"/>
                <a:gd name="T22" fmla="*/ 15 w 335"/>
                <a:gd name="T23" fmla="*/ 246 h 297"/>
                <a:gd name="T24" fmla="*/ 9 w 335"/>
                <a:gd name="T25" fmla="*/ 252 h 297"/>
                <a:gd name="T26" fmla="*/ 3 w 335"/>
                <a:gd name="T27" fmla="*/ 258 h 297"/>
                <a:gd name="T28" fmla="*/ 0 w 335"/>
                <a:gd name="T29" fmla="*/ 265 h 297"/>
                <a:gd name="T30" fmla="*/ 0 w 335"/>
                <a:gd name="T31" fmla="*/ 269 h 297"/>
                <a:gd name="T32" fmla="*/ 0 w 335"/>
                <a:gd name="T33" fmla="*/ 275 h 297"/>
                <a:gd name="T34" fmla="*/ 3 w 335"/>
                <a:gd name="T35" fmla="*/ 280 h 297"/>
                <a:gd name="T36" fmla="*/ 7 w 335"/>
                <a:gd name="T37" fmla="*/ 286 h 297"/>
                <a:gd name="T38" fmla="*/ 13 w 335"/>
                <a:gd name="T39" fmla="*/ 292 h 297"/>
                <a:gd name="T40" fmla="*/ 20 w 335"/>
                <a:gd name="T41" fmla="*/ 297 h 297"/>
                <a:gd name="T42" fmla="*/ 250 w 335"/>
                <a:gd name="T43" fmla="*/ 297 h 297"/>
                <a:gd name="T44" fmla="*/ 250 w 335"/>
                <a:gd name="T45" fmla="*/ 297 h 297"/>
                <a:gd name="T46" fmla="*/ 254 w 335"/>
                <a:gd name="T47" fmla="*/ 297 h 297"/>
                <a:gd name="T48" fmla="*/ 261 w 335"/>
                <a:gd name="T49" fmla="*/ 294 h 297"/>
                <a:gd name="T50" fmla="*/ 267 w 335"/>
                <a:gd name="T51" fmla="*/ 290 h 297"/>
                <a:gd name="T52" fmla="*/ 271 w 335"/>
                <a:gd name="T53" fmla="*/ 284 h 297"/>
                <a:gd name="T54" fmla="*/ 275 w 335"/>
                <a:gd name="T55" fmla="*/ 276 h 297"/>
                <a:gd name="T56" fmla="*/ 278 w 335"/>
                <a:gd name="T57" fmla="*/ 265 h 297"/>
                <a:gd name="T58" fmla="*/ 278 w 335"/>
                <a:gd name="T59" fmla="*/ 265 h 297"/>
                <a:gd name="T60" fmla="*/ 311 w 335"/>
                <a:gd name="T61" fmla="*/ 136 h 297"/>
                <a:gd name="T62" fmla="*/ 335 w 335"/>
                <a:gd name="T63" fmla="*/ 32 h 297"/>
                <a:gd name="T64" fmla="*/ 335 w 335"/>
                <a:gd name="T65" fmla="*/ 32 h 297"/>
                <a:gd name="T66" fmla="*/ 335 w 335"/>
                <a:gd name="T67" fmla="*/ 28 h 297"/>
                <a:gd name="T68" fmla="*/ 333 w 335"/>
                <a:gd name="T69" fmla="*/ 19 h 297"/>
                <a:gd name="T70" fmla="*/ 332 w 335"/>
                <a:gd name="T71" fmla="*/ 13 h 297"/>
                <a:gd name="T72" fmla="*/ 328 w 335"/>
                <a:gd name="T73" fmla="*/ 7 h 297"/>
                <a:gd name="T74" fmla="*/ 324 w 335"/>
                <a:gd name="T75" fmla="*/ 3 h 297"/>
                <a:gd name="T76" fmla="*/ 316 w 335"/>
                <a:gd name="T77" fmla="*/ 0 h 297"/>
                <a:gd name="T78" fmla="*/ 316 w 335"/>
                <a:gd name="T7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5" h="297">
                  <a:moveTo>
                    <a:pt x="316" y="0"/>
                  </a:moveTo>
                  <a:lnTo>
                    <a:pt x="316" y="0"/>
                  </a:lnTo>
                  <a:lnTo>
                    <a:pt x="311" y="0"/>
                  </a:lnTo>
                  <a:lnTo>
                    <a:pt x="305" y="1"/>
                  </a:lnTo>
                  <a:lnTo>
                    <a:pt x="299" y="3"/>
                  </a:lnTo>
                  <a:lnTo>
                    <a:pt x="295" y="7"/>
                  </a:lnTo>
                  <a:lnTo>
                    <a:pt x="290" y="15"/>
                  </a:lnTo>
                  <a:lnTo>
                    <a:pt x="288" y="17"/>
                  </a:lnTo>
                  <a:lnTo>
                    <a:pt x="231" y="242"/>
                  </a:lnTo>
                  <a:lnTo>
                    <a:pt x="22" y="242"/>
                  </a:lnTo>
                  <a:lnTo>
                    <a:pt x="22" y="242"/>
                  </a:lnTo>
                  <a:lnTo>
                    <a:pt x="15" y="246"/>
                  </a:lnTo>
                  <a:lnTo>
                    <a:pt x="9" y="252"/>
                  </a:lnTo>
                  <a:lnTo>
                    <a:pt x="3" y="258"/>
                  </a:lnTo>
                  <a:lnTo>
                    <a:pt x="0" y="265"/>
                  </a:lnTo>
                  <a:lnTo>
                    <a:pt x="0" y="269"/>
                  </a:lnTo>
                  <a:lnTo>
                    <a:pt x="0" y="275"/>
                  </a:lnTo>
                  <a:lnTo>
                    <a:pt x="3" y="280"/>
                  </a:lnTo>
                  <a:lnTo>
                    <a:pt x="7" y="286"/>
                  </a:lnTo>
                  <a:lnTo>
                    <a:pt x="13" y="292"/>
                  </a:lnTo>
                  <a:lnTo>
                    <a:pt x="20" y="297"/>
                  </a:lnTo>
                  <a:lnTo>
                    <a:pt x="250" y="297"/>
                  </a:lnTo>
                  <a:lnTo>
                    <a:pt x="250" y="297"/>
                  </a:lnTo>
                  <a:lnTo>
                    <a:pt x="254" y="297"/>
                  </a:lnTo>
                  <a:lnTo>
                    <a:pt x="261" y="294"/>
                  </a:lnTo>
                  <a:lnTo>
                    <a:pt x="267" y="290"/>
                  </a:lnTo>
                  <a:lnTo>
                    <a:pt x="271" y="284"/>
                  </a:lnTo>
                  <a:lnTo>
                    <a:pt x="275" y="276"/>
                  </a:lnTo>
                  <a:lnTo>
                    <a:pt x="278" y="265"/>
                  </a:lnTo>
                  <a:lnTo>
                    <a:pt x="278" y="265"/>
                  </a:lnTo>
                  <a:lnTo>
                    <a:pt x="311" y="136"/>
                  </a:lnTo>
                  <a:lnTo>
                    <a:pt x="335" y="32"/>
                  </a:lnTo>
                  <a:lnTo>
                    <a:pt x="335" y="32"/>
                  </a:lnTo>
                  <a:lnTo>
                    <a:pt x="335" y="28"/>
                  </a:lnTo>
                  <a:lnTo>
                    <a:pt x="333" y="19"/>
                  </a:lnTo>
                  <a:lnTo>
                    <a:pt x="332" y="13"/>
                  </a:lnTo>
                  <a:lnTo>
                    <a:pt x="328" y="7"/>
                  </a:lnTo>
                  <a:lnTo>
                    <a:pt x="324" y="3"/>
                  </a:lnTo>
                  <a:lnTo>
                    <a:pt x="316" y="0"/>
                  </a:lnTo>
                  <a:lnTo>
                    <a:pt x="3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44" name="Freeform 13"/>
            <p:cNvSpPr>
              <a:spLocks noEditPoints="1"/>
            </p:cNvSpPr>
            <p:nvPr/>
          </p:nvSpPr>
          <p:spPr bwMode="auto">
            <a:xfrm>
              <a:off x="1095375" y="2655888"/>
              <a:ext cx="482600" cy="973137"/>
            </a:xfrm>
            <a:custGeom>
              <a:avLst/>
              <a:gdLst>
                <a:gd name="T0" fmla="*/ 320 w 609"/>
                <a:gd name="T1" fmla="*/ 249 h 1227"/>
                <a:gd name="T2" fmla="*/ 313 w 609"/>
                <a:gd name="T3" fmla="*/ 247 h 1227"/>
                <a:gd name="T4" fmla="*/ 203 w 609"/>
                <a:gd name="T5" fmla="*/ 31 h 1227"/>
                <a:gd name="T6" fmla="*/ 176 w 609"/>
                <a:gd name="T7" fmla="*/ 10 h 1227"/>
                <a:gd name="T8" fmla="*/ 123 w 609"/>
                <a:gd name="T9" fmla="*/ 0 h 1227"/>
                <a:gd name="T10" fmla="*/ 98 w 609"/>
                <a:gd name="T11" fmla="*/ 6 h 1227"/>
                <a:gd name="T12" fmla="*/ 64 w 609"/>
                <a:gd name="T13" fmla="*/ 25 h 1227"/>
                <a:gd name="T14" fmla="*/ 43 w 609"/>
                <a:gd name="T15" fmla="*/ 55 h 1227"/>
                <a:gd name="T16" fmla="*/ 26 w 609"/>
                <a:gd name="T17" fmla="*/ 112 h 1227"/>
                <a:gd name="T18" fmla="*/ 17 w 609"/>
                <a:gd name="T19" fmla="*/ 279 h 1227"/>
                <a:gd name="T20" fmla="*/ 6 w 609"/>
                <a:gd name="T21" fmla="*/ 507 h 1227"/>
                <a:gd name="T22" fmla="*/ 4 w 609"/>
                <a:gd name="T23" fmla="*/ 558 h 1227"/>
                <a:gd name="T24" fmla="*/ 4 w 609"/>
                <a:gd name="T25" fmla="*/ 1104 h 1227"/>
                <a:gd name="T26" fmla="*/ 0 w 609"/>
                <a:gd name="T27" fmla="*/ 1133 h 1227"/>
                <a:gd name="T28" fmla="*/ 9 w 609"/>
                <a:gd name="T29" fmla="*/ 1188 h 1227"/>
                <a:gd name="T30" fmla="*/ 25 w 609"/>
                <a:gd name="T31" fmla="*/ 1210 h 1227"/>
                <a:gd name="T32" fmla="*/ 47 w 609"/>
                <a:gd name="T33" fmla="*/ 1222 h 1227"/>
                <a:gd name="T34" fmla="*/ 89 w 609"/>
                <a:gd name="T35" fmla="*/ 1227 h 1227"/>
                <a:gd name="T36" fmla="*/ 114 w 609"/>
                <a:gd name="T37" fmla="*/ 1218 h 1227"/>
                <a:gd name="T38" fmla="*/ 129 w 609"/>
                <a:gd name="T39" fmla="*/ 1205 h 1227"/>
                <a:gd name="T40" fmla="*/ 146 w 609"/>
                <a:gd name="T41" fmla="*/ 1174 h 1227"/>
                <a:gd name="T42" fmla="*/ 157 w 609"/>
                <a:gd name="T43" fmla="*/ 1191 h 1227"/>
                <a:gd name="T44" fmla="*/ 186 w 609"/>
                <a:gd name="T45" fmla="*/ 1222 h 1227"/>
                <a:gd name="T46" fmla="*/ 214 w 609"/>
                <a:gd name="T47" fmla="*/ 1227 h 1227"/>
                <a:gd name="T48" fmla="*/ 254 w 609"/>
                <a:gd name="T49" fmla="*/ 1220 h 1227"/>
                <a:gd name="T50" fmla="*/ 281 w 609"/>
                <a:gd name="T51" fmla="*/ 1201 h 1227"/>
                <a:gd name="T52" fmla="*/ 290 w 609"/>
                <a:gd name="T53" fmla="*/ 1176 h 1227"/>
                <a:gd name="T54" fmla="*/ 347 w 609"/>
                <a:gd name="T55" fmla="*/ 858 h 1227"/>
                <a:gd name="T56" fmla="*/ 341 w 609"/>
                <a:gd name="T57" fmla="*/ 814 h 1227"/>
                <a:gd name="T58" fmla="*/ 262 w 609"/>
                <a:gd name="T59" fmla="*/ 649 h 1227"/>
                <a:gd name="T60" fmla="*/ 241 w 609"/>
                <a:gd name="T61" fmla="*/ 601 h 1227"/>
                <a:gd name="T62" fmla="*/ 233 w 609"/>
                <a:gd name="T63" fmla="*/ 581 h 1227"/>
                <a:gd name="T64" fmla="*/ 229 w 609"/>
                <a:gd name="T65" fmla="*/ 545 h 1227"/>
                <a:gd name="T66" fmla="*/ 239 w 609"/>
                <a:gd name="T67" fmla="*/ 400 h 1227"/>
                <a:gd name="T68" fmla="*/ 214 w 609"/>
                <a:gd name="T69" fmla="*/ 389 h 1227"/>
                <a:gd name="T70" fmla="*/ 184 w 609"/>
                <a:gd name="T71" fmla="*/ 349 h 1227"/>
                <a:gd name="T72" fmla="*/ 127 w 609"/>
                <a:gd name="T73" fmla="*/ 173 h 1227"/>
                <a:gd name="T74" fmla="*/ 207 w 609"/>
                <a:gd name="T75" fmla="*/ 334 h 1227"/>
                <a:gd name="T76" fmla="*/ 243 w 609"/>
                <a:gd name="T77" fmla="*/ 372 h 1227"/>
                <a:gd name="T78" fmla="*/ 273 w 609"/>
                <a:gd name="T79" fmla="*/ 380 h 1227"/>
                <a:gd name="T80" fmla="*/ 542 w 609"/>
                <a:gd name="T81" fmla="*/ 380 h 1227"/>
                <a:gd name="T82" fmla="*/ 567 w 609"/>
                <a:gd name="T83" fmla="*/ 376 h 1227"/>
                <a:gd name="T84" fmla="*/ 590 w 609"/>
                <a:gd name="T85" fmla="*/ 364 h 1227"/>
                <a:gd name="T86" fmla="*/ 607 w 609"/>
                <a:gd name="T87" fmla="*/ 332 h 1227"/>
                <a:gd name="T88" fmla="*/ 609 w 609"/>
                <a:gd name="T89" fmla="*/ 311 h 1227"/>
                <a:gd name="T90" fmla="*/ 601 w 609"/>
                <a:gd name="T91" fmla="*/ 279 h 1227"/>
                <a:gd name="T92" fmla="*/ 575 w 609"/>
                <a:gd name="T93" fmla="*/ 254 h 1227"/>
                <a:gd name="T94" fmla="*/ 558 w 609"/>
                <a:gd name="T95" fmla="*/ 249 h 1227"/>
                <a:gd name="T96" fmla="*/ 150 w 609"/>
                <a:gd name="T97" fmla="*/ 755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9" h="1227">
                  <a:moveTo>
                    <a:pt x="558" y="249"/>
                  </a:moveTo>
                  <a:lnTo>
                    <a:pt x="558" y="249"/>
                  </a:lnTo>
                  <a:lnTo>
                    <a:pt x="320" y="249"/>
                  </a:lnTo>
                  <a:lnTo>
                    <a:pt x="320" y="249"/>
                  </a:lnTo>
                  <a:lnTo>
                    <a:pt x="317" y="247"/>
                  </a:lnTo>
                  <a:lnTo>
                    <a:pt x="313" y="247"/>
                  </a:lnTo>
                  <a:lnTo>
                    <a:pt x="311" y="245"/>
                  </a:lnTo>
                  <a:lnTo>
                    <a:pt x="203" y="31"/>
                  </a:lnTo>
                  <a:lnTo>
                    <a:pt x="203" y="31"/>
                  </a:lnTo>
                  <a:lnTo>
                    <a:pt x="195" y="23"/>
                  </a:lnTo>
                  <a:lnTo>
                    <a:pt x="188" y="17"/>
                  </a:lnTo>
                  <a:lnTo>
                    <a:pt x="176" y="10"/>
                  </a:lnTo>
                  <a:lnTo>
                    <a:pt x="161" y="4"/>
                  </a:lnTo>
                  <a:lnTo>
                    <a:pt x="144" y="0"/>
                  </a:lnTo>
                  <a:lnTo>
                    <a:pt x="123" y="0"/>
                  </a:lnTo>
                  <a:lnTo>
                    <a:pt x="112" y="2"/>
                  </a:lnTo>
                  <a:lnTo>
                    <a:pt x="98" y="6"/>
                  </a:lnTo>
                  <a:lnTo>
                    <a:pt x="98" y="6"/>
                  </a:lnTo>
                  <a:lnTo>
                    <a:pt x="85" y="12"/>
                  </a:lnTo>
                  <a:lnTo>
                    <a:pt x="76" y="17"/>
                  </a:lnTo>
                  <a:lnTo>
                    <a:pt x="64" y="25"/>
                  </a:lnTo>
                  <a:lnTo>
                    <a:pt x="57" y="34"/>
                  </a:lnTo>
                  <a:lnTo>
                    <a:pt x="49" y="44"/>
                  </a:lnTo>
                  <a:lnTo>
                    <a:pt x="43" y="55"/>
                  </a:lnTo>
                  <a:lnTo>
                    <a:pt x="34" y="76"/>
                  </a:lnTo>
                  <a:lnTo>
                    <a:pt x="28" y="95"/>
                  </a:lnTo>
                  <a:lnTo>
                    <a:pt x="26" y="112"/>
                  </a:lnTo>
                  <a:lnTo>
                    <a:pt x="25" y="129"/>
                  </a:lnTo>
                  <a:lnTo>
                    <a:pt x="25" y="129"/>
                  </a:lnTo>
                  <a:lnTo>
                    <a:pt x="17" y="279"/>
                  </a:lnTo>
                  <a:lnTo>
                    <a:pt x="7" y="469"/>
                  </a:lnTo>
                  <a:lnTo>
                    <a:pt x="7" y="469"/>
                  </a:lnTo>
                  <a:lnTo>
                    <a:pt x="6" y="507"/>
                  </a:lnTo>
                  <a:lnTo>
                    <a:pt x="4" y="554"/>
                  </a:lnTo>
                  <a:lnTo>
                    <a:pt x="4" y="558"/>
                  </a:lnTo>
                  <a:lnTo>
                    <a:pt x="4" y="558"/>
                  </a:lnTo>
                  <a:lnTo>
                    <a:pt x="2" y="738"/>
                  </a:lnTo>
                  <a:lnTo>
                    <a:pt x="2" y="738"/>
                  </a:lnTo>
                  <a:lnTo>
                    <a:pt x="4" y="1104"/>
                  </a:lnTo>
                  <a:lnTo>
                    <a:pt x="4" y="1104"/>
                  </a:lnTo>
                  <a:lnTo>
                    <a:pt x="2" y="1117"/>
                  </a:lnTo>
                  <a:lnTo>
                    <a:pt x="0" y="1133"/>
                  </a:lnTo>
                  <a:lnTo>
                    <a:pt x="2" y="1152"/>
                  </a:lnTo>
                  <a:lnTo>
                    <a:pt x="4" y="1169"/>
                  </a:lnTo>
                  <a:lnTo>
                    <a:pt x="9" y="1188"/>
                  </a:lnTo>
                  <a:lnTo>
                    <a:pt x="13" y="1195"/>
                  </a:lnTo>
                  <a:lnTo>
                    <a:pt x="19" y="1203"/>
                  </a:lnTo>
                  <a:lnTo>
                    <a:pt x="25" y="1210"/>
                  </a:lnTo>
                  <a:lnTo>
                    <a:pt x="32" y="1214"/>
                  </a:lnTo>
                  <a:lnTo>
                    <a:pt x="32" y="1214"/>
                  </a:lnTo>
                  <a:lnTo>
                    <a:pt x="47" y="1222"/>
                  </a:lnTo>
                  <a:lnTo>
                    <a:pt x="62" y="1225"/>
                  </a:lnTo>
                  <a:lnTo>
                    <a:pt x="76" y="1227"/>
                  </a:lnTo>
                  <a:lnTo>
                    <a:pt x="89" y="1227"/>
                  </a:lnTo>
                  <a:lnTo>
                    <a:pt x="98" y="1225"/>
                  </a:lnTo>
                  <a:lnTo>
                    <a:pt x="108" y="1222"/>
                  </a:lnTo>
                  <a:lnTo>
                    <a:pt x="114" y="1218"/>
                  </a:lnTo>
                  <a:lnTo>
                    <a:pt x="119" y="1214"/>
                  </a:lnTo>
                  <a:lnTo>
                    <a:pt x="119" y="1214"/>
                  </a:lnTo>
                  <a:lnTo>
                    <a:pt x="129" y="1205"/>
                  </a:lnTo>
                  <a:lnTo>
                    <a:pt x="136" y="1195"/>
                  </a:lnTo>
                  <a:lnTo>
                    <a:pt x="142" y="1184"/>
                  </a:lnTo>
                  <a:lnTo>
                    <a:pt x="146" y="1174"/>
                  </a:lnTo>
                  <a:lnTo>
                    <a:pt x="146" y="1174"/>
                  </a:lnTo>
                  <a:lnTo>
                    <a:pt x="152" y="1184"/>
                  </a:lnTo>
                  <a:lnTo>
                    <a:pt x="157" y="1191"/>
                  </a:lnTo>
                  <a:lnTo>
                    <a:pt x="165" y="1203"/>
                  </a:lnTo>
                  <a:lnTo>
                    <a:pt x="174" y="1212"/>
                  </a:lnTo>
                  <a:lnTo>
                    <a:pt x="186" y="1222"/>
                  </a:lnTo>
                  <a:lnTo>
                    <a:pt x="199" y="1227"/>
                  </a:lnTo>
                  <a:lnTo>
                    <a:pt x="207" y="1227"/>
                  </a:lnTo>
                  <a:lnTo>
                    <a:pt x="214" y="1227"/>
                  </a:lnTo>
                  <a:lnTo>
                    <a:pt x="214" y="1227"/>
                  </a:lnTo>
                  <a:lnTo>
                    <a:pt x="241" y="1224"/>
                  </a:lnTo>
                  <a:lnTo>
                    <a:pt x="254" y="1220"/>
                  </a:lnTo>
                  <a:lnTo>
                    <a:pt x="264" y="1216"/>
                  </a:lnTo>
                  <a:lnTo>
                    <a:pt x="273" y="1210"/>
                  </a:lnTo>
                  <a:lnTo>
                    <a:pt x="281" y="1201"/>
                  </a:lnTo>
                  <a:lnTo>
                    <a:pt x="286" y="1191"/>
                  </a:lnTo>
                  <a:lnTo>
                    <a:pt x="290" y="1176"/>
                  </a:lnTo>
                  <a:lnTo>
                    <a:pt x="290" y="1176"/>
                  </a:lnTo>
                  <a:lnTo>
                    <a:pt x="320" y="1007"/>
                  </a:lnTo>
                  <a:lnTo>
                    <a:pt x="347" y="858"/>
                  </a:lnTo>
                  <a:lnTo>
                    <a:pt x="347" y="858"/>
                  </a:lnTo>
                  <a:lnTo>
                    <a:pt x="347" y="840"/>
                  </a:lnTo>
                  <a:lnTo>
                    <a:pt x="343" y="823"/>
                  </a:lnTo>
                  <a:lnTo>
                    <a:pt x="341" y="814"/>
                  </a:lnTo>
                  <a:lnTo>
                    <a:pt x="338" y="806"/>
                  </a:lnTo>
                  <a:lnTo>
                    <a:pt x="338" y="806"/>
                  </a:lnTo>
                  <a:lnTo>
                    <a:pt x="262" y="649"/>
                  </a:lnTo>
                  <a:lnTo>
                    <a:pt x="262" y="649"/>
                  </a:lnTo>
                  <a:lnTo>
                    <a:pt x="252" y="626"/>
                  </a:lnTo>
                  <a:lnTo>
                    <a:pt x="241" y="601"/>
                  </a:lnTo>
                  <a:lnTo>
                    <a:pt x="241" y="601"/>
                  </a:lnTo>
                  <a:lnTo>
                    <a:pt x="237" y="590"/>
                  </a:lnTo>
                  <a:lnTo>
                    <a:pt x="233" y="581"/>
                  </a:lnTo>
                  <a:lnTo>
                    <a:pt x="233" y="581"/>
                  </a:lnTo>
                  <a:lnTo>
                    <a:pt x="231" y="564"/>
                  </a:lnTo>
                  <a:lnTo>
                    <a:pt x="229" y="545"/>
                  </a:lnTo>
                  <a:lnTo>
                    <a:pt x="229" y="545"/>
                  </a:lnTo>
                  <a:lnTo>
                    <a:pt x="229" y="545"/>
                  </a:lnTo>
                  <a:lnTo>
                    <a:pt x="239" y="400"/>
                  </a:lnTo>
                  <a:lnTo>
                    <a:pt x="239" y="400"/>
                  </a:lnTo>
                  <a:lnTo>
                    <a:pt x="226" y="397"/>
                  </a:lnTo>
                  <a:lnTo>
                    <a:pt x="214" y="389"/>
                  </a:lnTo>
                  <a:lnTo>
                    <a:pt x="205" y="378"/>
                  </a:lnTo>
                  <a:lnTo>
                    <a:pt x="195" y="368"/>
                  </a:lnTo>
                  <a:lnTo>
                    <a:pt x="184" y="349"/>
                  </a:lnTo>
                  <a:lnTo>
                    <a:pt x="180" y="342"/>
                  </a:lnTo>
                  <a:lnTo>
                    <a:pt x="93" y="173"/>
                  </a:lnTo>
                  <a:lnTo>
                    <a:pt x="127" y="173"/>
                  </a:lnTo>
                  <a:lnTo>
                    <a:pt x="127" y="173"/>
                  </a:lnTo>
                  <a:lnTo>
                    <a:pt x="207" y="334"/>
                  </a:lnTo>
                  <a:lnTo>
                    <a:pt x="207" y="334"/>
                  </a:lnTo>
                  <a:lnTo>
                    <a:pt x="218" y="351"/>
                  </a:lnTo>
                  <a:lnTo>
                    <a:pt x="229" y="363"/>
                  </a:lnTo>
                  <a:lnTo>
                    <a:pt x="243" y="372"/>
                  </a:lnTo>
                  <a:lnTo>
                    <a:pt x="254" y="376"/>
                  </a:lnTo>
                  <a:lnTo>
                    <a:pt x="265" y="380"/>
                  </a:lnTo>
                  <a:lnTo>
                    <a:pt x="273" y="380"/>
                  </a:lnTo>
                  <a:lnTo>
                    <a:pt x="281" y="380"/>
                  </a:lnTo>
                  <a:lnTo>
                    <a:pt x="281" y="380"/>
                  </a:lnTo>
                  <a:lnTo>
                    <a:pt x="542" y="380"/>
                  </a:lnTo>
                  <a:lnTo>
                    <a:pt x="542" y="380"/>
                  </a:lnTo>
                  <a:lnTo>
                    <a:pt x="556" y="380"/>
                  </a:lnTo>
                  <a:lnTo>
                    <a:pt x="567" y="376"/>
                  </a:lnTo>
                  <a:lnTo>
                    <a:pt x="577" y="374"/>
                  </a:lnTo>
                  <a:lnTo>
                    <a:pt x="584" y="368"/>
                  </a:lnTo>
                  <a:lnTo>
                    <a:pt x="590" y="364"/>
                  </a:lnTo>
                  <a:lnTo>
                    <a:pt x="595" y="357"/>
                  </a:lnTo>
                  <a:lnTo>
                    <a:pt x="603" y="345"/>
                  </a:lnTo>
                  <a:lnTo>
                    <a:pt x="607" y="332"/>
                  </a:lnTo>
                  <a:lnTo>
                    <a:pt x="609" y="321"/>
                  </a:lnTo>
                  <a:lnTo>
                    <a:pt x="609" y="311"/>
                  </a:lnTo>
                  <a:lnTo>
                    <a:pt x="609" y="311"/>
                  </a:lnTo>
                  <a:lnTo>
                    <a:pt x="609" y="302"/>
                  </a:lnTo>
                  <a:lnTo>
                    <a:pt x="607" y="294"/>
                  </a:lnTo>
                  <a:lnTo>
                    <a:pt x="601" y="279"/>
                  </a:lnTo>
                  <a:lnTo>
                    <a:pt x="594" y="270"/>
                  </a:lnTo>
                  <a:lnTo>
                    <a:pt x="584" y="260"/>
                  </a:lnTo>
                  <a:lnTo>
                    <a:pt x="575" y="254"/>
                  </a:lnTo>
                  <a:lnTo>
                    <a:pt x="565" y="251"/>
                  </a:lnTo>
                  <a:lnTo>
                    <a:pt x="558" y="249"/>
                  </a:lnTo>
                  <a:lnTo>
                    <a:pt x="558" y="249"/>
                  </a:lnTo>
                  <a:close/>
                  <a:moveTo>
                    <a:pt x="199" y="856"/>
                  </a:moveTo>
                  <a:lnTo>
                    <a:pt x="150" y="1121"/>
                  </a:lnTo>
                  <a:lnTo>
                    <a:pt x="150" y="755"/>
                  </a:lnTo>
                  <a:lnTo>
                    <a:pt x="199" y="8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sp>
        <p:nvSpPr>
          <p:cNvPr id="445" name="Freeform 444"/>
          <p:cNvSpPr/>
          <p:nvPr/>
        </p:nvSpPr>
        <p:spPr>
          <a:xfrm>
            <a:off x="4853367" y="2377691"/>
            <a:ext cx="2466139" cy="1097837"/>
          </a:xfrm>
          <a:custGeom>
            <a:avLst/>
            <a:gdLst>
              <a:gd name="connsiteX0" fmla="*/ 0 w 2559539"/>
              <a:gd name="connsiteY0" fmla="*/ 0 h 1629508"/>
              <a:gd name="connsiteX1" fmla="*/ 2559539 w 2559539"/>
              <a:gd name="connsiteY1" fmla="*/ 3908 h 1629508"/>
              <a:gd name="connsiteX2" fmla="*/ 2559539 w 2559539"/>
              <a:gd name="connsiteY2" fmla="*/ 1496646 h 1629508"/>
              <a:gd name="connsiteX3" fmla="*/ 773723 w 2559539"/>
              <a:gd name="connsiteY3" fmla="*/ 1496646 h 1629508"/>
              <a:gd name="connsiteX4" fmla="*/ 773723 w 2559539"/>
              <a:gd name="connsiteY4" fmla="*/ 1625600 h 1629508"/>
              <a:gd name="connsiteX5" fmla="*/ 773723 w 2559539"/>
              <a:gd name="connsiteY5" fmla="*/ 1629508 h 1629508"/>
              <a:gd name="connsiteX0" fmla="*/ 0 w 2270370"/>
              <a:gd name="connsiteY0" fmla="*/ 0 h 1629508"/>
              <a:gd name="connsiteX1" fmla="*/ 2270370 w 2270370"/>
              <a:gd name="connsiteY1" fmla="*/ 3908 h 1629508"/>
              <a:gd name="connsiteX2" fmla="*/ 2270370 w 2270370"/>
              <a:gd name="connsiteY2" fmla="*/ 1496646 h 1629508"/>
              <a:gd name="connsiteX3" fmla="*/ 484554 w 2270370"/>
              <a:gd name="connsiteY3" fmla="*/ 1496646 h 1629508"/>
              <a:gd name="connsiteX4" fmla="*/ 484554 w 2270370"/>
              <a:gd name="connsiteY4" fmla="*/ 1625600 h 1629508"/>
              <a:gd name="connsiteX5" fmla="*/ 484554 w 2270370"/>
              <a:gd name="connsiteY5" fmla="*/ 1629508 h 162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70" h="1629508">
                <a:moveTo>
                  <a:pt x="0" y="0"/>
                </a:moveTo>
                <a:lnTo>
                  <a:pt x="2270370" y="3908"/>
                </a:lnTo>
                <a:lnTo>
                  <a:pt x="2270370" y="1496646"/>
                </a:lnTo>
                <a:lnTo>
                  <a:pt x="484554" y="1496646"/>
                </a:lnTo>
                <a:lnTo>
                  <a:pt x="484554" y="1625600"/>
                </a:lnTo>
                <a:lnTo>
                  <a:pt x="484554" y="1629508"/>
                </a:lnTo>
              </a:path>
            </a:pathLst>
          </a:custGeom>
          <a:noFill/>
          <a:ln w="25400" cap="flat" cmpd="sng" algn="ctr">
            <a:solidFill>
              <a:srgbClr val="A0B9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6" name="Rectangle 445"/>
          <p:cNvSpPr/>
          <p:nvPr/>
        </p:nvSpPr>
        <p:spPr>
          <a:xfrm>
            <a:off x="5080274" y="3466323"/>
            <a:ext cx="512042" cy="621238"/>
          </a:xfrm>
          <a:prstGeom prst="rect">
            <a:avLst/>
          </a:prstGeom>
          <a:noFill/>
          <a:ln w="25400" cap="flat" cmpd="sng" algn="ctr">
            <a:solidFill>
              <a:srgbClr val="A0B9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47" name="Freeform 446"/>
          <p:cNvSpPr/>
          <p:nvPr/>
        </p:nvSpPr>
        <p:spPr>
          <a:xfrm>
            <a:off x="4755674" y="4087562"/>
            <a:ext cx="587521" cy="975530"/>
          </a:xfrm>
          <a:custGeom>
            <a:avLst/>
            <a:gdLst>
              <a:gd name="connsiteX0" fmla="*/ 574430 w 574430"/>
              <a:gd name="connsiteY0" fmla="*/ 0 h 1055076"/>
              <a:gd name="connsiteX1" fmla="*/ 570523 w 574430"/>
              <a:gd name="connsiteY1" fmla="*/ 1051169 h 1055076"/>
              <a:gd name="connsiteX2" fmla="*/ 3907 w 574430"/>
              <a:gd name="connsiteY2" fmla="*/ 1047261 h 1055076"/>
              <a:gd name="connsiteX3" fmla="*/ 3907 w 574430"/>
              <a:gd name="connsiteY3" fmla="*/ 1047261 h 1055076"/>
              <a:gd name="connsiteX4" fmla="*/ 0 w 574430"/>
              <a:gd name="connsiteY4" fmla="*/ 1047261 h 1055076"/>
              <a:gd name="connsiteX5" fmla="*/ 7815 w 574430"/>
              <a:gd name="connsiteY5" fmla="*/ 1055076 h 1055076"/>
              <a:gd name="connsiteX0" fmla="*/ 574430 w 574430"/>
              <a:gd name="connsiteY0" fmla="*/ 0 h 1055076"/>
              <a:gd name="connsiteX1" fmla="*/ 488462 w 574430"/>
              <a:gd name="connsiteY1" fmla="*/ 1035538 h 1055076"/>
              <a:gd name="connsiteX2" fmla="*/ 3907 w 574430"/>
              <a:gd name="connsiteY2" fmla="*/ 1047261 h 1055076"/>
              <a:gd name="connsiteX3" fmla="*/ 3907 w 574430"/>
              <a:gd name="connsiteY3" fmla="*/ 1047261 h 1055076"/>
              <a:gd name="connsiteX4" fmla="*/ 0 w 574430"/>
              <a:gd name="connsiteY4" fmla="*/ 1047261 h 1055076"/>
              <a:gd name="connsiteX5" fmla="*/ 7815 w 574430"/>
              <a:gd name="connsiteY5" fmla="*/ 1055076 h 1055076"/>
              <a:gd name="connsiteX0" fmla="*/ 574430 w 578512"/>
              <a:gd name="connsiteY0" fmla="*/ 0 h 1055076"/>
              <a:gd name="connsiteX1" fmla="*/ 578339 w 578512"/>
              <a:gd name="connsiteY1" fmla="*/ 1051169 h 1055076"/>
              <a:gd name="connsiteX2" fmla="*/ 3907 w 578512"/>
              <a:gd name="connsiteY2" fmla="*/ 1047261 h 1055076"/>
              <a:gd name="connsiteX3" fmla="*/ 3907 w 578512"/>
              <a:gd name="connsiteY3" fmla="*/ 1047261 h 1055076"/>
              <a:gd name="connsiteX4" fmla="*/ 0 w 578512"/>
              <a:gd name="connsiteY4" fmla="*/ 1047261 h 1055076"/>
              <a:gd name="connsiteX5" fmla="*/ 7815 w 578512"/>
              <a:gd name="connsiteY5" fmla="*/ 1055076 h 1055076"/>
              <a:gd name="connsiteX0" fmla="*/ 476737 w 578351"/>
              <a:gd name="connsiteY0" fmla="*/ 0 h 1058984"/>
              <a:gd name="connsiteX1" fmla="*/ 578339 w 578351"/>
              <a:gd name="connsiteY1" fmla="*/ 1055077 h 1058984"/>
              <a:gd name="connsiteX2" fmla="*/ 3907 w 578351"/>
              <a:gd name="connsiteY2" fmla="*/ 1051169 h 1058984"/>
              <a:gd name="connsiteX3" fmla="*/ 3907 w 578351"/>
              <a:gd name="connsiteY3" fmla="*/ 1051169 h 1058984"/>
              <a:gd name="connsiteX4" fmla="*/ 0 w 578351"/>
              <a:gd name="connsiteY4" fmla="*/ 1051169 h 1058984"/>
              <a:gd name="connsiteX5" fmla="*/ 7815 w 578351"/>
              <a:gd name="connsiteY5" fmla="*/ 1058984 h 1058984"/>
              <a:gd name="connsiteX0" fmla="*/ 574430 w 578512"/>
              <a:gd name="connsiteY0" fmla="*/ 0 h 1055076"/>
              <a:gd name="connsiteX1" fmla="*/ 578339 w 578512"/>
              <a:gd name="connsiteY1" fmla="*/ 1051169 h 1055076"/>
              <a:gd name="connsiteX2" fmla="*/ 3907 w 578512"/>
              <a:gd name="connsiteY2" fmla="*/ 1047261 h 1055076"/>
              <a:gd name="connsiteX3" fmla="*/ 3907 w 578512"/>
              <a:gd name="connsiteY3" fmla="*/ 1047261 h 1055076"/>
              <a:gd name="connsiteX4" fmla="*/ 0 w 578512"/>
              <a:gd name="connsiteY4" fmla="*/ 1047261 h 1055076"/>
              <a:gd name="connsiteX5" fmla="*/ 7815 w 578512"/>
              <a:gd name="connsiteY5" fmla="*/ 1055076 h 1055076"/>
              <a:gd name="connsiteX0" fmla="*/ 574430 w 578512"/>
              <a:gd name="connsiteY0" fmla="*/ 0 h 1070707"/>
              <a:gd name="connsiteX1" fmla="*/ 578339 w 578512"/>
              <a:gd name="connsiteY1" fmla="*/ 1051169 h 1070707"/>
              <a:gd name="connsiteX2" fmla="*/ 3907 w 578512"/>
              <a:gd name="connsiteY2" fmla="*/ 1047261 h 1070707"/>
              <a:gd name="connsiteX3" fmla="*/ 3907 w 578512"/>
              <a:gd name="connsiteY3" fmla="*/ 1047261 h 1070707"/>
              <a:gd name="connsiteX4" fmla="*/ 0 w 578512"/>
              <a:gd name="connsiteY4" fmla="*/ 1047261 h 1070707"/>
              <a:gd name="connsiteX5" fmla="*/ 203199 w 578512"/>
              <a:gd name="connsiteY5" fmla="*/ 1070707 h 1070707"/>
              <a:gd name="connsiteX0" fmla="*/ 574430 w 578512"/>
              <a:gd name="connsiteY0" fmla="*/ 0 h 1051169"/>
              <a:gd name="connsiteX1" fmla="*/ 578339 w 578512"/>
              <a:gd name="connsiteY1" fmla="*/ 1051169 h 1051169"/>
              <a:gd name="connsiteX2" fmla="*/ 3907 w 578512"/>
              <a:gd name="connsiteY2" fmla="*/ 1047261 h 1051169"/>
              <a:gd name="connsiteX3" fmla="*/ 3907 w 578512"/>
              <a:gd name="connsiteY3" fmla="*/ 1047261 h 1051169"/>
              <a:gd name="connsiteX4" fmla="*/ 0 w 578512"/>
              <a:gd name="connsiteY4" fmla="*/ 1047261 h 1051169"/>
              <a:gd name="connsiteX0" fmla="*/ 574430 w 574430"/>
              <a:gd name="connsiteY0" fmla="*/ 0 h 1047261"/>
              <a:gd name="connsiteX1" fmla="*/ 539262 w 574430"/>
              <a:gd name="connsiteY1" fmla="*/ 953477 h 1047261"/>
              <a:gd name="connsiteX2" fmla="*/ 3907 w 574430"/>
              <a:gd name="connsiteY2" fmla="*/ 1047261 h 1047261"/>
              <a:gd name="connsiteX3" fmla="*/ 3907 w 574430"/>
              <a:gd name="connsiteY3" fmla="*/ 1047261 h 1047261"/>
              <a:gd name="connsiteX4" fmla="*/ 0 w 574430"/>
              <a:gd name="connsiteY4" fmla="*/ 1047261 h 1047261"/>
              <a:gd name="connsiteX0" fmla="*/ 574430 w 578512"/>
              <a:gd name="connsiteY0" fmla="*/ 0 h 1055077"/>
              <a:gd name="connsiteX1" fmla="*/ 578339 w 578512"/>
              <a:gd name="connsiteY1" fmla="*/ 1055077 h 1055077"/>
              <a:gd name="connsiteX2" fmla="*/ 3907 w 578512"/>
              <a:gd name="connsiteY2" fmla="*/ 1047261 h 1055077"/>
              <a:gd name="connsiteX3" fmla="*/ 3907 w 578512"/>
              <a:gd name="connsiteY3" fmla="*/ 1047261 h 1055077"/>
              <a:gd name="connsiteX4" fmla="*/ 0 w 578512"/>
              <a:gd name="connsiteY4" fmla="*/ 1047261 h 1055077"/>
              <a:gd name="connsiteX0" fmla="*/ 570523 w 574605"/>
              <a:gd name="connsiteY0" fmla="*/ 0 h 1172307"/>
              <a:gd name="connsiteX1" fmla="*/ 574432 w 574605"/>
              <a:gd name="connsiteY1" fmla="*/ 1055077 h 1172307"/>
              <a:gd name="connsiteX2" fmla="*/ 0 w 574605"/>
              <a:gd name="connsiteY2" fmla="*/ 1047261 h 1172307"/>
              <a:gd name="connsiteX3" fmla="*/ 0 w 574605"/>
              <a:gd name="connsiteY3" fmla="*/ 1047261 h 1172307"/>
              <a:gd name="connsiteX4" fmla="*/ 50801 w 574605"/>
              <a:gd name="connsiteY4" fmla="*/ 1172307 h 1172307"/>
              <a:gd name="connsiteX0" fmla="*/ 570523 w 574605"/>
              <a:gd name="connsiteY0" fmla="*/ 0 h 1055077"/>
              <a:gd name="connsiteX1" fmla="*/ 574432 w 574605"/>
              <a:gd name="connsiteY1" fmla="*/ 1055077 h 1055077"/>
              <a:gd name="connsiteX2" fmla="*/ 0 w 574605"/>
              <a:gd name="connsiteY2" fmla="*/ 1047261 h 1055077"/>
              <a:gd name="connsiteX3" fmla="*/ 0 w 574605"/>
              <a:gd name="connsiteY3" fmla="*/ 1047261 h 1055077"/>
              <a:gd name="connsiteX0" fmla="*/ 613073 w 617155"/>
              <a:gd name="connsiteY0" fmla="*/ 0 h 1156676"/>
              <a:gd name="connsiteX1" fmla="*/ 616982 w 617155"/>
              <a:gd name="connsiteY1" fmla="*/ 1055077 h 1156676"/>
              <a:gd name="connsiteX2" fmla="*/ 42550 w 617155"/>
              <a:gd name="connsiteY2" fmla="*/ 1047261 h 1156676"/>
              <a:gd name="connsiteX3" fmla="*/ 42550 w 617155"/>
              <a:gd name="connsiteY3" fmla="*/ 1156676 h 1156676"/>
              <a:gd name="connsiteX0" fmla="*/ 570523 w 574605"/>
              <a:gd name="connsiteY0" fmla="*/ 0 h 1175030"/>
              <a:gd name="connsiteX1" fmla="*/ 574432 w 574605"/>
              <a:gd name="connsiteY1" fmla="*/ 1055077 h 1175030"/>
              <a:gd name="connsiteX2" fmla="*/ 148492 w 574605"/>
              <a:gd name="connsiteY2" fmla="*/ 1172307 h 1175030"/>
              <a:gd name="connsiteX3" fmla="*/ 0 w 574605"/>
              <a:gd name="connsiteY3" fmla="*/ 1156676 h 1175030"/>
              <a:gd name="connsiteX0" fmla="*/ 570523 w 574605"/>
              <a:gd name="connsiteY0" fmla="*/ 0 h 1170292"/>
              <a:gd name="connsiteX1" fmla="*/ 574432 w 574605"/>
              <a:gd name="connsiteY1" fmla="*/ 1055077 h 1170292"/>
              <a:gd name="connsiteX2" fmla="*/ 0 w 574605"/>
              <a:gd name="connsiteY2" fmla="*/ 1156676 h 1170292"/>
              <a:gd name="connsiteX0" fmla="*/ 586154 w 590236"/>
              <a:gd name="connsiteY0" fmla="*/ 0 h 1136242"/>
              <a:gd name="connsiteX1" fmla="*/ 590063 w 590236"/>
              <a:gd name="connsiteY1" fmla="*/ 1055077 h 1136242"/>
              <a:gd name="connsiteX2" fmla="*/ 0 w 590236"/>
              <a:gd name="connsiteY2" fmla="*/ 1055076 h 1136242"/>
              <a:gd name="connsiteX0" fmla="*/ 586157 w 590239"/>
              <a:gd name="connsiteY0" fmla="*/ 0 h 1139539"/>
              <a:gd name="connsiteX1" fmla="*/ 590066 w 590239"/>
              <a:gd name="connsiteY1" fmla="*/ 1055077 h 1139539"/>
              <a:gd name="connsiteX2" fmla="*/ 3 w 590239"/>
              <a:gd name="connsiteY2" fmla="*/ 1055076 h 1139539"/>
              <a:gd name="connsiteX0" fmla="*/ 586154 w 590236"/>
              <a:gd name="connsiteY0" fmla="*/ 0 h 1055077"/>
              <a:gd name="connsiteX1" fmla="*/ 590063 w 590236"/>
              <a:gd name="connsiteY1" fmla="*/ 1055077 h 1055077"/>
              <a:gd name="connsiteX2" fmla="*/ 0 w 590236"/>
              <a:gd name="connsiteY2" fmla="*/ 1055076 h 1055077"/>
            </a:gdLst>
            <a:ahLst/>
            <a:cxnLst>
              <a:cxn ang="0">
                <a:pos x="connsiteX0" y="connsiteY0"/>
              </a:cxn>
              <a:cxn ang="0">
                <a:pos x="connsiteX1" y="connsiteY1"/>
              </a:cxn>
              <a:cxn ang="0">
                <a:pos x="connsiteX2" y="connsiteY2"/>
              </a:cxn>
            </a:cxnLst>
            <a:rect l="l" t="t" r="r" b="b"/>
            <a:pathLst>
              <a:path w="590236" h="1055077">
                <a:moveTo>
                  <a:pt x="586154" y="0"/>
                </a:moveTo>
                <a:cubicBezTo>
                  <a:pt x="584852" y="350390"/>
                  <a:pt x="591365" y="704687"/>
                  <a:pt x="590063" y="1055077"/>
                </a:cubicBezTo>
                <a:lnTo>
                  <a:pt x="0" y="1055076"/>
                </a:lnTo>
              </a:path>
            </a:pathLst>
          </a:custGeom>
          <a:noFill/>
          <a:ln w="25400" cap="flat" cmpd="sng" algn="ctr">
            <a:solidFill>
              <a:srgbClr val="A0B9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448" name="Picture 54" descr="SRX 65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4770652" y="3829541"/>
            <a:ext cx="532285" cy="130114"/>
          </a:xfrm>
          <a:prstGeom prst="rect">
            <a:avLst/>
          </a:prstGeom>
          <a:noFill/>
          <a:ln>
            <a:noFill/>
          </a:ln>
        </p:spPr>
      </p:pic>
      <p:pic>
        <p:nvPicPr>
          <p:cNvPr id="449" name="Picture 2" descr="C:\_Project Folder\Icons\MX80.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4837482" y="3542309"/>
            <a:ext cx="483942" cy="151935"/>
          </a:xfrm>
          <a:prstGeom prst="rect">
            <a:avLst/>
          </a:prstGeom>
          <a:noFill/>
          <a:ln>
            <a:noFill/>
          </a:ln>
        </p:spPr>
      </p:pic>
      <p:pic>
        <p:nvPicPr>
          <p:cNvPr id="450" name="Picture 2" descr="C:\_Project Folder\Icons\MX80.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5351227" y="3542309"/>
            <a:ext cx="483942" cy="151935"/>
          </a:xfrm>
          <a:prstGeom prst="rect">
            <a:avLst/>
          </a:prstGeom>
          <a:noFill/>
          <a:ln>
            <a:noFill/>
          </a:ln>
        </p:spPr>
      </p:pic>
      <p:pic>
        <p:nvPicPr>
          <p:cNvPr id="451" name="Picture 54" descr="SRX 65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5384869" y="3829541"/>
            <a:ext cx="532285" cy="130114"/>
          </a:xfrm>
          <a:prstGeom prst="rect">
            <a:avLst/>
          </a:prstGeom>
          <a:noFill/>
          <a:ln>
            <a:noFill/>
          </a:ln>
        </p:spPr>
      </p:pic>
      <p:sp>
        <p:nvSpPr>
          <p:cNvPr id="452" name="Rectangle 451"/>
          <p:cNvSpPr/>
          <p:nvPr/>
        </p:nvSpPr>
        <p:spPr>
          <a:xfrm>
            <a:off x="5378693" y="3829551"/>
            <a:ext cx="535984" cy="129553"/>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53" name="Rectangle 452"/>
          <p:cNvSpPr/>
          <p:nvPr/>
        </p:nvSpPr>
        <p:spPr>
          <a:xfrm>
            <a:off x="4765113" y="3829551"/>
            <a:ext cx="535984" cy="129553"/>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54" name="Rectangle 453"/>
          <p:cNvSpPr/>
          <p:nvPr/>
        </p:nvSpPr>
        <p:spPr>
          <a:xfrm>
            <a:off x="5122296" y="3972018"/>
            <a:ext cx="457200"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SRX</a:t>
            </a:r>
          </a:p>
        </p:txBody>
      </p:sp>
      <p:sp>
        <p:nvSpPr>
          <p:cNvPr id="455" name="Rectangle 5"/>
          <p:cNvSpPr>
            <a:spLocks noChangeArrowheads="1"/>
          </p:cNvSpPr>
          <p:nvPr/>
        </p:nvSpPr>
        <p:spPr bwMode="auto">
          <a:xfrm>
            <a:off x="4865860" y="3690129"/>
            <a:ext cx="428625" cy="159891"/>
          </a:xfrm>
          <a:prstGeom prst="rect">
            <a:avLst/>
          </a:prstGeom>
          <a:noFill/>
          <a:ln w="28575" algn="ctr">
            <a:noFill/>
            <a:miter lim="800000"/>
            <a:headEnd/>
            <a:tailEnd/>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rPr>
              <a:t>MX</a:t>
            </a:r>
            <a:endParaRPr kumimoji="0" lang="en-US" sz="1800" b="0" i="0" u="none" strike="noStrike" kern="0" cap="none" spc="0" normalizeH="0" baseline="0" noProof="0" dirty="0">
              <a:ln>
                <a:noFill/>
              </a:ln>
              <a:solidFill>
                <a:sysClr val="windowText" lastClr="000000"/>
              </a:solidFill>
              <a:effectLst/>
              <a:uLnTx/>
              <a:uFillTx/>
            </a:endParaRPr>
          </a:p>
        </p:txBody>
      </p:sp>
      <p:sp>
        <p:nvSpPr>
          <p:cNvPr id="456" name="Rectangle 5"/>
          <p:cNvSpPr>
            <a:spLocks noChangeArrowheads="1"/>
          </p:cNvSpPr>
          <p:nvPr/>
        </p:nvSpPr>
        <p:spPr bwMode="auto">
          <a:xfrm>
            <a:off x="5379618" y="3690129"/>
            <a:ext cx="428625" cy="159891"/>
          </a:xfrm>
          <a:prstGeom prst="rect">
            <a:avLst/>
          </a:prstGeom>
          <a:noFill/>
          <a:ln w="28575" algn="ctr">
            <a:noFill/>
            <a:miter lim="800000"/>
            <a:headEnd/>
            <a:tailEnd/>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rPr>
              <a:t>MX</a:t>
            </a:r>
            <a:endParaRPr kumimoji="0" lang="en-US" sz="1800" b="0" i="0" u="none" strike="noStrike" kern="0" cap="none" spc="0" normalizeH="0" baseline="0" noProof="0" dirty="0">
              <a:ln>
                <a:noFill/>
              </a:ln>
              <a:solidFill>
                <a:sysClr val="windowText" lastClr="000000"/>
              </a:solidFill>
              <a:effectLst/>
              <a:uLnTx/>
              <a:uFillTx/>
            </a:endParaRPr>
          </a:p>
        </p:txBody>
      </p:sp>
      <p:pic>
        <p:nvPicPr>
          <p:cNvPr id="457" name="Picture 456" descr="Network Cloud 1.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59095" y="2587898"/>
            <a:ext cx="1099086" cy="406504"/>
          </a:xfrm>
          <a:prstGeom prst="rect">
            <a:avLst/>
          </a:prstGeom>
        </p:spPr>
      </p:pic>
      <p:pic>
        <p:nvPicPr>
          <p:cNvPr id="458" name="Picture 457" descr="BTS Node Tower.png"/>
          <p:cNvPicPr preferRelativeResize="0">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558341" y="2394661"/>
            <a:ext cx="217731" cy="359921"/>
          </a:xfrm>
          <a:prstGeom prst="rect">
            <a:avLst/>
          </a:prstGeom>
          <a:noFill/>
          <a:ln>
            <a:noFill/>
          </a:ln>
        </p:spPr>
      </p:pic>
      <p:pic>
        <p:nvPicPr>
          <p:cNvPr id="459" name="Picture 458" descr="MAG2600_icon_prelaunch.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96175" y="4159813"/>
            <a:ext cx="381170" cy="171796"/>
          </a:xfrm>
          <a:prstGeom prst="rect">
            <a:avLst/>
          </a:prstGeom>
          <a:noFill/>
          <a:ln>
            <a:noFill/>
          </a:ln>
        </p:spPr>
      </p:pic>
      <p:sp>
        <p:nvSpPr>
          <p:cNvPr id="460" name="Rectangle 459"/>
          <p:cNvSpPr/>
          <p:nvPr/>
        </p:nvSpPr>
        <p:spPr>
          <a:xfrm>
            <a:off x="4402747" y="4166994"/>
            <a:ext cx="361152" cy="151359"/>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pic>
        <p:nvPicPr>
          <p:cNvPr id="461" name="Picture 460" descr="Juniper Server.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36017" y="4875802"/>
            <a:ext cx="265790" cy="345401"/>
          </a:xfrm>
          <a:prstGeom prst="rect">
            <a:avLst/>
          </a:prstGeom>
        </p:spPr>
      </p:pic>
      <p:pic>
        <p:nvPicPr>
          <p:cNvPr id="462" name="Picture 461"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436080" y="4340391"/>
            <a:ext cx="220981" cy="241069"/>
          </a:xfrm>
          <a:prstGeom prst="rect">
            <a:avLst/>
          </a:prstGeom>
          <a:noFill/>
          <a:ln>
            <a:noFill/>
          </a:ln>
        </p:spPr>
      </p:pic>
      <p:pic>
        <p:nvPicPr>
          <p:cNvPr id="463" name="Picture 462"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436080" y="4604983"/>
            <a:ext cx="220981" cy="241069"/>
          </a:xfrm>
          <a:prstGeom prst="rect">
            <a:avLst/>
          </a:prstGeom>
          <a:noFill/>
          <a:ln>
            <a:noFill/>
          </a:ln>
        </p:spPr>
      </p:pic>
      <p:pic>
        <p:nvPicPr>
          <p:cNvPr id="464" name="Picture 463"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436080" y="4886915"/>
            <a:ext cx="220981" cy="241069"/>
          </a:xfrm>
          <a:prstGeom prst="rect">
            <a:avLst/>
          </a:prstGeom>
          <a:noFill/>
          <a:ln>
            <a:noFill/>
          </a:ln>
        </p:spPr>
      </p:pic>
      <p:sp>
        <p:nvSpPr>
          <p:cNvPr id="465" name="Oval 464"/>
          <p:cNvSpPr/>
          <p:nvPr/>
        </p:nvSpPr>
        <p:spPr>
          <a:xfrm>
            <a:off x="6425276" y="4347784"/>
            <a:ext cx="228600" cy="226266"/>
          </a:xfrm>
          <a:prstGeom prst="ellipse">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66" name="Oval 465"/>
          <p:cNvSpPr/>
          <p:nvPr/>
        </p:nvSpPr>
        <p:spPr>
          <a:xfrm>
            <a:off x="6425276" y="4612376"/>
            <a:ext cx="228600" cy="226266"/>
          </a:xfrm>
          <a:prstGeom prst="ellipse">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67" name="Oval 466"/>
          <p:cNvSpPr/>
          <p:nvPr/>
        </p:nvSpPr>
        <p:spPr>
          <a:xfrm>
            <a:off x="6425276" y="4894311"/>
            <a:ext cx="228600" cy="226266"/>
          </a:xfrm>
          <a:prstGeom prst="ellipse">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pic>
        <p:nvPicPr>
          <p:cNvPr id="468" name="Picture 54" descr="SRX 650.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000340" y="2260834"/>
            <a:ext cx="535984" cy="203833"/>
          </a:xfrm>
          <a:prstGeom prst="rect">
            <a:avLst/>
          </a:prstGeom>
          <a:noFill/>
          <a:ln w="9525">
            <a:noFill/>
            <a:miter lim="800000"/>
            <a:headEnd/>
            <a:tailEnd/>
          </a:ln>
        </p:spPr>
      </p:pic>
      <p:pic>
        <p:nvPicPr>
          <p:cNvPr id="469" name="Picture 58" descr="EX 2200_24.pn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388341" y="2309429"/>
            <a:ext cx="468313" cy="137383"/>
          </a:xfrm>
          <a:prstGeom prst="rect">
            <a:avLst/>
          </a:prstGeom>
          <a:noFill/>
          <a:ln w="9525">
            <a:noFill/>
            <a:miter lim="800000"/>
            <a:headEnd/>
            <a:tailEnd/>
          </a:ln>
        </p:spPr>
      </p:pic>
      <p:sp>
        <p:nvSpPr>
          <p:cNvPr id="470" name="Rectangle 469"/>
          <p:cNvSpPr/>
          <p:nvPr/>
        </p:nvSpPr>
        <p:spPr>
          <a:xfrm>
            <a:off x="6006303" y="2261142"/>
            <a:ext cx="517269" cy="201395"/>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71" name="Rectangle 470"/>
          <p:cNvSpPr/>
          <p:nvPr/>
        </p:nvSpPr>
        <p:spPr>
          <a:xfrm>
            <a:off x="5388324" y="2311730"/>
            <a:ext cx="459564" cy="131923"/>
          </a:xfrm>
          <a:prstGeom prst="rect">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pic>
        <p:nvPicPr>
          <p:cNvPr id="472" name="Picture 471"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856004" y="2259260"/>
            <a:ext cx="224094" cy="244466"/>
          </a:xfrm>
          <a:prstGeom prst="rect">
            <a:avLst/>
          </a:prstGeom>
          <a:noFill/>
          <a:ln>
            <a:noFill/>
          </a:ln>
        </p:spPr>
      </p:pic>
      <p:pic>
        <p:nvPicPr>
          <p:cNvPr id="473" name="Picture 472"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856004" y="2006056"/>
            <a:ext cx="224094" cy="244466"/>
          </a:xfrm>
          <a:prstGeom prst="rect">
            <a:avLst/>
          </a:prstGeom>
          <a:noFill/>
          <a:ln>
            <a:noFill/>
          </a:ln>
        </p:spPr>
      </p:pic>
      <p:sp>
        <p:nvSpPr>
          <p:cNvPr id="474" name="Oval 473"/>
          <p:cNvSpPr/>
          <p:nvPr/>
        </p:nvSpPr>
        <p:spPr>
          <a:xfrm>
            <a:off x="4853751" y="2267193"/>
            <a:ext cx="228600" cy="228600"/>
          </a:xfrm>
          <a:prstGeom prst="ellipse">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75" name="Oval 474"/>
          <p:cNvSpPr/>
          <p:nvPr/>
        </p:nvSpPr>
        <p:spPr>
          <a:xfrm>
            <a:off x="4853751" y="2013989"/>
            <a:ext cx="228600" cy="228600"/>
          </a:xfrm>
          <a:prstGeom prst="ellipse">
            <a:avLst/>
          </a:prstGeom>
          <a:noFill/>
          <a:ln w="25400" cap="flat" cmpd="sng" algn="ctr">
            <a:solidFill>
              <a:srgbClr val="FF9539"/>
            </a:solid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76" name="Rectangle 475"/>
          <p:cNvSpPr/>
          <p:nvPr/>
        </p:nvSpPr>
        <p:spPr>
          <a:xfrm>
            <a:off x="7009447" y="4644741"/>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77" name="Group 119"/>
          <p:cNvGrpSpPr/>
          <p:nvPr/>
        </p:nvGrpSpPr>
        <p:grpSpPr>
          <a:xfrm>
            <a:off x="7183865" y="4693677"/>
            <a:ext cx="175228" cy="382963"/>
            <a:chOff x="1095375" y="2432050"/>
            <a:chExt cx="547687" cy="1196975"/>
          </a:xfrm>
          <a:solidFill>
            <a:srgbClr val="FFFFFF"/>
          </a:solidFill>
        </p:grpSpPr>
        <p:sp>
          <p:nvSpPr>
            <p:cNvPr id="478" name="Freeform 10"/>
            <p:cNvSpPr>
              <a:spLocks/>
            </p:cNvSpPr>
            <p:nvPr/>
          </p:nvSpPr>
          <p:spPr bwMode="auto">
            <a:xfrm>
              <a:off x="1168400" y="2432050"/>
              <a:ext cx="203200" cy="203200"/>
            </a:xfrm>
            <a:custGeom>
              <a:avLst/>
              <a:gdLst>
                <a:gd name="T0" fmla="*/ 129 w 256"/>
                <a:gd name="T1" fmla="*/ 256 h 256"/>
                <a:gd name="T2" fmla="*/ 153 w 256"/>
                <a:gd name="T3" fmla="*/ 252 h 256"/>
                <a:gd name="T4" fmla="*/ 178 w 256"/>
                <a:gd name="T5" fmla="*/ 244 h 256"/>
                <a:gd name="T6" fmla="*/ 199 w 256"/>
                <a:gd name="T7" fmla="*/ 233 h 256"/>
                <a:gd name="T8" fmla="*/ 218 w 256"/>
                <a:gd name="T9" fmla="*/ 218 h 256"/>
                <a:gd name="T10" fmla="*/ 233 w 256"/>
                <a:gd name="T11" fmla="*/ 199 h 256"/>
                <a:gd name="T12" fmla="*/ 246 w 256"/>
                <a:gd name="T13" fmla="*/ 178 h 256"/>
                <a:gd name="T14" fmla="*/ 254 w 256"/>
                <a:gd name="T15" fmla="*/ 153 h 256"/>
                <a:gd name="T16" fmla="*/ 256 w 256"/>
                <a:gd name="T17" fmla="*/ 127 h 256"/>
                <a:gd name="T18" fmla="*/ 256 w 256"/>
                <a:gd name="T19" fmla="*/ 113 h 256"/>
                <a:gd name="T20" fmla="*/ 250 w 256"/>
                <a:gd name="T21" fmla="*/ 89 h 256"/>
                <a:gd name="T22" fmla="*/ 241 w 256"/>
                <a:gd name="T23" fmla="*/ 66 h 256"/>
                <a:gd name="T24" fmla="*/ 227 w 256"/>
                <a:gd name="T25" fmla="*/ 45 h 256"/>
                <a:gd name="T26" fmla="*/ 208 w 256"/>
                <a:gd name="T27" fmla="*/ 28 h 256"/>
                <a:gd name="T28" fmla="*/ 189 w 256"/>
                <a:gd name="T29" fmla="*/ 15 h 256"/>
                <a:gd name="T30" fmla="*/ 167 w 256"/>
                <a:gd name="T31" fmla="*/ 5 h 256"/>
                <a:gd name="T32" fmla="*/ 140 w 256"/>
                <a:gd name="T33" fmla="*/ 0 h 256"/>
                <a:gd name="T34" fmla="*/ 129 w 256"/>
                <a:gd name="T35" fmla="*/ 0 h 256"/>
                <a:gd name="T36" fmla="*/ 102 w 256"/>
                <a:gd name="T37" fmla="*/ 1 h 256"/>
                <a:gd name="T38" fmla="*/ 78 w 256"/>
                <a:gd name="T39" fmla="*/ 9 h 256"/>
                <a:gd name="T40" fmla="*/ 57 w 256"/>
                <a:gd name="T41" fmla="*/ 20 h 256"/>
                <a:gd name="T42" fmla="*/ 38 w 256"/>
                <a:gd name="T43" fmla="*/ 37 h 256"/>
                <a:gd name="T44" fmla="*/ 23 w 256"/>
                <a:gd name="T45" fmla="*/ 56 h 256"/>
                <a:gd name="T46" fmla="*/ 9 w 256"/>
                <a:gd name="T47" fmla="*/ 77 h 256"/>
                <a:gd name="T48" fmla="*/ 4 w 256"/>
                <a:gd name="T49" fmla="*/ 102 h 256"/>
                <a:gd name="T50" fmla="*/ 0 w 256"/>
                <a:gd name="T51" fmla="*/ 127 h 256"/>
                <a:gd name="T52" fmla="*/ 2 w 256"/>
                <a:gd name="T53" fmla="*/ 140 h 256"/>
                <a:gd name="T54" fmla="*/ 5 w 256"/>
                <a:gd name="T55" fmla="*/ 165 h 256"/>
                <a:gd name="T56" fmla="*/ 15 w 256"/>
                <a:gd name="T57" fmla="*/ 187 h 256"/>
                <a:gd name="T58" fmla="*/ 30 w 256"/>
                <a:gd name="T59" fmla="*/ 208 h 256"/>
                <a:gd name="T60" fmla="*/ 47 w 256"/>
                <a:gd name="T61" fmla="*/ 225 h 256"/>
                <a:gd name="T62" fmla="*/ 66 w 256"/>
                <a:gd name="T63" fmla="*/ 240 h 256"/>
                <a:gd name="T64" fmla="*/ 91 w 256"/>
                <a:gd name="T65" fmla="*/ 250 h 256"/>
                <a:gd name="T66" fmla="*/ 116 w 256"/>
                <a:gd name="T67" fmla="*/ 254 h 256"/>
                <a:gd name="T68" fmla="*/ 129 w 256"/>
                <a:gd name="T69"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56">
                  <a:moveTo>
                    <a:pt x="129" y="256"/>
                  </a:moveTo>
                  <a:lnTo>
                    <a:pt x="129" y="256"/>
                  </a:lnTo>
                  <a:lnTo>
                    <a:pt x="140" y="254"/>
                  </a:lnTo>
                  <a:lnTo>
                    <a:pt x="153" y="252"/>
                  </a:lnTo>
                  <a:lnTo>
                    <a:pt x="167" y="250"/>
                  </a:lnTo>
                  <a:lnTo>
                    <a:pt x="178" y="244"/>
                  </a:lnTo>
                  <a:lnTo>
                    <a:pt x="189" y="240"/>
                  </a:lnTo>
                  <a:lnTo>
                    <a:pt x="199" y="233"/>
                  </a:lnTo>
                  <a:lnTo>
                    <a:pt x="208" y="225"/>
                  </a:lnTo>
                  <a:lnTo>
                    <a:pt x="218" y="218"/>
                  </a:lnTo>
                  <a:lnTo>
                    <a:pt x="227" y="208"/>
                  </a:lnTo>
                  <a:lnTo>
                    <a:pt x="233" y="199"/>
                  </a:lnTo>
                  <a:lnTo>
                    <a:pt x="241" y="187"/>
                  </a:lnTo>
                  <a:lnTo>
                    <a:pt x="246" y="178"/>
                  </a:lnTo>
                  <a:lnTo>
                    <a:pt x="250" y="165"/>
                  </a:lnTo>
                  <a:lnTo>
                    <a:pt x="254" y="153"/>
                  </a:lnTo>
                  <a:lnTo>
                    <a:pt x="256" y="140"/>
                  </a:lnTo>
                  <a:lnTo>
                    <a:pt x="256" y="127"/>
                  </a:lnTo>
                  <a:lnTo>
                    <a:pt x="256" y="127"/>
                  </a:lnTo>
                  <a:lnTo>
                    <a:pt x="256" y="113"/>
                  </a:lnTo>
                  <a:lnTo>
                    <a:pt x="254" y="102"/>
                  </a:lnTo>
                  <a:lnTo>
                    <a:pt x="250" y="89"/>
                  </a:lnTo>
                  <a:lnTo>
                    <a:pt x="246" y="77"/>
                  </a:lnTo>
                  <a:lnTo>
                    <a:pt x="241" y="66"/>
                  </a:lnTo>
                  <a:lnTo>
                    <a:pt x="233" y="56"/>
                  </a:lnTo>
                  <a:lnTo>
                    <a:pt x="227" y="45"/>
                  </a:lnTo>
                  <a:lnTo>
                    <a:pt x="218" y="37"/>
                  </a:lnTo>
                  <a:lnTo>
                    <a:pt x="208" y="28"/>
                  </a:lnTo>
                  <a:lnTo>
                    <a:pt x="199" y="20"/>
                  </a:lnTo>
                  <a:lnTo>
                    <a:pt x="189" y="15"/>
                  </a:lnTo>
                  <a:lnTo>
                    <a:pt x="178" y="9"/>
                  </a:lnTo>
                  <a:lnTo>
                    <a:pt x="167" y="5"/>
                  </a:lnTo>
                  <a:lnTo>
                    <a:pt x="153" y="1"/>
                  </a:lnTo>
                  <a:lnTo>
                    <a:pt x="140" y="0"/>
                  </a:lnTo>
                  <a:lnTo>
                    <a:pt x="129" y="0"/>
                  </a:lnTo>
                  <a:lnTo>
                    <a:pt x="129" y="0"/>
                  </a:lnTo>
                  <a:lnTo>
                    <a:pt x="116" y="0"/>
                  </a:lnTo>
                  <a:lnTo>
                    <a:pt x="102" y="1"/>
                  </a:lnTo>
                  <a:lnTo>
                    <a:pt x="91" y="5"/>
                  </a:lnTo>
                  <a:lnTo>
                    <a:pt x="78" y="9"/>
                  </a:lnTo>
                  <a:lnTo>
                    <a:pt x="66" y="15"/>
                  </a:lnTo>
                  <a:lnTo>
                    <a:pt x="57" y="20"/>
                  </a:lnTo>
                  <a:lnTo>
                    <a:pt x="47" y="28"/>
                  </a:lnTo>
                  <a:lnTo>
                    <a:pt x="38" y="37"/>
                  </a:lnTo>
                  <a:lnTo>
                    <a:pt x="30" y="45"/>
                  </a:lnTo>
                  <a:lnTo>
                    <a:pt x="23" y="56"/>
                  </a:lnTo>
                  <a:lnTo>
                    <a:pt x="15" y="66"/>
                  </a:lnTo>
                  <a:lnTo>
                    <a:pt x="9" y="77"/>
                  </a:lnTo>
                  <a:lnTo>
                    <a:pt x="5" y="89"/>
                  </a:lnTo>
                  <a:lnTo>
                    <a:pt x="4" y="102"/>
                  </a:lnTo>
                  <a:lnTo>
                    <a:pt x="2" y="113"/>
                  </a:lnTo>
                  <a:lnTo>
                    <a:pt x="0" y="127"/>
                  </a:lnTo>
                  <a:lnTo>
                    <a:pt x="0" y="127"/>
                  </a:lnTo>
                  <a:lnTo>
                    <a:pt x="2" y="140"/>
                  </a:lnTo>
                  <a:lnTo>
                    <a:pt x="4" y="153"/>
                  </a:lnTo>
                  <a:lnTo>
                    <a:pt x="5" y="165"/>
                  </a:lnTo>
                  <a:lnTo>
                    <a:pt x="9" y="178"/>
                  </a:lnTo>
                  <a:lnTo>
                    <a:pt x="15" y="187"/>
                  </a:lnTo>
                  <a:lnTo>
                    <a:pt x="23" y="199"/>
                  </a:lnTo>
                  <a:lnTo>
                    <a:pt x="30" y="208"/>
                  </a:lnTo>
                  <a:lnTo>
                    <a:pt x="38" y="218"/>
                  </a:lnTo>
                  <a:lnTo>
                    <a:pt x="47" y="225"/>
                  </a:lnTo>
                  <a:lnTo>
                    <a:pt x="57" y="233"/>
                  </a:lnTo>
                  <a:lnTo>
                    <a:pt x="66" y="240"/>
                  </a:lnTo>
                  <a:lnTo>
                    <a:pt x="78" y="244"/>
                  </a:lnTo>
                  <a:lnTo>
                    <a:pt x="91" y="250"/>
                  </a:lnTo>
                  <a:lnTo>
                    <a:pt x="102" y="252"/>
                  </a:lnTo>
                  <a:lnTo>
                    <a:pt x="116" y="254"/>
                  </a:lnTo>
                  <a:lnTo>
                    <a:pt x="129" y="256"/>
                  </a:lnTo>
                  <a:lnTo>
                    <a:pt x="129"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79" name="Freeform 11"/>
            <p:cNvSpPr>
              <a:spLocks/>
            </p:cNvSpPr>
            <p:nvPr/>
          </p:nvSpPr>
          <p:spPr bwMode="auto">
            <a:xfrm>
              <a:off x="1325562" y="2703513"/>
              <a:ext cx="188913" cy="125412"/>
            </a:xfrm>
            <a:custGeom>
              <a:avLst/>
              <a:gdLst>
                <a:gd name="T0" fmla="*/ 42 w 237"/>
                <a:gd name="T1" fmla="*/ 157 h 157"/>
                <a:gd name="T2" fmla="*/ 42 w 237"/>
                <a:gd name="T3" fmla="*/ 157 h 157"/>
                <a:gd name="T4" fmla="*/ 38 w 237"/>
                <a:gd name="T5" fmla="*/ 144 h 157"/>
                <a:gd name="T6" fmla="*/ 36 w 237"/>
                <a:gd name="T7" fmla="*/ 133 h 157"/>
                <a:gd name="T8" fmla="*/ 36 w 237"/>
                <a:gd name="T9" fmla="*/ 123 h 157"/>
                <a:gd name="T10" fmla="*/ 38 w 237"/>
                <a:gd name="T11" fmla="*/ 114 h 157"/>
                <a:gd name="T12" fmla="*/ 40 w 237"/>
                <a:gd name="T13" fmla="*/ 106 h 157"/>
                <a:gd name="T14" fmla="*/ 44 w 237"/>
                <a:gd name="T15" fmla="*/ 99 h 157"/>
                <a:gd name="T16" fmla="*/ 55 w 237"/>
                <a:gd name="T17" fmla="*/ 89 h 157"/>
                <a:gd name="T18" fmla="*/ 66 w 237"/>
                <a:gd name="T19" fmla="*/ 81 h 157"/>
                <a:gd name="T20" fmla="*/ 76 w 237"/>
                <a:gd name="T21" fmla="*/ 78 h 157"/>
                <a:gd name="T22" fmla="*/ 87 w 237"/>
                <a:gd name="T23" fmla="*/ 74 h 157"/>
                <a:gd name="T24" fmla="*/ 237 w 237"/>
                <a:gd name="T25" fmla="*/ 74 h 157"/>
                <a:gd name="T26" fmla="*/ 237 w 237"/>
                <a:gd name="T27" fmla="*/ 74 h 157"/>
                <a:gd name="T28" fmla="*/ 235 w 237"/>
                <a:gd name="T29" fmla="*/ 59 h 157"/>
                <a:gd name="T30" fmla="*/ 233 w 237"/>
                <a:gd name="T31" fmla="*/ 44 h 157"/>
                <a:gd name="T32" fmla="*/ 228 w 237"/>
                <a:gd name="T33" fmla="*/ 32 h 157"/>
                <a:gd name="T34" fmla="*/ 222 w 237"/>
                <a:gd name="T35" fmla="*/ 23 h 157"/>
                <a:gd name="T36" fmla="*/ 216 w 237"/>
                <a:gd name="T37" fmla="*/ 15 h 157"/>
                <a:gd name="T38" fmla="*/ 209 w 237"/>
                <a:gd name="T39" fmla="*/ 9 h 157"/>
                <a:gd name="T40" fmla="*/ 201 w 237"/>
                <a:gd name="T41" fmla="*/ 6 h 157"/>
                <a:gd name="T42" fmla="*/ 194 w 237"/>
                <a:gd name="T43" fmla="*/ 4 h 157"/>
                <a:gd name="T44" fmla="*/ 176 w 237"/>
                <a:gd name="T45" fmla="*/ 0 h 157"/>
                <a:gd name="T46" fmla="*/ 163 w 237"/>
                <a:gd name="T47" fmla="*/ 0 h 157"/>
                <a:gd name="T48" fmla="*/ 150 w 237"/>
                <a:gd name="T49" fmla="*/ 4 h 157"/>
                <a:gd name="T50" fmla="*/ 0 w 237"/>
                <a:gd name="T51" fmla="*/ 78 h 157"/>
                <a:gd name="T52" fmla="*/ 42 w 237"/>
                <a:gd name="T5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7" h="157">
                  <a:moveTo>
                    <a:pt x="42" y="157"/>
                  </a:moveTo>
                  <a:lnTo>
                    <a:pt x="42" y="157"/>
                  </a:lnTo>
                  <a:lnTo>
                    <a:pt x="38" y="144"/>
                  </a:lnTo>
                  <a:lnTo>
                    <a:pt x="36" y="133"/>
                  </a:lnTo>
                  <a:lnTo>
                    <a:pt x="36" y="123"/>
                  </a:lnTo>
                  <a:lnTo>
                    <a:pt x="38" y="114"/>
                  </a:lnTo>
                  <a:lnTo>
                    <a:pt x="40" y="106"/>
                  </a:lnTo>
                  <a:lnTo>
                    <a:pt x="44" y="99"/>
                  </a:lnTo>
                  <a:lnTo>
                    <a:pt x="55" y="89"/>
                  </a:lnTo>
                  <a:lnTo>
                    <a:pt x="66" y="81"/>
                  </a:lnTo>
                  <a:lnTo>
                    <a:pt x="76" y="78"/>
                  </a:lnTo>
                  <a:lnTo>
                    <a:pt x="87" y="74"/>
                  </a:lnTo>
                  <a:lnTo>
                    <a:pt x="237" y="74"/>
                  </a:lnTo>
                  <a:lnTo>
                    <a:pt x="237" y="74"/>
                  </a:lnTo>
                  <a:lnTo>
                    <a:pt x="235" y="59"/>
                  </a:lnTo>
                  <a:lnTo>
                    <a:pt x="233" y="44"/>
                  </a:lnTo>
                  <a:lnTo>
                    <a:pt x="228" y="32"/>
                  </a:lnTo>
                  <a:lnTo>
                    <a:pt x="222" y="23"/>
                  </a:lnTo>
                  <a:lnTo>
                    <a:pt x="216" y="15"/>
                  </a:lnTo>
                  <a:lnTo>
                    <a:pt x="209" y="9"/>
                  </a:lnTo>
                  <a:lnTo>
                    <a:pt x="201" y="6"/>
                  </a:lnTo>
                  <a:lnTo>
                    <a:pt x="194" y="4"/>
                  </a:lnTo>
                  <a:lnTo>
                    <a:pt x="176" y="0"/>
                  </a:lnTo>
                  <a:lnTo>
                    <a:pt x="163" y="0"/>
                  </a:lnTo>
                  <a:lnTo>
                    <a:pt x="150" y="4"/>
                  </a:lnTo>
                  <a:lnTo>
                    <a:pt x="0" y="78"/>
                  </a:lnTo>
                  <a:lnTo>
                    <a:pt x="42"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80" name="Freeform 12"/>
            <p:cNvSpPr>
              <a:spLocks/>
            </p:cNvSpPr>
            <p:nvPr/>
          </p:nvSpPr>
          <p:spPr bwMode="auto">
            <a:xfrm>
              <a:off x="1376362" y="2592388"/>
              <a:ext cx="266700" cy="236537"/>
            </a:xfrm>
            <a:custGeom>
              <a:avLst/>
              <a:gdLst>
                <a:gd name="T0" fmla="*/ 316 w 335"/>
                <a:gd name="T1" fmla="*/ 0 h 297"/>
                <a:gd name="T2" fmla="*/ 316 w 335"/>
                <a:gd name="T3" fmla="*/ 0 h 297"/>
                <a:gd name="T4" fmla="*/ 311 w 335"/>
                <a:gd name="T5" fmla="*/ 0 h 297"/>
                <a:gd name="T6" fmla="*/ 305 w 335"/>
                <a:gd name="T7" fmla="*/ 1 h 297"/>
                <a:gd name="T8" fmla="*/ 299 w 335"/>
                <a:gd name="T9" fmla="*/ 3 h 297"/>
                <a:gd name="T10" fmla="*/ 295 w 335"/>
                <a:gd name="T11" fmla="*/ 7 h 297"/>
                <a:gd name="T12" fmla="*/ 290 w 335"/>
                <a:gd name="T13" fmla="*/ 15 h 297"/>
                <a:gd name="T14" fmla="*/ 288 w 335"/>
                <a:gd name="T15" fmla="*/ 17 h 297"/>
                <a:gd name="T16" fmla="*/ 231 w 335"/>
                <a:gd name="T17" fmla="*/ 242 h 297"/>
                <a:gd name="T18" fmla="*/ 22 w 335"/>
                <a:gd name="T19" fmla="*/ 242 h 297"/>
                <a:gd name="T20" fmla="*/ 22 w 335"/>
                <a:gd name="T21" fmla="*/ 242 h 297"/>
                <a:gd name="T22" fmla="*/ 15 w 335"/>
                <a:gd name="T23" fmla="*/ 246 h 297"/>
                <a:gd name="T24" fmla="*/ 9 w 335"/>
                <a:gd name="T25" fmla="*/ 252 h 297"/>
                <a:gd name="T26" fmla="*/ 3 w 335"/>
                <a:gd name="T27" fmla="*/ 258 h 297"/>
                <a:gd name="T28" fmla="*/ 0 w 335"/>
                <a:gd name="T29" fmla="*/ 265 h 297"/>
                <a:gd name="T30" fmla="*/ 0 w 335"/>
                <a:gd name="T31" fmla="*/ 269 h 297"/>
                <a:gd name="T32" fmla="*/ 0 w 335"/>
                <a:gd name="T33" fmla="*/ 275 h 297"/>
                <a:gd name="T34" fmla="*/ 3 w 335"/>
                <a:gd name="T35" fmla="*/ 280 h 297"/>
                <a:gd name="T36" fmla="*/ 7 w 335"/>
                <a:gd name="T37" fmla="*/ 286 h 297"/>
                <a:gd name="T38" fmla="*/ 13 w 335"/>
                <a:gd name="T39" fmla="*/ 292 h 297"/>
                <a:gd name="T40" fmla="*/ 20 w 335"/>
                <a:gd name="T41" fmla="*/ 297 h 297"/>
                <a:gd name="T42" fmla="*/ 250 w 335"/>
                <a:gd name="T43" fmla="*/ 297 h 297"/>
                <a:gd name="T44" fmla="*/ 250 w 335"/>
                <a:gd name="T45" fmla="*/ 297 h 297"/>
                <a:gd name="T46" fmla="*/ 254 w 335"/>
                <a:gd name="T47" fmla="*/ 297 h 297"/>
                <a:gd name="T48" fmla="*/ 261 w 335"/>
                <a:gd name="T49" fmla="*/ 294 h 297"/>
                <a:gd name="T50" fmla="*/ 267 w 335"/>
                <a:gd name="T51" fmla="*/ 290 h 297"/>
                <a:gd name="T52" fmla="*/ 271 w 335"/>
                <a:gd name="T53" fmla="*/ 284 h 297"/>
                <a:gd name="T54" fmla="*/ 275 w 335"/>
                <a:gd name="T55" fmla="*/ 276 h 297"/>
                <a:gd name="T56" fmla="*/ 278 w 335"/>
                <a:gd name="T57" fmla="*/ 265 h 297"/>
                <a:gd name="T58" fmla="*/ 278 w 335"/>
                <a:gd name="T59" fmla="*/ 265 h 297"/>
                <a:gd name="T60" fmla="*/ 311 w 335"/>
                <a:gd name="T61" fmla="*/ 136 h 297"/>
                <a:gd name="T62" fmla="*/ 335 w 335"/>
                <a:gd name="T63" fmla="*/ 32 h 297"/>
                <a:gd name="T64" fmla="*/ 335 w 335"/>
                <a:gd name="T65" fmla="*/ 32 h 297"/>
                <a:gd name="T66" fmla="*/ 335 w 335"/>
                <a:gd name="T67" fmla="*/ 28 h 297"/>
                <a:gd name="T68" fmla="*/ 333 w 335"/>
                <a:gd name="T69" fmla="*/ 19 h 297"/>
                <a:gd name="T70" fmla="*/ 332 w 335"/>
                <a:gd name="T71" fmla="*/ 13 h 297"/>
                <a:gd name="T72" fmla="*/ 328 w 335"/>
                <a:gd name="T73" fmla="*/ 7 h 297"/>
                <a:gd name="T74" fmla="*/ 324 w 335"/>
                <a:gd name="T75" fmla="*/ 3 h 297"/>
                <a:gd name="T76" fmla="*/ 316 w 335"/>
                <a:gd name="T77" fmla="*/ 0 h 297"/>
                <a:gd name="T78" fmla="*/ 316 w 335"/>
                <a:gd name="T7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5" h="297">
                  <a:moveTo>
                    <a:pt x="316" y="0"/>
                  </a:moveTo>
                  <a:lnTo>
                    <a:pt x="316" y="0"/>
                  </a:lnTo>
                  <a:lnTo>
                    <a:pt x="311" y="0"/>
                  </a:lnTo>
                  <a:lnTo>
                    <a:pt x="305" y="1"/>
                  </a:lnTo>
                  <a:lnTo>
                    <a:pt x="299" y="3"/>
                  </a:lnTo>
                  <a:lnTo>
                    <a:pt x="295" y="7"/>
                  </a:lnTo>
                  <a:lnTo>
                    <a:pt x="290" y="15"/>
                  </a:lnTo>
                  <a:lnTo>
                    <a:pt x="288" y="17"/>
                  </a:lnTo>
                  <a:lnTo>
                    <a:pt x="231" y="242"/>
                  </a:lnTo>
                  <a:lnTo>
                    <a:pt x="22" y="242"/>
                  </a:lnTo>
                  <a:lnTo>
                    <a:pt x="22" y="242"/>
                  </a:lnTo>
                  <a:lnTo>
                    <a:pt x="15" y="246"/>
                  </a:lnTo>
                  <a:lnTo>
                    <a:pt x="9" y="252"/>
                  </a:lnTo>
                  <a:lnTo>
                    <a:pt x="3" y="258"/>
                  </a:lnTo>
                  <a:lnTo>
                    <a:pt x="0" y="265"/>
                  </a:lnTo>
                  <a:lnTo>
                    <a:pt x="0" y="269"/>
                  </a:lnTo>
                  <a:lnTo>
                    <a:pt x="0" y="275"/>
                  </a:lnTo>
                  <a:lnTo>
                    <a:pt x="3" y="280"/>
                  </a:lnTo>
                  <a:lnTo>
                    <a:pt x="7" y="286"/>
                  </a:lnTo>
                  <a:lnTo>
                    <a:pt x="13" y="292"/>
                  </a:lnTo>
                  <a:lnTo>
                    <a:pt x="20" y="297"/>
                  </a:lnTo>
                  <a:lnTo>
                    <a:pt x="250" y="297"/>
                  </a:lnTo>
                  <a:lnTo>
                    <a:pt x="250" y="297"/>
                  </a:lnTo>
                  <a:lnTo>
                    <a:pt x="254" y="297"/>
                  </a:lnTo>
                  <a:lnTo>
                    <a:pt x="261" y="294"/>
                  </a:lnTo>
                  <a:lnTo>
                    <a:pt x="267" y="290"/>
                  </a:lnTo>
                  <a:lnTo>
                    <a:pt x="271" y="284"/>
                  </a:lnTo>
                  <a:lnTo>
                    <a:pt x="275" y="276"/>
                  </a:lnTo>
                  <a:lnTo>
                    <a:pt x="278" y="265"/>
                  </a:lnTo>
                  <a:lnTo>
                    <a:pt x="278" y="265"/>
                  </a:lnTo>
                  <a:lnTo>
                    <a:pt x="311" y="136"/>
                  </a:lnTo>
                  <a:lnTo>
                    <a:pt x="335" y="32"/>
                  </a:lnTo>
                  <a:lnTo>
                    <a:pt x="335" y="32"/>
                  </a:lnTo>
                  <a:lnTo>
                    <a:pt x="335" y="28"/>
                  </a:lnTo>
                  <a:lnTo>
                    <a:pt x="333" y="19"/>
                  </a:lnTo>
                  <a:lnTo>
                    <a:pt x="332" y="13"/>
                  </a:lnTo>
                  <a:lnTo>
                    <a:pt x="328" y="7"/>
                  </a:lnTo>
                  <a:lnTo>
                    <a:pt x="324" y="3"/>
                  </a:lnTo>
                  <a:lnTo>
                    <a:pt x="316" y="0"/>
                  </a:lnTo>
                  <a:lnTo>
                    <a:pt x="3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81" name="Freeform 13"/>
            <p:cNvSpPr>
              <a:spLocks noEditPoints="1"/>
            </p:cNvSpPr>
            <p:nvPr/>
          </p:nvSpPr>
          <p:spPr bwMode="auto">
            <a:xfrm>
              <a:off x="1095375" y="2655888"/>
              <a:ext cx="482600" cy="973137"/>
            </a:xfrm>
            <a:custGeom>
              <a:avLst/>
              <a:gdLst>
                <a:gd name="T0" fmla="*/ 320 w 609"/>
                <a:gd name="T1" fmla="*/ 249 h 1227"/>
                <a:gd name="T2" fmla="*/ 313 w 609"/>
                <a:gd name="T3" fmla="*/ 247 h 1227"/>
                <a:gd name="T4" fmla="*/ 203 w 609"/>
                <a:gd name="T5" fmla="*/ 31 h 1227"/>
                <a:gd name="T6" fmla="*/ 176 w 609"/>
                <a:gd name="T7" fmla="*/ 10 h 1227"/>
                <a:gd name="T8" fmla="*/ 123 w 609"/>
                <a:gd name="T9" fmla="*/ 0 h 1227"/>
                <a:gd name="T10" fmla="*/ 98 w 609"/>
                <a:gd name="T11" fmla="*/ 6 h 1227"/>
                <a:gd name="T12" fmla="*/ 64 w 609"/>
                <a:gd name="T13" fmla="*/ 25 h 1227"/>
                <a:gd name="T14" fmla="*/ 43 w 609"/>
                <a:gd name="T15" fmla="*/ 55 h 1227"/>
                <a:gd name="T16" fmla="*/ 26 w 609"/>
                <a:gd name="T17" fmla="*/ 112 h 1227"/>
                <a:gd name="T18" fmla="*/ 17 w 609"/>
                <a:gd name="T19" fmla="*/ 279 h 1227"/>
                <a:gd name="T20" fmla="*/ 6 w 609"/>
                <a:gd name="T21" fmla="*/ 507 h 1227"/>
                <a:gd name="T22" fmla="*/ 4 w 609"/>
                <a:gd name="T23" fmla="*/ 558 h 1227"/>
                <a:gd name="T24" fmla="*/ 4 w 609"/>
                <a:gd name="T25" fmla="*/ 1104 h 1227"/>
                <a:gd name="T26" fmla="*/ 0 w 609"/>
                <a:gd name="T27" fmla="*/ 1133 h 1227"/>
                <a:gd name="T28" fmla="*/ 9 w 609"/>
                <a:gd name="T29" fmla="*/ 1188 h 1227"/>
                <a:gd name="T30" fmla="*/ 25 w 609"/>
                <a:gd name="T31" fmla="*/ 1210 h 1227"/>
                <a:gd name="T32" fmla="*/ 47 w 609"/>
                <a:gd name="T33" fmla="*/ 1222 h 1227"/>
                <a:gd name="T34" fmla="*/ 89 w 609"/>
                <a:gd name="T35" fmla="*/ 1227 h 1227"/>
                <a:gd name="T36" fmla="*/ 114 w 609"/>
                <a:gd name="T37" fmla="*/ 1218 h 1227"/>
                <a:gd name="T38" fmla="*/ 129 w 609"/>
                <a:gd name="T39" fmla="*/ 1205 h 1227"/>
                <a:gd name="T40" fmla="*/ 146 w 609"/>
                <a:gd name="T41" fmla="*/ 1174 h 1227"/>
                <a:gd name="T42" fmla="*/ 157 w 609"/>
                <a:gd name="T43" fmla="*/ 1191 h 1227"/>
                <a:gd name="T44" fmla="*/ 186 w 609"/>
                <a:gd name="T45" fmla="*/ 1222 h 1227"/>
                <a:gd name="T46" fmla="*/ 214 w 609"/>
                <a:gd name="T47" fmla="*/ 1227 h 1227"/>
                <a:gd name="T48" fmla="*/ 254 w 609"/>
                <a:gd name="T49" fmla="*/ 1220 h 1227"/>
                <a:gd name="T50" fmla="*/ 281 w 609"/>
                <a:gd name="T51" fmla="*/ 1201 h 1227"/>
                <a:gd name="T52" fmla="*/ 290 w 609"/>
                <a:gd name="T53" fmla="*/ 1176 h 1227"/>
                <a:gd name="T54" fmla="*/ 347 w 609"/>
                <a:gd name="T55" fmla="*/ 858 h 1227"/>
                <a:gd name="T56" fmla="*/ 341 w 609"/>
                <a:gd name="T57" fmla="*/ 814 h 1227"/>
                <a:gd name="T58" fmla="*/ 262 w 609"/>
                <a:gd name="T59" fmla="*/ 649 h 1227"/>
                <a:gd name="T60" fmla="*/ 241 w 609"/>
                <a:gd name="T61" fmla="*/ 601 h 1227"/>
                <a:gd name="T62" fmla="*/ 233 w 609"/>
                <a:gd name="T63" fmla="*/ 581 h 1227"/>
                <a:gd name="T64" fmla="*/ 229 w 609"/>
                <a:gd name="T65" fmla="*/ 545 h 1227"/>
                <a:gd name="T66" fmla="*/ 239 w 609"/>
                <a:gd name="T67" fmla="*/ 400 h 1227"/>
                <a:gd name="T68" fmla="*/ 214 w 609"/>
                <a:gd name="T69" fmla="*/ 389 h 1227"/>
                <a:gd name="T70" fmla="*/ 184 w 609"/>
                <a:gd name="T71" fmla="*/ 349 h 1227"/>
                <a:gd name="T72" fmla="*/ 127 w 609"/>
                <a:gd name="T73" fmla="*/ 173 h 1227"/>
                <a:gd name="T74" fmla="*/ 207 w 609"/>
                <a:gd name="T75" fmla="*/ 334 h 1227"/>
                <a:gd name="T76" fmla="*/ 243 w 609"/>
                <a:gd name="T77" fmla="*/ 372 h 1227"/>
                <a:gd name="T78" fmla="*/ 273 w 609"/>
                <a:gd name="T79" fmla="*/ 380 h 1227"/>
                <a:gd name="T80" fmla="*/ 542 w 609"/>
                <a:gd name="T81" fmla="*/ 380 h 1227"/>
                <a:gd name="T82" fmla="*/ 567 w 609"/>
                <a:gd name="T83" fmla="*/ 376 h 1227"/>
                <a:gd name="T84" fmla="*/ 590 w 609"/>
                <a:gd name="T85" fmla="*/ 364 h 1227"/>
                <a:gd name="T86" fmla="*/ 607 w 609"/>
                <a:gd name="T87" fmla="*/ 332 h 1227"/>
                <a:gd name="T88" fmla="*/ 609 w 609"/>
                <a:gd name="T89" fmla="*/ 311 h 1227"/>
                <a:gd name="T90" fmla="*/ 601 w 609"/>
                <a:gd name="T91" fmla="*/ 279 h 1227"/>
                <a:gd name="T92" fmla="*/ 575 w 609"/>
                <a:gd name="T93" fmla="*/ 254 h 1227"/>
                <a:gd name="T94" fmla="*/ 558 w 609"/>
                <a:gd name="T95" fmla="*/ 249 h 1227"/>
                <a:gd name="T96" fmla="*/ 150 w 609"/>
                <a:gd name="T97" fmla="*/ 755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9" h="1227">
                  <a:moveTo>
                    <a:pt x="558" y="249"/>
                  </a:moveTo>
                  <a:lnTo>
                    <a:pt x="558" y="249"/>
                  </a:lnTo>
                  <a:lnTo>
                    <a:pt x="320" y="249"/>
                  </a:lnTo>
                  <a:lnTo>
                    <a:pt x="320" y="249"/>
                  </a:lnTo>
                  <a:lnTo>
                    <a:pt x="317" y="247"/>
                  </a:lnTo>
                  <a:lnTo>
                    <a:pt x="313" y="247"/>
                  </a:lnTo>
                  <a:lnTo>
                    <a:pt x="311" y="245"/>
                  </a:lnTo>
                  <a:lnTo>
                    <a:pt x="203" y="31"/>
                  </a:lnTo>
                  <a:lnTo>
                    <a:pt x="203" y="31"/>
                  </a:lnTo>
                  <a:lnTo>
                    <a:pt x="195" y="23"/>
                  </a:lnTo>
                  <a:lnTo>
                    <a:pt x="188" y="17"/>
                  </a:lnTo>
                  <a:lnTo>
                    <a:pt x="176" y="10"/>
                  </a:lnTo>
                  <a:lnTo>
                    <a:pt x="161" y="4"/>
                  </a:lnTo>
                  <a:lnTo>
                    <a:pt x="144" y="0"/>
                  </a:lnTo>
                  <a:lnTo>
                    <a:pt x="123" y="0"/>
                  </a:lnTo>
                  <a:lnTo>
                    <a:pt x="112" y="2"/>
                  </a:lnTo>
                  <a:lnTo>
                    <a:pt x="98" y="6"/>
                  </a:lnTo>
                  <a:lnTo>
                    <a:pt x="98" y="6"/>
                  </a:lnTo>
                  <a:lnTo>
                    <a:pt x="85" y="12"/>
                  </a:lnTo>
                  <a:lnTo>
                    <a:pt x="76" y="17"/>
                  </a:lnTo>
                  <a:lnTo>
                    <a:pt x="64" y="25"/>
                  </a:lnTo>
                  <a:lnTo>
                    <a:pt x="57" y="34"/>
                  </a:lnTo>
                  <a:lnTo>
                    <a:pt x="49" y="44"/>
                  </a:lnTo>
                  <a:lnTo>
                    <a:pt x="43" y="55"/>
                  </a:lnTo>
                  <a:lnTo>
                    <a:pt x="34" y="76"/>
                  </a:lnTo>
                  <a:lnTo>
                    <a:pt x="28" y="95"/>
                  </a:lnTo>
                  <a:lnTo>
                    <a:pt x="26" y="112"/>
                  </a:lnTo>
                  <a:lnTo>
                    <a:pt x="25" y="129"/>
                  </a:lnTo>
                  <a:lnTo>
                    <a:pt x="25" y="129"/>
                  </a:lnTo>
                  <a:lnTo>
                    <a:pt x="17" y="279"/>
                  </a:lnTo>
                  <a:lnTo>
                    <a:pt x="7" y="469"/>
                  </a:lnTo>
                  <a:lnTo>
                    <a:pt x="7" y="469"/>
                  </a:lnTo>
                  <a:lnTo>
                    <a:pt x="6" y="507"/>
                  </a:lnTo>
                  <a:lnTo>
                    <a:pt x="4" y="554"/>
                  </a:lnTo>
                  <a:lnTo>
                    <a:pt x="4" y="558"/>
                  </a:lnTo>
                  <a:lnTo>
                    <a:pt x="4" y="558"/>
                  </a:lnTo>
                  <a:lnTo>
                    <a:pt x="2" y="738"/>
                  </a:lnTo>
                  <a:lnTo>
                    <a:pt x="2" y="738"/>
                  </a:lnTo>
                  <a:lnTo>
                    <a:pt x="4" y="1104"/>
                  </a:lnTo>
                  <a:lnTo>
                    <a:pt x="4" y="1104"/>
                  </a:lnTo>
                  <a:lnTo>
                    <a:pt x="2" y="1117"/>
                  </a:lnTo>
                  <a:lnTo>
                    <a:pt x="0" y="1133"/>
                  </a:lnTo>
                  <a:lnTo>
                    <a:pt x="2" y="1152"/>
                  </a:lnTo>
                  <a:lnTo>
                    <a:pt x="4" y="1169"/>
                  </a:lnTo>
                  <a:lnTo>
                    <a:pt x="9" y="1188"/>
                  </a:lnTo>
                  <a:lnTo>
                    <a:pt x="13" y="1195"/>
                  </a:lnTo>
                  <a:lnTo>
                    <a:pt x="19" y="1203"/>
                  </a:lnTo>
                  <a:lnTo>
                    <a:pt x="25" y="1210"/>
                  </a:lnTo>
                  <a:lnTo>
                    <a:pt x="32" y="1214"/>
                  </a:lnTo>
                  <a:lnTo>
                    <a:pt x="32" y="1214"/>
                  </a:lnTo>
                  <a:lnTo>
                    <a:pt x="47" y="1222"/>
                  </a:lnTo>
                  <a:lnTo>
                    <a:pt x="62" y="1225"/>
                  </a:lnTo>
                  <a:lnTo>
                    <a:pt x="76" y="1227"/>
                  </a:lnTo>
                  <a:lnTo>
                    <a:pt x="89" y="1227"/>
                  </a:lnTo>
                  <a:lnTo>
                    <a:pt x="98" y="1225"/>
                  </a:lnTo>
                  <a:lnTo>
                    <a:pt x="108" y="1222"/>
                  </a:lnTo>
                  <a:lnTo>
                    <a:pt x="114" y="1218"/>
                  </a:lnTo>
                  <a:lnTo>
                    <a:pt x="119" y="1214"/>
                  </a:lnTo>
                  <a:lnTo>
                    <a:pt x="119" y="1214"/>
                  </a:lnTo>
                  <a:lnTo>
                    <a:pt x="129" y="1205"/>
                  </a:lnTo>
                  <a:lnTo>
                    <a:pt x="136" y="1195"/>
                  </a:lnTo>
                  <a:lnTo>
                    <a:pt x="142" y="1184"/>
                  </a:lnTo>
                  <a:lnTo>
                    <a:pt x="146" y="1174"/>
                  </a:lnTo>
                  <a:lnTo>
                    <a:pt x="146" y="1174"/>
                  </a:lnTo>
                  <a:lnTo>
                    <a:pt x="152" y="1184"/>
                  </a:lnTo>
                  <a:lnTo>
                    <a:pt x="157" y="1191"/>
                  </a:lnTo>
                  <a:lnTo>
                    <a:pt x="165" y="1203"/>
                  </a:lnTo>
                  <a:lnTo>
                    <a:pt x="174" y="1212"/>
                  </a:lnTo>
                  <a:lnTo>
                    <a:pt x="186" y="1222"/>
                  </a:lnTo>
                  <a:lnTo>
                    <a:pt x="199" y="1227"/>
                  </a:lnTo>
                  <a:lnTo>
                    <a:pt x="207" y="1227"/>
                  </a:lnTo>
                  <a:lnTo>
                    <a:pt x="214" y="1227"/>
                  </a:lnTo>
                  <a:lnTo>
                    <a:pt x="214" y="1227"/>
                  </a:lnTo>
                  <a:lnTo>
                    <a:pt x="241" y="1224"/>
                  </a:lnTo>
                  <a:lnTo>
                    <a:pt x="254" y="1220"/>
                  </a:lnTo>
                  <a:lnTo>
                    <a:pt x="264" y="1216"/>
                  </a:lnTo>
                  <a:lnTo>
                    <a:pt x="273" y="1210"/>
                  </a:lnTo>
                  <a:lnTo>
                    <a:pt x="281" y="1201"/>
                  </a:lnTo>
                  <a:lnTo>
                    <a:pt x="286" y="1191"/>
                  </a:lnTo>
                  <a:lnTo>
                    <a:pt x="290" y="1176"/>
                  </a:lnTo>
                  <a:lnTo>
                    <a:pt x="290" y="1176"/>
                  </a:lnTo>
                  <a:lnTo>
                    <a:pt x="320" y="1007"/>
                  </a:lnTo>
                  <a:lnTo>
                    <a:pt x="347" y="858"/>
                  </a:lnTo>
                  <a:lnTo>
                    <a:pt x="347" y="858"/>
                  </a:lnTo>
                  <a:lnTo>
                    <a:pt x="347" y="840"/>
                  </a:lnTo>
                  <a:lnTo>
                    <a:pt x="343" y="823"/>
                  </a:lnTo>
                  <a:lnTo>
                    <a:pt x="341" y="814"/>
                  </a:lnTo>
                  <a:lnTo>
                    <a:pt x="338" y="806"/>
                  </a:lnTo>
                  <a:lnTo>
                    <a:pt x="338" y="806"/>
                  </a:lnTo>
                  <a:lnTo>
                    <a:pt x="262" y="649"/>
                  </a:lnTo>
                  <a:lnTo>
                    <a:pt x="262" y="649"/>
                  </a:lnTo>
                  <a:lnTo>
                    <a:pt x="252" y="626"/>
                  </a:lnTo>
                  <a:lnTo>
                    <a:pt x="241" y="601"/>
                  </a:lnTo>
                  <a:lnTo>
                    <a:pt x="241" y="601"/>
                  </a:lnTo>
                  <a:lnTo>
                    <a:pt x="237" y="590"/>
                  </a:lnTo>
                  <a:lnTo>
                    <a:pt x="233" y="581"/>
                  </a:lnTo>
                  <a:lnTo>
                    <a:pt x="233" y="581"/>
                  </a:lnTo>
                  <a:lnTo>
                    <a:pt x="231" y="564"/>
                  </a:lnTo>
                  <a:lnTo>
                    <a:pt x="229" y="545"/>
                  </a:lnTo>
                  <a:lnTo>
                    <a:pt x="229" y="545"/>
                  </a:lnTo>
                  <a:lnTo>
                    <a:pt x="229" y="545"/>
                  </a:lnTo>
                  <a:lnTo>
                    <a:pt x="239" y="400"/>
                  </a:lnTo>
                  <a:lnTo>
                    <a:pt x="239" y="400"/>
                  </a:lnTo>
                  <a:lnTo>
                    <a:pt x="226" y="397"/>
                  </a:lnTo>
                  <a:lnTo>
                    <a:pt x="214" y="389"/>
                  </a:lnTo>
                  <a:lnTo>
                    <a:pt x="205" y="378"/>
                  </a:lnTo>
                  <a:lnTo>
                    <a:pt x="195" y="368"/>
                  </a:lnTo>
                  <a:lnTo>
                    <a:pt x="184" y="349"/>
                  </a:lnTo>
                  <a:lnTo>
                    <a:pt x="180" y="342"/>
                  </a:lnTo>
                  <a:lnTo>
                    <a:pt x="93" y="173"/>
                  </a:lnTo>
                  <a:lnTo>
                    <a:pt x="127" y="173"/>
                  </a:lnTo>
                  <a:lnTo>
                    <a:pt x="127" y="173"/>
                  </a:lnTo>
                  <a:lnTo>
                    <a:pt x="207" y="334"/>
                  </a:lnTo>
                  <a:lnTo>
                    <a:pt x="207" y="334"/>
                  </a:lnTo>
                  <a:lnTo>
                    <a:pt x="218" y="351"/>
                  </a:lnTo>
                  <a:lnTo>
                    <a:pt x="229" y="363"/>
                  </a:lnTo>
                  <a:lnTo>
                    <a:pt x="243" y="372"/>
                  </a:lnTo>
                  <a:lnTo>
                    <a:pt x="254" y="376"/>
                  </a:lnTo>
                  <a:lnTo>
                    <a:pt x="265" y="380"/>
                  </a:lnTo>
                  <a:lnTo>
                    <a:pt x="273" y="380"/>
                  </a:lnTo>
                  <a:lnTo>
                    <a:pt x="281" y="380"/>
                  </a:lnTo>
                  <a:lnTo>
                    <a:pt x="281" y="380"/>
                  </a:lnTo>
                  <a:lnTo>
                    <a:pt x="542" y="380"/>
                  </a:lnTo>
                  <a:lnTo>
                    <a:pt x="542" y="380"/>
                  </a:lnTo>
                  <a:lnTo>
                    <a:pt x="556" y="380"/>
                  </a:lnTo>
                  <a:lnTo>
                    <a:pt x="567" y="376"/>
                  </a:lnTo>
                  <a:lnTo>
                    <a:pt x="577" y="374"/>
                  </a:lnTo>
                  <a:lnTo>
                    <a:pt x="584" y="368"/>
                  </a:lnTo>
                  <a:lnTo>
                    <a:pt x="590" y="364"/>
                  </a:lnTo>
                  <a:lnTo>
                    <a:pt x="595" y="357"/>
                  </a:lnTo>
                  <a:lnTo>
                    <a:pt x="603" y="345"/>
                  </a:lnTo>
                  <a:lnTo>
                    <a:pt x="607" y="332"/>
                  </a:lnTo>
                  <a:lnTo>
                    <a:pt x="609" y="321"/>
                  </a:lnTo>
                  <a:lnTo>
                    <a:pt x="609" y="311"/>
                  </a:lnTo>
                  <a:lnTo>
                    <a:pt x="609" y="311"/>
                  </a:lnTo>
                  <a:lnTo>
                    <a:pt x="609" y="302"/>
                  </a:lnTo>
                  <a:lnTo>
                    <a:pt x="607" y="294"/>
                  </a:lnTo>
                  <a:lnTo>
                    <a:pt x="601" y="279"/>
                  </a:lnTo>
                  <a:lnTo>
                    <a:pt x="594" y="270"/>
                  </a:lnTo>
                  <a:lnTo>
                    <a:pt x="584" y="260"/>
                  </a:lnTo>
                  <a:lnTo>
                    <a:pt x="575" y="254"/>
                  </a:lnTo>
                  <a:lnTo>
                    <a:pt x="565" y="251"/>
                  </a:lnTo>
                  <a:lnTo>
                    <a:pt x="558" y="249"/>
                  </a:lnTo>
                  <a:lnTo>
                    <a:pt x="558" y="249"/>
                  </a:lnTo>
                  <a:close/>
                  <a:moveTo>
                    <a:pt x="199" y="856"/>
                  </a:moveTo>
                  <a:lnTo>
                    <a:pt x="150" y="1121"/>
                  </a:lnTo>
                  <a:lnTo>
                    <a:pt x="150" y="755"/>
                  </a:lnTo>
                  <a:lnTo>
                    <a:pt x="199" y="8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sp>
        <p:nvSpPr>
          <p:cNvPr id="482" name="Rectangle 481"/>
          <p:cNvSpPr/>
          <p:nvPr/>
        </p:nvSpPr>
        <p:spPr>
          <a:xfrm>
            <a:off x="7009447" y="3563842"/>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83" name="Group 135"/>
          <p:cNvGrpSpPr/>
          <p:nvPr/>
        </p:nvGrpSpPr>
        <p:grpSpPr>
          <a:xfrm flipH="1">
            <a:off x="7097405" y="3649088"/>
            <a:ext cx="358430" cy="328642"/>
            <a:chOff x="1952625" y="4056063"/>
            <a:chExt cx="1165226" cy="1068387"/>
          </a:xfrm>
          <a:solidFill>
            <a:srgbClr val="FFFFFF"/>
          </a:solidFill>
        </p:grpSpPr>
        <p:sp>
          <p:nvSpPr>
            <p:cNvPr id="484" name="Freeform 14"/>
            <p:cNvSpPr>
              <a:spLocks/>
            </p:cNvSpPr>
            <p:nvPr/>
          </p:nvSpPr>
          <p:spPr bwMode="auto">
            <a:xfrm>
              <a:off x="2335213" y="4056063"/>
              <a:ext cx="196850" cy="196850"/>
            </a:xfrm>
            <a:custGeom>
              <a:avLst/>
              <a:gdLst>
                <a:gd name="T0" fmla="*/ 123 w 249"/>
                <a:gd name="T1" fmla="*/ 249 h 249"/>
                <a:gd name="T2" fmla="*/ 150 w 249"/>
                <a:gd name="T3" fmla="*/ 245 h 249"/>
                <a:gd name="T4" fmla="*/ 173 w 249"/>
                <a:gd name="T5" fmla="*/ 239 h 249"/>
                <a:gd name="T6" fmla="*/ 194 w 249"/>
                <a:gd name="T7" fmla="*/ 228 h 249"/>
                <a:gd name="T8" fmla="*/ 212 w 249"/>
                <a:gd name="T9" fmla="*/ 213 h 249"/>
                <a:gd name="T10" fmla="*/ 228 w 249"/>
                <a:gd name="T11" fmla="*/ 194 h 249"/>
                <a:gd name="T12" fmla="*/ 239 w 249"/>
                <a:gd name="T13" fmla="*/ 173 h 249"/>
                <a:gd name="T14" fmla="*/ 247 w 249"/>
                <a:gd name="T15" fmla="*/ 148 h 249"/>
                <a:gd name="T16" fmla="*/ 249 w 249"/>
                <a:gd name="T17" fmla="*/ 123 h 249"/>
                <a:gd name="T18" fmla="*/ 249 w 249"/>
                <a:gd name="T19" fmla="*/ 110 h 249"/>
                <a:gd name="T20" fmla="*/ 243 w 249"/>
                <a:gd name="T21" fmla="*/ 87 h 249"/>
                <a:gd name="T22" fmla="*/ 233 w 249"/>
                <a:gd name="T23" fmla="*/ 65 h 249"/>
                <a:gd name="T24" fmla="*/ 220 w 249"/>
                <a:gd name="T25" fmla="*/ 44 h 249"/>
                <a:gd name="T26" fmla="*/ 203 w 249"/>
                <a:gd name="T27" fmla="*/ 29 h 249"/>
                <a:gd name="T28" fmla="*/ 184 w 249"/>
                <a:gd name="T29" fmla="*/ 15 h 249"/>
                <a:gd name="T30" fmla="*/ 161 w 249"/>
                <a:gd name="T31" fmla="*/ 6 h 249"/>
                <a:gd name="T32" fmla="*/ 137 w 249"/>
                <a:gd name="T33" fmla="*/ 0 h 249"/>
                <a:gd name="T34" fmla="*/ 123 w 249"/>
                <a:gd name="T35" fmla="*/ 0 h 249"/>
                <a:gd name="T36" fmla="*/ 99 w 249"/>
                <a:gd name="T37" fmla="*/ 2 h 249"/>
                <a:gd name="T38" fmla="*/ 76 w 249"/>
                <a:gd name="T39" fmla="*/ 10 h 249"/>
                <a:gd name="T40" fmla="*/ 55 w 249"/>
                <a:gd name="T41" fmla="*/ 21 h 249"/>
                <a:gd name="T42" fmla="*/ 36 w 249"/>
                <a:gd name="T43" fmla="*/ 36 h 249"/>
                <a:gd name="T44" fmla="*/ 21 w 249"/>
                <a:gd name="T45" fmla="*/ 55 h 249"/>
                <a:gd name="T46" fmla="*/ 10 w 249"/>
                <a:gd name="T47" fmla="*/ 76 h 249"/>
                <a:gd name="T48" fmla="*/ 2 w 249"/>
                <a:gd name="T49" fmla="*/ 99 h 249"/>
                <a:gd name="T50" fmla="*/ 0 w 249"/>
                <a:gd name="T51" fmla="*/ 123 h 249"/>
                <a:gd name="T52" fmla="*/ 0 w 249"/>
                <a:gd name="T53" fmla="*/ 137 h 249"/>
                <a:gd name="T54" fmla="*/ 6 w 249"/>
                <a:gd name="T55" fmla="*/ 161 h 249"/>
                <a:gd name="T56" fmla="*/ 15 w 249"/>
                <a:gd name="T57" fmla="*/ 182 h 249"/>
                <a:gd name="T58" fmla="*/ 28 w 249"/>
                <a:gd name="T59" fmla="*/ 203 h 249"/>
                <a:gd name="T60" fmla="*/ 46 w 249"/>
                <a:gd name="T61" fmla="*/ 220 h 249"/>
                <a:gd name="T62" fmla="*/ 65 w 249"/>
                <a:gd name="T63" fmla="*/ 233 h 249"/>
                <a:gd name="T64" fmla="*/ 87 w 249"/>
                <a:gd name="T65" fmla="*/ 243 h 249"/>
                <a:gd name="T66" fmla="*/ 112 w 249"/>
                <a:gd name="T67" fmla="*/ 247 h 249"/>
                <a:gd name="T68" fmla="*/ 123 w 249"/>
                <a:gd name="T69"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9" h="249">
                  <a:moveTo>
                    <a:pt x="123" y="249"/>
                  </a:moveTo>
                  <a:lnTo>
                    <a:pt x="123" y="249"/>
                  </a:lnTo>
                  <a:lnTo>
                    <a:pt x="137" y="247"/>
                  </a:lnTo>
                  <a:lnTo>
                    <a:pt x="150" y="245"/>
                  </a:lnTo>
                  <a:lnTo>
                    <a:pt x="161" y="243"/>
                  </a:lnTo>
                  <a:lnTo>
                    <a:pt x="173" y="239"/>
                  </a:lnTo>
                  <a:lnTo>
                    <a:pt x="184" y="233"/>
                  </a:lnTo>
                  <a:lnTo>
                    <a:pt x="194" y="228"/>
                  </a:lnTo>
                  <a:lnTo>
                    <a:pt x="203" y="220"/>
                  </a:lnTo>
                  <a:lnTo>
                    <a:pt x="212" y="213"/>
                  </a:lnTo>
                  <a:lnTo>
                    <a:pt x="220" y="203"/>
                  </a:lnTo>
                  <a:lnTo>
                    <a:pt x="228" y="194"/>
                  </a:lnTo>
                  <a:lnTo>
                    <a:pt x="233" y="182"/>
                  </a:lnTo>
                  <a:lnTo>
                    <a:pt x="239" y="173"/>
                  </a:lnTo>
                  <a:lnTo>
                    <a:pt x="243" y="161"/>
                  </a:lnTo>
                  <a:lnTo>
                    <a:pt x="247" y="148"/>
                  </a:lnTo>
                  <a:lnTo>
                    <a:pt x="249" y="137"/>
                  </a:lnTo>
                  <a:lnTo>
                    <a:pt x="249" y="123"/>
                  </a:lnTo>
                  <a:lnTo>
                    <a:pt x="249" y="123"/>
                  </a:lnTo>
                  <a:lnTo>
                    <a:pt x="249" y="110"/>
                  </a:lnTo>
                  <a:lnTo>
                    <a:pt x="247" y="99"/>
                  </a:lnTo>
                  <a:lnTo>
                    <a:pt x="243" y="87"/>
                  </a:lnTo>
                  <a:lnTo>
                    <a:pt x="239" y="76"/>
                  </a:lnTo>
                  <a:lnTo>
                    <a:pt x="233" y="65"/>
                  </a:lnTo>
                  <a:lnTo>
                    <a:pt x="228" y="55"/>
                  </a:lnTo>
                  <a:lnTo>
                    <a:pt x="220" y="44"/>
                  </a:lnTo>
                  <a:lnTo>
                    <a:pt x="212" y="36"/>
                  </a:lnTo>
                  <a:lnTo>
                    <a:pt x="203" y="29"/>
                  </a:lnTo>
                  <a:lnTo>
                    <a:pt x="194" y="21"/>
                  </a:lnTo>
                  <a:lnTo>
                    <a:pt x="184" y="15"/>
                  </a:lnTo>
                  <a:lnTo>
                    <a:pt x="173" y="10"/>
                  </a:lnTo>
                  <a:lnTo>
                    <a:pt x="161" y="6"/>
                  </a:lnTo>
                  <a:lnTo>
                    <a:pt x="150" y="2"/>
                  </a:lnTo>
                  <a:lnTo>
                    <a:pt x="137" y="0"/>
                  </a:lnTo>
                  <a:lnTo>
                    <a:pt x="123" y="0"/>
                  </a:lnTo>
                  <a:lnTo>
                    <a:pt x="123" y="0"/>
                  </a:lnTo>
                  <a:lnTo>
                    <a:pt x="112" y="0"/>
                  </a:lnTo>
                  <a:lnTo>
                    <a:pt x="99" y="2"/>
                  </a:lnTo>
                  <a:lnTo>
                    <a:pt x="87" y="6"/>
                  </a:lnTo>
                  <a:lnTo>
                    <a:pt x="76" y="10"/>
                  </a:lnTo>
                  <a:lnTo>
                    <a:pt x="65" y="15"/>
                  </a:lnTo>
                  <a:lnTo>
                    <a:pt x="55" y="21"/>
                  </a:lnTo>
                  <a:lnTo>
                    <a:pt x="46" y="29"/>
                  </a:lnTo>
                  <a:lnTo>
                    <a:pt x="36" y="36"/>
                  </a:lnTo>
                  <a:lnTo>
                    <a:pt x="28" y="44"/>
                  </a:lnTo>
                  <a:lnTo>
                    <a:pt x="21" y="55"/>
                  </a:lnTo>
                  <a:lnTo>
                    <a:pt x="15" y="65"/>
                  </a:lnTo>
                  <a:lnTo>
                    <a:pt x="10" y="76"/>
                  </a:lnTo>
                  <a:lnTo>
                    <a:pt x="6" y="87"/>
                  </a:lnTo>
                  <a:lnTo>
                    <a:pt x="2" y="99"/>
                  </a:lnTo>
                  <a:lnTo>
                    <a:pt x="0" y="110"/>
                  </a:lnTo>
                  <a:lnTo>
                    <a:pt x="0" y="123"/>
                  </a:lnTo>
                  <a:lnTo>
                    <a:pt x="0" y="123"/>
                  </a:lnTo>
                  <a:lnTo>
                    <a:pt x="0" y="137"/>
                  </a:lnTo>
                  <a:lnTo>
                    <a:pt x="2" y="148"/>
                  </a:lnTo>
                  <a:lnTo>
                    <a:pt x="6" y="161"/>
                  </a:lnTo>
                  <a:lnTo>
                    <a:pt x="10" y="173"/>
                  </a:lnTo>
                  <a:lnTo>
                    <a:pt x="15" y="182"/>
                  </a:lnTo>
                  <a:lnTo>
                    <a:pt x="21" y="194"/>
                  </a:lnTo>
                  <a:lnTo>
                    <a:pt x="28" y="203"/>
                  </a:lnTo>
                  <a:lnTo>
                    <a:pt x="36" y="213"/>
                  </a:lnTo>
                  <a:lnTo>
                    <a:pt x="46" y="220"/>
                  </a:lnTo>
                  <a:lnTo>
                    <a:pt x="55" y="228"/>
                  </a:lnTo>
                  <a:lnTo>
                    <a:pt x="65" y="233"/>
                  </a:lnTo>
                  <a:lnTo>
                    <a:pt x="76" y="239"/>
                  </a:lnTo>
                  <a:lnTo>
                    <a:pt x="87" y="243"/>
                  </a:lnTo>
                  <a:lnTo>
                    <a:pt x="99" y="245"/>
                  </a:lnTo>
                  <a:lnTo>
                    <a:pt x="112" y="247"/>
                  </a:lnTo>
                  <a:lnTo>
                    <a:pt x="123" y="249"/>
                  </a:lnTo>
                  <a:lnTo>
                    <a:pt x="123"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85" name="Freeform 15"/>
            <p:cNvSpPr>
              <a:spLocks/>
            </p:cNvSpPr>
            <p:nvPr/>
          </p:nvSpPr>
          <p:spPr bwMode="auto">
            <a:xfrm>
              <a:off x="2690813" y="4232275"/>
              <a:ext cx="293688" cy="276225"/>
            </a:xfrm>
            <a:custGeom>
              <a:avLst/>
              <a:gdLst>
                <a:gd name="T0" fmla="*/ 20 w 369"/>
                <a:gd name="T1" fmla="*/ 347 h 349"/>
                <a:gd name="T2" fmla="*/ 20 w 369"/>
                <a:gd name="T3" fmla="*/ 347 h 349"/>
                <a:gd name="T4" fmla="*/ 267 w 369"/>
                <a:gd name="T5" fmla="*/ 349 h 349"/>
                <a:gd name="T6" fmla="*/ 267 w 369"/>
                <a:gd name="T7" fmla="*/ 349 h 349"/>
                <a:gd name="T8" fmla="*/ 277 w 369"/>
                <a:gd name="T9" fmla="*/ 347 h 349"/>
                <a:gd name="T10" fmla="*/ 284 w 369"/>
                <a:gd name="T11" fmla="*/ 345 h 349"/>
                <a:gd name="T12" fmla="*/ 292 w 369"/>
                <a:gd name="T13" fmla="*/ 340 h 349"/>
                <a:gd name="T14" fmla="*/ 296 w 369"/>
                <a:gd name="T15" fmla="*/ 336 h 349"/>
                <a:gd name="T16" fmla="*/ 301 w 369"/>
                <a:gd name="T17" fmla="*/ 326 h 349"/>
                <a:gd name="T18" fmla="*/ 301 w 369"/>
                <a:gd name="T19" fmla="*/ 321 h 349"/>
                <a:gd name="T20" fmla="*/ 369 w 369"/>
                <a:gd name="T21" fmla="*/ 32 h 349"/>
                <a:gd name="T22" fmla="*/ 369 w 369"/>
                <a:gd name="T23" fmla="*/ 32 h 349"/>
                <a:gd name="T24" fmla="*/ 369 w 369"/>
                <a:gd name="T25" fmla="*/ 29 h 349"/>
                <a:gd name="T26" fmla="*/ 368 w 369"/>
                <a:gd name="T27" fmla="*/ 17 h 349"/>
                <a:gd name="T28" fmla="*/ 366 w 369"/>
                <a:gd name="T29" fmla="*/ 11 h 349"/>
                <a:gd name="T30" fmla="*/ 362 w 369"/>
                <a:gd name="T31" fmla="*/ 6 h 349"/>
                <a:gd name="T32" fmla="*/ 356 w 369"/>
                <a:gd name="T33" fmla="*/ 2 h 349"/>
                <a:gd name="T34" fmla="*/ 349 w 369"/>
                <a:gd name="T35" fmla="*/ 0 h 349"/>
                <a:gd name="T36" fmla="*/ 349 w 369"/>
                <a:gd name="T37" fmla="*/ 0 h 349"/>
                <a:gd name="T38" fmla="*/ 341 w 369"/>
                <a:gd name="T39" fmla="*/ 2 h 349"/>
                <a:gd name="T40" fmla="*/ 333 w 369"/>
                <a:gd name="T41" fmla="*/ 4 h 349"/>
                <a:gd name="T42" fmla="*/ 328 w 369"/>
                <a:gd name="T43" fmla="*/ 10 h 349"/>
                <a:gd name="T44" fmla="*/ 324 w 369"/>
                <a:gd name="T45" fmla="*/ 13 h 349"/>
                <a:gd name="T46" fmla="*/ 318 w 369"/>
                <a:gd name="T47" fmla="*/ 23 h 349"/>
                <a:gd name="T48" fmla="*/ 318 w 369"/>
                <a:gd name="T49" fmla="*/ 27 h 349"/>
                <a:gd name="T50" fmla="*/ 256 w 369"/>
                <a:gd name="T51" fmla="*/ 294 h 349"/>
                <a:gd name="T52" fmla="*/ 0 w 369"/>
                <a:gd name="T53" fmla="*/ 294 h 349"/>
                <a:gd name="T54" fmla="*/ 0 w 369"/>
                <a:gd name="T55" fmla="*/ 294 h 349"/>
                <a:gd name="T56" fmla="*/ 5 w 369"/>
                <a:gd name="T57" fmla="*/ 300 h 349"/>
                <a:gd name="T58" fmla="*/ 9 w 369"/>
                <a:gd name="T59" fmla="*/ 307 h 349"/>
                <a:gd name="T60" fmla="*/ 17 w 369"/>
                <a:gd name="T61" fmla="*/ 324 h 349"/>
                <a:gd name="T62" fmla="*/ 19 w 369"/>
                <a:gd name="T63" fmla="*/ 341 h 349"/>
                <a:gd name="T64" fmla="*/ 20 w 369"/>
                <a:gd name="T65" fmla="*/ 347 h 349"/>
                <a:gd name="T66" fmla="*/ 20 w 369"/>
                <a:gd name="T67" fmla="*/ 34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 h="349">
                  <a:moveTo>
                    <a:pt x="20" y="347"/>
                  </a:moveTo>
                  <a:lnTo>
                    <a:pt x="20" y="347"/>
                  </a:lnTo>
                  <a:lnTo>
                    <a:pt x="267" y="349"/>
                  </a:lnTo>
                  <a:lnTo>
                    <a:pt x="267" y="349"/>
                  </a:lnTo>
                  <a:lnTo>
                    <a:pt x="277" y="347"/>
                  </a:lnTo>
                  <a:lnTo>
                    <a:pt x="284" y="345"/>
                  </a:lnTo>
                  <a:lnTo>
                    <a:pt x="292" y="340"/>
                  </a:lnTo>
                  <a:lnTo>
                    <a:pt x="296" y="336"/>
                  </a:lnTo>
                  <a:lnTo>
                    <a:pt x="301" y="326"/>
                  </a:lnTo>
                  <a:lnTo>
                    <a:pt x="301" y="321"/>
                  </a:lnTo>
                  <a:lnTo>
                    <a:pt x="369" y="32"/>
                  </a:lnTo>
                  <a:lnTo>
                    <a:pt x="369" y="32"/>
                  </a:lnTo>
                  <a:lnTo>
                    <a:pt x="369" y="29"/>
                  </a:lnTo>
                  <a:lnTo>
                    <a:pt x="368" y="17"/>
                  </a:lnTo>
                  <a:lnTo>
                    <a:pt x="366" y="11"/>
                  </a:lnTo>
                  <a:lnTo>
                    <a:pt x="362" y="6"/>
                  </a:lnTo>
                  <a:lnTo>
                    <a:pt x="356" y="2"/>
                  </a:lnTo>
                  <a:lnTo>
                    <a:pt x="349" y="0"/>
                  </a:lnTo>
                  <a:lnTo>
                    <a:pt x="349" y="0"/>
                  </a:lnTo>
                  <a:lnTo>
                    <a:pt x="341" y="2"/>
                  </a:lnTo>
                  <a:lnTo>
                    <a:pt x="333" y="4"/>
                  </a:lnTo>
                  <a:lnTo>
                    <a:pt x="328" y="10"/>
                  </a:lnTo>
                  <a:lnTo>
                    <a:pt x="324" y="13"/>
                  </a:lnTo>
                  <a:lnTo>
                    <a:pt x="318" y="23"/>
                  </a:lnTo>
                  <a:lnTo>
                    <a:pt x="318" y="27"/>
                  </a:lnTo>
                  <a:lnTo>
                    <a:pt x="256" y="294"/>
                  </a:lnTo>
                  <a:lnTo>
                    <a:pt x="0" y="294"/>
                  </a:lnTo>
                  <a:lnTo>
                    <a:pt x="0" y="294"/>
                  </a:lnTo>
                  <a:lnTo>
                    <a:pt x="5" y="300"/>
                  </a:lnTo>
                  <a:lnTo>
                    <a:pt x="9" y="307"/>
                  </a:lnTo>
                  <a:lnTo>
                    <a:pt x="17" y="324"/>
                  </a:lnTo>
                  <a:lnTo>
                    <a:pt x="19" y="341"/>
                  </a:lnTo>
                  <a:lnTo>
                    <a:pt x="20" y="347"/>
                  </a:lnTo>
                  <a:lnTo>
                    <a:pt x="20" y="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86" name="Freeform 16"/>
            <p:cNvSpPr>
              <a:spLocks/>
            </p:cNvSpPr>
            <p:nvPr/>
          </p:nvSpPr>
          <p:spPr bwMode="auto">
            <a:xfrm>
              <a:off x="2132013" y="4989513"/>
              <a:ext cx="76200" cy="77787"/>
            </a:xfrm>
            <a:custGeom>
              <a:avLst/>
              <a:gdLst>
                <a:gd name="T0" fmla="*/ 47 w 95"/>
                <a:gd name="T1" fmla="*/ 0 h 97"/>
                <a:gd name="T2" fmla="*/ 47 w 95"/>
                <a:gd name="T3" fmla="*/ 0 h 97"/>
                <a:gd name="T4" fmla="*/ 38 w 95"/>
                <a:gd name="T5" fmla="*/ 2 h 97"/>
                <a:gd name="T6" fmla="*/ 28 w 95"/>
                <a:gd name="T7" fmla="*/ 4 h 97"/>
                <a:gd name="T8" fmla="*/ 21 w 95"/>
                <a:gd name="T9" fmla="*/ 9 h 97"/>
                <a:gd name="T10" fmla="*/ 13 w 95"/>
                <a:gd name="T11" fmla="*/ 15 h 97"/>
                <a:gd name="T12" fmla="*/ 7 w 95"/>
                <a:gd name="T13" fmla="*/ 21 h 97"/>
                <a:gd name="T14" fmla="*/ 4 w 95"/>
                <a:gd name="T15" fmla="*/ 30 h 97"/>
                <a:gd name="T16" fmla="*/ 0 w 95"/>
                <a:gd name="T17" fmla="*/ 38 h 97"/>
                <a:gd name="T18" fmla="*/ 0 w 95"/>
                <a:gd name="T19" fmla="*/ 47 h 97"/>
                <a:gd name="T20" fmla="*/ 0 w 95"/>
                <a:gd name="T21" fmla="*/ 47 h 97"/>
                <a:gd name="T22" fmla="*/ 0 w 95"/>
                <a:gd name="T23" fmla="*/ 57 h 97"/>
                <a:gd name="T24" fmla="*/ 4 w 95"/>
                <a:gd name="T25" fmla="*/ 66 h 97"/>
                <a:gd name="T26" fmla="*/ 7 w 95"/>
                <a:gd name="T27" fmla="*/ 74 h 97"/>
                <a:gd name="T28" fmla="*/ 13 w 95"/>
                <a:gd name="T29" fmla="*/ 82 h 97"/>
                <a:gd name="T30" fmla="*/ 21 w 95"/>
                <a:gd name="T31" fmla="*/ 87 h 97"/>
                <a:gd name="T32" fmla="*/ 28 w 95"/>
                <a:gd name="T33" fmla="*/ 93 h 97"/>
                <a:gd name="T34" fmla="*/ 38 w 95"/>
                <a:gd name="T35" fmla="*/ 95 h 97"/>
                <a:gd name="T36" fmla="*/ 47 w 95"/>
                <a:gd name="T37" fmla="*/ 97 h 97"/>
                <a:gd name="T38" fmla="*/ 47 w 95"/>
                <a:gd name="T39" fmla="*/ 97 h 97"/>
                <a:gd name="T40" fmla="*/ 57 w 95"/>
                <a:gd name="T41" fmla="*/ 95 h 97"/>
                <a:gd name="T42" fmla="*/ 66 w 95"/>
                <a:gd name="T43" fmla="*/ 93 h 97"/>
                <a:gd name="T44" fmla="*/ 74 w 95"/>
                <a:gd name="T45" fmla="*/ 87 h 97"/>
                <a:gd name="T46" fmla="*/ 81 w 95"/>
                <a:gd name="T47" fmla="*/ 82 h 97"/>
                <a:gd name="T48" fmla="*/ 87 w 95"/>
                <a:gd name="T49" fmla="*/ 74 h 97"/>
                <a:gd name="T50" fmla="*/ 91 w 95"/>
                <a:gd name="T51" fmla="*/ 66 h 97"/>
                <a:gd name="T52" fmla="*/ 93 w 95"/>
                <a:gd name="T53" fmla="*/ 57 h 97"/>
                <a:gd name="T54" fmla="*/ 95 w 95"/>
                <a:gd name="T55" fmla="*/ 47 h 97"/>
                <a:gd name="T56" fmla="*/ 95 w 95"/>
                <a:gd name="T57" fmla="*/ 47 h 97"/>
                <a:gd name="T58" fmla="*/ 93 w 95"/>
                <a:gd name="T59" fmla="*/ 38 h 97"/>
                <a:gd name="T60" fmla="*/ 91 w 95"/>
                <a:gd name="T61" fmla="*/ 30 h 97"/>
                <a:gd name="T62" fmla="*/ 87 w 95"/>
                <a:gd name="T63" fmla="*/ 21 h 97"/>
                <a:gd name="T64" fmla="*/ 81 w 95"/>
                <a:gd name="T65" fmla="*/ 15 h 97"/>
                <a:gd name="T66" fmla="*/ 74 w 95"/>
                <a:gd name="T67" fmla="*/ 9 h 97"/>
                <a:gd name="T68" fmla="*/ 66 w 95"/>
                <a:gd name="T69" fmla="*/ 4 h 97"/>
                <a:gd name="T70" fmla="*/ 57 w 95"/>
                <a:gd name="T71" fmla="*/ 2 h 97"/>
                <a:gd name="T72" fmla="*/ 47 w 95"/>
                <a:gd name="T73" fmla="*/ 0 h 97"/>
                <a:gd name="T74" fmla="*/ 47 w 95"/>
                <a:gd name="T7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7">
                  <a:moveTo>
                    <a:pt x="47" y="0"/>
                  </a:moveTo>
                  <a:lnTo>
                    <a:pt x="47" y="0"/>
                  </a:lnTo>
                  <a:lnTo>
                    <a:pt x="38" y="2"/>
                  </a:lnTo>
                  <a:lnTo>
                    <a:pt x="28" y="4"/>
                  </a:lnTo>
                  <a:lnTo>
                    <a:pt x="21" y="9"/>
                  </a:lnTo>
                  <a:lnTo>
                    <a:pt x="13" y="15"/>
                  </a:lnTo>
                  <a:lnTo>
                    <a:pt x="7" y="21"/>
                  </a:lnTo>
                  <a:lnTo>
                    <a:pt x="4" y="30"/>
                  </a:lnTo>
                  <a:lnTo>
                    <a:pt x="0" y="38"/>
                  </a:lnTo>
                  <a:lnTo>
                    <a:pt x="0" y="47"/>
                  </a:lnTo>
                  <a:lnTo>
                    <a:pt x="0" y="47"/>
                  </a:lnTo>
                  <a:lnTo>
                    <a:pt x="0" y="57"/>
                  </a:lnTo>
                  <a:lnTo>
                    <a:pt x="4" y="66"/>
                  </a:lnTo>
                  <a:lnTo>
                    <a:pt x="7" y="74"/>
                  </a:lnTo>
                  <a:lnTo>
                    <a:pt x="13" y="82"/>
                  </a:lnTo>
                  <a:lnTo>
                    <a:pt x="21" y="87"/>
                  </a:lnTo>
                  <a:lnTo>
                    <a:pt x="28" y="93"/>
                  </a:lnTo>
                  <a:lnTo>
                    <a:pt x="38" y="95"/>
                  </a:lnTo>
                  <a:lnTo>
                    <a:pt x="47" y="97"/>
                  </a:lnTo>
                  <a:lnTo>
                    <a:pt x="47" y="97"/>
                  </a:lnTo>
                  <a:lnTo>
                    <a:pt x="57" y="95"/>
                  </a:lnTo>
                  <a:lnTo>
                    <a:pt x="66" y="93"/>
                  </a:lnTo>
                  <a:lnTo>
                    <a:pt x="74" y="87"/>
                  </a:lnTo>
                  <a:lnTo>
                    <a:pt x="81" y="82"/>
                  </a:lnTo>
                  <a:lnTo>
                    <a:pt x="87" y="74"/>
                  </a:lnTo>
                  <a:lnTo>
                    <a:pt x="91" y="66"/>
                  </a:lnTo>
                  <a:lnTo>
                    <a:pt x="93" y="57"/>
                  </a:lnTo>
                  <a:lnTo>
                    <a:pt x="95" y="47"/>
                  </a:lnTo>
                  <a:lnTo>
                    <a:pt x="95" y="47"/>
                  </a:lnTo>
                  <a:lnTo>
                    <a:pt x="93" y="38"/>
                  </a:lnTo>
                  <a:lnTo>
                    <a:pt x="91" y="30"/>
                  </a:lnTo>
                  <a:lnTo>
                    <a:pt x="87" y="21"/>
                  </a:lnTo>
                  <a:lnTo>
                    <a:pt x="81" y="15"/>
                  </a:lnTo>
                  <a:lnTo>
                    <a:pt x="74" y="9"/>
                  </a:lnTo>
                  <a:lnTo>
                    <a:pt x="66" y="4"/>
                  </a:lnTo>
                  <a:lnTo>
                    <a:pt x="57" y="2"/>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87" name="Freeform 17"/>
            <p:cNvSpPr>
              <a:spLocks/>
            </p:cNvSpPr>
            <p:nvPr/>
          </p:nvSpPr>
          <p:spPr bwMode="auto">
            <a:xfrm>
              <a:off x="2392363" y="4991100"/>
              <a:ext cx="73025" cy="74612"/>
            </a:xfrm>
            <a:custGeom>
              <a:avLst/>
              <a:gdLst>
                <a:gd name="T0" fmla="*/ 48 w 93"/>
                <a:gd name="T1" fmla="*/ 0 h 93"/>
                <a:gd name="T2" fmla="*/ 48 w 93"/>
                <a:gd name="T3" fmla="*/ 0 h 93"/>
                <a:gd name="T4" fmla="*/ 38 w 93"/>
                <a:gd name="T5" fmla="*/ 0 h 93"/>
                <a:gd name="T6" fmla="*/ 29 w 93"/>
                <a:gd name="T7" fmla="*/ 4 h 93"/>
                <a:gd name="T8" fmla="*/ 21 w 93"/>
                <a:gd name="T9" fmla="*/ 7 h 93"/>
                <a:gd name="T10" fmla="*/ 15 w 93"/>
                <a:gd name="T11" fmla="*/ 13 h 93"/>
                <a:gd name="T12" fmla="*/ 10 w 93"/>
                <a:gd name="T13" fmla="*/ 21 h 93"/>
                <a:gd name="T14" fmla="*/ 4 w 93"/>
                <a:gd name="T15" fmla="*/ 28 h 93"/>
                <a:gd name="T16" fmla="*/ 2 w 93"/>
                <a:gd name="T17" fmla="*/ 36 h 93"/>
                <a:gd name="T18" fmla="*/ 0 w 93"/>
                <a:gd name="T19" fmla="*/ 45 h 93"/>
                <a:gd name="T20" fmla="*/ 0 w 93"/>
                <a:gd name="T21" fmla="*/ 45 h 93"/>
                <a:gd name="T22" fmla="*/ 2 w 93"/>
                <a:gd name="T23" fmla="*/ 55 h 93"/>
                <a:gd name="T24" fmla="*/ 4 w 93"/>
                <a:gd name="T25" fmla="*/ 64 h 93"/>
                <a:gd name="T26" fmla="*/ 10 w 93"/>
                <a:gd name="T27" fmla="*/ 72 h 93"/>
                <a:gd name="T28" fmla="*/ 15 w 93"/>
                <a:gd name="T29" fmla="*/ 80 h 93"/>
                <a:gd name="T30" fmla="*/ 21 w 93"/>
                <a:gd name="T31" fmla="*/ 85 h 93"/>
                <a:gd name="T32" fmla="*/ 29 w 93"/>
                <a:gd name="T33" fmla="*/ 89 h 93"/>
                <a:gd name="T34" fmla="*/ 38 w 93"/>
                <a:gd name="T35" fmla="*/ 91 h 93"/>
                <a:gd name="T36" fmla="*/ 48 w 93"/>
                <a:gd name="T37" fmla="*/ 93 h 93"/>
                <a:gd name="T38" fmla="*/ 48 w 93"/>
                <a:gd name="T39" fmla="*/ 93 h 93"/>
                <a:gd name="T40" fmla="*/ 57 w 93"/>
                <a:gd name="T41" fmla="*/ 91 h 93"/>
                <a:gd name="T42" fmla="*/ 65 w 93"/>
                <a:gd name="T43" fmla="*/ 89 h 93"/>
                <a:gd name="T44" fmla="*/ 74 w 93"/>
                <a:gd name="T45" fmla="*/ 85 h 93"/>
                <a:gd name="T46" fmla="*/ 80 w 93"/>
                <a:gd name="T47" fmla="*/ 80 h 93"/>
                <a:gd name="T48" fmla="*/ 85 w 93"/>
                <a:gd name="T49" fmla="*/ 72 h 93"/>
                <a:gd name="T50" fmla="*/ 91 w 93"/>
                <a:gd name="T51" fmla="*/ 64 h 93"/>
                <a:gd name="T52" fmla="*/ 93 w 93"/>
                <a:gd name="T53" fmla="*/ 55 h 93"/>
                <a:gd name="T54" fmla="*/ 93 w 93"/>
                <a:gd name="T55" fmla="*/ 45 h 93"/>
                <a:gd name="T56" fmla="*/ 93 w 93"/>
                <a:gd name="T57" fmla="*/ 45 h 93"/>
                <a:gd name="T58" fmla="*/ 93 w 93"/>
                <a:gd name="T59" fmla="*/ 36 h 93"/>
                <a:gd name="T60" fmla="*/ 91 w 93"/>
                <a:gd name="T61" fmla="*/ 28 h 93"/>
                <a:gd name="T62" fmla="*/ 85 w 93"/>
                <a:gd name="T63" fmla="*/ 21 h 93"/>
                <a:gd name="T64" fmla="*/ 80 w 93"/>
                <a:gd name="T65" fmla="*/ 13 h 93"/>
                <a:gd name="T66" fmla="*/ 74 w 93"/>
                <a:gd name="T67" fmla="*/ 7 h 93"/>
                <a:gd name="T68" fmla="*/ 65 w 93"/>
                <a:gd name="T69" fmla="*/ 4 h 93"/>
                <a:gd name="T70" fmla="*/ 57 w 93"/>
                <a:gd name="T71" fmla="*/ 0 h 93"/>
                <a:gd name="T72" fmla="*/ 48 w 93"/>
                <a:gd name="T73" fmla="*/ 0 h 93"/>
                <a:gd name="T74" fmla="*/ 48 w 9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93">
                  <a:moveTo>
                    <a:pt x="48" y="0"/>
                  </a:moveTo>
                  <a:lnTo>
                    <a:pt x="48" y="0"/>
                  </a:lnTo>
                  <a:lnTo>
                    <a:pt x="38" y="0"/>
                  </a:lnTo>
                  <a:lnTo>
                    <a:pt x="29" y="4"/>
                  </a:lnTo>
                  <a:lnTo>
                    <a:pt x="21" y="7"/>
                  </a:lnTo>
                  <a:lnTo>
                    <a:pt x="15" y="13"/>
                  </a:lnTo>
                  <a:lnTo>
                    <a:pt x="10" y="21"/>
                  </a:lnTo>
                  <a:lnTo>
                    <a:pt x="4" y="28"/>
                  </a:lnTo>
                  <a:lnTo>
                    <a:pt x="2" y="36"/>
                  </a:lnTo>
                  <a:lnTo>
                    <a:pt x="0" y="45"/>
                  </a:lnTo>
                  <a:lnTo>
                    <a:pt x="0" y="45"/>
                  </a:lnTo>
                  <a:lnTo>
                    <a:pt x="2" y="55"/>
                  </a:lnTo>
                  <a:lnTo>
                    <a:pt x="4" y="64"/>
                  </a:lnTo>
                  <a:lnTo>
                    <a:pt x="10" y="72"/>
                  </a:lnTo>
                  <a:lnTo>
                    <a:pt x="15" y="80"/>
                  </a:lnTo>
                  <a:lnTo>
                    <a:pt x="21" y="85"/>
                  </a:lnTo>
                  <a:lnTo>
                    <a:pt x="29" y="89"/>
                  </a:lnTo>
                  <a:lnTo>
                    <a:pt x="38" y="91"/>
                  </a:lnTo>
                  <a:lnTo>
                    <a:pt x="48" y="93"/>
                  </a:lnTo>
                  <a:lnTo>
                    <a:pt x="48" y="93"/>
                  </a:lnTo>
                  <a:lnTo>
                    <a:pt x="57" y="91"/>
                  </a:lnTo>
                  <a:lnTo>
                    <a:pt x="65" y="89"/>
                  </a:lnTo>
                  <a:lnTo>
                    <a:pt x="74" y="85"/>
                  </a:lnTo>
                  <a:lnTo>
                    <a:pt x="80" y="80"/>
                  </a:lnTo>
                  <a:lnTo>
                    <a:pt x="85" y="72"/>
                  </a:lnTo>
                  <a:lnTo>
                    <a:pt x="91" y="64"/>
                  </a:lnTo>
                  <a:lnTo>
                    <a:pt x="93" y="55"/>
                  </a:lnTo>
                  <a:lnTo>
                    <a:pt x="93" y="45"/>
                  </a:lnTo>
                  <a:lnTo>
                    <a:pt x="93" y="45"/>
                  </a:lnTo>
                  <a:lnTo>
                    <a:pt x="93" y="36"/>
                  </a:lnTo>
                  <a:lnTo>
                    <a:pt x="91" y="28"/>
                  </a:lnTo>
                  <a:lnTo>
                    <a:pt x="85" y="21"/>
                  </a:lnTo>
                  <a:lnTo>
                    <a:pt x="80" y="13"/>
                  </a:lnTo>
                  <a:lnTo>
                    <a:pt x="74" y="7"/>
                  </a:lnTo>
                  <a:lnTo>
                    <a:pt x="65" y="4"/>
                  </a:lnTo>
                  <a:lnTo>
                    <a:pt x="57" y="0"/>
                  </a:lnTo>
                  <a:lnTo>
                    <a:pt x="48" y="0"/>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88" name="Freeform 18"/>
            <p:cNvSpPr>
              <a:spLocks/>
            </p:cNvSpPr>
            <p:nvPr/>
          </p:nvSpPr>
          <p:spPr bwMode="auto">
            <a:xfrm>
              <a:off x="2278063" y="5043488"/>
              <a:ext cx="46038" cy="80962"/>
            </a:xfrm>
            <a:custGeom>
              <a:avLst/>
              <a:gdLst>
                <a:gd name="T0" fmla="*/ 30 w 57"/>
                <a:gd name="T1" fmla="*/ 0 h 103"/>
                <a:gd name="T2" fmla="*/ 26 w 57"/>
                <a:gd name="T3" fmla="*/ 0 h 103"/>
                <a:gd name="T4" fmla="*/ 26 w 57"/>
                <a:gd name="T5" fmla="*/ 0 h 103"/>
                <a:gd name="T6" fmla="*/ 15 w 57"/>
                <a:gd name="T7" fmla="*/ 2 h 103"/>
                <a:gd name="T8" fmla="*/ 7 w 57"/>
                <a:gd name="T9" fmla="*/ 8 h 103"/>
                <a:gd name="T10" fmla="*/ 2 w 57"/>
                <a:gd name="T11" fmla="*/ 16 h 103"/>
                <a:gd name="T12" fmla="*/ 0 w 57"/>
                <a:gd name="T13" fmla="*/ 27 h 103"/>
                <a:gd name="T14" fmla="*/ 0 w 57"/>
                <a:gd name="T15" fmla="*/ 76 h 103"/>
                <a:gd name="T16" fmla="*/ 0 w 57"/>
                <a:gd name="T17" fmla="*/ 76 h 103"/>
                <a:gd name="T18" fmla="*/ 2 w 57"/>
                <a:gd name="T19" fmla="*/ 86 h 103"/>
                <a:gd name="T20" fmla="*/ 7 w 57"/>
                <a:gd name="T21" fmla="*/ 95 h 103"/>
                <a:gd name="T22" fmla="*/ 15 w 57"/>
                <a:gd name="T23" fmla="*/ 101 h 103"/>
                <a:gd name="T24" fmla="*/ 26 w 57"/>
                <a:gd name="T25" fmla="*/ 103 h 103"/>
                <a:gd name="T26" fmla="*/ 30 w 57"/>
                <a:gd name="T27" fmla="*/ 103 h 103"/>
                <a:gd name="T28" fmla="*/ 30 w 57"/>
                <a:gd name="T29" fmla="*/ 103 h 103"/>
                <a:gd name="T30" fmla="*/ 40 w 57"/>
                <a:gd name="T31" fmla="*/ 101 h 103"/>
                <a:gd name="T32" fmla="*/ 49 w 57"/>
                <a:gd name="T33" fmla="*/ 95 h 103"/>
                <a:gd name="T34" fmla="*/ 55 w 57"/>
                <a:gd name="T35" fmla="*/ 86 h 103"/>
                <a:gd name="T36" fmla="*/ 57 w 57"/>
                <a:gd name="T37" fmla="*/ 76 h 103"/>
                <a:gd name="T38" fmla="*/ 57 w 57"/>
                <a:gd name="T39" fmla="*/ 27 h 103"/>
                <a:gd name="T40" fmla="*/ 57 w 57"/>
                <a:gd name="T41" fmla="*/ 27 h 103"/>
                <a:gd name="T42" fmla="*/ 55 w 57"/>
                <a:gd name="T43" fmla="*/ 16 h 103"/>
                <a:gd name="T44" fmla="*/ 49 w 57"/>
                <a:gd name="T45" fmla="*/ 8 h 103"/>
                <a:gd name="T46" fmla="*/ 40 w 57"/>
                <a:gd name="T47" fmla="*/ 2 h 103"/>
                <a:gd name="T48" fmla="*/ 30 w 57"/>
                <a:gd name="T49" fmla="*/ 0 h 103"/>
                <a:gd name="T50" fmla="*/ 30 w 57"/>
                <a:gd name="T5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103">
                  <a:moveTo>
                    <a:pt x="30" y="0"/>
                  </a:moveTo>
                  <a:lnTo>
                    <a:pt x="26" y="0"/>
                  </a:lnTo>
                  <a:lnTo>
                    <a:pt x="26" y="0"/>
                  </a:lnTo>
                  <a:lnTo>
                    <a:pt x="15" y="2"/>
                  </a:lnTo>
                  <a:lnTo>
                    <a:pt x="7" y="8"/>
                  </a:lnTo>
                  <a:lnTo>
                    <a:pt x="2" y="16"/>
                  </a:lnTo>
                  <a:lnTo>
                    <a:pt x="0" y="27"/>
                  </a:lnTo>
                  <a:lnTo>
                    <a:pt x="0" y="76"/>
                  </a:lnTo>
                  <a:lnTo>
                    <a:pt x="0" y="76"/>
                  </a:lnTo>
                  <a:lnTo>
                    <a:pt x="2" y="86"/>
                  </a:lnTo>
                  <a:lnTo>
                    <a:pt x="7" y="95"/>
                  </a:lnTo>
                  <a:lnTo>
                    <a:pt x="15" y="101"/>
                  </a:lnTo>
                  <a:lnTo>
                    <a:pt x="26" y="103"/>
                  </a:lnTo>
                  <a:lnTo>
                    <a:pt x="30" y="103"/>
                  </a:lnTo>
                  <a:lnTo>
                    <a:pt x="30" y="103"/>
                  </a:lnTo>
                  <a:lnTo>
                    <a:pt x="40" y="101"/>
                  </a:lnTo>
                  <a:lnTo>
                    <a:pt x="49" y="95"/>
                  </a:lnTo>
                  <a:lnTo>
                    <a:pt x="55" y="86"/>
                  </a:lnTo>
                  <a:lnTo>
                    <a:pt x="57" y="76"/>
                  </a:lnTo>
                  <a:lnTo>
                    <a:pt x="57" y="27"/>
                  </a:lnTo>
                  <a:lnTo>
                    <a:pt x="57" y="27"/>
                  </a:lnTo>
                  <a:lnTo>
                    <a:pt x="55" y="16"/>
                  </a:lnTo>
                  <a:lnTo>
                    <a:pt x="49" y="8"/>
                  </a:lnTo>
                  <a:lnTo>
                    <a:pt x="40" y="2"/>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89" name="Freeform 19"/>
            <p:cNvSpPr>
              <a:spLocks/>
            </p:cNvSpPr>
            <p:nvPr/>
          </p:nvSpPr>
          <p:spPr bwMode="auto">
            <a:xfrm>
              <a:off x="1952625" y="4130675"/>
              <a:ext cx="731838" cy="974725"/>
            </a:xfrm>
            <a:custGeom>
              <a:avLst/>
              <a:gdLst>
                <a:gd name="T0" fmla="*/ 605 w 922"/>
                <a:gd name="T1" fmla="*/ 522 h 1227"/>
                <a:gd name="T2" fmla="*/ 672 w 922"/>
                <a:gd name="T3" fmla="*/ 548 h 1227"/>
                <a:gd name="T4" fmla="*/ 878 w 922"/>
                <a:gd name="T5" fmla="*/ 544 h 1227"/>
                <a:gd name="T6" fmla="*/ 916 w 922"/>
                <a:gd name="T7" fmla="*/ 514 h 1227"/>
                <a:gd name="T8" fmla="*/ 920 w 922"/>
                <a:gd name="T9" fmla="*/ 457 h 1227"/>
                <a:gd name="T10" fmla="*/ 892 w 922"/>
                <a:gd name="T11" fmla="*/ 427 h 1227"/>
                <a:gd name="T12" fmla="*/ 698 w 922"/>
                <a:gd name="T13" fmla="*/ 415 h 1227"/>
                <a:gd name="T14" fmla="*/ 564 w 922"/>
                <a:gd name="T15" fmla="*/ 192 h 1227"/>
                <a:gd name="T16" fmla="*/ 516 w 922"/>
                <a:gd name="T17" fmla="*/ 174 h 1227"/>
                <a:gd name="T18" fmla="*/ 454 w 922"/>
                <a:gd name="T19" fmla="*/ 186 h 1227"/>
                <a:gd name="T20" fmla="*/ 406 w 922"/>
                <a:gd name="T21" fmla="*/ 243 h 1227"/>
                <a:gd name="T22" fmla="*/ 294 w 922"/>
                <a:gd name="T23" fmla="*/ 592 h 1227"/>
                <a:gd name="T24" fmla="*/ 289 w 922"/>
                <a:gd name="T25" fmla="*/ 465 h 1227"/>
                <a:gd name="T26" fmla="*/ 266 w 922"/>
                <a:gd name="T27" fmla="*/ 284 h 1227"/>
                <a:gd name="T28" fmla="*/ 222 w 922"/>
                <a:gd name="T29" fmla="*/ 199 h 1227"/>
                <a:gd name="T30" fmla="*/ 213 w 922"/>
                <a:gd name="T31" fmla="*/ 148 h 1227"/>
                <a:gd name="T32" fmla="*/ 190 w 922"/>
                <a:gd name="T33" fmla="*/ 76 h 1227"/>
                <a:gd name="T34" fmla="*/ 103 w 922"/>
                <a:gd name="T35" fmla="*/ 8 h 1227"/>
                <a:gd name="T36" fmla="*/ 38 w 922"/>
                <a:gd name="T37" fmla="*/ 4 h 1227"/>
                <a:gd name="T38" fmla="*/ 13 w 922"/>
                <a:gd name="T39" fmla="*/ 27 h 1227"/>
                <a:gd name="T40" fmla="*/ 4 w 922"/>
                <a:gd name="T41" fmla="*/ 80 h 1227"/>
                <a:gd name="T42" fmla="*/ 51 w 922"/>
                <a:gd name="T43" fmla="*/ 138 h 1227"/>
                <a:gd name="T44" fmla="*/ 106 w 922"/>
                <a:gd name="T45" fmla="*/ 254 h 1227"/>
                <a:gd name="T46" fmla="*/ 139 w 922"/>
                <a:gd name="T47" fmla="*/ 415 h 1227"/>
                <a:gd name="T48" fmla="*/ 171 w 922"/>
                <a:gd name="T49" fmla="*/ 654 h 1227"/>
                <a:gd name="T50" fmla="*/ 203 w 922"/>
                <a:gd name="T51" fmla="*/ 793 h 1227"/>
                <a:gd name="T52" fmla="*/ 260 w 922"/>
                <a:gd name="T53" fmla="*/ 872 h 1227"/>
                <a:gd name="T54" fmla="*/ 330 w 922"/>
                <a:gd name="T55" fmla="*/ 899 h 1227"/>
                <a:gd name="T56" fmla="*/ 395 w 922"/>
                <a:gd name="T57" fmla="*/ 943 h 1227"/>
                <a:gd name="T58" fmla="*/ 370 w 922"/>
                <a:gd name="T59" fmla="*/ 1039 h 1227"/>
                <a:gd name="T60" fmla="*/ 311 w 922"/>
                <a:gd name="T61" fmla="*/ 1075 h 1227"/>
                <a:gd name="T62" fmla="*/ 342 w 922"/>
                <a:gd name="T63" fmla="*/ 1113 h 1227"/>
                <a:gd name="T64" fmla="*/ 408 w 922"/>
                <a:gd name="T65" fmla="*/ 1142 h 1227"/>
                <a:gd name="T66" fmla="*/ 448 w 922"/>
                <a:gd name="T67" fmla="*/ 1128 h 1227"/>
                <a:gd name="T68" fmla="*/ 482 w 922"/>
                <a:gd name="T69" fmla="*/ 1092 h 1227"/>
                <a:gd name="T70" fmla="*/ 541 w 922"/>
                <a:gd name="T71" fmla="*/ 1111 h 1227"/>
                <a:gd name="T72" fmla="*/ 571 w 922"/>
                <a:gd name="T73" fmla="*/ 1073 h 1227"/>
                <a:gd name="T74" fmla="*/ 516 w 922"/>
                <a:gd name="T75" fmla="*/ 1039 h 1227"/>
                <a:gd name="T76" fmla="*/ 522 w 922"/>
                <a:gd name="T77" fmla="*/ 890 h 1227"/>
                <a:gd name="T78" fmla="*/ 596 w 922"/>
                <a:gd name="T79" fmla="*/ 910 h 1227"/>
                <a:gd name="T80" fmla="*/ 658 w 922"/>
                <a:gd name="T81" fmla="*/ 890 h 1227"/>
                <a:gd name="T82" fmla="*/ 668 w 922"/>
                <a:gd name="T83" fmla="*/ 835 h 1227"/>
                <a:gd name="T84" fmla="*/ 643 w 922"/>
                <a:gd name="T85" fmla="*/ 798 h 1227"/>
                <a:gd name="T86" fmla="*/ 694 w 922"/>
                <a:gd name="T87" fmla="*/ 1151 h 1227"/>
                <a:gd name="T88" fmla="*/ 717 w 922"/>
                <a:gd name="T89" fmla="*/ 1204 h 1227"/>
                <a:gd name="T90" fmla="*/ 770 w 922"/>
                <a:gd name="T91" fmla="*/ 1227 h 1227"/>
                <a:gd name="T92" fmla="*/ 835 w 922"/>
                <a:gd name="T93" fmla="*/ 1195 h 1227"/>
                <a:gd name="T94" fmla="*/ 848 w 922"/>
                <a:gd name="T95" fmla="*/ 939 h 1227"/>
                <a:gd name="T96" fmla="*/ 844 w 922"/>
                <a:gd name="T97" fmla="*/ 713 h 1227"/>
                <a:gd name="T98" fmla="*/ 808 w 922"/>
                <a:gd name="T99" fmla="*/ 666 h 1227"/>
                <a:gd name="T100" fmla="*/ 746 w 922"/>
                <a:gd name="T101" fmla="*/ 651 h 1227"/>
                <a:gd name="T102" fmla="*/ 541 w 922"/>
                <a:gd name="T103" fmla="*/ 633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2" h="1227">
                  <a:moveTo>
                    <a:pt x="590" y="497"/>
                  </a:moveTo>
                  <a:lnTo>
                    <a:pt x="590" y="497"/>
                  </a:lnTo>
                  <a:lnTo>
                    <a:pt x="594" y="504"/>
                  </a:lnTo>
                  <a:lnTo>
                    <a:pt x="598" y="512"/>
                  </a:lnTo>
                  <a:lnTo>
                    <a:pt x="605" y="522"/>
                  </a:lnTo>
                  <a:lnTo>
                    <a:pt x="617" y="533"/>
                  </a:lnTo>
                  <a:lnTo>
                    <a:pt x="630" y="541"/>
                  </a:lnTo>
                  <a:lnTo>
                    <a:pt x="649" y="546"/>
                  </a:lnTo>
                  <a:lnTo>
                    <a:pt x="660" y="548"/>
                  </a:lnTo>
                  <a:lnTo>
                    <a:pt x="672" y="548"/>
                  </a:lnTo>
                  <a:lnTo>
                    <a:pt x="672" y="548"/>
                  </a:lnTo>
                  <a:lnTo>
                    <a:pt x="852" y="548"/>
                  </a:lnTo>
                  <a:lnTo>
                    <a:pt x="852" y="548"/>
                  </a:lnTo>
                  <a:lnTo>
                    <a:pt x="860" y="548"/>
                  </a:lnTo>
                  <a:lnTo>
                    <a:pt x="878" y="544"/>
                  </a:lnTo>
                  <a:lnTo>
                    <a:pt x="890" y="539"/>
                  </a:lnTo>
                  <a:lnTo>
                    <a:pt x="901" y="533"/>
                  </a:lnTo>
                  <a:lnTo>
                    <a:pt x="909" y="525"/>
                  </a:lnTo>
                  <a:lnTo>
                    <a:pt x="916" y="514"/>
                  </a:lnTo>
                  <a:lnTo>
                    <a:pt x="916" y="514"/>
                  </a:lnTo>
                  <a:lnTo>
                    <a:pt x="920" y="501"/>
                  </a:lnTo>
                  <a:lnTo>
                    <a:pt x="922" y="489"/>
                  </a:lnTo>
                  <a:lnTo>
                    <a:pt x="922" y="480"/>
                  </a:lnTo>
                  <a:lnTo>
                    <a:pt x="922" y="470"/>
                  </a:lnTo>
                  <a:lnTo>
                    <a:pt x="920" y="457"/>
                  </a:lnTo>
                  <a:lnTo>
                    <a:pt x="918" y="453"/>
                  </a:lnTo>
                  <a:lnTo>
                    <a:pt x="918" y="453"/>
                  </a:lnTo>
                  <a:lnTo>
                    <a:pt x="915" y="448"/>
                  </a:lnTo>
                  <a:lnTo>
                    <a:pt x="901" y="434"/>
                  </a:lnTo>
                  <a:lnTo>
                    <a:pt x="892" y="427"/>
                  </a:lnTo>
                  <a:lnTo>
                    <a:pt x="880" y="421"/>
                  </a:lnTo>
                  <a:lnTo>
                    <a:pt x="867" y="415"/>
                  </a:lnTo>
                  <a:lnTo>
                    <a:pt x="852" y="415"/>
                  </a:lnTo>
                  <a:lnTo>
                    <a:pt x="852" y="415"/>
                  </a:lnTo>
                  <a:lnTo>
                    <a:pt x="698" y="415"/>
                  </a:lnTo>
                  <a:lnTo>
                    <a:pt x="603" y="228"/>
                  </a:lnTo>
                  <a:lnTo>
                    <a:pt x="603" y="228"/>
                  </a:lnTo>
                  <a:lnTo>
                    <a:pt x="596" y="220"/>
                  </a:lnTo>
                  <a:lnTo>
                    <a:pt x="577" y="201"/>
                  </a:lnTo>
                  <a:lnTo>
                    <a:pt x="564" y="192"/>
                  </a:lnTo>
                  <a:lnTo>
                    <a:pt x="548" y="182"/>
                  </a:lnTo>
                  <a:lnTo>
                    <a:pt x="531" y="176"/>
                  </a:lnTo>
                  <a:lnTo>
                    <a:pt x="524" y="174"/>
                  </a:lnTo>
                  <a:lnTo>
                    <a:pt x="516" y="174"/>
                  </a:lnTo>
                  <a:lnTo>
                    <a:pt x="516" y="174"/>
                  </a:lnTo>
                  <a:lnTo>
                    <a:pt x="490" y="174"/>
                  </a:lnTo>
                  <a:lnTo>
                    <a:pt x="473" y="176"/>
                  </a:lnTo>
                  <a:lnTo>
                    <a:pt x="463" y="180"/>
                  </a:lnTo>
                  <a:lnTo>
                    <a:pt x="454" y="186"/>
                  </a:lnTo>
                  <a:lnTo>
                    <a:pt x="454" y="186"/>
                  </a:lnTo>
                  <a:lnTo>
                    <a:pt x="440" y="197"/>
                  </a:lnTo>
                  <a:lnTo>
                    <a:pt x="425" y="211"/>
                  </a:lnTo>
                  <a:lnTo>
                    <a:pt x="419" y="220"/>
                  </a:lnTo>
                  <a:lnTo>
                    <a:pt x="412" y="231"/>
                  </a:lnTo>
                  <a:lnTo>
                    <a:pt x="406" y="243"/>
                  </a:lnTo>
                  <a:lnTo>
                    <a:pt x="402" y="256"/>
                  </a:lnTo>
                  <a:lnTo>
                    <a:pt x="402" y="256"/>
                  </a:lnTo>
                  <a:lnTo>
                    <a:pt x="290" y="645"/>
                  </a:lnTo>
                  <a:lnTo>
                    <a:pt x="290" y="645"/>
                  </a:lnTo>
                  <a:lnTo>
                    <a:pt x="294" y="592"/>
                  </a:lnTo>
                  <a:lnTo>
                    <a:pt x="294" y="546"/>
                  </a:lnTo>
                  <a:lnTo>
                    <a:pt x="294" y="525"/>
                  </a:lnTo>
                  <a:lnTo>
                    <a:pt x="292" y="506"/>
                  </a:lnTo>
                  <a:lnTo>
                    <a:pt x="292" y="506"/>
                  </a:lnTo>
                  <a:lnTo>
                    <a:pt x="289" y="465"/>
                  </a:lnTo>
                  <a:lnTo>
                    <a:pt x="285" y="413"/>
                  </a:lnTo>
                  <a:lnTo>
                    <a:pt x="281" y="360"/>
                  </a:lnTo>
                  <a:lnTo>
                    <a:pt x="275" y="317"/>
                  </a:lnTo>
                  <a:lnTo>
                    <a:pt x="275" y="317"/>
                  </a:lnTo>
                  <a:lnTo>
                    <a:pt x="266" y="284"/>
                  </a:lnTo>
                  <a:lnTo>
                    <a:pt x="260" y="266"/>
                  </a:lnTo>
                  <a:lnTo>
                    <a:pt x="252" y="247"/>
                  </a:lnTo>
                  <a:lnTo>
                    <a:pt x="243" y="229"/>
                  </a:lnTo>
                  <a:lnTo>
                    <a:pt x="234" y="212"/>
                  </a:lnTo>
                  <a:lnTo>
                    <a:pt x="222" y="199"/>
                  </a:lnTo>
                  <a:lnTo>
                    <a:pt x="211" y="190"/>
                  </a:lnTo>
                  <a:lnTo>
                    <a:pt x="211" y="190"/>
                  </a:lnTo>
                  <a:lnTo>
                    <a:pt x="211" y="184"/>
                  </a:lnTo>
                  <a:lnTo>
                    <a:pt x="213" y="169"/>
                  </a:lnTo>
                  <a:lnTo>
                    <a:pt x="213" y="148"/>
                  </a:lnTo>
                  <a:lnTo>
                    <a:pt x="211" y="135"/>
                  </a:lnTo>
                  <a:lnTo>
                    <a:pt x="209" y="119"/>
                  </a:lnTo>
                  <a:lnTo>
                    <a:pt x="205" y="106"/>
                  </a:lnTo>
                  <a:lnTo>
                    <a:pt x="197" y="91"/>
                  </a:lnTo>
                  <a:lnTo>
                    <a:pt x="190" y="76"/>
                  </a:lnTo>
                  <a:lnTo>
                    <a:pt x="179" y="61"/>
                  </a:lnTo>
                  <a:lnTo>
                    <a:pt x="165" y="45"/>
                  </a:lnTo>
                  <a:lnTo>
                    <a:pt x="148" y="32"/>
                  </a:lnTo>
                  <a:lnTo>
                    <a:pt x="127" y="19"/>
                  </a:lnTo>
                  <a:lnTo>
                    <a:pt x="103" y="8"/>
                  </a:lnTo>
                  <a:lnTo>
                    <a:pt x="103" y="8"/>
                  </a:lnTo>
                  <a:lnTo>
                    <a:pt x="82" y="2"/>
                  </a:lnTo>
                  <a:lnTo>
                    <a:pt x="65" y="0"/>
                  </a:lnTo>
                  <a:lnTo>
                    <a:pt x="50" y="0"/>
                  </a:lnTo>
                  <a:lnTo>
                    <a:pt x="38" y="4"/>
                  </a:lnTo>
                  <a:lnTo>
                    <a:pt x="29" y="9"/>
                  </a:lnTo>
                  <a:lnTo>
                    <a:pt x="23" y="13"/>
                  </a:lnTo>
                  <a:lnTo>
                    <a:pt x="19" y="19"/>
                  </a:lnTo>
                  <a:lnTo>
                    <a:pt x="19" y="19"/>
                  </a:lnTo>
                  <a:lnTo>
                    <a:pt x="13" y="27"/>
                  </a:lnTo>
                  <a:lnTo>
                    <a:pt x="8" y="34"/>
                  </a:lnTo>
                  <a:lnTo>
                    <a:pt x="4" y="44"/>
                  </a:lnTo>
                  <a:lnTo>
                    <a:pt x="0" y="55"/>
                  </a:lnTo>
                  <a:lnTo>
                    <a:pt x="0" y="66"/>
                  </a:lnTo>
                  <a:lnTo>
                    <a:pt x="4" y="80"/>
                  </a:lnTo>
                  <a:lnTo>
                    <a:pt x="8" y="87"/>
                  </a:lnTo>
                  <a:lnTo>
                    <a:pt x="13" y="95"/>
                  </a:lnTo>
                  <a:lnTo>
                    <a:pt x="13" y="95"/>
                  </a:lnTo>
                  <a:lnTo>
                    <a:pt x="38" y="123"/>
                  </a:lnTo>
                  <a:lnTo>
                    <a:pt x="51" y="138"/>
                  </a:lnTo>
                  <a:lnTo>
                    <a:pt x="63" y="156"/>
                  </a:lnTo>
                  <a:lnTo>
                    <a:pt x="76" y="174"/>
                  </a:lnTo>
                  <a:lnTo>
                    <a:pt x="87" y="197"/>
                  </a:lnTo>
                  <a:lnTo>
                    <a:pt x="97" y="224"/>
                  </a:lnTo>
                  <a:lnTo>
                    <a:pt x="106" y="254"/>
                  </a:lnTo>
                  <a:lnTo>
                    <a:pt x="106" y="254"/>
                  </a:lnTo>
                  <a:lnTo>
                    <a:pt x="116" y="286"/>
                  </a:lnTo>
                  <a:lnTo>
                    <a:pt x="122" y="319"/>
                  </a:lnTo>
                  <a:lnTo>
                    <a:pt x="133" y="376"/>
                  </a:lnTo>
                  <a:lnTo>
                    <a:pt x="139" y="415"/>
                  </a:lnTo>
                  <a:lnTo>
                    <a:pt x="141" y="431"/>
                  </a:lnTo>
                  <a:lnTo>
                    <a:pt x="141" y="431"/>
                  </a:lnTo>
                  <a:lnTo>
                    <a:pt x="146" y="480"/>
                  </a:lnTo>
                  <a:lnTo>
                    <a:pt x="161" y="590"/>
                  </a:lnTo>
                  <a:lnTo>
                    <a:pt x="171" y="654"/>
                  </a:lnTo>
                  <a:lnTo>
                    <a:pt x="180" y="713"/>
                  </a:lnTo>
                  <a:lnTo>
                    <a:pt x="192" y="761"/>
                  </a:lnTo>
                  <a:lnTo>
                    <a:pt x="197" y="780"/>
                  </a:lnTo>
                  <a:lnTo>
                    <a:pt x="203" y="793"/>
                  </a:lnTo>
                  <a:lnTo>
                    <a:pt x="203" y="793"/>
                  </a:lnTo>
                  <a:lnTo>
                    <a:pt x="215" y="814"/>
                  </a:lnTo>
                  <a:lnTo>
                    <a:pt x="226" y="835"/>
                  </a:lnTo>
                  <a:lnTo>
                    <a:pt x="241" y="855"/>
                  </a:lnTo>
                  <a:lnTo>
                    <a:pt x="251" y="863"/>
                  </a:lnTo>
                  <a:lnTo>
                    <a:pt x="260" y="872"/>
                  </a:lnTo>
                  <a:lnTo>
                    <a:pt x="271" y="880"/>
                  </a:lnTo>
                  <a:lnTo>
                    <a:pt x="285" y="886"/>
                  </a:lnTo>
                  <a:lnTo>
                    <a:pt x="298" y="891"/>
                  </a:lnTo>
                  <a:lnTo>
                    <a:pt x="313" y="895"/>
                  </a:lnTo>
                  <a:lnTo>
                    <a:pt x="330" y="899"/>
                  </a:lnTo>
                  <a:lnTo>
                    <a:pt x="349" y="901"/>
                  </a:lnTo>
                  <a:lnTo>
                    <a:pt x="370" y="901"/>
                  </a:lnTo>
                  <a:lnTo>
                    <a:pt x="393" y="901"/>
                  </a:lnTo>
                  <a:lnTo>
                    <a:pt x="393" y="901"/>
                  </a:lnTo>
                  <a:lnTo>
                    <a:pt x="395" y="943"/>
                  </a:lnTo>
                  <a:lnTo>
                    <a:pt x="399" y="984"/>
                  </a:lnTo>
                  <a:lnTo>
                    <a:pt x="402" y="1030"/>
                  </a:lnTo>
                  <a:lnTo>
                    <a:pt x="402" y="1030"/>
                  </a:lnTo>
                  <a:lnTo>
                    <a:pt x="393" y="1032"/>
                  </a:lnTo>
                  <a:lnTo>
                    <a:pt x="370" y="1039"/>
                  </a:lnTo>
                  <a:lnTo>
                    <a:pt x="338" y="1053"/>
                  </a:lnTo>
                  <a:lnTo>
                    <a:pt x="323" y="1062"/>
                  </a:lnTo>
                  <a:lnTo>
                    <a:pt x="306" y="1072"/>
                  </a:lnTo>
                  <a:lnTo>
                    <a:pt x="306" y="1072"/>
                  </a:lnTo>
                  <a:lnTo>
                    <a:pt x="311" y="1075"/>
                  </a:lnTo>
                  <a:lnTo>
                    <a:pt x="321" y="1083"/>
                  </a:lnTo>
                  <a:lnTo>
                    <a:pt x="334" y="1096"/>
                  </a:lnTo>
                  <a:lnTo>
                    <a:pt x="338" y="1104"/>
                  </a:lnTo>
                  <a:lnTo>
                    <a:pt x="342" y="1113"/>
                  </a:lnTo>
                  <a:lnTo>
                    <a:pt x="342" y="1113"/>
                  </a:lnTo>
                  <a:lnTo>
                    <a:pt x="366" y="1104"/>
                  </a:lnTo>
                  <a:lnTo>
                    <a:pt x="387" y="1096"/>
                  </a:lnTo>
                  <a:lnTo>
                    <a:pt x="408" y="1092"/>
                  </a:lnTo>
                  <a:lnTo>
                    <a:pt x="408" y="1142"/>
                  </a:lnTo>
                  <a:lnTo>
                    <a:pt x="408" y="1142"/>
                  </a:lnTo>
                  <a:lnTo>
                    <a:pt x="414" y="1138"/>
                  </a:lnTo>
                  <a:lnTo>
                    <a:pt x="419" y="1134"/>
                  </a:lnTo>
                  <a:lnTo>
                    <a:pt x="429" y="1130"/>
                  </a:lnTo>
                  <a:lnTo>
                    <a:pt x="438" y="1128"/>
                  </a:lnTo>
                  <a:lnTo>
                    <a:pt x="448" y="1128"/>
                  </a:lnTo>
                  <a:lnTo>
                    <a:pt x="459" y="1132"/>
                  </a:lnTo>
                  <a:lnTo>
                    <a:pt x="469" y="1142"/>
                  </a:lnTo>
                  <a:lnTo>
                    <a:pt x="474" y="1092"/>
                  </a:lnTo>
                  <a:lnTo>
                    <a:pt x="474" y="1092"/>
                  </a:lnTo>
                  <a:lnTo>
                    <a:pt x="482" y="1092"/>
                  </a:lnTo>
                  <a:lnTo>
                    <a:pt x="499" y="1096"/>
                  </a:lnTo>
                  <a:lnTo>
                    <a:pt x="520" y="1102"/>
                  </a:lnTo>
                  <a:lnTo>
                    <a:pt x="531" y="1106"/>
                  </a:lnTo>
                  <a:lnTo>
                    <a:pt x="541" y="1111"/>
                  </a:lnTo>
                  <a:lnTo>
                    <a:pt x="541" y="1111"/>
                  </a:lnTo>
                  <a:lnTo>
                    <a:pt x="541" y="1106"/>
                  </a:lnTo>
                  <a:lnTo>
                    <a:pt x="548" y="1094"/>
                  </a:lnTo>
                  <a:lnTo>
                    <a:pt x="554" y="1087"/>
                  </a:lnTo>
                  <a:lnTo>
                    <a:pt x="562" y="1079"/>
                  </a:lnTo>
                  <a:lnTo>
                    <a:pt x="571" y="1073"/>
                  </a:lnTo>
                  <a:lnTo>
                    <a:pt x="583" y="1068"/>
                  </a:lnTo>
                  <a:lnTo>
                    <a:pt x="583" y="1068"/>
                  </a:lnTo>
                  <a:lnTo>
                    <a:pt x="573" y="1064"/>
                  </a:lnTo>
                  <a:lnTo>
                    <a:pt x="550" y="1053"/>
                  </a:lnTo>
                  <a:lnTo>
                    <a:pt x="516" y="1039"/>
                  </a:lnTo>
                  <a:lnTo>
                    <a:pt x="499" y="1034"/>
                  </a:lnTo>
                  <a:lnTo>
                    <a:pt x="480" y="1030"/>
                  </a:lnTo>
                  <a:lnTo>
                    <a:pt x="490" y="886"/>
                  </a:lnTo>
                  <a:lnTo>
                    <a:pt x="490" y="886"/>
                  </a:lnTo>
                  <a:lnTo>
                    <a:pt x="522" y="890"/>
                  </a:lnTo>
                  <a:lnTo>
                    <a:pt x="552" y="897"/>
                  </a:lnTo>
                  <a:lnTo>
                    <a:pt x="567" y="901"/>
                  </a:lnTo>
                  <a:lnTo>
                    <a:pt x="583" y="907"/>
                  </a:lnTo>
                  <a:lnTo>
                    <a:pt x="583" y="907"/>
                  </a:lnTo>
                  <a:lnTo>
                    <a:pt x="596" y="910"/>
                  </a:lnTo>
                  <a:lnTo>
                    <a:pt x="609" y="910"/>
                  </a:lnTo>
                  <a:lnTo>
                    <a:pt x="624" y="910"/>
                  </a:lnTo>
                  <a:lnTo>
                    <a:pt x="638" y="905"/>
                  </a:lnTo>
                  <a:lnTo>
                    <a:pt x="649" y="899"/>
                  </a:lnTo>
                  <a:lnTo>
                    <a:pt x="658" y="890"/>
                  </a:lnTo>
                  <a:lnTo>
                    <a:pt x="666" y="880"/>
                  </a:lnTo>
                  <a:lnTo>
                    <a:pt x="670" y="867"/>
                  </a:lnTo>
                  <a:lnTo>
                    <a:pt x="670" y="867"/>
                  </a:lnTo>
                  <a:lnTo>
                    <a:pt x="670" y="850"/>
                  </a:lnTo>
                  <a:lnTo>
                    <a:pt x="668" y="835"/>
                  </a:lnTo>
                  <a:lnTo>
                    <a:pt x="664" y="823"/>
                  </a:lnTo>
                  <a:lnTo>
                    <a:pt x="658" y="814"/>
                  </a:lnTo>
                  <a:lnTo>
                    <a:pt x="653" y="806"/>
                  </a:lnTo>
                  <a:lnTo>
                    <a:pt x="649" y="802"/>
                  </a:lnTo>
                  <a:lnTo>
                    <a:pt x="643" y="798"/>
                  </a:lnTo>
                  <a:lnTo>
                    <a:pt x="696" y="802"/>
                  </a:lnTo>
                  <a:lnTo>
                    <a:pt x="696" y="927"/>
                  </a:lnTo>
                  <a:lnTo>
                    <a:pt x="696" y="927"/>
                  </a:lnTo>
                  <a:lnTo>
                    <a:pt x="694" y="939"/>
                  </a:lnTo>
                  <a:lnTo>
                    <a:pt x="694" y="1151"/>
                  </a:lnTo>
                  <a:lnTo>
                    <a:pt x="694" y="1151"/>
                  </a:lnTo>
                  <a:lnTo>
                    <a:pt x="696" y="1166"/>
                  </a:lnTo>
                  <a:lnTo>
                    <a:pt x="700" y="1182"/>
                  </a:lnTo>
                  <a:lnTo>
                    <a:pt x="708" y="1195"/>
                  </a:lnTo>
                  <a:lnTo>
                    <a:pt x="717" y="1204"/>
                  </a:lnTo>
                  <a:lnTo>
                    <a:pt x="729" y="1214"/>
                  </a:lnTo>
                  <a:lnTo>
                    <a:pt x="742" y="1221"/>
                  </a:lnTo>
                  <a:lnTo>
                    <a:pt x="755" y="1225"/>
                  </a:lnTo>
                  <a:lnTo>
                    <a:pt x="770" y="1227"/>
                  </a:lnTo>
                  <a:lnTo>
                    <a:pt x="770" y="1227"/>
                  </a:lnTo>
                  <a:lnTo>
                    <a:pt x="786" y="1225"/>
                  </a:lnTo>
                  <a:lnTo>
                    <a:pt x="801" y="1221"/>
                  </a:lnTo>
                  <a:lnTo>
                    <a:pt x="814" y="1214"/>
                  </a:lnTo>
                  <a:lnTo>
                    <a:pt x="825" y="1204"/>
                  </a:lnTo>
                  <a:lnTo>
                    <a:pt x="835" y="1195"/>
                  </a:lnTo>
                  <a:lnTo>
                    <a:pt x="841" y="1182"/>
                  </a:lnTo>
                  <a:lnTo>
                    <a:pt x="846" y="1166"/>
                  </a:lnTo>
                  <a:lnTo>
                    <a:pt x="848" y="1151"/>
                  </a:lnTo>
                  <a:lnTo>
                    <a:pt x="848" y="939"/>
                  </a:lnTo>
                  <a:lnTo>
                    <a:pt x="848" y="939"/>
                  </a:lnTo>
                  <a:lnTo>
                    <a:pt x="846" y="927"/>
                  </a:lnTo>
                  <a:lnTo>
                    <a:pt x="846" y="742"/>
                  </a:lnTo>
                  <a:lnTo>
                    <a:pt x="846" y="742"/>
                  </a:lnTo>
                  <a:lnTo>
                    <a:pt x="846" y="726"/>
                  </a:lnTo>
                  <a:lnTo>
                    <a:pt x="844" y="713"/>
                  </a:lnTo>
                  <a:lnTo>
                    <a:pt x="839" y="696"/>
                  </a:lnTo>
                  <a:lnTo>
                    <a:pt x="833" y="688"/>
                  </a:lnTo>
                  <a:lnTo>
                    <a:pt x="827" y="679"/>
                  </a:lnTo>
                  <a:lnTo>
                    <a:pt x="820" y="671"/>
                  </a:lnTo>
                  <a:lnTo>
                    <a:pt x="808" y="666"/>
                  </a:lnTo>
                  <a:lnTo>
                    <a:pt x="797" y="660"/>
                  </a:lnTo>
                  <a:lnTo>
                    <a:pt x="782" y="654"/>
                  </a:lnTo>
                  <a:lnTo>
                    <a:pt x="765" y="652"/>
                  </a:lnTo>
                  <a:lnTo>
                    <a:pt x="746" y="651"/>
                  </a:lnTo>
                  <a:lnTo>
                    <a:pt x="746" y="651"/>
                  </a:lnTo>
                  <a:lnTo>
                    <a:pt x="704" y="651"/>
                  </a:lnTo>
                  <a:lnTo>
                    <a:pt x="666" y="649"/>
                  </a:lnTo>
                  <a:lnTo>
                    <a:pt x="602" y="643"/>
                  </a:lnTo>
                  <a:lnTo>
                    <a:pt x="558" y="637"/>
                  </a:lnTo>
                  <a:lnTo>
                    <a:pt x="541" y="633"/>
                  </a:lnTo>
                  <a:lnTo>
                    <a:pt x="573" y="518"/>
                  </a:lnTo>
                  <a:lnTo>
                    <a:pt x="480" y="341"/>
                  </a:lnTo>
                  <a:lnTo>
                    <a:pt x="512" y="341"/>
                  </a:lnTo>
                  <a:lnTo>
                    <a:pt x="59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90" name="Freeform 20"/>
            <p:cNvSpPr>
              <a:spLocks/>
            </p:cNvSpPr>
            <p:nvPr/>
          </p:nvSpPr>
          <p:spPr bwMode="auto">
            <a:xfrm>
              <a:off x="2640013" y="4524375"/>
              <a:ext cx="477838" cy="581025"/>
            </a:xfrm>
            <a:custGeom>
              <a:avLst/>
              <a:gdLst>
                <a:gd name="T0" fmla="*/ 383 w 601"/>
                <a:gd name="T1" fmla="*/ 669 h 730"/>
                <a:gd name="T2" fmla="*/ 383 w 601"/>
                <a:gd name="T3" fmla="*/ 78 h 730"/>
                <a:gd name="T4" fmla="*/ 404 w 601"/>
                <a:gd name="T5" fmla="*/ 78 h 730"/>
                <a:gd name="T6" fmla="*/ 431 w 601"/>
                <a:gd name="T7" fmla="*/ 78 h 730"/>
                <a:gd name="T8" fmla="*/ 438 w 601"/>
                <a:gd name="T9" fmla="*/ 78 h 730"/>
                <a:gd name="T10" fmla="*/ 452 w 601"/>
                <a:gd name="T11" fmla="*/ 72 h 730"/>
                <a:gd name="T12" fmla="*/ 463 w 601"/>
                <a:gd name="T13" fmla="*/ 61 h 730"/>
                <a:gd name="T14" fmla="*/ 469 w 601"/>
                <a:gd name="T15" fmla="*/ 47 h 730"/>
                <a:gd name="T16" fmla="*/ 471 w 601"/>
                <a:gd name="T17" fmla="*/ 38 h 730"/>
                <a:gd name="T18" fmla="*/ 467 w 601"/>
                <a:gd name="T19" fmla="*/ 25 h 730"/>
                <a:gd name="T20" fmla="*/ 459 w 601"/>
                <a:gd name="T21" fmla="*/ 11 h 730"/>
                <a:gd name="T22" fmla="*/ 446 w 601"/>
                <a:gd name="T23" fmla="*/ 4 h 730"/>
                <a:gd name="T24" fmla="*/ 431 w 601"/>
                <a:gd name="T25" fmla="*/ 0 h 730"/>
                <a:gd name="T26" fmla="*/ 252 w 601"/>
                <a:gd name="T27" fmla="*/ 0 h 730"/>
                <a:gd name="T28" fmla="*/ 87 w 601"/>
                <a:gd name="T29" fmla="*/ 0 h 730"/>
                <a:gd name="T30" fmla="*/ 80 w 601"/>
                <a:gd name="T31" fmla="*/ 23 h 730"/>
                <a:gd name="T32" fmla="*/ 57 w 601"/>
                <a:gd name="T33" fmla="*/ 53 h 730"/>
                <a:gd name="T34" fmla="*/ 32 w 601"/>
                <a:gd name="T35" fmla="*/ 70 h 730"/>
                <a:gd name="T36" fmla="*/ 11 w 601"/>
                <a:gd name="T37" fmla="*/ 78 h 730"/>
                <a:gd name="T38" fmla="*/ 232 w 601"/>
                <a:gd name="T39" fmla="*/ 669 h 730"/>
                <a:gd name="T40" fmla="*/ 25 w 601"/>
                <a:gd name="T41" fmla="*/ 669 h 730"/>
                <a:gd name="T42" fmla="*/ 6 w 601"/>
                <a:gd name="T43" fmla="*/ 677 h 730"/>
                <a:gd name="T44" fmla="*/ 0 w 601"/>
                <a:gd name="T45" fmla="*/ 696 h 730"/>
                <a:gd name="T46" fmla="*/ 0 w 601"/>
                <a:gd name="T47" fmla="*/ 705 h 730"/>
                <a:gd name="T48" fmla="*/ 6 w 601"/>
                <a:gd name="T49" fmla="*/ 723 h 730"/>
                <a:gd name="T50" fmla="*/ 25 w 601"/>
                <a:gd name="T51" fmla="*/ 730 h 730"/>
                <a:gd name="T52" fmla="*/ 577 w 601"/>
                <a:gd name="T53" fmla="*/ 730 h 730"/>
                <a:gd name="T54" fmla="*/ 596 w 601"/>
                <a:gd name="T55" fmla="*/ 723 h 730"/>
                <a:gd name="T56" fmla="*/ 601 w 601"/>
                <a:gd name="T57" fmla="*/ 705 h 730"/>
                <a:gd name="T58" fmla="*/ 601 w 601"/>
                <a:gd name="T59" fmla="*/ 696 h 730"/>
                <a:gd name="T60" fmla="*/ 596 w 601"/>
                <a:gd name="T61" fmla="*/ 677 h 730"/>
                <a:gd name="T62" fmla="*/ 577 w 601"/>
                <a:gd name="T63" fmla="*/ 66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1" h="730">
                  <a:moveTo>
                    <a:pt x="577" y="669"/>
                  </a:moveTo>
                  <a:lnTo>
                    <a:pt x="383" y="669"/>
                  </a:lnTo>
                  <a:lnTo>
                    <a:pt x="383" y="78"/>
                  </a:lnTo>
                  <a:lnTo>
                    <a:pt x="383" y="78"/>
                  </a:lnTo>
                  <a:lnTo>
                    <a:pt x="404" y="78"/>
                  </a:lnTo>
                  <a:lnTo>
                    <a:pt x="404" y="78"/>
                  </a:lnTo>
                  <a:lnTo>
                    <a:pt x="404" y="78"/>
                  </a:lnTo>
                  <a:lnTo>
                    <a:pt x="431" y="78"/>
                  </a:lnTo>
                  <a:lnTo>
                    <a:pt x="431" y="78"/>
                  </a:lnTo>
                  <a:lnTo>
                    <a:pt x="438" y="78"/>
                  </a:lnTo>
                  <a:lnTo>
                    <a:pt x="446" y="74"/>
                  </a:lnTo>
                  <a:lnTo>
                    <a:pt x="452" y="72"/>
                  </a:lnTo>
                  <a:lnTo>
                    <a:pt x="459" y="66"/>
                  </a:lnTo>
                  <a:lnTo>
                    <a:pt x="463" y="61"/>
                  </a:lnTo>
                  <a:lnTo>
                    <a:pt x="467" y="53"/>
                  </a:lnTo>
                  <a:lnTo>
                    <a:pt x="469" y="47"/>
                  </a:lnTo>
                  <a:lnTo>
                    <a:pt x="471" y="38"/>
                  </a:lnTo>
                  <a:lnTo>
                    <a:pt x="471" y="38"/>
                  </a:lnTo>
                  <a:lnTo>
                    <a:pt x="469" y="30"/>
                  </a:lnTo>
                  <a:lnTo>
                    <a:pt x="467" y="25"/>
                  </a:lnTo>
                  <a:lnTo>
                    <a:pt x="463" y="17"/>
                  </a:lnTo>
                  <a:lnTo>
                    <a:pt x="459" y="11"/>
                  </a:lnTo>
                  <a:lnTo>
                    <a:pt x="452" y="6"/>
                  </a:lnTo>
                  <a:lnTo>
                    <a:pt x="446" y="4"/>
                  </a:lnTo>
                  <a:lnTo>
                    <a:pt x="438" y="0"/>
                  </a:lnTo>
                  <a:lnTo>
                    <a:pt x="431" y="0"/>
                  </a:lnTo>
                  <a:lnTo>
                    <a:pt x="410" y="0"/>
                  </a:lnTo>
                  <a:lnTo>
                    <a:pt x="252" y="0"/>
                  </a:lnTo>
                  <a:lnTo>
                    <a:pt x="87" y="0"/>
                  </a:lnTo>
                  <a:lnTo>
                    <a:pt x="87" y="0"/>
                  </a:lnTo>
                  <a:lnTo>
                    <a:pt x="84" y="11"/>
                  </a:lnTo>
                  <a:lnTo>
                    <a:pt x="80" y="23"/>
                  </a:lnTo>
                  <a:lnTo>
                    <a:pt x="68" y="40"/>
                  </a:lnTo>
                  <a:lnTo>
                    <a:pt x="57" y="53"/>
                  </a:lnTo>
                  <a:lnTo>
                    <a:pt x="44" y="62"/>
                  </a:lnTo>
                  <a:lnTo>
                    <a:pt x="32" y="70"/>
                  </a:lnTo>
                  <a:lnTo>
                    <a:pt x="21" y="74"/>
                  </a:lnTo>
                  <a:lnTo>
                    <a:pt x="11" y="78"/>
                  </a:lnTo>
                  <a:lnTo>
                    <a:pt x="232" y="78"/>
                  </a:lnTo>
                  <a:lnTo>
                    <a:pt x="232" y="669"/>
                  </a:lnTo>
                  <a:lnTo>
                    <a:pt x="25" y="669"/>
                  </a:lnTo>
                  <a:lnTo>
                    <a:pt x="25" y="669"/>
                  </a:lnTo>
                  <a:lnTo>
                    <a:pt x="15" y="671"/>
                  </a:lnTo>
                  <a:lnTo>
                    <a:pt x="6" y="677"/>
                  </a:lnTo>
                  <a:lnTo>
                    <a:pt x="2" y="685"/>
                  </a:lnTo>
                  <a:lnTo>
                    <a:pt x="0" y="696"/>
                  </a:lnTo>
                  <a:lnTo>
                    <a:pt x="0" y="705"/>
                  </a:lnTo>
                  <a:lnTo>
                    <a:pt x="0" y="705"/>
                  </a:lnTo>
                  <a:lnTo>
                    <a:pt x="2" y="715"/>
                  </a:lnTo>
                  <a:lnTo>
                    <a:pt x="6" y="723"/>
                  </a:lnTo>
                  <a:lnTo>
                    <a:pt x="15" y="728"/>
                  </a:lnTo>
                  <a:lnTo>
                    <a:pt x="25" y="730"/>
                  </a:lnTo>
                  <a:lnTo>
                    <a:pt x="577" y="730"/>
                  </a:lnTo>
                  <a:lnTo>
                    <a:pt x="577" y="730"/>
                  </a:lnTo>
                  <a:lnTo>
                    <a:pt x="586" y="728"/>
                  </a:lnTo>
                  <a:lnTo>
                    <a:pt x="596" y="723"/>
                  </a:lnTo>
                  <a:lnTo>
                    <a:pt x="600" y="715"/>
                  </a:lnTo>
                  <a:lnTo>
                    <a:pt x="601" y="705"/>
                  </a:lnTo>
                  <a:lnTo>
                    <a:pt x="601" y="696"/>
                  </a:lnTo>
                  <a:lnTo>
                    <a:pt x="601" y="696"/>
                  </a:lnTo>
                  <a:lnTo>
                    <a:pt x="600" y="685"/>
                  </a:lnTo>
                  <a:lnTo>
                    <a:pt x="596" y="677"/>
                  </a:lnTo>
                  <a:lnTo>
                    <a:pt x="586" y="671"/>
                  </a:lnTo>
                  <a:lnTo>
                    <a:pt x="577" y="669"/>
                  </a:lnTo>
                  <a:lnTo>
                    <a:pt x="577" y="6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grpSp>
        <p:nvGrpSpPr>
          <p:cNvPr id="491" name="Group 490"/>
          <p:cNvGrpSpPr/>
          <p:nvPr/>
        </p:nvGrpSpPr>
        <p:grpSpPr>
          <a:xfrm>
            <a:off x="6891962" y="4895795"/>
            <a:ext cx="231866" cy="231867"/>
            <a:chOff x="9231815" y="1463481"/>
            <a:chExt cx="255053" cy="255053"/>
          </a:xfrm>
        </p:grpSpPr>
        <p:sp>
          <p:nvSpPr>
            <p:cNvPr id="492" name="Oval 491"/>
            <p:cNvSpPr/>
            <p:nvPr/>
          </p:nvSpPr>
          <p:spPr>
            <a:xfrm>
              <a:off x="9231815" y="1463481"/>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93" name="Picture 4" descr="\\psf\Host\Volumes\EP File Share\Touch\Project Juniper Partner Conference\Development\T2592\Artwork\Diagram Development\T2592_Diagrams-11.png"/>
            <p:cNvPicPr>
              <a:picLocks noChangeAspect="1" noChangeArrowheads="1"/>
            </p:cNvPicPr>
            <p:nvPr/>
          </p:nvPicPr>
          <p:blipFill>
            <a:blip r:embed="rId19" cstate="screen">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bwMode="auto">
            <a:xfrm>
              <a:off x="9276215" y="1510593"/>
              <a:ext cx="166255" cy="157942"/>
            </a:xfrm>
            <a:prstGeom prst="rect">
              <a:avLst/>
            </a:prstGeom>
            <a:noFill/>
            <a:ln>
              <a:noFill/>
            </a:ln>
            <a:extLst/>
          </p:spPr>
        </p:pic>
      </p:grpSp>
      <p:grpSp>
        <p:nvGrpSpPr>
          <p:cNvPr id="494" name="Group 493"/>
          <p:cNvGrpSpPr/>
          <p:nvPr/>
        </p:nvGrpSpPr>
        <p:grpSpPr>
          <a:xfrm>
            <a:off x="6891962" y="4224973"/>
            <a:ext cx="231866" cy="231867"/>
            <a:chOff x="9168267" y="2351735"/>
            <a:chExt cx="255053" cy="255053"/>
          </a:xfrm>
        </p:grpSpPr>
        <p:sp>
          <p:nvSpPr>
            <p:cNvPr id="495" name="Oval 494"/>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96" name="Picture 495"/>
            <p:cNvPicPr>
              <a:picLocks noChangeAspect="1"/>
            </p:cNvPicPr>
            <p:nvPr/>
          </p:nvPicPr>
          <p:blipFill>
            <a:blip r:embed="rId21" cstate="screen">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497" name="Group 496"/>
          <p:cNvGrpSpPr/>
          <p:nvPr/>
        </p:nvGrpSpPr>
        <p:grpSpPr>
          <a:xfrm>
            <a:off x="7886315" y="2943250"/>
            <a:ext cx="231866" cy="231867"/>
            <a:chOff x="9187417" y="1094468"/>
            <a:chExt cx="255053" cy="255053"/>
          </a:xfrm>
        </p:grpSpPr>
        <p:sp>
          <p:nvSpPr>
            <p:cNvPr id="498" name="Oval 497"/>
            <p:cNvSpPr/>
            <p:nvPr/>
          </p:nvSpPr>
          <p:spPr>
            <a:xfrm>
              <a:off x="9187417" y="1094468"/>
              <a:ext cx="255053" cy="255053"/>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99" name="Picture 4" descr="\\psf\Host\Volumes\EP File Share\Touch\Project Juniper Partner Conference\Development\T2592\Artwork\Diagram Development\T2592_Diagrams-11.png"/>
            <p:cNvPicPr>
              <a:picLocks noChangeAspect="1" noChangeArrowheads="1"/>
            </p:cNvPicPr>
            <p:nvPr/>
          </p:nvPicPr>
          <p:blipFill>
            <a:blip r:embed="rId19" cstate="screen">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bwMode="auto">
            <a:xfrm>
              <a:off x="9231817" y="1141580"/>
              <a:ext cx="166255" cy="157942"/>
            </a:xfrm>
            <a:prstGeom prst="rect">
              <a:avLst/>
            </a:prstGeom>
            <a:noFill/>
            <a:ln>
              <a:noFill/>
            </a:ln>
            <a:extLst/>
          </p:spPr>
        </p:pic>
      </p:grpSp>
      <p:grpSp>
        <p:nvGrpSpPr>
          <p:cNvPr id="500" name="Group 499"/>
          <p:cNvGrpSpPr/>
          <p:nvPr/>
        </p:nvGrpSpPr>
        <p:grpSpPr>
          <a:xfrm>
            <a:off x="6891962" y="4660232"/>
            <a:ext cx="231866" cy="231867"/>
            <a:chOff x="9168267" y="2351735"/>
            <a:chExt cx="255053" cy="255053"/>
          </a:xfrm>
        </p:grpSpPr>
        <p:sp>
          <p:nvSpPr>
            <p:cNvPr id="501" name="Oval 500"/>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02" name="Picture 501"/>
            <p:cNvPicPr>
              <a:picLocks noChangeAspect="1"/>
            </p:cNvPicPr>
            <p:nvPr/>
          </p:nvPicPr>
          <p:blipFill>
            <a:blip r:embed="rId21" cstate="screen">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503" name="Group 502"/>
          <p:cNvGrpSpPr/>
          <p:nvPr/>
        </p:nvGrpSpPr>
        <p:grpSpPr>
          <a:xfrm>
            <a:off x="7880828" y="2408234"/>
            <a:ext cx="231866" cy="231867"/>
            <a:chOff x="9168267" y="2351735"/>
            <a:chExt cx="255053" cy="255053"/>
          </a:xfrm>
        </p:grpSpPr>
        <p:sp>
          <p:nvSpPr>
            <p:cNvPr id="504" name="Oval 503"/>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05" name="Picture 504"/>
            <p:cNvPicPr>
              <a:picLocks noChangeAspect="1"/>
            </p:cNvPicPr>
            <p:nvPr/>
          </p:nvPicPr>
          <p:blipFill>
            <a:blip r:embed="rId21" cstate="screen">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506" name="Group 505"/>
          <p:cNvGrpSpPr/>
          <p:nvPr/>
        </p:nvGrpSpPr>
        <p:grpSpPr>
          <a:xfrm>
            <a:off x="4461582" y="2072701"/>
            <a:ext cx="231866" cy="231867"/>
            <a:chOff x="9168267" y="2351735"/>
            <a:chExt cx="255053" cy="255053"/>
          </a:xfrm>
        </p:grpSpPr>
        <p:sp>
          <p:nvSpPr>
            <p:cNvPr id="507" name="Oval 506"/>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08" name="Picture 507"/>
            <p:cNvPicPr>
              <a:picLocks noChangeAspect="1"/>
            </p:cNvPicPr>
            <p:nvPr/>
          </p:nvPicPr>
          <p:blipFill>
            <a:blip r:embed="rId21" cstate="screen">
              <a:extLst>
                <a:ext uri="{BEBA8EAE-BF5A-486C-A8C5-ECC9F3942E4B}">
                  <a14:imgProps xmlns:a14="http://schemas.microsoft.com/office/drawing/2010/main">
                    <a14:imgLayer r:embed="rId26">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509" name="Group 508"/>
          <p:cNvGrpSpPr/>
          <p:nvPr/>
        </p:nvGrpSpPr>
        <p:grpSpPr>
          <a:xfrm>
            <a:off x="4461582" y="2316784"/>
            <a:ext cx="231866" cy="231867"/>
            <a:chOff x="9231815" y="1463481"/>
            <a:chExt cx="255053" cy="255053"/>
          </a:xfrm>
        </p:grpSpPr>
        <p:sp>
          <p:nvSpPr>
            <p:cNvPr id="510" name="Oval 509"/>
            <p:cNvSpPr/>
            <p:nvPr/>
          </p:nvSpPr>
          <p:spPr>
            <a:xfrm>
              <a:off x="9231815" y="1463481"/>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1" name="Picture 4" descr="\\psf\Host\Volumes\EP File Share\Touch\Project Juniper Partner Conference\Development\T2592\Artwork\Diagram Development\T2592_Diagrams-11.png"/>
            <p:cNvPicPr>
              <a:picLocks noChangeAspect="1" noChangeArrowheads="1"/>
            </p:cNvPicPr>
            <p:nvPr/>
          </p:nvPicPr>
          <p:blipFill>
            <a:blip r:embed="rId19" cstate="screen">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bwMode="auto">
            <a:xfrm>
              <a:off x="9276215" y="1510593"/>
              <a:ext cx="166255" cy="157942"/>
            </a:xfrm>
            <a:prstGeom prst="rect">
              <a:avLst/>
            </a:prstGeom>
            <a:noFill/>
            <a:ln>
              <a:noFill/>
            </a:ln>
            <a:extLst/>
          </p:spPr>
        </p:pic>
      </p:grpSp>
      <p:grpSp>
        <p:nvGrpSpPr>
          <p:cNvPr id="512" name="Group 511"/>
          <p:cNvGrpSpPr/>
          <p:nvPr/>
        </p:nvGrpSpPr>
        <p:grpSpPr>
          <a:xfrm>
            <a:off x="6892524" y="3720968"/>
            <a:ext cx="231866" cy="231867"/>
            <a:chOff x="9149412" y="1946829"/>
            <a:chExt cx="255053" cy="255053"/>
          </a:xfrm>
        </p:grpSpPr>
        <p:sp>
          <p:nvSpPr>
            <p:cNvPr id="513" name="Oval 512"/>
            <p:cNvSpPr/>
            <p:nvPr/>
          </p:nvSpPr>
          <p:spPr>
            <a:xfrm>
              <a:off x="9149412" y="1946829"/>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514" name="Picture 2" descr="\\psf\Host\Volumes\EP File Share\Touch\Project Juniper Partner Conference\Development\T2592\Artwork\Diagram Development\T2592_Diagrams-09.png"/>
            <p:cNvPicPr>
              <a:picLocks noChangeAspect="1" noChangeArrowheads="1"/>
            </p:cNvPicPr>
            <p:nvPr/>
          </p:nvPicPr>
          <p:blipFill>
            <a:blip r:embed="rId27" cstate="screen">
              <a:extLst>
                <a:ext uri="{BEBA8EAE-BF5A-486C-A8C5-ECC9F3942E4B}">
                  <a14:imgProps xmlns:a14="http://schemas.microsoft.com/office/drawing/2010/main">
                    <a14:imgLayer r:embed="rId2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202026" y="1999443"/>
              <a:ext cx="149824" cy="14982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789374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16"/>
                                        </p:tgtEl>
                                        <p:attrNameLst>
                                          <p:attrName>style.visibility</p:attrName>
                                        </p:attrNameLst>
                                      </p:cBhvr>
                                      <p:to>
                                        <p:strVal val="visible"/>
                                      </p:to>
                                    </p:set>
                                    <p:animEffect transition="in" filter="fade">
                                      <p:cBhvr>
                                        <p:cTn id="7" dur="500"/>
                                        <p:tgtEl>
                                          <p:spTgt spid="4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6"/>
                                        </p:tgtEl>
                                        <p:attrNameLst>
                                          <p:attrName>style.visibility</p:attrName>
                                        </p:attrNameLst>
                                      </p:cBhvr>
                                      <p:to>
                                        <p:strVal val="visible"/>
                                      </p:to>
                                    </p:set>
                                    <p:animEffect transition="in" filter="fade">
                                      <p:cBhvr>
                                        <p:cTn id="11" dur="500"/>
                                        <p:tgtEl>
                                          <p:spTgt spid="50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09"/>
                                        </p:tgtEl>
                                        <p:attrNameLst>
                                          <p:attrName>style.visibility</p:attrName>
                                        </p:attrNameLst>
                                      </p:cBhvr>
                                      <p:to>
                                        <p:strVal val="visible"/>
                                      </p:to>
                                    </p:set>
                                    <p:animEffect transition="in" filter="fade">
                                      <p:cBhvr>
                                        <p:cTn id="15" dur="500"/>
                                        <p:tgtEl>
                                          <p:spTgt spid="50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3"/>
                                        </p:tgtEl>
                                        <p:attrNameLst>
                                          <p:attrName>style.visibility</p:attrName>
                                        </p:attrNameLst>
                                      </p:cBhvr>
                                      <p:to>
                                        <p:strVal val="visible"/>
                                      </p:to>
                                    </p:set>
                                    <p:animEffect transition="in" filter="fade">
                                      <p:cBhvr>
                                        <p:cTn id="19" dur="500"/>
                                        <p:tgtEl>
                                          <p:spTgt spid="50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97"/>
                                        </p:tgtEl>
                                        <p:attrNameLst>
                                          <p:attrName>style.visibility</p:attrName>
                                        </p:attrNameLst>
                                      </p:cBhvr>
                                      <p:to>
                                        <p:strVal val="visible"/>
                                      </p:to>
                                    </p:set>
                                    <p:animEffect transition="in" filter="fade">
                                      <p:cBhvr>
                                        <p:cTn id="23" dur="500"/>
                                        <p:tgtEl>
                                          <p:spTgt spid="49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12"/>
                                        </p:tgtEl>
                                        <p:attrNameLst>
                                          <p:attrName>style.visibility</p:attrName>
                                        </p:attrNameLst>
                                      </p:cBhvr>
                                      <p:to>
                                        <p:strVal val="visible"/>
                                      </p:to>
                                    </p:set>
                                    <p:animEffect transition="in" filter="fade">
                                      <p:cBhvr>
                                        <p:cTn id="27" dur="500"/>
                                        <p:tgtEl>
                                          <p:spTgt spid="51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4"/>
                                        </p:tgtEl>
                                        <p:attrNameLst>
                                          <p:attrName>style.visibility</p:attrName>
                                        </p:attrNameLst>
                                      </p:cBhvr>
                                      <p:to>
                                        <p:strVal val="visible"/>
                                      </p:to>
                                    </p:set>
                                    <p:animEffect transition="in" filter="fade">
                                      <p:cBhvr>
                                        <p:cTn id="31" dur="500"/>
                                        <p:tgtEl>
                                          <p:spTgt spid="494"/>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00"/>
                                        </p:tgtEl>
                                        <p:attrNameLst>
                                          <p:attrName>style.visibility</p:attrName>
                                        </p:attrNameLst>
                                      </p:cBhvr>
                                      <p:to>
                                        <p:strVal val="visible"/>
                                      </p:to>
                                    </p:set>
                                    <p:animEffect transition="in" filter="fade">
                                      <p:cBhvr>
                                        <p:cTn id="35" dur="500"/>
                                        <p:tgtEl>
                                          <p:spTgt spid="500"/>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91"/>
                                        </p:tgtEl>
                                        <p:attrNameLst>
                                          <p:attrName>style.visibility</p:attrName>
                                        </p:attrNameLst>
                                      </p:cBhvr>
                                      <p:to>
                                        <p:strVal val="visible"/>
                                      </p:to>
                                    </p:set>
                                    <p:animEffect transition="in" filter="fade">
                                      <p:cBhvr>
                                        <p:cTn id="39" dur="500"/>
                                        <p:tgtEl>
                                          <p:spTgt spid="491"/>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19"/>
                                        </p:tgtEl>
                                        <p:attrNameLst>
                                          <p:attrName>style.visibility</p:attrName>
                                        </p:attrNameLst>
                                      </p:cBhvr>
                                      <p:to>
                                        <p:strVal val="visible"/>
                                      </p:to>
                                    </p:set>
                                    <p:animEffect transition="in" filter="fade">
                                      <p:cBhvr>
                                        <p:cTn id="43" dur="500"/>
                                        <p:tgtEl>
                                          <p:spTgt spid="419"/>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40"/>
                                        </p:tgtEl>
                                        <p:attrNameLst>
                                          <p:attrName>style.visibility</p:attrName>
                                        </p:attrNameLst>
                                      </p:cBhvr>
                                      <p:to>
                                        <p:strVal val="visible"/>
                                      </p:to>
                                    </p:set>
                                    <p:animEffect transition="in" filter="fade">
                                      <p:cBhvr>
                                        <p:cTn id="47" dur="500"/>
                                        <p:tgtEl>
                                          <p:spTgt spid="440"/>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36"/>
                                        </p:tgtEl>
                                        <p:attrNameLst>
                                          <p:attrName>style.visibility</p:attrName>
                                        </p:attrNameLst>
                                      </p:cBhvr>
                                      <p:to>
                                        <p:strVal val="visible"/>
                                      </p:to>
                                    </p:set>
                                    <p:animEffect transition="in" filter="fade">
                                      <p:cBhvr>
                                        <p:cTn id="51" dur="500"/>
                                        <p:tgtEl>
                                          <p:spTgt spid="43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28"/>
                                        </p:tgtEl>
                                        <p:attrNameLst>
                                          <p:attrName>style.visibility</p:attrName>
                                        </p:attrNameLst>
                                      </p:cBhvr>
                                      <p:to>
                                        <p:strVal val="visible"/>
                                      </p:to>
                                    </p:set>
                                    <p:animEffect transition="in" filter="fade">
                                      <p:cBhvr>
                                        <p:cTn id="55" dur="500"/>
                                        <p:tgtEl>
                                          <p:spTgt spid="428"/>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83"/>
                                        </p:tgtEl>
                                        <p:attrNameLst>
                                          <p:attrName>style.visibility</p:attrName>
                                        </p:attrNameLst>
                                      </p:cBhvr>
                                      <p:to>
                                        <p:strVal val="visible"/>
                                      </p:to>
                                    </p:set>
                                    <p:animEffect transition="in" filter="fade">
                                      <p:cBhvr>
                                        <p:cTn id="59" dur="500"/>
                                        <p:tgtEl>
                                          <p:spTgt spid="48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33"/>
                                        </p:tgtEl>
                                        <p:attrNameLst>
                                          <p:attrName>style.visibility</p:attrName>
                                        </p:attrNameLst>
                                      </p:cBhvr>
                                      <p:to>
                                        <p:strVal val="visible"/>
                                      </p:to>
                                    </p:set>
                                    <p:animEffect transition="in" filter="fade">
                                      <p:cBhvr>
                                        <p:cTn id="63" dur="500"/>
                                        <p:tgtEl>
                                          <p:spTgt spid="433"/>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77"/>
                                        </p:tgtEl>
                                        <p:attrNameLst>
                                          <p:attrName>style.visibility</p:attrName>
                                        </p:attrNameLst>
                                      </p:cBhvr>
                                      <p:to>
                                        <p:strVal val="visible"/>
                                      </p:to>
                                    </p:set>
                                    <p:animEffect transition="in" filter="fade">
                                      <p:cBhvr>
                                        <p:cTn id="67" dur="500"/>
                                        <p:tgtEl>
                                          <p:spTgt spid="477"/>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422"/>
                                        </p:tgtEl>
                                        <p:attrNameLst>
                                          <p:attrName>style.visibility</p:attrName>
                                        </p:attrNameLst>
                                      </p:cBhvr>
                                      <p:to>
                                        <p:strVal val="visible"/>
                                      </p:to>
                                    </p:set>
                                    <p:animEffect transition="in" filter="fade">
                                      <p:cBhvr>
                                        <p:cTn id="71" dur="500"/>
                                        <p:tgtEl>
                                          <p:spTgt spid="422"/>
                                        </p:tgtEl>
                                      </p:cBhvr>
                                    </p:animEffect>
                                  </p:childTnLst>
                                </p:cTn>
                              </p:par>
                            </p:childTnLst>
                          </p:cTn>
                        </p:par>
                        <p:par>
                          <p:cTn id="72" fill="hold">
                            <p:stCondLst>
                              <p:cond delay="8500"/>
                            </p:stCondLst>
                            <p:childTnLst>
                              <p:par>
                                <p:cTn id="73" presetID="9" presetClass="entr" presetSubtype="0" fill="hold" grpId="0" nodeType="afterEffect">
                                  <p:stCondLst>
                                    <p:cond delay="0"/>
                                  </p:stCondLst>
                                  <p:childTnLst>
                                    <p:set>
                                      <p:cBhvr>
                                        <p:cTn id="74" dur="1" fill="hold">
                                          <p:stCondLst>
                                            <p:cond delay="0"/>
                                          </p:stCondLst>
                                        </p:cTn>
                                        <p:tgtEl>
                                          <p:spTgt spid="475"/>
                                        </p:tgtEl>
                                        <p:attrNameLst>
                                          <p:attrName>style.visibility</p:attrName>
                                        </p:attrNameLst>
                                      </p:cBhvr>
                                      <p:to>
                                        <p:strVal val="visible"/>
                                      </p:to>
                                    </p:set>
                                    <p:animEffect transition="in" filter="dissolve">
                                      <p:cBhvr>
                                        <p:cTn id="75" dur="500"/>
                                        <p:tgtEl>
                                          <p:spTgt spid="475"/>
                                        </p:tgtEl>
                                      </p:cBhvr>
                                    </p:animEffect>
                                  </p:childTnLst>
                                </p:cTn>
                              </p:par>
                            </p:childTnLst>
                          </p:cTn>
                        </p:par>
                        <p:par>
                          <p:cTn id="76" fill="hold">
                            <p:stCondLst>
                              <p:cond delay="9000"/>
                            </p:stCondLst>
                            <p:childTnLst>
                              <p:par>
                                <p:cTn id="77" presetID="9" presetClass="entr" presetSubtype="0" fill="hold" grpId="0" nodeType="afterEffect">
                                  <p:stCondLst>
                                    <p:cond delay="0"/>
                                  </p:stCondLst>
                                  <p:childTnLst>
                                    <p:set>
                                      <p:cBhvr>
                                        <p:cTn id="78" dur="1" fill="hold">
                                          <p:stCondLst>
                                            <p:cond delay="0"/>
                                          </p:stCondLst>
                                        </p:cTn>
                                        <p:tgtEl>
                                          <p:spTgt spid="474"/>
                                        </p:tgtEl>
                                        <p:attrNameLst>
                                          <p:attrName>style.visibility</p:attrName>
                                        </p:attrNameLst>
                                      </p:cBhvr>
                                      <p:to>
                                        <p:strVal val="visible"/>
                                      </p:to>
                                    </p:set>
                                    <p:animEffect transition="in" filter="dissolve">
                                      <p:cBhvr>
                                        <p:cTn id="79" dur="500"/>
                                        <p:tgtEl>
                                          <p:spTgt spid="474"/>
                                        </p:tgtEl>
                                      </p:cBhvr>
                                    </p:animEffect>
                                  </p:childTnLst>
                                </p:cTn>
                              </p:par>
                            </p:childTnLst>
                          </p:cTn>
                        </p:par>
                        <p:par>
                          <p:cTn id="80" fill="hold">
                            <p:stCondLst>
                              <p:cond delay="9500"/>
                            </p:stCondLst>
                            <p:childTnLst>
                              <p:par>
                                <p:cTn id="81" presetID="9" presetClass="entr" presetSubtype="0" fill="hold" grpId="0" nodeType="afterEffect">
                                  <p:stCondLst>
                                    <p:cond delay="0"/>
                                  </p:stCondLst>
                                  <p:childTnLst>
                                    <p:set>
                                      <p:cBhvr>
                                        <p:cTn id="82" dur="1" fill="hold">
                                          <p:stCondLst>
                                            <p:cond delay="0"/>
                                          </p:stCondLst>
                                        </p:cTn>
                                        <p:tgtEl>
                                          <p:spTgt spid="471"/>
                                        </p:tgtEl>
                                        <p:attrNameLst>
                                          <p:attrName>style.visibility</p:attrName>
                                        </p:attrNameLst>
                                      </p:cBhvr>
                                      <p:to>
                                        <p:strVal val="visible"/>
                                      </p:to>
                                    </p:set>
                                    <p:animEffect transition="in" filter="dissolve">
                                      <p:cBhvr>
                                        <p:cTn id="83" dur="500"/>
                                        <p:tgtEl>
                                          <p:spTgt spid="471"/>
                                        </p:tgtEl>
                                      </p:cBhvr>
                                    </p:animEffect>
                                  </p:childTnLst>
                                </p:cTn>
                              </p:par>
                            </p:childTnLst>
                          </p:cTn>
                        </p:par>
                        <p:par>
                          <p:cTn id="84" fill="hold">
                            <p:stCondLst>
                              <p:cond delay="10000"/>
                            </p:stCondLst>
                            <p:childTnLst>
                              <p:par>
                                <p:cTn id="85" presetID="9" presetClass="entr" presetSubtype="0" fill="hold" grpId="0" nodeType="afterEffect">
                                  <p:stCondLst>
                                    <p:cond delay="0"/>
                                  </p:stCondLst>
                                  <p:childTnLst>
                                    <p:set>
                                      <p:cBhvr>
                                        <p:cTn id="86" dur="1" fill="hold">
                                          <p:stCondLst>
                                            <p:cond delay="0"/>
                                          </p:stCondLst>
                                        </p:cTn>
                                        <p:tgtEl>
                                          <p:spTgt spid="470"/>
                                        </p:tgtEl>
                                        <p:attrNameLst>
                                          <p:attrName>style.visibility</p:attrName>
                                        </p:attrNameLst>
                                      </p:cBhvr>
                                      <p:to>
                                        <p:strVal val="visible"/>
                                      </p:to>
                                    </p:set>
                                    <p:animEffect transition="in" filter="dissolve">
                                      <p:cBhvr>
                                        <p:cTn id="87" dur="500"/>
                                        <p:tgtEl>
                                          <p:spTgt spid="470"/>
                                        </p:tgtEl>
                                      </p:cBhvr>
                                    </p:animEffect>
                                  </p:childTnLst>
                                </p:cTn>
                              </p:par>
                            </p:childTnLst>
                          </p:cTn>
                        </p:par>
                        <p:par>
                          <p:cTn id="88" fill="hold">
                            <p:stCondLst>
                              <p:cond delay="10500"/>
                            </p:stCondLst>
                            <p:childTnLst>
                              <p:par>
                                <p:cTn id="89" presetID="9" presetClass="entr" presetSubtype="0" fill="hold" grpId="0" nodeType="afterEffect">
                                  <p:stCondLst>
                                    <p:cond delay="0"/>
                                  </p:stCondLst>
                                  <p:childTnLst>
                                    <p:set>
                                      <p:cBhvr>
                                        <p:cTn id="90" dur="1" fill="hold">
                                          <p:stCondLst>
                                            <p:cond delay="0"/>
                                          </p:stCondLst>
                                        </p:cTn>
                                        <p:tgtEl>
                                          <p:spTgt spid="453"/>
                                        </p:tgtEl>
                                        <p:attrNameLst>
                                          <p:attrName>style.visibility</p:attrName>
                                        </p:attrNameLst>
                                      </p:cBhvr>
                                      <p:to>
                                        <p:strVal val="visible"/>
                                      </p:to>
                                    </p:set>
                                    <p:animEffect transition="in" filter="dissolve">
                                      <p:cBhvr>
                                        <p:cTn id="91" dur="500"/>
                                        <p:tgtEl>
                                          <p:spTgt spid="453"/>
                                        </p:tgtEl>
                                      </p:cBhvr>
                                    </p:animEffect>
                                  </p:childTnLst>
                                </p:cTn>
                              </p:par>
                            </p:childTnLst>
                          </p:cTn>
                        </p:par>
                        <p:par>
                          <p:cTn id="92" fill="hold">
                            <p:stCondLst>
                              <p:cond delay="11000"/>
                            </p:stCondLst>
                            <p:childTnLst>
                              <p:par>
                                <p:cTn id="93" presetID="9" presetClass="entr" presetSubtype="0" fill="hold" grpId="0" nodeType="afterEffect">
                                  <p:stCondLst>
                                    <p:cond delay="0"/>
                                  </p:stCondLst>
                                  <p:childTnLst>
                                    <p:set>
                                      <p:cBhvr>
                                        <p:cTn id="94" dur="1" fill="hold">
                                          <p:stCondLst>
                                            <p:cond delay="0"/>
                                          </p:stCondLst>
                                        </p:cTn>
                                        <p:tgtEl>
                                          <p:spTgt spid="452"/>
                                        </p:tgtEl>
                                        <p:attrNameLst>
                                          <p:attrName>style.visibility</p:attrName>
                                        </p:attrNameLst>
                                      </p:cBhvr>
                                      <p:to>
                                        <p:strVal val="visible"/>
                                      </p:to>
                                    </p:set>
                                    <p:animEffect transition="in" filter="dissolve">
                                      <p:cBhvr>
                                        <p:cTn id="95" dur="500"/>
                                        <p:tgtEl>
                                          <p:spTgt spid="452"/>
                                        </p:tgtEl>
                                      </p:cBhvr>
                                    </p:animEffect>
                                  </p:childTnLst>
                                </p:cTn>
                              </p:par>
                            </p:childTnLst>
                          </p:cTn>
                        </p:par>
                        <p:par>
                          <p:cTn id="96" fill="hold">
                            <p:stCondLst>
                              <p:cond delay="11500"/>
                            </p:stCondLst>
                            <p:childTnLst>
                              <p:par>
                                <p:cTn id="97" presetID="10" presetClass="entr" presetSubtype="0" fill="hold" grpId="0" nodeType="afterEffect">
                                  <p:stCondLst>
                                    <p:cond delay="0"/>
                                  </p:stCondLst>
                                  <p:childTnLst>
                                    <p:set>
                                      <p:cBhvr>
                                        <p:cTn id="98" dur="1" fill="hold">
                                          <p:stCondLst>
                                            <p:cond delay="0"/>
                                          </p:stCondLst>
                                        </p:cTn>
                                        <p:tgtEl>
                                          <p:spTgt spid="460"/>
                                        </p:tgtEl>
                                        <p:attrNameLst>
                                          <p:attrName>style.visibility</p:attrName>
                                        </p:attrNameLst>
                                      </p:cBhvr>
                                      <p:to>
                                        <p:strVal val="visible"/>
                                      </p:to>
                                    </p:set>
                                    <p:animEffect transition="in" filter="fade">
                                      <p:cBhvr>
                                        <p:cTn id="99" dur="500"/>
                                        <p:tgtEl>
                                          <p:spTgt spid="460"/>
                                        </p:tgtEl>
                                      </p:cBhvr>
                                    </p:animEffect>
                                  </p:childTnLst>
                                </p:cTn>
                              </p:par>
                            </p:childTnLst>
                          </p:cTn>
                        </p:par>
                        <p:par>
                          <p:cTn id="100" fill="hold">
                            <p:stCondLst>
                              <p:cond delay="12000"/>
                            </p:stCondLst>
                            <p:childTnLst>
                              <p:par>
                                <p:cTn id="101" presetID="9" presetClass="entr" presetSubtype="0" fill="hold" grpId="0" nodeType="afterEffect">
                                  <p:stCondLst>
                                    <p:cond delay="0"/>
                                  </p:stCondLst>
                                  <p:childTnLst>
                                    <p:set>
                                      <p:cBhvr>
                                        <p:cTn id="102" dur="1" fill="hold">
                                          <p:stCondLst>
                                            <p:cond delay="0"/>
                                          </p:stCondLst>
                                        </p:cTn>
                                        <p:tgtEl>
                                          <p:spTgt spid="412"/>
                                        </p:tgtEl>
                                        <p:attrNameLst>
                                          <p:attrName>style.visibility</p:attrName>
                                        </p:attrNameLst>
                                      </p:cBhvr>
                                      <p:to>
                                        <p:strVal val="visible"/>
                                      </p:to>
                                    </p:set>
                                    <p:animEffect transition="in" filter="dissolve">
                                      <p:cBhvr>
                                        <p:cTn id="103" dur="500"/>
                                        <p:tgtEl>
                                          <p:spTgt spid="412"/>
                                        </p:tgtEl>
                                      </p:cBhvr>
                                    </p:animEffect>
                                  </p:childTnLst>
                                </p:cTn>
                              </p:par>
                            </p:childTnLst>
                          </p:cTn>
                        </p:par>
                        <p:par>
                          <p:cTn id="104" fill="hold">
                            <p:stCondLst>
                              <p:cond delay="12500"/>
                            </p:stCondLst>
                            <p:childTnLst>
                              <p:par>
                                <p:cTn id="105" presetID="9" presetClass="entr" presetSubtype="0" fill="hold" grpId="0" nodeType="afterEffect">
                                  <p:stCondLst>
                                    <p:cond delay="0"/>
                                  </p:stCondLst>
                                  <p:childTnLst>
                                    <p:set>
                                      <p:cBhvr>
                                        <p:cTn id="106" dur="1" fill="hold">
                                          <p:stCondLst>
                                            <p:cond delay="0"/>
                                          </p:stCondLst>
                                        </p:cTn>
                                        <p:tgtEl>
                                          <p:spTgt spid="413"/>
                                        </p:tgtEl>
                                        <p:attrNameLst>
                                          <p:attrName>style.visibility</p:attrName>
                                        </p:attrNameLst>
                                      </p:cBhvr>
                                      <p:to>
                                        <p:strVal val="visible"/>
                                      </p:to>
                                    </p:set>
                                    <p:animEffect transition="in" filter="dissolve">
                                      <p:cBhvr>
                                        <p:cTn id="107" dur="500"/>
                                        <p:tgtEl>
                                          <p:spTgt spid="413"/>
                                        </p:tgtEl>
                                      </p:cBhvr>
                                    </p:animEffect>
                                  </p:childTnLst>
                                </p:cTn>
                              </p:par>
                            </p:childTnLst>
                          </p:cTn>
                        </p:par>
                        <p:par>
                          <p:cTn id="108" fill="hold">
                            <p:stCondLst>
                              <p:cond delay="13000"/>
                            </p:stCondLst>
                            <p:childTnLst>
                              <p:par>
                                <p:cTn id="109" presetID="9" presetClass="entr" presetSubtype="0" fill="hold" grpId="0" nodeType="afterEffect">
                                  <p:stCondLst>
                                    <p:cond delay="0"/>
                                  </p:stCondLst>
                                  <p:childTnLst>
                                    <p:set>
                                      <p:cBhvr>
                                        <p:cTn id="110" dur="1" fill="hold">
                                          <p:stCondLst>
                                            <p:cond delay="0"/>
                                          </p:stCondLst>
                                        </p:cTn>
                                        <p:tgtEl>
                                          <p:spTgt spid="411"/>
                                        </p:tgtEl>
                                        <p:attrNameLst>
                                          <p:attrName>style.visibility</p:attrName>
                                        </p:attrNameLst>
                                      </p:cBhvr>
                                      <p:to>
                                        <p:strVal val="visible"/>
                                      </p:to>
                                    </p:set>
                                    <p:animEffect transition="in" filter="dissolve">
                                      <p:cBhvr>
                                        <p:cTn id="111" dur="500"/>
                                        <p:tgtEl>
                                          <p:spTgt spid="411"/>
                                        </p:tgtEl>
                                      </p:cBhvr>
                                    </p:animEffect>
                                  </p:childTnLst>
                                </p:cTn>
                              </p:par>
                            </p:childTnLst>
                          </p:cTn>
                        </p:par>
                        <p:par>
                          <p:cTn id="112" fill="hold">
                            <p:stCondLst>
                              <p:cond delay="13500"/>
                            </p:stCondLst>
                            <p:childTnLst>
                              <p:par>
                                <p:cTn id="113" presetID="9" presetClass="entr" presetSubtype="0" fill="hold" grpId="0" nodeType="afterEffect">
                                  <p:stCondLst>
                                    <p:cond delay="0"/>
                                  </p:stCondLst>
                                  <p:childTnLst>
                                    <p:set>
                                      <p:cBhvr>
                                        <p:cTn id="114" dur="1" fill="hold">
                                          <p:stCondLst>
                                            <p:cond delay="0"/>
                                          </p:stCondLst>
                                        </p:cTn>
                                        <p:tgtEl>
                                          <p:spTgt spid="414"/>
                                        </p:tgtEl>
                                        <p:attrNameLst>
                                          <p:attrName>style.visibility</p:attrName>
                                        </p:attrNameLst>
                                      </p:cBhvr>
                                      <p:to>
                                        <p:strVal val="visible"/>
                                      </p:to>
                                    </p:set>
                                    <p:animEffect transition="in" filter="dissolve">
                                      <p:cBhvr>
                                        <p:cTn id="115" dur="500"/>
                                        <p:tgtEl>
                                          <p:spTgt spid="414"/>
                                        </p:tgtEl>
                                      </p:cBhvr>
                                    </p:animEffect>
                                  </p:childTnLst>
                                </p:cTn>
                              </p:par>
                            </p:childTnLst>
                          </p:cTn>
                        </p:par>
                        <p:par>
                          <p:cTn id="116" fill="hold">
                            <p:stCondLst>
                              <p:cond delay="14000"/>
                            </p:stCondLst>
                            <p:childTnLst>
                              <p:par>
                                <p:cTn id="117" presetID="9" presetClass="entr" presetSubtype="0" fill="hold" grpId="0" nodeType="afterEffect">
                                  <p:stCondLst>
                                    <p:cond delay="0"/>
                                  </p:stCondLst>
                                  <p:childTnLst>
                                    <p:set>
                                      <p:cBhvr>
                                        <p:cTn id="118" dur="1" fill="hold">
                                          <p:stCondLst>
                                            <p:cond delay="0"/>
                                          </p:stCondLst>
                                        </p:cTn>
                                        <p:tgtEl>
                                          <p:spTgt spid="415"/>
                                        </p:tgtEl>
                                        <p:attrNameLst>
                                          <p:attrName>style.visibility</p:attrName>
                                        </p:attrNameLst>
                                      </p:cBhvr>
                                      <p:to>
                                        <p:strVal val="visible"/>
                                      </p:to>
                                    </p:set>
                                    <p:animEffect transition="in" filter="dissolve">
                                      <p:cBhvr>
                                        <p:cTn id="119" dur="500"/>
                                        <p:tgtEl>
                                          <p:spTgt spid="415"/>
                                        </p:tgtEl>
                                      </p:cBhvr>
                                    </p:animEffect>
                                  </p:childTnLst>
                                </p:cTn>
                              </p:par>
                            </p:childTnLst>
                          </p:cTn>
                        </p:par>
                        <p:par>
                          <p:cTn id="120" fill="hold">
                            <p:stCondLst>
                              <p:cond delay="14500"/>
                            </p:stCondLst>
                            <p:childTnLst>
                              <p:par>
                                <p:cTn id="121" presetID="9" presetClass="entr" presetSubtype="0" fill="hold" grpId="0" nodeType="afterEffect">
                                  <p:stCondLst>
                                    <p:cond delay="0"/>
                                  </p:stCondLst>
                                  <p:childTnLst>
                                    <p:set>
                                      <p:cBhvr>
                                        <p:cTn id="122" dur="1" fill="hold">
                                          <p:stCondLst>
                                            <p:cond delay="0"/>
                                          </p:stCondLst>
                                        </p:cTn>
                                        <p:tgtEl>
                                          <p:spTgt spid="465"/>
                                        </p:tgtEl>
                                        <p:attrNameLst>
                                          <p:attrName>style.visibility</p:attrName>
                                        </p:attrNameLst>
                                      </p:cBhvr>
                                      <p:to>
                                        <p:strVal val="visible"/>
                                      </p:to>
                                    </p:set>
                                    <p:animEffect transition="in" filter="dissolve">
                                      <p:cBhvr>
                                        <p:cTn id="123" dur="500"/>
                                        <p:tgtEl>
                                          <p:spTgt spid="465"/>
                                        </p:tgtEl>
                                      </p:cBhvr>
                                    </p:animEffect>
                                  </p:childTnLst>
                                </p:cTn>
                              </p:par>
                            </p:childTnLst>
                          </p:cTn>
                        </p:par>
                        <p:par>
                          <p:cTn id="124" fill="hold">
                            <p:stCondLst>
                              <p:cond delay="15000"/>
                            </p:stCondLst>
                            <p:childTnLst>
                              <p:par>
                                <p:cTn id="125" presetID="9" presetClass="entr" presetSubtype="0" fill="hold" grpId="0" nodeType="afterEffect">
                                  <p:stCondLst>
                                    <p:cond delay="0"/>
                                  </p:stCondLst>
                                  <p:childTnLst>
                                    <p:set>
                                      <p:cBhvr>
                                        <p:cTn id="126" dur="1" fill="hold">
                                          <p:stCondLst>
                                            <p:cond delay="0"/>
                                          </p:stCondLst>
                                        </p:cTn>
                                        <p:tgtEl>
                                          <p:spTgt spid="466"/>
                                        </p:tgtEl>
                                        <p:attrNameLst>
                                          <p:attrName>style.visibility</p:attrName>
                                        </p:attrNameLst>
                                      </p:cBhvr>
                                      <p:to>
                                        <p:strVal val="visible"/>
                                      </p:to>
                                    </p:set>
                                    <p:animEffect transition="in" filter="dissolve">
                                      <p:cBhvr>
                                        <p:cTn id="127" dur="500"/>
                                        <p:tgtEl>
                                          <p:spTgt spid="466"/>
                                        </p:tgtEl>
                                      </p:cBhvr>
                                    </p:animEffect>
                                  </p:childTnLst>
                                </p:cTn>
                              </p:par>
                            </p:childTnLst>
                          </p:cTn>
                        </p:par>
                        <p:par>
                          <p:cTn id="128" fill="hold">
                            <p:stCondLst>
                              <p:cond delay="15500"/>
                            </p:stCondLst>
                            <p:childTnLst>
                              <p:par>
                                <p:cTn id="129" presetID="9" presetClass="entr" presetSubtype="0" fill="hold" grpId="0" nodeType="afterEffect">
                                  <p:stCondLst>
                                    <p:cond delay="0"/>
                                  </p:stCondLst>
                                  <p:childTnLst>
                                    <p:set>
                                      <p:cBhvr>
                                        <p:cTn id="130" dur="1" fill="hold">
                                          <p:stCondLst>
                                            <p:cond delay="0"/>
                                          </p:stCondLst>
                                        </p:cTn>
                                        <p:tgtEl>
                                          <p:spTgt spid="467"/>
                                        </p:tgtEl>
                                        <p:attrNameLst>
                                          <p:attrName>style.visibility</p:attrName>
                                        </p:attrNameLst>
                                      </p:cBhvr>
                                      <p:to>
                                        <p:strVal val="visible"/>
                                      </p:to>
                                    </p:set>
                                    <p:animEffect transition="in" filter="dissolve">
                                      <p:cBhvr>
                                        <p:cTn id="131" dur="500"/>
                                        <p:tgtEl>
                                          <p:spTgt spid="467"/>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425"/>
                                        </p:tgtEl>
                                        <p:attrNameLst>
                                          <p:attrName>style.visibility</p:attrName>
                                        </p:attrNameLst>
                                      </p:cBhvr>
                                      <p:to>
                                        <p:strVal val="visible"/>
                                      </p:to>
                                    </p:set>
                                    <p:animEffect transition="in" filter="fade">
                                      <p:cBhvr>
                                        <p:cTn id="135" dur="500"/>
                                        <p:tgtEl>
                                          <p:spTgt spid="425"/>
                                        </p:tgtEl>
                                      </p:cBhvr>
                                    </p:animEffect>
                                  </p:childTnLst>
                                </p:cTn>
                              </p:par>
                            </p:childTnLst>
                          </p:cTn>
                        </p:par>
                        <p:par>
                          <p:cTn id="136" fill="hold">
                            <p:stCondLst>
                              <p:cond delay="16500"/>
                            </p:stCondLst>
                            <p:childTnLst>
                              <p:par>
                                <p:cTn id="137" presetID="35" presetClass="emph" presetSubtype="0" fill="hold" nodeType="afterEffect">
                                  <p:stCondLst>
                                    <p:cond delay="0"/>
                                  </p:stCondLst>
                                  <p:childTnLst>
                                    <p:anim calcmode="discrete" valueType="str">
                                      <p:cBhvr>
                                        <p:cTn id="138" dur="1000" fill="hold"/>
                                        <p:tgtEl>
                                          <p:spTgt spid="503"/>
                                        </p:tgtEl>
                                        <p:attrNameLst>
                                          <p:attrName>style.visibility</p:attrName>
                                        </p:attrNameLst>
                                      </p:cBhvr>
                                      <p:tavLst>
                                        <p:tav tm="0">
                                          <p:val>
                                            <p:strVal val="hidden"/>
                                          </p:val>
                                        </p:tav>
                                        <p:tav tm="50000">
                                          <p:val>
                                            <p:strVal val="visible"/>
                                          </p:val>
                                        </p:tav>
                                      </p:tavLst>
                                    </p:anim>
                                  </p:childTnLst>
                                </p:cTn>
                              </p:par>
                              <p:par>
                                <p:cTn id="139" presetID="35" presetClass="emph" presetSubtype="0" fill="hold" nodeType="withEffect">
                                  <p:stCondLst>
                                    <p:cond delay="0"/>
                                  </p:stCondLst>
                                  <p:childTnLst>
                                    <p:anim calcmode="discrete" valueType="str">
                                      <p:cBhvr>
                                        <p:cTn id="140" dur="1000" fill="hold"/>
                                        <p:tgtEl>
                                          <p:spTgt spid="497"/>
                                        </p:tgtEl>
                                        <p:attrNameLst>
                                          <p:attrName>style.visibility</p:attrName>
                                        </p:attrNameLst>
                                      </p:cBhvr>
                                      <p:tavLst>
                                        <p:tav tm="0">
                                          <p:val>
                                            <p:strVal val="hidden"/>
                                          </p:val>
                                        </p:tav>
                                        <p:tav tm="50000">
                                          <p:val>
                                            <p:strVal val="visible"/>
                                          </p:val>
                                        </p:tav>
                                      </p:tavLst>
                                    </p:anim>
                                  </p:childTnLst>
                                </p:cTn>
                              </p:par>
                              <p:par>
                                <p:cTn id="141" presetID="35" presetClass="emph" presetSubtype="0" fill="hold" nodeType="withEffect">
                                  <p:stCondLst>
                                    <p:cond delay="0"/>
                                  </p:stCondLst>
                                  <p:childTnLst>
                                    <p:anim calcmode="discrete" valueType="str">
                                      <p:cBhvr>
                                        <p:cTn id="142" dur="1000" fill="hold"/>
                                        <p:tgtEl>
                                          <p:spTgt spid="494"/>
                                        </p:tgtEl>
                                        <p:attrNameLst>
                                          <p:attrName>style.visibility</p:attrName>
                                        </p:attrNameLst>
                                      </p:cBhvr>
                                      <p:tavLst>
                                        <p:tav tm="0">
                                          <p:val>
                                            <p:strVal val="hidden"/>
                                          </p:val>
                                        </p:tav>
                                        <p:tav tm="50000">
                                          <p:val>
                                            <p:strVal val="visible"/>
                                          </p:val>
                                        </p:tav>
                                      </p:tavLst>
                                    </p:anim>
                                  </p:childTnLst>
                                </p:cTn>
                              </p:par>
                              <p:par>
                                <p:cTn id="143" presetID="35" presetClass="emph" presetSubtype="0" fill="hold" nodeType="withEffect">
                                  <p:stCondLst>
                                    <p:cond delay="0"/>
                                  </p:stCondLst>
                                  <p:childTnLst>
                                    <p:anim calcmode="discrete" valueType="str">
                                      <p:cBhvr>
                                        <p:cTn id="144" dur="1000" fill="hold"/>
                                        <p:tgtEl>
                                          <p:spTgt spid="500"/>
                                        </p:tgtEl>
                                        <p:attrNameLst>
                                          <p:attrName>style.visibility</p:attrName>
                                        </p:attrNameLst>
                                      </p:cBhvr>
                                      <p:tavLst>
                                        <p:tav tm="0">
                                          <p:val>
                                            <p:strVal val="hidden"/>
                                          </p:val>
                                        </p:tav>
                                        <p:tav tm="50000">
                                          <p:val>
                                            <p:strVal val="visible"/>
                                          </p:val>
                                        </p:tav>
                                      </p:tavLst>
                                    </p:anim>
                                  </p:childTnLst>
                                </p:cTn>
                              </p:par>
                              <p:par>
                                <p:cTn id="145" presetID="35" presetClass="emph" presetSubtype="0" fill="hold" nodeType="withEffect">
                                  <p:stCondLst>
                                    <p:cond delay="0"/>
                                  </p:stCondLst>
                                  <p:childTnLst>
                                    <p:anim calcmode="discrete" valueType="str">
                                      <p:cBhvr>
                                        <p:cTn id="146" dur="1000" fill="hold"/>
                                        <p:tgtEl>
                                          <p:spTgt spid="491"/>
                                        </p:tgtEl>
                                        <p:attrNameLst>
                                          <p:attrName>style.visibility</p:attrName>
                                        </p:attrNameLst>
                                      </p:cBhvr>
                                      <p:tavLst>
                                        <p:tav tm="0">
                                          <p:val>
                                            <p:strVal val="hidden"/>
                                          </p:val>
                                        </p:tav>
                                        <p:tav tm="50000">
                                          <p:val>
                                            <p:strVal val="visible"/>
                                          </p:val>
                                        </p:tav>
                                      </p:tavLst>
                                    </p:anim>
                                  </p:childTnLst>
                                </p:cTn>
                              </p:par>
                              <p:par>
                                <p:cTn id="147" presetID="35" presetClass="emph" presetSubtype="0" fill="hold" nodeType="withEffect">
                                  <p:stCondLst>
                                    <p:cond delay="0"/>
                                  </p:stCondLst>
                                  <p:childTnLst>
                                    <p:anim calcmode="discrete" valueType="str">
                                      <p:cBhvr>
                                        <p:cTn id="148" dur="1000" fill="hold"/>
                                        <p:tgtEl>
                                          <p:spTgt spid="506"/>
                                        </p:tgtEl>
                                        <p:attrNameLst>
                                          <p:attrName>style.visibility</p:attrName>
                                        </p:attrNameLst>
                                      </p:cBhvr>
                                      <p:tavLst>
                                        <p:tav tm="0">
                                          <p:val>
                                            <p:strVal val="hidden"/>
                                          </p:val>
                                        </p:tav>
                                        <p:tav tm="50000">
                                          <p:val>
                                            <p:strVal val="visible"/>
                                          </p:val>
                                        </p:tav>
                                      </p:tavLst>
                                    </p:anim>
                                  </p:childTnLst>
                                </p:cTn>
                              </p:par>
                              <p:par>
                                <p:cTn id="149" presetID="35" presetClass="emph" presetSubtype="0" fill="hold" nodeType="withEffect">
                                  <p:stCondLst>
                                    <p:cond delay="0"/>
                                  </p:stCondLst>
                                  <p:childTnLst>
                                    <p:anim calcmode="discrete" valueType="str">
                                      <p:cBhvr>
                                        <p:cTn id="150" dur="1000" fill="hold"/>
                                        <p:tgtEl>
                                          <p:spTgt spid="509"/>
                                        </p:tgtEl>
                                        <p:attrNameLst>
                                          <p:attrName>style.visibility</p:attrName>
                                        </p:attrNameLst>
                                      </p:cBhvr>
                                      <p:tavLst>
                                        <p:tav tm="0">
                                          <p:val>
                                            <p:strVal val="hidden"/>
                                          </p:val>
                                        </p:tav>
                                        <p:tav tm="50000">
                                          <p:val>
                                            <p:strVal val="visible"/>
                                          </p:val>
                                        </p:tav>
                                      </p:tavLst>
                                    </p:anim>
                                  </p:childTnLst>
                                </p:cTn>
                              </p:par>
                            </p:childTnLst>
                          </p:cTn>
                        </p:par>
                        <p:par>
                          <p:cTn id="151" fill="hold">
                            <p:stCondLst>
                              <p:cond delay="17500"/>
                            </p:stCondLst>
                            <p:childTnLst>
                              <p:par>
                                <p:cTn id="152" presetID="9" presetClass="entr" presetSubtype="0" fill="hold" grpId="0" nodeType="afterEffect">
                                  <p:stCondLst>
                                    <p:cond delay="0"/>
                                  </p:stCondLst>
                                  <p:childTnLst>
                                    <p:set>
                                      <p:cBhvr>
                                        <p:cTn id="153" dur="1" fill="hold">
                                          <p:stCondLst>
                                            <p:cond delay="0"/>
                                          </p:stCondLst>
                                        </p:cTn>
                                        <p:tgtEl>
                                          <p:spTgt spid="410"/>
                                        </p:tgtEl>
                                        <p:attrNameLst>
                                          <p:attrName>style.visibility</p:attrName>
                                        </p:attrNameLst>
                                      </p:cBhvr>
                                      <p:to>
                                        <p:strVal val="visible"/>
                                      </p:to>
                                    </p:set>
                                    <p:animEffect transition="in" filter="dissolve">
                                      <p:cBhvr>
                                        <p:cTn id="154" dur="500"/>
                                        <p:tgtEl>
                                          <p:spTgt spid="410"/>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408"/>
                                        </p:tgtEl>
                                        <p:attrNameLst>
                                          <p:attrName>style.visibility</p:attrName>
                                        </p:attrNameLst>
                                      </p:cBhvr>
                                      <p:to>
                                        <p:strVal val="visible"/>
                                      </p:to>
                                    </p:set>
                                    <p:animEffect transition="in" filter="dissolve">
                                      <p:cBhvr>
                                        <p:cTn id="157" dur="500"/>
                                        <p:tgtEl>
                                          <p:spTgt spid="408"/>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409"/>
                                        </p:tgtEl>
                                        <p:attrNameLst>
                                          <p:attrName>style.visibility</p:attrName>
                                        </p:attrNameLst>
                                      </p:cBhvr>
                                      <p:to>
                                        <p:strVal val="visible"/>
                                      </p:to>
                                    </p:set>
                                    <p:animEffect transition="in" filter="dissolve">
                                      <p:cBhvr>
                                        <p:cTn id="160"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animBg="1"/>
      <p:bldP spid="409" grpId="0" animBg="1"/>
      <p:bldP spid="410" grpId="0" animBg="1"/>
      <p:bldP spid="411" grpId="0" animBg="1"/>
      <p:bldP spid="412" grpId="0" animBg="1"/>
      <p:bldP spid="413" grpId="0" animBg="1"/>
      <p:bldP spid="414" grpId="0" animBg="1"/>
      <p:bldP spid="415" grpId="0" animBg="1"/>
      <p:bldP spid="452" grpId="0" animBg="1"/>
      <p:bldP spid="453" grpId="0" animBg="1"/>
      <p:bldP spid="460" grpId="0" animBg="1"/>
      <p:bldP spid="465" grpId="0" animBg="1"/>
      <p:bldP spid="466" grpId="0" animBg="1"/>
      <p:bldP spid="467" grpId="0" animBg="1"/>
      <p:bldP spid="470" grpId="0" animBg="1"/>
      <p:bldP spid="471" grpId="0" animBg="1"/>
      <p:bldP spid="474" grpId="0" animBg="1"/>
      <p:bldP spid="47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2. Performance and scale</a:t>
            </a:r>
            <a:br>
              <a:rPr lang="en-US" dirty="0" smtClean="0"/>
            </a:br>
            <a:r>
              <a:rPr lang="en-US" sz="1800" dirty="0">
                <a:solidFill>
                  <a:srgbClr val="FF9539"/>
                </a:solidFill>
              </a:rPr>
              <a:t>simple &amp; cost-Effective scaling </a:t>
            </a:r>
          </a:p>
        </p:txBody>
      </p:sp>
      <p:sp>
        <p:nvSpPr>
          <p:cNvPr id="290" name="Rectangle 289"/>
          <p:cNvSpPr/>
          <p:nvPr/>
        </p:nvSpPr>
        <p:spPr>
          <a:xfrm>
            <a:off x="3641428" y="1785956"/>
            <a:ext cx="5048559" cy="3597956"/>
          </a:xfrm>
          <a:prstGeom prst="rect">
            <a:avLst/>
          </a:prstGeom>
          <a:gradFill>
            <a:gsLst>
              <a:gs pos="0">
                <a:srgbClr val="FAFAFA"/>
              </a:gs>
              <a:gs pos="100000">
                <a:srgbClr val="FFFFFF">
                  <a:alpha val="35000"/>
                </a:srgbClr>
              </a:gs>
            </a:gsLst>
            <a:lin ang="5400000" scaled="0"/>
          </a:gradFill>
          <a:ln w="25400" cap="flat" cmpd="sng" algn="ctr">
            <a:noFill/>
            <a:prstDash val="solid"/>
          </a:ln>
          <a:effectLst/>
        </p:spPr>
        <p:txBody>
          <a:bodyPr lIns="122472" tIns="81640" rIns="81640" bIns="81640" rtlCol="0" anchor="t"/>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292929"/>
              </a:solidFill>
              <a:effectLst/>
              <a:uLnTx/>
              <a:uFillTx/>
              <a:latin typeface="Arial" charset="0"/>
              <a:ea typeface="+mn-ea"/>
              <a:cs typeface="Arial" charset="0"/>
            </a:endParaRPr>
          </a:p>
        </p:txBody>
      </p:sp>
      <p:sp>
        <p:nvSpPr>
          <p:cNvPr id="291" name="Rectangle 290"/>
          <p:cNvSpPr/>
          <p:nvPr/>
        </p:nvSpPr>
        <p:spPr>
          <a:xfrm>
            <a:off x="3751371" y="3041640"/>
            <a:ext cx="3821400" cy="2339875"/>
          </a:xfrm>
          <a:prstGeom prst="rect">
            <a:avLst/>
          </a:prstGeom>
          <a:solidFill>
            <a:srgbClr val="C0C0C0">
              <a:alpha val="34000"/>
            </a:srgbClr>
          </a:solidFill>
          <a:ln w="25400" cap="flat" cmpd="sng" algn="ctr">
            <a:noFill/>
            <a:prstDash val="solid"/>
          </a:ln>
          <a:effectLst/>
        </p:spPr>
        <p:txBody>
          <a:bodyPr lIns="81648" tIns="40824" rIns="81648" bIns="40824"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293" name="Rectangle 292"/>
          <p:cNvSpPr/>
          <p:nvPr/>
        </p:nvSpPr>
        <p:spPr>
          <a:xfrm>
            <a:off x="3781201" y="1788178"/>
            <a:ext cx="3008540" cy="885016"/>
          </a:xfrm>
          <a:prstGeom prst="rect">
            <a:avLst/>
          </a:prstGeom>
          <a:solidFill>
            <a:srgbClr val="A0B9C8">
              <a:lumMod val="75000"/>
              <a:alpha val="24000"/>
            </a:srgbClr>
          </a:solidFill>
          <a:ln w="25400" cap="flat" cmpd="sng" algn="ctr">
            <a:noFill/>
            <a:prstDash val="solid"/>
          </a:ln>
          <a:effectLst/>
        </p:spPr>
        <p:txBody>
          <a:bodyPr lIns="81648" tIns="40824" rIns="81648" bIns="40824"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294" name="Rectangle 293"/>
          <p:cNvSpPr/>
          <p:nvPr/>
        </p:nvSpPr>
        <p:spPr>
          <a:xfrm>
            <a:off x="7006301" y="4095047"/>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299" name="Rectangle 298"/>
          <p:cNvSpPr/>
          <p:nvPr/>
        </p:nvSpPr>
        <p:spPr>
          <a:xfrm>
            <a:off x="8106090" y="2274593"/>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318" name="Rectangle 317"/>
          <p:cNvSpPr/>
          <p:nvPr/>
        </p:nvSpPr>
        <p:spPr>
          <a:xfrm>
            <a:off x="8106090" y="2814569"/>
            <a:ext cx="499136" cy="499136"/>
          </a:xfrm>
          <a:prstGeom prst="rect">
            <a:avLst/>
          </a:prstGeom>
          <a:solidFill>
            <a:srgbClr val="292929"/>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cxnSp>
        <p:nvCxnSpPr>
          <p:cNvPr id="326" name="Straight Connector 325"/>
          <p:cNvCxnSpPr/>
          <p:nvPr/>
        </p:nvCxnSpPr>
        <p:spPr>
          <a:xfrm>
            <a:off x="5343182" y="4723227"/>
            <a:ext cx="1229554" cy="4570"/>
          </a:xfrm>
          <a:prstGeom prst="line">
            <a:avLst/>
          </a:prstGeom>
          <a:noFill/>
          <a:ln w="28575" cap="flat" cmpd="sng" algn="ctr">
            <a:solidFill>
              <a:srgbClr val="A0B9C8"/>
            </a:solidFill>
            <a:prstDash val="solid"/>
          </a:ln>
          <a:effectLst/>
        </p:spPr>
      </p:cxnSp>
      <p:cxnSp>
        <p:nvCxnSpPr>
          <p:cNvPr id="330" name="Straight Connector 329"/>
          <p:cNvCxnSpPr/>
          <p:nvPr/>
        </p:nvCxnSpPr>
        <p:spPr>
          <a:xfrm>
            <a:off x="5352550" y="5005550"/>
            <a:ext cx="1142374" cy="0"/>
          </a:xfrm>
          <a:prstGeom prst="line">
            <a:avLst/>
          </a:prstGeom>
          <a:noFill/>
          <a:ln w="28575" cap="flat" cmpd="sng" algn="ctr">
            <a:solidFill>
              <a:srgbClr val="A0B9C8"/>
            </a:solidFill>
            <a:prstDash val="solid"/>
          </a:ln>
          <a:effectLst/>
        </p:spPr>
      </p:cxnSp>
      <p:sp>
        <p:nvSpPr>
          <p:cNvPr id="331" name="Rectangle 330"/>
          <p:cNvSpPr/>
          <p:nvPr/>
        </p:nvSpPr>
        <p:spPr>
          <a:xfrm>
            <a:off x="4388601" y="4026564"/>
            <a:ext cx="388745" cy="122000"/>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MAG</a:t>
            </a:r>
          </a:p>
        </p:txBody>
      </p:sp>
      <p:sp>
        <p:nvSpPr>
          <p:cNvPr id="332" name="Rectangle 331"/>
          <p:cNvSpPr/>
          <p:nvPr/>
        </p:nvSpPr>
        <p:spPr>
          <a:xfrm>
            <a:off x="5488913" y="5077694"/>
            <a:ext cx="667511"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EX</a:t>
            </a:r>
          </a:p>
        </p:txBody>
      </p:sp>
      <p:sp>
        <p:nvSpPr>
          <p:cNvPr id="333" name="Rectangle 332"/>
          <p:cNvSpPr/>
          <p:nvPr/>
        </p:nvSpPr>
        <p:spPr>
          <a:xfrm>
            <a:off x="4204538" y="5218866"/>
            <a:ext cx="597283" cy="132138"/>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Servers</a:t>
            </a:r>
          </a:p>
        </p:txBody>
      </p:sp>
      <p:sp>
        <p:nvSpPr>
          <p:cNvPr id="334" name="Rectangle 333"/>
          <p:cNvSpPr/>
          <p:nvPr/>
        </p:nvSpPr>
        <p:spPr>
          <a:xfrm>
            <a:off x="6420030" y="5137219"/>
            <a:ext cx="252027"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AP</a:t>
            </a:r>
          </a:p>
        </p:txBody>
      </p:sp>
      <p:cxnSp>
        <p:nvCxnSpPr>
          <p:cNvPr id="335" name="Straight Connector 334"/>
          <p:cNvCxnSpPr/>
          <p:nvPr/>
        </p:nvCxnSpPr>
        <p:spPr>
          <a:xfrm>
            <a:off x="4772224" y="4460325"/>
            <a:ext cx="570958" cy="1622"/>
          </a:xfrm>
          <a:prstGeom prst="line">
            <a:avLst/>
          </a:prstGeom>
          <a:noFill/>
          <a:ln w="28575" cap="flat" cmpd="sng" algn="ctr">
            <a:solidFill>
              <a:srgbClr val="A0B9C8"/>
            </a:solidFill>
            <a:prstDash val="solid"/>
          </a:ln>
          <a:effectLst/>
        </p:spPr>
      </p:cxnSp>
      <p:sp>
        <p:nvSpPr>
          <p:cNvPr id="336" name="Rectangle 335"/>
          <p:cNvSpPr/>
          <p:nvPr/>
        </p:nvSpPr>
        <p:spPr>
          <a:xfrm>
            <a:off x="6006303" y="2479296"/>
            <a:ext cx="517269"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SRX</a:t>
            </a:r>
          </a:p>
        </p:txBody>
      </p:sp>
      <p:pic>
        <p:nvPicPr>
          <p:cNvPr id="337" name="Picture 60" descr="EX 3200_2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5477820" y="4943662"/>
            <a:ext cx="681716" cy="132070"/>
          </a:xfrm>
          <a:prstGeom prst="rect">
            <a:avLst/>
          </a:prstGeom>
          <a:noFill/>
          <a:ln>
            <a:noFill/>
          </a:ln>
        </p:spPr>
      </p:pic>
      <p:pic>
        <p:nvPicPr>
          <p:cNvPr id="338" name="Picture 60" descr="EX 3200_2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5477820" y="4664134"/>
            <a:ext cx="681716" cy="132070"/>
          </a:xfrm>
          <a:prstGeom prst="rect">
            <a:avLst/>
          </a:prstGeom>
          <a:noFill/>
          <a:ln>
            <a:noFill/>
          </a:ln>
        </p:spPr>
      </p:pic>
      <p:cxnSp>
        <p:nvCxnSpPr>
          <p:cNvPr id="339" name="Straight Connector 338"/>
          <p:cNvCxnSpPr>
            <a:endCxn id="463" idx="2"/>
          </p:cNvCxnSpPr>
          <p:nvPr/>
        </p:nvCxnSpPr>
        <p:spPr>
          <a:xfrm flipV="1">
            <a:off x="5821679" y="3836863"/>
            <a:ext cx="1068127" cy="630824"/>
          </a:xfrm>
          <a:prstGeom prst="line">
            <a:avLst/>
          </a:prstGeom>
          <a:noFill/>
          <a:ln w="28575" cap="flat" cmpd="sng" algn="ctr">
            <a:solidFill>
              <a:srgbClr val="A0B9C8"/>
            </a:solidFill>
            <a:prstDash val="solid"/>
          </a:ln>
          <a:effectLst/>
        </p:spPr>
      </p:cxnSp>
      <p:cxnSp>
        <p:nvCxnSpPr>
          <p:cNvPr id="340" name="Straight Connector 339"/>
          <p:cNvCxnSpPr>
            <a:endCxn id="419" idx="1"/>
          </p:cNvCxnSpPr>
          <p:nvPr/>
        </p:nvCxnSpPr>
        <p:spPr>
          <a:xfrm flipV="1">
            <a:off x="5334781" y="4460916"/>
            <a:ext cx="1101299" cy="220"/>
          </a:xfrm>
          <a:prstGeom prst="line">
            <a:avLst/>
          </a:prstGeom>
          <a:noFill/>
          <a:ln w="28575" cap="flat" cmpd="sng" algn="ctr">
            <a:solidFill>
              <a:srgbClr val="A0B9C8"/>
            </a:solidFill>
            <a:prstDash val="solid"/>
          </a:ln>
          <a:effectLst/>
        </p:spPr>
      </p:cxnSp>
      <p:pic>
        <p:nvPicPr>
          <p:cNvPr id="341" name="Picture 60" descr="EX 3200_24.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auto">
          <a:xfrm>
            <a:off x="5477820" y="4395831"/>
            <a:ext cx="681716" cy="132070"/>
          </a:xfrm>
          <a:prstGeom prst="rect">
            <a:avLst/>
          </a:prstGeom>
          <a:noFill/>
          <a:ln>
            <a:noFill/>
          </a:ln>
        </p:spPr>
      </p:pic>
      <p:cxnSp>
        <p:nvCxnSpPr>
          <p:cNvPr id="346" name="Straight Connector 345"/>
          <p:cNvCxnSpPr/>
          <p:nvPr/>
        </p:nvCxnSpPr>
        <p:spPr>
          <a:xfrm flipV="1">
            <a:off x="4769557" y="4613567"/>
            <a:ext cx="566738" cy="430"/>
          </a:xfrm>
          <a:prstGeom prst="line">
            <a:avLst/>
          </a:prstGeom>
          <a:noFill/>
          <a:ln w="28575" cap="flat" cmpd="sng" algn="ctr">
            <a:solidFill>
              <a:srgbClr val="A0B9C8"/>
            </a:solidFill>
            <a:prstDash val="solid"/>
          </a:ln>
          <a:effectLst/>
        </p:spPr>
      </p:cxnSp>
      <p:pic>
        <p:nvPicPr>
          <p:cNvPr id="349" name="Picture 348" descr="Apps.pn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192063" y="4879155"/>
            <a:ext cx="343965" cy="342047"/>
          </a:xfrm>
          <a:prstGeom prst="rect">
            <a:avLst/>
          </a:prstGeom>
        </p:spPr>
      </p:pic>
      <p:cxnSp>
        <p:nvCxnSpPr>
          <p:cNvPr id="352" name="Straight Connector 351"/>
          <p:cNvCxnSpPr/>
          <p:nvPr/>
        </p:nvCxnSpPr>
        <p:spPr>
          <a:xfrm>
            <a:off x="4668912" y="4241647"/>
            <a:ext cx="674270" cy="0"/>
          </a:xfrm>
          <a:prstGeom prst="line">
            <a:avLst/>
          </a:prstGeom>
          <a:noFill/>
          <a:ln w="28575" cap="flat" cmpd="sng" algn="ctr">
            <a:solidFill>
              <a:srgbClr val="A0B9C8"/>
            </a:solidFill>
            <a:prstDash val="solid"/>
          </a:ln>
          <a:effectLst/>
        </p:spPr>
      </p:cxnSp>
      <p:sp>
        <p:nvSpPr>
          <p:cNvPr id="355" name="Rectangle 354"/>
          <p:cNvSpPr/>
          <p:nvPr/>
        </p:nvSpPr>
        <p:spPr>
          <a:xfrm>
            <a:off x="4123355" y="4678737"/>
            <a:ext cx="640154"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WLC</a:t>
            </a:r>
          </a:p>
        </p:txBody>
      </p:sp>
      <p:pic>
        <p:nvPicPr>
          <p:cNvPr id="358" name="Picture 357" descr="wlc2800.png"/>
          <p:cNvPicPr preferRelativeResize="0">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26373" y="4398496"/>
            <a:ext cx="640720" cy="113069"/>
          </a:xfrm>
          <a:prstGeom prst="rect">
            <a:avLst/>
          </a:prstGeom>
          <a:noFill/>
          <a:ln>
            <a:noFill/>
          </a:ln>
        </p:spPr>
      </p:pic>
      <p:pic>
        <p:nvPicPr>
          <p:cNvPr id="361" name="Picture 360" descr="wlc2800.png"/>
          <p:cNvPicPr preferRelativeResize="0">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123355" y="4559166"/>
            <a:ext cx="640720" cy="113069"/>
          </a:xfrm>
          <a:prstGeom prst="rect">
            <a:avLst/>
          </a:prstGeom>
          <a:noFill/>
          <a:ln>
            <a:noFill/>
          </a:ln>
        </p:spPr>
      </p:pic>
      <p:sp>
        <p:nvSpPr>
          <p:cNvPr id="364" name="Rectangle 363"/>
          <p:cNvSpPr/>
          <p:nvPr/>
        </p:nvSpPr>
        <p:spPr>
          <a:xfrm>
            <a:off x="5388337" y="2463672"/>
            <a:ext cx="459565"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EX</a:t>
            </a:r>
          </a:p>
        </p:txBody>
      </p:sp>
      <p:sp>
        <p:nvSpPr>
          <p:cNvPr id="368" name="Rectangle 367"/>
          <p:cNvSpPr/>
          <p:nvPr/>
        </p:nvSpPr>
        <p:spPr>
          <a:xfrm>
            <a:off x="4853764" y="2511184"/>
            <a:ext cx="228601"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AP</a:t>
            </a:r>
          </a:p>
        </p:txBody>
      </p:sp>
      <p:cxnSp>
        <p:nvCxnSpPr>
          <p:cNvPr id="376" name="Straight Connector 375"/>
          <p:cNvCxnSpPr>
            <a:endCxn id="423" idx="1"/>
          </p:cNvCxnSpPr>
          <p:nvPr/>
        </p:nvCxnSpPr>
        <p:spPr>
          <a:xfrm>
            <a:off x="5004191" y="2105402"/>
            <a:ext cx="384132" cy="272710"/>
          </a:xfrm>
          <a:prstGeom prst="line">
            <a:avLst/>
          </a:prstGeom>
          <a:noFill/>
          <a:ln w="28575" cap="flat" cmpd="sng" algn="ctr">
            <a:solidFill>
              <a:srgbClr val="A0B9C8"/>
            </a:solidFill>
            <a:prstDash val="solid"/>
          </a:ln>
          <a:effectLst/>
        </p:spPr>
      </p:cxnSp>
      <p:sp>
        <p:nvSpPr>
          <p:cNvPr id="382" name="TextBox 381"/>
          <p:cNvSpPr txBox="1"/>
          <p:nvPr/>
        </p:nvSpPr>
        <p:spPr>
          <a:xfrm>
            <a:off x="3760244" y="3041409"/>
            <a:ext cx="756634" cy="242382"/>
          </a:xfrm>
          <a:prstGeom prst="rect">
            <a:avLst/>
          </a:prstGeom>
          <a:noFill/>
        </p:spPr>
        <p:txBody>
          <a:bodyPr wrap="none" lIns="57158" tIns="28579" rIns="57158" bIns="28579"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Campus</a:t>
            </a:r>
            <a:r>
              <a:rPr kumimoji="0" lang="en-US" sz="1000" b="1" i="0" u="none" strike="noStrike" kern="0" cap="none" spc="0" normalizeH="0" baseline="0" noProof="0" dirty="0">
                <a:ln>
                  <a:noFill/>
                </a:ln>
                <a:solidFill>
                  <a:sysClr val="windowText" lastClr="000000"/>
                </a:solidFill>
                <a:effectLst/>
                <a:uLnTx/>
                <a:uFillTx/>
              </a:rPr>
              <a:t> </a:t>
            </a:r>
          </a:p>
        </p:txBody>
      </p:sp>
      <p:sp>
        <p:nvSpPr>
          <p:cNvPr id="383" name="TextBox 382"/>
          <p:cNvSpPr txBox="1"/>
          <p:nvPr/>
        </p:nvSpPr>
        <p:spPr>
          <a:xfrm>
            <a:off x="3795323" y="1789877"/>
            <a:ext cx="714955" cy="242382"/>
          </a:xfrm>
          <a:prstGeom prst="rect">
            <a:avLst/>
          </a:prstGeom>
          <a:noFill/>
        </p:spPr>
        <p:txBody>
          <a:bodyPr wrap="none" lIns="57158" tIns="28579" rIns="57158" bIns="28579"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Branch</a:t>
            </a:r>
            <a:r>
              <a:rPr kumimoji="0" lang="en-US" sz="1000" b="1" i="0" u="none" strike="noStrike" kern="0" cap="none" spc="0" normalizeH="0" baseline="0" noProof="0" dirty="0">
                <a:ln>
                  <a:noFill/>
                </a:ln>
                <a:solidFill>
                  <a:sysClr val="windowText" lastClr="000000"/>
                </a:solidFill>
                <a:effectLst/>
                <a:uLnTx/>
                <a:uFillTx/>
              </a:rPr>
              <a:t>  </a:t>
            </a:r>
          </a:p>
        </p:txBody>
      </p:sp>
      <p:grpSp>
        <p:nvGrpSpPr>
          <p:cNvPr id="385" name="Group 384"/>
          <p:cNvGrpSpPr/>
          <p:nvPr/>
        </p:nvGrpSpPr>
        <p:grpSpPr>
          <a:xfrm>
            <a:off x="8302355" y="2880361"/>
            <a:ext cx="168175" cy="367548"/>
            <a:chOff x="1095375" y="2432050"/>
            <a:chExt cx="547687" cy="1196975"/>
          </a:xfrm>
          <a:solidFill>
            <a:srgbClr val="FFFFFF"/>
          </a:solidFill>
        </p:grpSpPr>
        <p:sp>
          <p:nvSpPr>
            <p:cNvPr id="389" name="Freeform 10"/>
            <p:cNvSpPr>
              <a:spLocks/>
            </p:cNvSpPr>
            <p:nvPr/>
          </p:nvSpPr>
          <p:spPr bwMode="auto">
            <a:xfrm>
              <a:off x="1168400" y="2432050"/>
              <a:ext cx="203200" cy="203200"/>
            </a:xfrm>
            <a:custGeom>
              <a:avLst/>
              <a:gdLst>
                <a:gd name="T0" fmla="*/ 129 w 256"/>
                <a:gd name="T1" fmla="*/ 256 h 256"/>
                <a:gd name="T2" fmla="*/ 153 w 256"/>
                <a:gd name="T3" fmla="*/ 252 h 256"/>
                <a:gd name="T4" fmla="*/ 178 w 256"/>
                <a:gd name="T5" fmla="*/ 244 h 256"/>
                <a:gd name="T6" fmla="*/ 199 w 256"/>
                <a:gd name="T7" fmla="*/ 233 h 256"/>
                <a:gd name="T8" fmla="*/ 218 w 256"/>
                <a:gd name="T9" fmla="*/ 218 h 256"/>
                <a:gd name="T10" fmla="*/ 233 w 256"/>
                <a:gd name="T11" fmla="*/ 199 h 256"/>
                <a:gd name="T12" fmla="*/ 246 w 256"/>
                <a:gd name="T13" fmla="*/ 178 h 256"/>
                <a:gd name="T14" fmla="*/ 254 w 256"/>
                <a:gd name="T15" fmla="*/ 153 h 256"/>
                <a:gd name="T16" fmla="*/ 256 w 256"/>
                <a:gd name="T17" fmla="*/ 127 h 256"/>
                <a:gd name="T18" fmla="*/ 256 w 256"/>
                <a:gd name="T19" fmla="*/ 113 h 256"/>
                <a:gd name="T20" fmla="*/ 250 w 256"/>
                <a:gd name="T21" fmla="*/ 89 h 256"/>
                <a:gd name="T22" fmla="*/ 241 w 256"/>
                <a:gd name="T23" fmla="*/ 66 h 256"/>
                <a:gd name="T24" fmla="*/ 227 w 256"/>
                <a:gd name="T25" fmla="*/ 45 h 256"/>
                <a:gd name="T26" fmla="*/ 208 w 256"/>
                <a:gd name="T27" fmla="*/ 28 h 256"/>
                <a:gd name="T28" fmla="*/ 189 w 256"/>
                <a:gd name="T29" fmla="*/ 15 h 256"/>
                <a:gd name="T30" fmla="*/ 167 w 256"/>
                <a:gd name="T31" fmla="*/ 5 h 256"/>
                <a:gd name="T32" fmla="*/ 140 w 256"/>
                <a:gd name="T33" fmla="*/ 0 h 256"/>
                <a:gd name="T34" fmla="*/ 129 w 256"/>
                <a:gd name="T35" fmla="*/ 0 h 256"/>
                <a:gd name="T36" fmla="*/ 102 w 256"/>
                <a:gd name="T37" fmla="*/ 1 h 256"/>
                <a:gd name="T38" fmla="*/ 78 w 256"/>
                <a:gd name="T39" fmla="*/ 9 h 256"/>
                <a:gd name="T40" fmla="*/ 57 w 256"/>
                <a:gd name="T41" fmla="*/ 20 h 256"/>
                <a:gd name="T42" fmla="*/ 38 w 256"/>
                <a:gd name="T43" fmla="*/ 37 h 256"/>
                <a:gd name="T44" fmla="*/ 23 w 256"/>
                <a:gd name="T45" fmla="*/ 56 h 256"/>
                <a:gd name="T46" fmla="*/ 9 w 256"/>
                <a:gd name="T47" fmla="*/ 77 h 256"/>
                <a:gd name="T48" fmla="*/ 4 w 256"/>
                <a:gd name="T49" fmla="*/ 102 h 256"/>
                <a:gd name="T50" fmla="*/ 0 w 256"/>
                <a:gd name="T51" fmla="*/ 127 h 256"/>
                <a:gd name="T52" fmla="*/ 2 w 256"/>
                <a:gd name="T53" fmla="*/ 140 h 256"/>
                <a:gd name="T54" fmla="*/ 5 w 256"/>
                <a:gd name="T55" fmla="*/ 165 h 256"/>
                <a:gd name="T56" fmla="*/ 15 w 256"/>
                <a:gd name="T57" fmla="*/ 187 h 256"/>
                <a:gd name="T58" fmla="*/ 30 w 256"/>
                <a:gd name="T59" fmla="*/ 208 h 256"/>
                <a:gd name="T60" fmla="*/ 47 w 256"/>
                <a:gd name="T61" fmla="*/ 225 h 256"/>
                <a:gd name="T62" fmla="*/ 66 w 256"/>
                <a:gd name="T63" fmla="*/ 240 h 256"/>
                <a:gd name="T64" fmla="*/ 91 w 256"/>
                <a:gd name="T65" fmla="*/ 250 h 256"/>
                <a:gd name="T66" fmla="*/ 116 w 256"/>
                <a:gd name="T67" fmla="*/ 254 h 256"/>
                <a:gd name="T68" fmla="*/ 129 w 256"/>
                <a:gd name="T69"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56">
                  <a:moveTo>
                    <a:pt x="129" y="256"/>
                  </a:moveTo>
                  <a:lnTo>
                    <a:pt x="129" y="256"/>
                  </a:lnTo>
                  <a:lnTo>
                    <a:pt x="140" y="254"/>
                  </a:lnTo>
                  <a:lnTo>
                    <a:pt x="153" y="252"/>
                  </a:lnTo>
                  <a:lnTo>
                    <a:pt x="167" y="250"/>
                  </a:lnTo>
                  <a:lnTo>
                    <a:pt x="178" y="244"/>
                  </a:lnTo>
                  <a:lnTo>
                    <a:pt x="189" y="240"/>
                  </a:lnTo>
                  <a:lnTo>
                    <a:pt x="199" y="233"/>
                  </a:lnTo>
                  <a:lnTo>
                    <a:pt x="208" y="225"/>
                  </a:lnTo>
                  <a:lnTo>
                    <a:pt x="218" y="218"/>
                  </a:lnTo>
                  <a:lnTo>
                    <a:pt x="227" y="208"/>
                  </a:lnTo>
                  <a:lnTo>
                    <a:pt x="233" y="199"/>
                  </a:lnTo>
                  <a:lnTo>
                    <a:pt x="241" y="187"/>
                  </a:lnTo>
                  <a:lnTo>
                    <a:pt x="246" y="178"/>
                  </a:lnTo>
                  <a:lnTo>
                    <a:pt x="250" y="165"/>
                  </a:lnTo>
                  <a:lnTo>
                    <a:pt x="254" y="153"/>
                  </a:lnTo>
                  <a:lnTo>
                    <a:pt x="256" y="140"/>
                  </a:lnTo>
                  <a:lnTo>
                    <a:pt x="256" y="127"/>
                  </a:lnTo>
                  <a:lnTo>
                    <a:pt x="256" y="127"/>
                  </a:lnTo>
                  <a:lnTo>
                    <a:pt x="256" y="113"/>
                  </a:lnTo>
                  <a:lnTo>
                    <a:pt x="254" y="102"/>
                  </a:lnTo>
                  <a:lnTo>
                    <a:pt x="250" y="89"/>
                  </a:lnTo>
                  <a:lnTo>
                    <a:pt x="246" y="77"/>
                  </a:lnTo>
                  <a:lnTo>
                    <a:pt x="241" y="66"/>
                  </a:lnTo>
                  <a:lnTo>
                    <a:pt x="233" y="56"/>
                  </a:lnTo>
                  <a:lnTo>
                    <a:pt x="227" y="45"/>
                  </a:lnTo>
                  <a:lnTo>
                    <a:pt x="218" y="37"/>
                  </a:lnTo>
                  <a:lnTo>
                    <a:pt x="208" y="28"/>
                  </a:lnTo>
                  <a:lnTo>
                    <a:pt x="199" y="20"/>
                  </a:lnTo>
                  <a:lnTo>
                    <a:pt x="189" y="15"/>
                  </a:lnTo>
                  <a:lnTo>
                    <a:pt x="178" y="9"/>
                  </a:lnTo>
                  <a:lnTo>
                    <a:pt x="167" y="5"/>
                  </a:lnTo>
                  <a:lnTo>
                    <a:pt x="153" y="1"/>
                  </a:lnTo>
                  <a:lnTo>
                    <a:pt x="140" y="0"/>
                  </a:lnTo>
                  <a:lnTo>
                    <a:pt x="129" y="0"/>
                  </a:lnTo>
                  <a:lnTo>
                    <a:pt x="129" y="0"/>
                  </a:lnTo>
                  <a:lnTo>
                    <a:pt x="116" y="0"/>
                  </a:lnTo>
                  <a:lnTo>
                    <a:pt x="102" y="1"/>
                  </a:lnTo>
                  <a:lnTo>
                    <a:pt x="91" y="5"/>
                  </a:lnTo>
                  <a:lnTo>
                    <a:pt x="78" y="9"/>
                  </a:lnTo>
                  <a:lnTo>
                    <a:pt x="66" y="15"/>
                  </a:lnTo>
                  <a:lnTo>
                    <a:pt x="57" y="20"/>
                  </a:lnTo>
                  <a:lnTo>
                    <a:pt x="47" y="28"/>
                  </a:lnTo>
                  <a:lnTo>
                    <a:pt x="38" y="37"/>
                  </a:lnTo>
                  <a:lnTo>
                    <a:pt x="30" y="45"/>
                  </a:lnTo>
                  <a:lnTo>
                    <a:pt x="23" y="56"/>
                  </a:lnTo>
                  <a:lnTo>
                    <a:pt x="15" y="66"/>
                  </a:lnTo>
                  <a:lnTo>
                    <a:pt x="9" y="77"/>
                  </a:lnTo>
                  <a:lnTo>
                    <a:pt x="5" y="89"/>
                  </a:lnTo>
                  <a:lnTo>
                    <a:pt x="4" y="102"/>
                  </a:lnTo>
                  <a:lnTo>
                    <a:pt x="2" y="113"/>
                  </a:lnTo>
                  <a:lnTo>
                    <a:pt x="0" y="127"/>
                  </a:lnTo>
                  <a:lnTo>
                    <a:pt x="0" y="127"/>
                  </a:lnTo>
                  <a:lnTo>
                    <a:pt x="2" y="140"/>
                  </a:lnTo>
                  <a:lnTo>
                    <a:pt x="4" y="153"/>
                  </a:lnTo>
                  <a:lnTo>
                    <a:pt x="5" y="165"/>
                  </a:lnTo>
                  <a:lnTo>
                    <a:pt x="9" y="178"/>
                  </a:lnTo>
                  <a:lnTo>
                    <a:pt x="15" y="187"/>
                  </a:lnTo>
                  <a:lnTo>
                    <a:pt x="23" y="199"/>
                  </a:lnTo>
                  <a:lnTo>
                    <a:pt x="30" y="208"/>
                  </a:lnTo>
                  <a:lnTo>
                    <a:pt x="38" y="218"/>
                  </a:lnTo>
                  <a:lnTo>
                    <a:pt x="47" y="225"/>
                  </a:lnTo>
                  <a:lnTo>
                    <a:pt x="57" y="233"/>
                  </a:lnTo>
                  <a:lnTo>
                    <a:pt x="66" y="240"/>
                  </a:lnTo>
                  <a:lnTo>
                    <a:pt x="78" y="244"/>
                  </a:lnTo>
                  <a:lnTo>
                    <a:pt x="91" y="250"/>
                  </a:lnTo>
                  <a:lnTo>
                    <a:pt x="102" y="252"/>
                  </a:lnTo>
                  <a:lnTo>
                    <a:pt x="116" y="254"/>
                  </a:lnTo>
                  <a:lnTo>
                    <a:pt x="129" y="256"/>
                  </a:lnTo>
                  <a:lnTo>
                    <a:pt x="129"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390" name="Freeform 11"/>
            <p:cNvSpPr>
              <a:spLocks/>
            </p:cNvSpPr>
            <p:nvPr/>
          </p:nvSpPr>
          <p:spPr bwMode="auto">
            <a:xfrm>
              <a:off x="1325562" y="2703513"/>
              <a:ext cx="188913" cy="125412"/>
            </a:xfrm>
            <a:custGeom>
              <a:avLst/>
              <a:gdLst>
                <a:gd name="T0" fmla="*/ 42 w 237"/>
                <a:gd name="T1" fmla="*/ 157 h 157"/>
                <a:gd name="T2" fmla="*/ 42 w 237"/>
                <a:gd name="T3" fmla="*/ 157 h 157"/>
                <a:gd name="T4" fmla="*/ 38 w 237"/>
                <a:gd name="T5" fmla="*/ 144 h 157"/>
                <a:gd name="T6" fmla="*/ 36 w 237"/>
                <a:gd name="T7" fmla="*/ 133 h 157"/>
                <a:gd name="T8" fmla="*/ 36 w 237"/>
                <a:gd name="T9" fmla="*/ 123 h 157"/>
                <a:gd name="T10" fmla="*/ 38 w 237"/>
                <a:gd name="T11" fmla="*/ 114 h 157"/>
                <a:gd name="T12" fmla="*/ 40 w 237"/>
                <a:gd name="T13" fmla="*/ 106 h 157"/>
                <a:gd name="T14" fmla="*/ 44 w 237"/>
                <a:gd name="T15" fmla="*/ 99 h 157"/>
                <a:gd name="T16" fmla="*/ 55 w 237"/>
                <a:gd name="T17" fmla="*/ 89 h 157"/>
                <a:gd name="T18" fmla="*/ 66 w 237"/>
                <a:gd name="T19" fmla="*/ 81 h 157"/>
                <a:gd name="T20" fmla="*/ 76 w 237"/>
                <a:gd name="T21" fmla="*/ 78 h 157"/>
                <a:gd name="T22" fmla="*/ 87 w 237"/>
                <a:gd name="T23" fmla="*/ 74 h 157"/>
                <a:gd name="T24" fmla="*/ 237 w 237"/>
                <a:gd name="T25" fmla="*/ 74 h 157"/>
                <a:gd name="T26" fmla="*/ 237 w 237"/>
                <a:gd name="T27" fmla="*/ 74 h 157"/>
                <a:gd name="T28" fmla="*/ 235 w 237"/>
                <a:gd name="T29" fmla="*/ 59 h 157"/>
                <a:gd name="T30" fmla="*/ 233 w 237"/>
                <a:gd name="T31" fmla="*/ 44 h 157"/>
                <a:gd name="T32" fmla="*/ 228 w 237"/>
                <a:gd name="T33" fmla="*/ 32 h 157"/>
                <a:gd name="T34" fmla="*/ 222 w 237"/>
                <a:gd name="T35" fmla="*/ 23 h 157"/>
                <a:gd name="T36" fmla="*/ 216 w 237"/>
                <a:gd name="T37" fmla="*/ 15 h 157"/>
                <a:gd name="T38" fmla="*/ 209 w 237"/>
                <a:gd name="T39" fmla="*/ 9 h 157"/>
                <a:gd name="T40" fmla="*/ 201 w 237"/>
                <a:gd name="T41" fmla="*/ 6 h 157"/>
                <a:gd name="T42" fmla="*/ 194 w 237"/>
                <a:gd name="T43" fmla="*/ 4 h 157"/>
                <a:gd name="T44" fmla="*/ 176 w 237"/>
                <a:gd name="T45" fmla="*/ 0 h 157"/>
                <a:gd name="T46" fmla="*/ 163 w 237"/>
                <a:gd name="T47" fmla="*/ 0 h 157"/>
                <a:gd name="T48" fmla="*/ 150 w 237"/>
                <a:gd name="T49" fmla="*/ 4 h 157"/>
                <a:gd name="T50" fmla="*/ 0 w 237"/>
                <a:gd name="T51" fmla="*/ 78 h 157"/>
                <a:gd name="T52" fmla="*/ 42 w 237"/>
                <a:gd name="T5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7" h="157">
                  <a:moveTo>
                    <a:pt x="42" y="157"/>
                  </a:moveTo>
                  <a:lnTo>
                    <a:pt x="42" y="157"/>
                  </a:lnTo>
                  <a:lnTo>
                    <a:pt x="38" y="144"/>
                  </a:lnTo>
                  <a:lnTo>
                    <a:pt x="36" y="133"/>
                  </a:lnTo>
                  <a:lnTo>
                    <a:pt x="36" y="123"/>
                  </a:lnTo>
                  <a:lnTo>
                    <a:pt x="38" y="114"/>
                  </a:lnTo>
                  <a:lnTo>
                    <a:pt x="40" y="106"/>
                  </a:lnTo>
                  <a:lnTo>
                    <a:pt x="44" y="99"/>
                  </a:lnTo>
                  <a:lnTo>
                    <a:pt x="55" y="89"/>
                  </a:lnTo>
                  <a:lnTo>
                    <a:pt x="66" y="81"/>
                  </a:lnTo>
                  <a:lnTo>
                    <a:pt x="76" y="78"/>
                  </a:lnTo>
                  <a:lnTo>
                    <a:pt x="87" y="74"/>
                  </a:lnTo>
                  <a:lnTo>
                    <a:pt x="237" y="74"/>
                  </a:lnTo>
                  <a:lnTo>
                    <a:pt x="237" y="74"/>
                  </a:lnTo>
                  <a:lnTo>
                    <a:pt x="235" y="59"/>
                  </a:lnTo>
                  <a:lnTo>
                    <a:pt x="233" y="44"/>
                  </a:lnTo>
                  <a:lnTo>
                    <a:pt x="228" y="32"/>
                  </a:lnTo>
                  <a:lnTo>
                    <a:pt x="222" y="23"/>
                  </a:lnTo>
                  <a:lnTo>
                    <a:pt x="216" y="15"/>
                  </a:lnTo>
                  <a:lnTo>
                    <a:pt x="209" y="9"/>
                  </a:lnTo>
                  <a:lnTo>
                    <a:pt x="201" y="6"/>
                  </a:lnTo>
                  <a:lnTo>
                    <a:pt x="194" y="4"/>
                  </a:lnTo>
                  <a:lnTo>
                    <a:pt x="176" y="0"/>
                  </a:lnTo>
                  <a:lnTo>
                    <a:pt x="163" y="0"/>
                  </a:lnTo>
                  <a:lnTo>
                    <a:pt x="150" y="4"/>
                  </a:lnTo>
                  <a:lnTo>
                    <a:pt x="0" y="78"/>
                  </a:lnTo>
                  <a:lnTo>
                    <a:pt x="42"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391" name="Freeform 12"/>
            <p:cNvSpPr>
              <a:spLocks/>
            </p:cNvSpPr>
            <p:nvPr/>
          </p:nvSpPr>
          <p:spPr bwMode="auto">
            <a:xfrm>
              <a:off x="1376362" y="2592388"/>
              <a:ext cx="266700" cy="236537"/>
            </a:xfrm>
            <a:custGeom>
              <a:avLst/>
              <a:gdLst>
                <a:gd name="T0" fmla="*/ 316 w 335"/>
                <a:gd name="T1" fmla="*/ 0 h 297"/>
                <a:gd name="T2" fmla="*/ 316 w 335"/>
                <a:gd name="T3" fmla="*/ 0 h 297"/>
                <a:gd name="T4" fmla="*/ 311 w 335"/>
                <a:gd name="T5" fmla="*/ 0 h 297"/>
                <a:gd name="T6" fmla="*/ 305 w 335"/>
                <a:gd name="T7" fmla="*/ 1 h 297"/>
                <a:gd name="T8" fmla="*/ 299 w 335"/>
                <a:gd name="T9" fmla="*/ 3 h 297"/>
                <a:gd name="T10" fmla="*/ 295 w 335"/>
                <a:gd name="T11" fmla="*/ 7 h 297"/>
                <a:gd name="T12" fmla="*/ 290 w 335"/>
                <a:gd name="T13" fmla="*/ 15 h 297"/>
                <a:gd name="T14" fmla="*/ 288 w 335"/>
                <a:gd name="T15" fmla="*/ 17 h 297"/>
                <a:gd name="T16" fmla="*/ 231 w 335"/>
                <a:gd name="T17" fmla="*/ 242 h 297"/>
                <a:gd name="T18" fmla="*/ 22 w 335"/>
                <a:gd name="T19" fmla="*/ 242 h 297"/>
                <a:gd name="T20" fmla="*/ 22 w 335"/>
                <a:gd name="T21" fmla="*/ 242 h 297"/>
                <a:gd name="T22" fmla="*/ 15 w 335"/>
                <a:gd name="T23" fmla="*/ 246 h 297"/>
                <a:gd name="T24" fmla="*/ 9 w 335"/>
                <a:gd name="T25" fmla="*/ 252 h 297"/>
                <a:gd name="T26" fmla="*/ 3 w 335"/>
                <a:gd name="T27" fmla="*/ 258 h 297"/>
                <a:gd name="T28" fmla="*/ 0 w 335"/>
                <a:gd name="T29" fmla="*/ 265 h 297"/>
                <a:gd name="T30" fmla="*/ 0 w 335"/>
                <a:gd name="T31" fmla="*/ 269 h 297"/>
                <a:gd name="T32" fmla="*/ 0 w 335"/>
                <a:gd name="T33" fmla="*/ 275 h 297"/>
                <a:gd name="T34" fmla="*/ 3 w 335"/>
                <a:gd name="T35" fmla="*/ 280 h 297"/>
                <a:gd name="T36" fmla="*/ 7 w 335"/>
                <a:gd name="T37" fmla="*/ 286 h 297"/>
                <a:gd name="T38" fmla="*/ 13 w 335"/>
                <a:gd name="T39" fmla="*/ 292 h 297"/>
                <a:gd name="T40" fmla="*/ 20 w 335"/>
                <a:gd name="T41" fmla="*/ 297 h 297"/>
                <a:gd name="T42" fmla="*/ 250 w 335"/>
                <a:gd name="T43" fmla="*/ 297 h 297"/>
                <a:gd name="T44" fmla="*/ 250 w 335"/>
                <a:gd name="T45" fmla="*/ 297 h 297"/>
                <a:gd name="T46" fmla="*/ 254 w 335"/>
                <a:gd name="T47" fmla="*/ 297 h 297"/>
                <a:gd name="T48" fmla="*/ 261 w 335"/>
                <a:gd name="T49" fmla="*/ 294 h 297"/>
                <a:gd name="T50" fmla="*/ 267 w 335"/>
                <a:gd name="T51" fmla="*/ 290 h 297"/>
                <a:gd name="T52" fmla="*/ 271 w 335"/>
                <a:gd name="T53" fmla="*/ 284 h 297"/>
                <a:gd name="T54" fmla="*/ 275 w 335"/>
                <a:gd name="T55" fmla="*/ 276 h 297"/>
                <a:gd name="T56" fmla="*/ 278 w 335"/>
                <a:gd name="T57" fmla="*/ 265 h 297"/>
                <a:gd name="T58" fmla="*/ 278 w 335"/>
                <a:gd name="T59" fmla="*/ 265 h 297"/>
                <a:gd name="T60" fmla="*/ 311 w 335"/>
                <a:gd name="T61" fmla="*/ 136 h 297"/>
                <a:gd name="T62" fmla="*/ 335 w 335"/>
                <a:gd name="T63" fmla="*/ 32 h 297"/>
                <a:gd name="T64" fmla="*/ 335 w 335"/>
                <a:gd name="T65" fmla="*/ 32 h 297"/>
                <a:gd name="T66" fmla="*/ 335 w 335"/>
                <a:gd name="T67" fmla="*/ 28 h 297"/>
                <a:gd name="T68" fmla="*/ 333 w 335"/>
                <a:gd name="T69" fmla="*/ 19 h 297"/>
                <a:gd name="T70" fmla="*/ 332 w 335"/>
                <a:gd name="T71" fmla="*/ 13 h 297"/>
                <a:gd name="T72" fmla="*/ 328 w 335"/>
                <a:gd name="T73" fmla="*/ 7 h 297"/>
                <a:gd name="T74" fmla="*/ 324 w 335"/>
                <a:gd name="T75" fmla="*/ 3 h 297"/>
                <a:gd name="T76" fmla="*/ 316 w 335"/>
                <a:gd name="T77" fmla="*/ 0 h 297"/>
                <a:gd name="T78" fmla="*/ 316 w 335"/>
                <a:gd name="T7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5" h="297">
                  <a:moveTo>
                    <a:pt x="316" y="0"/>
                  </a:moveTo>
                  <a:lnTo>
                    <a:pt x="316" y="0"/>
                  </a:lnTo>
                  <a:lnTo>
                    <a:pt x="311" y="0"/>
                  </a:lnTo>
                  <a:lnTo>
                    <a:pt x="305" y="1"/>
                  </a:lnTo>
                  <a:lnTo>
                    <a:pt x="299" y="3"/>
                  </a:lnTo>
                  <a:lnTo>
                    <a:pt x="295" y="7"/>
                  </a:lnTo>
                  <a:lnTo>
                    <a:pt x="290" y="15"/>
                  </a:lnTo>
                  <a:lnTo>
                    <a:pt x="288" y="17"/>
                  </a:lnTo>
                  <a:lnTo>
                    <a:pt x="231" y="242"/>
                  </a:lnTo>
                  <a:lnTo>
                    <a:pt x="22" y="242"/>
                  </a:lnTo>
                  <a:lnTo>
                    <a:pt x="22" y="242"/>
                  </a:lnTo>
                  <a:lnTo>
                    <a:pt x="15" y="246"/>
                  </a:lnTo>
                  <a:lnTo>
                    <a:pt x="9" y="252"/>
                  </a:lnTo>
                  <a:lnTo>
                    <a:pt x="3" y="258"/>
                  </a:lnTo>
                  <a:lnTo>
                    <a:pt x="0" y="265"/>
                  </a:lnTo>
                  <a:lnTo>
                    <a:pt x="0" y="269"/>
                  </a:lnTo>
                  <a:lnTo>
                    <a:pt x="0" y="275"/>
                  </a:lnTo>
                  <a:lnTo>
                    <a:pt x="3" y="280"/>
                  </a:lnTo>
                  <a:lnTo>
                    <a:pt x="7" y="286"/>
                  </a:lnTo>
                  <a:lnTo>
                    <a:pt x="13" y="292"/>
                  </a:lnTo>
                  <a:lnTo>
                    <a:pt x="20" y="297"/>
                  </a:lnTo>
                  <a:lnTo>
                    <a:pt x="250" y="297"/>
                  </a:lnTo>
                  <a:lnTo>
                    <a:pt x="250" y="297"/>
                  </a:lnTo>
                  <a:lnTo>
                    <a:pt x="254" y="297"/>
                  </a:lnTo>
                  <a:lnTo>
                    <a:pt x="261" y="294"/>
                  </a:lnTo>
                  <a:lnTo>
                    <a:pt x="267" y="290"/>
                  </a:lnTo>
                  <a:lnTo>
                    <a:pt x="271" y="284"/>
                  </a:lnTo>
                  <a:lnTo>
                    <a:pt x="275" y="276"/>
                  </a:lnTo>
                  <a:lnTo>
                    <a:pt x="278" y="265"/>
                  </a:lnTo>
                  <a:lnTo>
                    <a:pt x="278" y="265"/>
                  </a:lnTo>
                  <a:lnTo>
                    <a:pt x="311" y="136"/>
                  </a:lnTo>
                  <a:lnTo>
                    <a:pt x="335" y="32"/>
                  </a:lnTo>
                  <a:lnTo>
                    <a:pt x="335" y="32"/>
                  </a:lnTo>
                  <a:lnTo>
                    <a:pt x="335" y="28"/>
                  </a:lnTo>
                  <a:lnTo>
                    <a:pt x="333" y="19"/>
                  </a:lnTo>
                  <a:lnTo>
                    <a:pt x="332" y="13"/>
                  </a:lnTo>
                  <a:lnTo>
                    <a:pt x="328" y="7"/>
                  </a:lnTo>
                  <a:lnTo>
                    <a:pt x="324" y="3"/>
                  </a:lnTo>
                  <a:lnTo>
                    <a:pt x="316" y="0"/>
                  </a:lnTo>
                  <a:lnTo>
                    <a:pt x="3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392" name="Freeform 13"/>
            <p:cNvSpPr>
              <a:spLocks noEditPoints="1"/>
            </p:cNvSpPr>
            <p:nvPr/>
          </p:nvSpPr>
          <p:spPr bwMode="auto">
            <a:xfrm>
              <a:off x="1095375" y="2655888"/>
              <a:ext cx="482600" cy="973137"/>
            </a:xfrm>
            <a:custGeom>
              <a:avLst/>
              <a:gdLst>
                <a:gd name="T0" fmla="*/ 320 w 609"/>
                <a:gd name="T1" fmla="*/ 249 h 1227"/>
                <a:gd name="T2" fmla="*/ 313 w 609"/>
                <a:gd name="T3" fmla="*/ 247 h 1227"/>
                <a:gd name="T4" fmla="*/ 203 w 609"/>
                <a:gd name="T5" fmla="*/ 31 h 1227"/>
                <a:gd name="T6" fmla="*/ 176 w 609"/>
                <a:gd name="T7" fmla="*/ 10 h 1227"/>
                <a:gd name="T8" fmla="*/ 123 w 609"/>
                <a:gd name="T9" fmla="*/ 0 h 1227"/>
                <a:gd name="T10" fmla="*/ 98 w 609"/>
                <a:gd name="T11" fmla="*/ 6 h 1227"/>
                <a:gd name="T12" fmla="*/ 64 w 609"/>
                <a:gd name="T13" fmla="*/ 25 h 1227"/>
                <a:gd name="T14" fmla="*/ 43 w 609"/>
                <a:gd name="T15" fmla="*/ 55 h 1227"/>
                <a:gd name="T16" fmla="*/ 26 w 609"/>
                <a:gd name="T17" fmla="*/ 112 h 1227"/>
                <a:gd name="T18" fmla="*/ 17 w 609"/>
                <a:gd name="T19" fmla="*/ 279 h 1227"/>
                <a:gd name="T20" fmla="*/ 6 w 609"/>
                <a:gd name="T21" fmla="*/ 507 h 1227"/>
                <a:gd name="T22" fmla="*/ 4 w 609"/>
                <a:gd name="T23" fmla="*/ 558 h 1227"/>
                <a:gd name="T24" fmla="*/ 4 w 609"/>
                <a:gd name="T25" fmla="*/ 1104 h 1227"/>
                <a:gd name="T26" fmla="*/ 0 w 609"/>
                <a:gd name="T27" fmla="*/ 1133 h 1227"/>
                <a:gd name="T28" fmla="*/ 9 w 609"/>
                <a:gd name="T29" fmla="*/ 1188 h 1227"/>
                <a:gd name="T30" fmla="*/ 25 w 609"/>
                <a:gd name="T31" fmla="*/ 1210 h 1227"/>
                <a:gd name="T32" fmla="*/ 47 w 609"/>
                <a:gd name="T33" fmla="*/ 1222 h 1227"/>
                <a:gd name="T34" fmla="*/ 89 w 609"/>
                <a:gd name="T35" fmla="*/ 1227 h 1227"/>
                <a:gd name="T36" fmla="*/ 114 w 609"/>
                <a:gd name="T37" fmla="*/ 1218 h 1227"/>
                <a:gd name="T38" fmla="*/ 129 w 609"/>
                <a:gd name="T39" fmla="*/ 1205 h 1227"/>
                <a:gd name="T40" fmla="*/ 146 w 609"/>
                <a:gd name="T41" fmla="*/ 1174 h 1227"/>
                <a:gd name="T42" fmla="*/ 157 w 609"/>
                <a:gd name="T43" fmla="*/ 1191 h 1227"/>
                <a:gd name="T44" fmla="*/ 186 w 609"/>
                <a:gd name="T45" fmla="*/ 1222 h 1227"/>
                <a:gd name="T46" fmla="*/ 214 w 609"/>
                <a:gd name="T47" fmla="*/ 1227 h 1227"/>
                <a:gd name="T48" fmla="*/ 254 w 609"/>
                <a:gd name="T49" fmla="*/ 1220 h 1227"/>
                <a:gd name="T50" fmla="*/ 281 w 609"/>
                <a:gd name="T51" fmla="*/ 1201 h 1227"/>
                <a:gd name="T52" fmla="*/ 290 w 609"/>
                <a:gd name="T53" fmla="*/ 1176 h 1227"/>
                <a:gd name="T54" fmla="*/ 347 w 609"/>
                <a:gd name="T55" fmla="*/ 858 h 1227"/>
                <a:gd name="T56" fmla="*/ 341 w 609"/>
                <a:gd name="T57" fmla="*/ 814 h 1227"/>
                <a:gd name="T58" fmla="*/ 262 w 609"/>
                <a:gd name="T59" fmla="*/ 649 h 1227"/>
                <a:gd name="T60" fmla="*/ 241 w 609"/>
                <a:gd name="T61" fmla="*/ 601 h 1227"/>
                <a:gd name="T62" fmla="*/ 233 w 609"/>
                <a:gd name="T63" fmla="*/ 581 h 1227"/>
                <a:gd name="T64" fmla="*/ 229 w 609"/>
                <a:gd name="T65" fmla="*/ 545 h 1227"/>
                <a:gd name="T66" fmla="*/ 239 w 609"/>
                <a:gd name="T67" fmla="*/ 400 h 1227"/>
                <a:gd name="T68" fmla="*/ 214 w 609"/>
                <a:gd name="T69" fmla="*/ 389 h 1227"/>
                <a:gd name="T70" fmla="*/ 184 w 609"/>
                <a:gd name="T71" fmla="*/ 349 h 1227"/>
                <a:gd name="T72" fmla="*/ 127 w 609"/>
                <a:gd name="T73" fmla="*/ 173 h 1227"/>
                <a:gd name="T74" fmla="*/ 207 w 609"/>
                <a:gd name="T75" fmla="*/ 334 h 1227"/>
                <a:gd name="T76" fmla="*/ 243 w 609"/>
                <a:gd name="T77" fmla="*/ 372 h 1227"/>
                <a:gd name="T78" fmla="*/ 273 w 609"/>
                <a:gd name="T79" fmla="*/ 380 h 1227"/>
                <a:gd name="T80" fmla="*/ 542 w 609"/>
                <a:gd name="T81" fmla="*/ 380 h 1227"/>
                <a:gd name="T82" fmla="*/ 567 w 609"/>
                <a:gd name="T83" fmla="*/ 376 h 1227"/>
                <a:gd name="T84" fmla="*/ 590 w 609"/>
                <a:gd name="T85" fmla="*/ 364 h 1227"/>
                <a:gd name="T86" fmla="*/ 607 w 609"/>
                <a:gd name="T87" fmla="*/ 332 h 1227"/>
                <a:gd name="T88" fmla="*/ 609 w 609"/>
                <a:gd name="T89" fmla="*/ 311 h 1227"/>
                <a:gd name="T90" fmla="*/ 601 w 609"/>
                <a:gd name="T91" fmla="*/ 279 h 1227"/>
                <a:gd name="T92" fmla="*/ 575 w 609"/>
                <a:gd name="T93" fmla="*/ 254 h 1227"/>
                <a:gd name="T94" fmla="*/ 558 w 609"/>
                <a:gd name="T95" fmla="*/ 249 h 1227"/>
                <a:gd name="T96" fmla="*/ 150 w 609"/>
                <a:gd name="T97" fmla="*/ 755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9" h="1227">
                  <a:moveTo>
                    <a:pt x="558" y="249"/>
                  </a:moveTo>
                  <a:lnTo>
                    <a:pt x="558" y="249"/>
                  </a:lnTo>
                  <a:lnTo>
                    <a:pt x="320" y="249"/>
                  </a:lnTo>
                  <a:lnTo>
                    <a:pt x="320" y="249"/>
                  </a:lnTo>
                  <a:lnTo>
                    <a:pt x="317" y="247"/>
                  </a:lnTo>
                  <a:lnTo>
                    <a:pt x="313" y="247"/>
                  </a:lnTo>
                  <a:lnTo>
                    <a:pt x="311" y="245"/>
                  </a:lnTo>
                  <a:lnTo>
                    <a:pt x="203" y="31"/>
                  </a:lnTo>
                  <a:lnTo>
                    <a:pt x="203" y="31"/>
                  </a:lnTo>
                  <a:lnTo>
                    <a:pt x="195" y="23"/>
                  </a:lnTo>
                  <a:lnTo>
                    <a:pt x="188" y="17"/>
                  </a:lnTo>
                  <a:lnTo>
                    <a:pt x="176" y="10"/>
                  </a:lnTo>
                  <a:lnTo>
                    <a:pt x="161" y="4"/>
                  </a:lnTo>
                  <a:lnTo>
                    <a:pt x="144" y="0"/>
                  </a:lnTo>
                  <a:lnTo>
                    <a:pt x="123" y="0"/>
                  </a:lnTo>
                  <a:lnTo>
                    <a:pt x="112" y="2"/>
                  </a:lnTo>
                  <a:lnTo>
                    <a:pt x="98" y="6"/>
                  </a:lnTo>
                  <a:lnTo>
                    <a:pt x="98" y="6"/>
                  </a:lnTo>
                  <a:lnTo>
                    <a:pt x="85" y="12"/>
                  </a:lnTo>
                  <a:lnTo>
                    <a:pt x="76" y="17"/>
                  </a:lnTo>
                  <a:lnTo>
                    <a:pt x="64" y="25"/>
                  </a:lnTo>
                  <a:lnTo>
                    <a:pt x="57" y="34"/>
                  </a:lnTo>
                  <a:lnTo>
                    <a:pt x="49" y="44"/>
                  </a:lnTo>
                  <a:lnTo>
                    <a:pt x="43" y="55"/>
                  </a:lnTo>
                  <a:lnTo>
                    <a:pt x="34" y="76"/>
                  </a:lnTo>
                  <a:lnTo>
                    <a:pt x="28" y="95"/>
                  </a:lnTo>
                  <a:lnTo>
                    <a:pt x="26" y="112"/>
                  </a:lnTo>
                  <a:lnTo>
                    <a:pt x="25" y="129"/>
                  </a:lnTo>
                  <a:lnTo>
                    <a:pt x="25" y="129"/>
                  </a:lnTo>
                  <a:lnTo>
                    <a:pt x="17" y="279"/>
                  </a:lnTo>
                  <a:lnTo>
                    <a:pt x="7" y="469"/>
                  </a:lnTo>
                  <a:lnTo>
                    <a:pt x="7" y="469"/>
                  </a:lnTo>
                  <a:lnTo>
                    <a:pt x="6" y="507"/>
                  </a:lnTo>
                  <a:lnTo>
                    <a:pt x="4" y="554"/>
                  </a:lnTo>
                  <a:lnTo>
                    <a:pt x="4" y="558"/>
                  </a:lnTo>
                  <a:lnTo>
                    <a:pt x="4" y="558"/>
                  </a:lnTo>
                  <a:lnTo>
                    <a:pt x="2" y="738"/>
                  </a:lnTo>
                  <a:lnTo>
                    <a:pt x="2" y="738"/>
                  </a:lnTo>
                  <a:lnTo>
                    <a:pt x="4" y="1104"/>
                  </a:lnTo>
                  <a:lnTo>
                    <a:pt x="4" y="1104"/>
                  </a:lnTo>
                  <a:lnTo>
                    <a:pt x="2" y="1117"/>
                  </a:lnTo>
                  <a:lnTo>
                    <a:pt x="0" y="1133"/>
                  </a:lnTo>
                  <a:lnTo>
                    <a:pt x="2" y="1152"/>
                  </a:lnTo>
                  <a:lnTo>
                    <a:pt x="4" y="1169"/>
                  </a:lnTo>
                  <a:lnTo>
                    <a:pt x="9" y="1188"/>
                  </a:lnTo>
                  <a:lnTo>
                    <a:pt x="13" y="1195"/>
                  </a:lnTo>
                  <a:lnTo>
                    <a:pt x="19" y="1203"/>
                  </a:lnTo>
                  <a:lnTo>
                    <a:pt x="25" y="1210"/>
                  </a:lnTo>
                  <a:lnTo>
                    <a:pt x="32" y="1214"/>
                  </a:lnTo>
                  <a:lnTo>
                    <a:pt x="32" y="1214"/>
                  </a:lnTo>
                  <a:lnTo>
                    <a:pt x="47" y="1222"/>
                  </a:lnTo>
                  <a:lnTo>
                    <a:pt x="62" y="1225"/>
                  </a:lnTo>
                  <a:lnTo>
                    <a:pt x="76" y="1227"/>
                  </a:lnTo>
                  <a:lnTo>
                    <a:pt x="89" y="1227"/>
                  </a:lnTo>
                  <a:lnTo>
                    <a:pt x="98" y="1225"/>
                  </a:lnTo>
                  <a:lnTo>
                    <a:pt x="108" y="1222"/>
                  </a:lnTo>
                  <a:lnTo>
                    <a:pt x="114" y="1218"/>
                  </a:lnTo>
                  <a:lnTo>
                    <a:pt x="119" y="1214"/>
                  </a:lnTo>
                  <a:lnTo>
                    <a:pt x="119" y="1214"/>
                  </a:lnTo>
                  <a:lnTo>
                    <a:pt x="129" y="1205"/>
                  </a:lnTo>
                  <a:lnTo>
                    <a:pt x="136" y="1195"/>
                  </a:lnTo>
                  <a:lnTo>
                    <a:pt x="142" y="1184"/>
                  </a:lnTo>
                  <a:lnTo>
                    <a:pt x="146" y="1174"/>
                  </a:lnTo>
                  <a:lnTo>
                    <a:pt x="146" y="1174"/>
                  </a:lnTo>
                  <a:lnTo>
                    <a:pt x="152" y="1184"/>
                  </a:lnTo>
                  <a:lnTo>
                    <a:pt x="157" y="1191"/>
                  </a:lnTo>
                  <a:lnTo>
                    <a:pt x="165" y="1203"/>
                  </a:lnTo>
                  <a:lnTo>
                    <a:pt x="174" y="1212"/>
                  </a:lnTo>
                  <a:lnTo>
                    <a:pt x="186" y="1222"/>
                  </a:lnTo>
                  <a:lnTo>
                    <a:pt x="199" y="1227"/>
                  </a:lnTo>
                  <a:lnTo>
                    <a:pt x="207" y="1227"/>
                  </a:lnTo>
                  <a:lnTo>
                    <a:pt x="214" y="1227"/>
                  </a:lnTo>
                  <a:lnTo>
                    <a:pt x="214" y="1227"/>
                  </a:lnTo>
                  <a:lnTo>
                    <a:pt x="241" y="1224"/>
                  </a:lnTo>
                  <a:lnTo>
                    <a:pt x="254" y="1220"/>
                  </a:lnTo>
                  <a:lnTo>
                    <a:pt x="264" y="1216"/>
                  </a:lnTo>
                  <a:lnTo>
                    <a:pt x="273" y="1210"/>
                  </a:lnTo>
                  <a:lnTo>
                    <a:pt x="281" y="1201"/>
                  </a:lnTo>
                  <a:lnTo>
                    <a:pt x="286" y="1191"/>
                  </a:lnTo>
                  <a:lnTo>
                    <a:pt x="290" y="1176"/>
                  </a:lnTo>
                  <a:lnTo>
                    <a:pt x="290" y="1176"/>
                  </a:lnTo>
                  <a:lnTo>
                    <a:pt x="320" y="1007"/>
                  </a:lnTo>
                  <a:lnTo>
                    <a:pt x="347" y="858"/>
                  </a:lnTo>
                  <a:lnTo>
                    <a:pt x="347" y="858"/>
                  </a:lnTo>
                  <a:lnTo>
                    <a:pt x="347" y="840"/>
                  </a:lnTo>
                  <a:lnTo>
                    <a:pt x="343" y="823"/>
                  </a:lnTo>
                  <a:lnTo>
                    <a:pt x="341" y="814"/>
                  </a:lnTo>
                  <a:lnTo>
                    <a:pt x="338" y="806"/>
                  </a:lnTo>
                  <a:lnTo>
                    <a:pt x="338" y="806"/>
                  </a:lnTo>
                  <a:lnTo>
                    <a:pt x="262" y="649"/>
                  </a:lnTo>
                  <a:lnTo>
                    <a:pt x="262" y="649"/>
                  </a:lnTo>
                  <a:lnTo>
                    <a:pt x="252" y="626"/>
                  </a:lnTo>
                  <a:lnTo>
                    <a:pt x="241" y="601"/>
                  </a:lnTo>
                  <a:lnTo>
                    <a:pt x="241" y="601"/>
                  </a:lnTo>
                  <a:lnTo>
                    <a:pt x="237" y="590"/>
                  </a:lnTo>
                  <a:lnTo>
                    <a:pt x="233" y="581"/>
                  </a:lnTo>
                  <a:lnTo>
                    <a:pt x="233" y="581"/>
                  </a:lnTo>
                  <a:lnTo>
                    <a:pt x="231" y="564"/>
                  </a:lnTo>
                  <a:lnTo>
                    <a:pt x="229" y="545"/>
                  </a:lnTo>
                  <a:lnTo>
                    <a:pt x="229" y="545"/>
                  </a:lnTo>
                  <a:lnTo>
                    <a:pt x="229" y="545"/>
                  </a:lnTo>
                  <a:lnTo>
                    <a:pt x="239" y="400"/>
                  </a:lnTo>
                  <a:lnTo>
                    <a:pt x="239" y="400"/>
                  </a:lnTo>
                  <a:lnTo>
                    <a:pt x="226" y="397"/>
                  </a:lnTo>
                  <a:lnTo>
                    <a:pt x="214" y="389"/>
                  </a:lnTo>
                  <a:lnTo>
                    <a:pt x="205" y="378"/>
                  </a:lnTo>
                  <a:lnTo>
                    <a:pt x="195" y="368"/>
                  </a:lnTo>
                  <a:lnTo>
                    <a:pt x="184" y="349"/>
                  </a:lnTo>
                  <a:lnTo>
                    <a:pt x="180" y="342"/>
                  </a:lnTo>
                  <a:lnTo>
                    <a:pt x="93" y="173"/>
                  </a:lnTo>
                  <a:lnTo>
                    <a:pt x="127" y="173"/>
                  </a:lnTo>
                  <a:lnTo>
                    <a:pt x="127" y="173"/>
                  </a:lnTo>
                  <a:lnTo>
                    <a:pt x="207" y="334"/>
                  </a:lnTo>
                  <a:lnTo>
                    <a:pt x="207" y="334"/>
                  </a:lnTo>
                  <a:lnTo>
                    <a:pt x="218" y="351"/>
                  </a:lnTo>
                  <a:lnTo>
                    <a:pt x="229" y="363"/>
                  </a:lnTo>
                  <a:lnTo>
                    <a:pt x="243" y="372"/>
                  </a:lnTo>
                  <a:lnTo>
                    <a:pt x="254" y="376"/>
                  </a:lnTo>
                  <a:lnTo>
                    <a:pt x="265" y="380"/>
                  </a:lnTo>
                  <a:lnTo>
                    <a:pt x="273" y="380"/>
                  </a:lnTo>
                  <a:lnTo>
                    <a:pt x="281" y="380"/>
                  </a:lnTo>
                  <a:lnTo>
                    <a:pt x="281" y="380"/>
                  </a:lnTo>
                  <a:lnTo>
                    <a:pt x="542" y="380"/>
                  </a:lnTo>
                  <a:lnTo>
                    <a:pt x="542" y="380"/>
                  </a:lnTo>
                  <a:lnTo>
                    <a:pt x="556" y="380"/>
                  </a:lnTo>
                  <a:lnTo>
                    <a:pt x="567" y="376"/>
                  </a:lnTo>
                  <a:lnTo>
                    <a:pt x="577" y="374"/>
                  </a:lnTo>
                  <a:lnTo>
                    <a:pt x="584" y="368"/>
                  </a:lnTo>
                  <a:lnTo>
                    <a:pt x="590" y="364"/>
                  </a:lnTo>
                  <a:lnTo>
                    <a:pt x="595" y="357"/>
                  </a:lnTo>
                  <a:lnTo>
                    <a:pt x="603" y="345"/>
                  </a:lnTo>
                  <a:lnTo>
                    <a:pt x="607" y="332"/>
                  </a:lnTo>
                  <a:lnTo>
                    <a:pt x="609" y="321"/>
                  </a:lnTo>
                  <a:lnTo>
                    <a:pt x="609" y="311"/>
                  </a:lnTo>
                  <a:lnTo>
                    <a:pt x="609" y="311"/>
                  </a:lnTo>
                  <a:lnTo>
                    <a:pt x="609" y="302"/>
                  </a:lnTo>
                  <a:lnTo>
                    <a:pt x="607" y="294"/>
                  </a:lnTo>
                  <a:lnTo>
                    <a:pt x="601" y="279"/>
                  </a:lnTo>
                  <a:lnTo>
                    <a:pt x="594" y="270"/>
                  </a:lnTo>
                  <a:lnTo>
                    <a:pt x="584" y="260"/>
                  </a:lnTo>
                  <a:lnTo>
                    <a:pt x="575" y="254"/>
                  </a:lnTo>
                  <a:lnTo>
                    <a:pt x="565" y="251"/>
                  </a:lnTo>
                  <a:lnTo>
                    <a:pt x="558" y="249"/>
                  </a:lnTo>
                  <a:lnTo>
                    <a:pt x="558" y="249"/>
                  </a:lnTo>
                  <a:close/>
                  <a:moveTo>
                    <a:pt x="199" y="856"/>
                  </a:moveTo>
                  <a:lnTo>
                    <a:pt x="150" y="1121"/>
                  </a:lnTo>
                  <a:lnTo>
                    <a:pt x="150" y="755"/>
                  </a:lnTo>
                  <a:lnTo>
                    <a:pt x="199" y="8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grpSp>
        <p:nvGrpSpPr>
          <p:cNvPr id="393" name="Group 115"/>
          <p:cNvGrpSpPr/>
          <p:nvPr/>
        </p:nvGrpSpPr>
        <p:grpSpPr>
          <a:xfrm>
            <a:off x="7190883" y="4148038"/>
            <a:ext cx="140565" cy="393173"/>
            <a:chOff x="9819920" y="2244570"/>
            <a:chExt cx="219075" cy="612776"/>
          </a:xfrm>
          <a:solidFill>
            <a:srgbClr val="C00000"/>
          </a:solidFill>
        </p:grpSpPr>
        <p:sp>
          <p:nvSpPr>
            <p:cNvPr id="394" name="Freeform 393"/>
            <p:cNvSpPr>
              <a:spLocks/>
            </p:cNvSpPr>
            <p:nvPr/>
          </p:nvSpPr>
          <p:spPr bwMode="auto">
            <a:xfrm>
              <a:off x="9880245" y="2244570"/>
              <a:ext cx="87313" cy="87313"/>
            </a:xfrm>
            <a:custGeom>
              <a:avLst/>
              <a:gdLst>
                <a:gd name="T0" fmla="*/ 81 w 163"/>
                <a:gd name="T1" fmla="*/ 164 h 164"/>
                <a:gd name="T2" fmla="*/ 81 w 163"/>
                <a:gd name="T3" fmla="*/ 164 h 164"/>
                <a:gd name="T4" fmla="*/ 98 w 163"/>
                <a:gd name="T5" fmla="*/ 163 h 164"/>
                <a:gd name="T6" fmla="*/ 113 w 163"/>
                <a:gd name="T7" fmla="*/ 157 h 164"/>
                <a:gd name="T8" fmla="*/ 127 w 163"/>
                <a:gd name="T9" fmla="*/ 150 h 164"/>
                <a:gd name="T10" fmla="*/ 139 w 163"/>
                <a:gd name="T11" fmla="*/ 140 h 164"/>
                <a:gd name="T12" fmla="*/ 149 w 163"/>
                <a:gd name="T13" fmla="*/ 128 h 164"/>
                <a:gd name="T14" fmla="*/ 157 w 163"/>
                <a:gd name="T15" fmla="*/ 114 h 164"/>
                <a:gd name="T16" fmla="*/ 161 w 163"/>
                <a:gd name="T17" fmla="*/ 98 h 164"/>
                <a:gd name="T18" fmla="*/ 163 w 163"/>
                <a:gd name="T19" fmla="*/ 82 h 164"/>
                <a:gd name="T20" fmla="*/ 163 w 163"/>
                <a:gd name="T21" fmla="*/ 82 h 164"/>
                <a:gd name="T22" fmla="*/ 161 w 163"/>
                <a:gd name="T23" fmla="*/ 65 h 164"/>
                <a:gd name="T24" fmla="*/ 157 w 163"/>
                <a:gd name="T25" fmla="*/ 49 h 164"/>
                <a:gd name="T26" fmla="*/ 149 w 163"/>
                <a:gd name="T27" fmla="*/ 36 h 164"/>
                <a:gd name="T28" fmla="*/ 139 w 163"/>
                <a:gd name="T29" fmla="*/ 23 h 164"/>
                <a:gd name="T30" fmla="*/ 127 w 163"/>
                <a:gd name="T31" fmla="*/ 13 h 164"/>
                <a:gd name="T32" fmla="*/ 113 w 163"/>
                <a:gd name="T33" fmla="*/ 6 h 164"/>
                <a:gd name="T34" fmla="*/ 98 w 163"/>
                <a:gd name="T35" fmla="*/ 1 h 164"/>
                <a:gd name="T36" fmla="*/ 81 w 163"/>
                <a:gd name="T37" fmla="*/ 0 h 164"/>
                <a:gd name="T38" fmla="*/ 81 w 163"/>
                <a:gd name="T39" fmla="*/ 0 h 164"/>
                <a:gd name="T40" fmla="*/ 65 w 163"/>
                <a:gd name="T41" fmla="*/ 1 h 164"/>
                <a:gd name="T42" fmla="*/ 50 w 163"/>
                <a:gd name="T43" fmla="*/ 6 h 164"/>
                <a:gd name="T44" fmla="*/ 35 w 163"/>
                <a:gd name="T45" fmla="*/ 13 h 164"/>
                <a:gd name="T46" fmla="*/ 24 w 163"/>
                <a:gd name="T47" fmla="*/ 23 h 164"/>
                <a:gd name="T48" fmla="*/ 14 w 163"/>
                <a:gd name="T49" fmla="*/ 36 h 164"/>
                <a:gd name="T50" fmla="*/ 7 w 163"/>
                <a:gd name="T51" fmla="*/ 49 h 164"/>
                <a:gd name="T52" fmla="*/ 1 w 163"/>
                <a:gd name="T53" fmla="*/ 65 h 164"/>
                <a:gd name="T54" fmla="*/ 0 w 163"/>
                <a:gd name="T55" fmla="*/ 82 h 164"/>
                <a:gd name="T56" fmla="*/ 0 w 163"/>
                <a:gd name="T57" fmla="*/ 82 h 164"/>
                <a:gd name="T58" fmla="*/ 1 w 163"/>
                <a:gd name="T59" fmla="*/ 98 h 164"/>
                <a:gd name="T60" fmla="*/ 7 w 163"/>
                <a:gd name="T61" fmla="*/ 114 h 164"/>
                <a:gd name="T62" fmla="*/ 14 w 163"/>
                <a:gd name="T63" fmla="*/ 128 h 164"/>
                <a:gd name="T64" fmla="*/ 24 w 163"/>
                <a:gd name="T65" fmla="*/ 140 h 164"/>
                <a:gd name="T66" fmla="*/ 35 w 163"/>
                <a:gd name="T67" fmla="*/ 150 h 164"/>
                <a:gd name="T68" fmla="*/ 50 w 163"/>
                <a:gd name="T69" fmla="*/ 157 h 164"/>
                <a:gd name="T70" fmla="*/ 65 w 163"/>
                <a:gd name="T71" fmla="*/ 163 h 164"/>
                <a:gd name="T72" fmla="*/ 81 w 163"/>
                <a:gd name="T73" fmla="*/ 164 h 164"/>
                <a:gd name="T74" fmla="*/ 81 w 163"/>
                <a:gd name="T75"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64">
                  <a:moveTo>
                    <a:pt x="81" y="164"/>
                  </a:moveTo>
                  <a:lnTo>
                    <a:pt x="81" y="164"/>
                  </a:lnTo>
                  <a:lnTo>
                    <a:pt x="98" y="163"/>
                  </a:lnTo>
                  <a:lnTo>
                    <a:pt x="113" y="157"/>
                  </a:lnTo>
                  <a:lnTo>
                    <a:pt x="127" y="150"/>
                  </a:lnTo>
                  <a:lnTo>
                    <a:pt x="139" y="140"/>
                  </a:lnTo>
                  <a:lnTo>
                    <a:pt x="149" y="128"/>
                  </a:lnTo>
                  <a:lnTo>
                    <a:pt x="157" y="114"/>
                  </a:lnTo>
                  <a:lnTo>
                    <a:pt x="161" y="98"/>
                  </a:lnTo>
                  <a:lnTo>
                    <a:pt x="163" y="82"/>
                  </a:lnTo>
                  <a:lnTo>
                    <a:pt x="163" y="82"/>
                  </a:lnTo>
                  <a:lnTo>
                    <a:pt x="161" y="65"/>
                  </a:lnTo>
                  <a:lnTo>
                    <a:pt x="157" y="49"/>
                  </a:lnTo>
                  <a:lnTo>
                    <a:pt x="149" y="36"/>
                  </a:lnTo>
                  <a:lnTo>
                    <a:pt x="139" y="23"/>
                  </a:lnTo>
                  <a:lnTo>
                    <a:pt x="127" y="13"/>
                  </a:lnTo>
                  <a:lnTo>
                    <a:pt x="113" y="6"/>
                  </a:lnTo>
                  <a:lnTo>
                    <a:pt x="98" y="1"/>
                  </a:lnTo>
                  <a:lnTo>
                    <a:pt x="81" y="0"/>
                  </a:lnTo>
                  <a:lnTo>
                    <a:pt x="81" y="0"/>
                  </a:lnTo>
                  <a:lnTo>
                    <a:pt x="65" y="1"/>
                  </a:lnTo>
                  <a:lnTo>
                    <a:pt x="50" y="6"/>
                  </a:lnTo>
                  <a:lnTo>
                    <a:pt x="35" y="13"/>
                  </a:lnTo>
                  <a:lnTo>
                    <a:pt x="24" y="23"/>
                  </a:lnTo>
                  <a:lnTo>
                    <a:pt x="14" y="36"/>
                  </a:lnTo>
                  <a:lnTo>
                    <a:pt x="7" y="49"/>
                  </a:lnTo>
                  <a:lnTo>
                    <a:pt x="1" y="65"/>
                  </a:lnTo>
                  <a:lnTo>
                    <a:pt x="0" y="82"/>
                  </a:lnTo>
                  <a:lnTo>
                    <a:pt x="0" y="82"/>
                  </a:lnTo>
                  <a:lnTo>
                    <a:pt x="1" y="98"/>
                  </a:lnTo>
                  <a:lnTo>
                    <a:pt x="7" y="114"/>
                  </a:lnTo>
                  <a:lnTo>
                    <a:pt x="14" y="128"/>
                  </a:lnTo>
                  <a:lnTo>
                    <a:pt x="24" y="140"/>
                  </a:lnTo>
                  <a:lnTo>
                    <a:pt x="35" y="150"/>
                  </a:lnTo>
                  <a:lnTo>
                    <a:pt x="50" y="157"/>
                  </a:lnTo>
                  <a:lnTo>
                    <a:pt x="65" y="163"/>
                  </a:lnTo>
                  <a:lnTo>
                    <a:pt x="81" y="164"/>
                  </a:lnTo>
                  <a:lnTo>
                    <a:pt x="81"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5" name="Freeform 8"/>
            <p:cNvSpPr>
              <a:spLocks noEditPoints="1"/>
            </p:cNvSpPr>
            <p:nvPr/>
          </p:nvSpPr>
          <p:spPr bwMode="auto">
            <a:xfrm>
              <a:off x="9819920" y="2265208"/>
              <a:ext cx="219075" cy="592138"/>
            </a:xfrm>
            <a:custGeom>
              <a:avLst/>
              <a:gdLst>
                <a:gd name="T0" fmla="*/ 394 w 414"/>
                <a:gd name="T1" fmla="*/ 105 h 1119"/>
                <a:gd name="T2" fmla="*/ 384 w 414"/>
                <a:gd name="T3" fmla="*/ 34 h 1119"/>
                <a:gd name="T4" fmla="*/ 377 w 414"/>
                <a:gd name="T5" fmla="*/ 14 h 1119"/>
                <a:gd name="T6" fmla="*/ 354 w 414"/>
                <a:gd name="T7" fmla="*/ 14 h 1119"/>
                <a:gd name="T8" fmla="*/ 265 w 414"/>
                <a:gd name="T9" fmla="*/ 122 h 1119"/>
                <a:gd name="T10" fmla="*/ 331 w 414"/>
                <a:gd name="T11" fmla="*/ 157 h 1119"/>
                <a:gd name="T12" fmla="*/ 304 w 414"/>
                <a:gd name="T13" fmla="*/ 170 h 1119"/>
                <a:gd name="T14" fmla="*/ 251 w 414"/>
                <a:gd name="T15" fmla="*/ 145 h 1119"/>
                <a:gd name="T16" fmla="*/ 225 w 414"/>
                <a:gd name="T17" fmla="*/ 283 h 1119"/>
                <a:gd name="T18" fmla="*/ 198 w 414"/>
                <a:gd name="T19" fmla="*/ 155 h 1119"/>
                <a:gd name="T20" fmla="*/ 175 w 414"/>
                <a:gd name="T21" fmla="*/ 253 h 1119"/>
                <a:gd name="T22" fmla="*/ 146 w 414"/>
                <a:gd name="T23" fmla="*/ 171 h 1119"/>
                <a:gd name="T24" fmla="*/ 92 w 414"/>
                <a:gd name="T25" fmla="*/ 170 h 1119"/>
                <a:gd name="T26" fmla="*/ 29 w 414"/>
                <a:gd name="T27" fmla="*/ 201 h 1119"/>
                <a:gd name="T28" fmla="*/ 14 w 414"/>
                <a:gd name="T29" fmla="*/ 254 h 1119"/>
                <a:gd name="T30" fmla="*/ 1 w 414"/>
                <a:gd name="T31" fmla="*/ 569 h 1119"/>
                <a:gd name="T32" fmla="*/ 36 w 414"/>
                <a:gd name="T33" fmla="*/ 593 h 1119"/>
                <a:gd name="T34" fmla="*/ 76 w 414"/>
                <a:gd name="T35" fmla="*/ 580 h 1119"/>
                <a:gd name="T36" fmla="*/ 90 w 414"/>
                <a:gd name="T37" fmla="*/ 319 h 1119"/>
                <a:gd name="T38" fmla="*/ 90 w 414"/>
                <a:gd name="T39" fmla="*/ 1020 h 1119"/>
                <a:gd name="T40" fmla="*/ 117 w 414"/>
                <a:gd name="T41" fmla="*/ 1115 h 1119"/>
                <a:gd name="T42" fmla="*/ 182 w 414"/>
                <a:gd name="T43" fmla="*/ 1100 h 1119"/>
                <a:gd name="T44" fmla="*/ 196 w 414"/>
                <a:gd name="T45" fmla="*/ 562 h 1119"/>
                <a:gd name="T46" fmla="*/ 205 w 414"/>
                <a:gd name="T47" fmla="*/ 1083 h 1119"/>
                <a:gd name="T48" fmla="*/ 252 w 414"/>
                <a:gd name="T49" fmla="*/ 1119 h 1119"/>
                <a:gd name="T50" fmla="*/ 304 w 414"/>
                <a:gd name="T51" fmla="*/ 1077 h 1119"/>
                <a:gd name="T52" fmla="*/ 304 w 414"/>
                <a:gd name="T53" fmla="*/ 581 h 1119"/>
                <a:gd name="T54" fmla="*/ 345 w 414"/>
                <a:gd name="T55" fmla="*/ 400 h 1119"/>
                <a:gd name="T56" fmla="*/ 397 w 414"/>
                <a:gd name="T57" fmla="*/ 410 h 1119"/>
                <a:gd name="T58" fmla="*/ 414 w 414"/>
                <a:gd name="T59" fmla="*/ 351 h 1119"/>
                <a:gd name="T60" fmla="*/ 335 w 414"/>
                <a:gd name="T61" fmla="*/ 88 h 1119"/>
                <a:gd name="T62" fmla="*/ 344 w 414"/>
                <a:gd name="T63" fmla="*/ 80 h 1119"/>
                <a:gd name="T64" fmla="*/ 344 w 414"/>
                <a:gd name="T65" fmla="*/ 93 h 1119"/>
                <a:gd name="T66" fmla="*/ 318 w 414"/>
                <a:gd name="T67" fmla="*/ 23 h 1119"/>
                <a:gd name="T68" fmla="*/ 358 w 414"/>
                <a:gd name="T69" fmla="*/ 65 h 1119"/>
                <a:gd name="T70" fmla="*/ 309 w 414"/>
                <a:gd name="T71" fmla="*/ 46 h 1119"/>
                <a:gd name="T72" fmla="*/ 321 w 414"/>
                <a:gd name="T73" fmla="*/ 88 h 1119"/>
                <a:gd name="T74" fmla="*/ 321 w 414"/>
                <a:gd name="T75" fmla="*/ 73 h 1119"/>
                <a:gd name="T76" fmla="*/ 329 w 414"/>
                <a:gd name="T77" fmla="*/ 82 h 1119"/>
                <a:gd name="T78" fmla="*/ 308 w 414"/>
                <a:gd name="T79" fmla="*/ 66 h 1119"/>
                <a:gd name="T80" fmla="*/ 311 w 414"/>
                <a:gd name="T81" fmla="*/ 78 h 1119"/>
                <a:gd name="T82" fmla="*/ 298 w 414"/>
                <a:gd name="T83" fmla="*/ 73 h 1119"/>
                <a:gd name="T84" fmla="*/ 289 w 414"/>
                <a:gd name="T85" fmla="*/ 124 h 1119"/>
                <a:gd name="T86" fmla="*/ 282 w 414"/>
                <a:gd name="T87" fmla="*/ 113 h 1119"/>
                <a:gd name="T88" fmla="*/ 295 w 414"/>
                <a:gd name="T89" fmla="*/ 113 h 1119"/>
                <a:gd name="T90" fmla="*/ 291 w 414"/>
                <a:gd name="T91" fmla="*/ 98 h 1119"/>
                <a:gd name="T92" fmla="*/ 299 w 414"/>
                <a:gd name="T93" fmla="*/ 88 h 1119"/>
                <a:gd name="T94" fmla="*/ 302 w 414"/>
                <a:gd name="T95" fmla="*/ 99 h 1119"/>
                <a:gd name="T96" fmla="*/ 312 w 414"/>
                <a:gd name="T97" fmla="*/ 128 h 1119"/>
                <a:gd name="T98" fmla="*/ 301 w 414"/>
                <a:gd name="T99" fmla="*/ 124 h 1119"/>
                <a:gd name="T100" fmla="*/ 309 w 414"/>
                <a:gd name="T101" fmla="*/ 116 h 1119"/>
                <a:gd name="T102" fmla="*/ 312 w 414"/>
                <a:gd name="T103" fmla="*/ 109 h 1119"/>
                <a:gd name="T104" fmla="*/ 312 w 414"/>
                <a:gd name="T105" fmla="*/ 95 h 1119"/>
                <a:gd name="T106" fmla="*/ 322 w 414"/>
                <a:gd name="T107" fmla="*/ 103 h 1119"/>
                <a:gd name="T108" fmla="*/ 332 w 414"/>
                <a:gd name="T109" fmla="*/ 132 h 1119"/>
                <a:gd name="T110" fmla="*/ 321 w 414"/>
                <a:gd name="T111" fmla="*/ 135 h 1119"/>
                <a:gd name="T112" fmla="*/ 325 w 414"/>
                <a:gd name="T113" fmla="*/ 122 h 1119"/>
                <a:gd name="T114" fmla="*/ 332 w 414"/>
                <a:gd name="T115" fmla="*/ 132 h 1119"/>
                <a:gd name="T116" fmla="*/ 327 w 414"/>
                <a:gd name="T117" fmla="*/ 106 h 1119"/>
                <a:gd name="T118" fmla="*/ 340 w 414"/>
                <a:gd name="T119" fmla="*/ 105 h 1119"/>
                <a:gd name="T120" fmla="*/ 331 w 414"/>
                <a:gd name="T121" fmla="*/ 115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1119">
                  <a:moveTo>
                    <a:pt x="414" y="136"/>
                  </a:moveTo>
                  <a:lnTo>
                    <a:pt x="414" y="136"/>
                  </a:lnTo>
                  <a:lnTo>
                    <a:pt x="413" y="125"/>
                  </a:lnTo>
                  <a:lnTo>
                    <a:pt x="410" y="116"/>
                  </a:lnTo>
                  <a:lnTo>
                    <a:pt x="405" y="111"/>
                  </a:lnTo>
                  <a:lnTo>
                    <a:pt x="400" y="108"/>
                  </a:lnTo>
                  <a:lnTo>
                    <a:pt x="394" y="105"/>
                  </a:lnTo>
                  <a:lnTo>
                    <a:pt x="388" y="103"/>
                  </a:lnTo>
                  <a:lnTo>
                    <a:pt x="375" y="103"/>
                  </a:lnTo>
                  <a:lnTo>
                    <a:pt x="375" y="103"/>
                  </a:lnTo>
                  <a:lnTo>
                    <a:pt x="367" y="103"/>
                  </a:lnTo>
                  <a:lnTo>
                    <a:pt x="358" y="106"/>
                  </a:lnTo>
                  <a:lnTo>
                    <a:pt x="384" y="34"/>
                  </a:lnTo>
                  <a:lnTo>
                    <a:pt x="384" y="34"/>
                  </a:lnTo>
                  <a:lnTo>
                    <a:pt x="385" y="31"/>
                  </a:lnTo>
                  <a:lnTo>
                    <a:pt x="384" y="29"/>
                  </a:lnTo>
                  <a:lnTo>
                    <a:pt x="382" y="26"/>
                  </a:lnTo>
                  <a:lnTo>
                    <a:pt x="380" y="24"/>
                  </a:lnTo>
                  <a:lnTo>
                    <a:pt x="375" y="21"/>
                  </a:lnTo>
                  <a:lnTo>
                    <a:pt x="377" y="14"/>
                  </a:lnTo>
                  <a:lnTo>
                    <a:pt x="377" y="14"/>
                  </a:lnTo>
                  <a:lnTo>
                    <a:pt x="377" y="13"/>
                  </a:lnTo>
                  <a:lnTo>
                    <a:pt x="375" y="11"/>
                  </a:lnTo>
                  <a:lnTo>
                    <a:pt x="360" y="6"/>
                  </a:lnTo>
                  <a:lnTo>
                    <a:pt x="360" y="6"/>
                  </a:lnTo>
                  <a:lnTo>
                    <a:pt x="358" y="6"/>
                  </a:lnTo>
                  <a:lnTo>
                    <a:pt x="357" y="7"/>
                  </a:lnTo>
                  <a:lnTo>
                    <a:pt x="354" y="14"/>
                  </a:lnTo>
                  <a:lnTo>
                    <a:pt x="318" y="1"/>
                  </a:lnTo>
                  <a:lnTo>
                    <a:pt x="318" y="1"/>
                  </a:lnTo>
                  <a:lnTo>
                    <a:pt x="315" y="0"/>
                  </a:lnTo>
                  <a:lnTo>
                    <a:pt x="312" y="1"/>
                  </a:lnTo>
                  <a:lnTo>
                    <a:pt x="309" y="3"/>
                  </a:lnTo>
                  <a:lnTo>
                    <a:pt x="308" y="7"/>
                  </a:lnTo>
                  <a:lnTo>
                    <a:pt x="265" y="122"/>
                  </a:lnTo>
                  <a:lnTo>
                    <a:pt x="265" y="122"/>
                  </a:lnTo>
                  <a:lnTo>
                    <a:pt x="264" y="126"/>
                  </a:lnTo>
                  <a:lnTo>
                    <a:pt x="265" y="129"/>
                  </a:lnTo>
                  <a:lnTo>
                    <a:pt x="266" y="132"/>
                  </a:lnTo>
                  <a:lnTo>
                    <a:pt x="268" y="134"/>
                  </a:lnTo>
                  <a:lnTo>
                    <a:pt x="331" y="157"/>
                  </a:lnTo>
                  <a:lnTo>
                    <a:pt x="331" y="157"/>
                  </a:lnTo>
                  <a:lnTo>
                    <a:pt x="334" y="157"/>
                  </a:lnTo>
                  <a:lnTo>
                    <a:pt x="335" y="157"/>
                  </a:lnTo>
                  <a:lnTo>
                    <a:pt x="335" y="157"/>
                  </a:lnTo>
                  <a:lnTo>
                    <a:pt x="337" y="180"/>
                  </a:lnTo>
                  <a:lnTo>
                    <a:pt x="337" y="180"/>
                  </a:lnTo>
                  <a:lnTo>
                    <a:pt x="321" y="174"/>
                  </a:lnTo>
                  <a:lnTo>
                    <a:pt x="304" y="170"/>
                  </a:lnTo>
                  <a:lnTo>
                    <a:pt x="304" y="170"/>
                  </a:lnTo>
                  <a:lnTo>
                    <a:pt x="289" y="165"/>
                  </a:lnTo>
                  <a:lnTo>
                    <a:pt x="278" y="161"/>
                  </a:lnTo>
                  <a:lnTo>
                    <a:pt x="262" y="154"/>
                  </a:lnTo>
                  <a:lnTo>
                    <a:pt x="254" y="148"/>
                  </a:lnTo>
                  <a:lnTo>
                    <a:pt x="251" y="145"/>
                  </a:lnTo>
                  <a:lnTo>
                    <a:pt x="251" y="145"/>
                  </a:lnTo>
                  <a:lnTo>
                    <a:pt x="249" y="171"/>
                  </a:lnTo>
                  <a:lnTo>
                    <a:pt x="246" y="195"/>
                  </a:lnTo>
                  <a:lnTo>
                    <a:pt x="242" y="218"/>
                  </a:lnTo>
                  <a:lnTo>
                    <a:pt x="238" y="240"/>
                  </a:lnTo>
                  <a:lnTo>
                    <a:pt x="229" y="272"/>
                  </a:lnTo>
                  <a:lnTo>
                    <a:pt x="225" y="283"/>
                  </a:lnTo>
                  <a:lnTo>
                    <a:pt x="225" y="283"/>
                  </a:lnTo>
                  <a:lnTo>
                    <a:pt x="221" y="253"/>
                  </a:lnTo>
                  <a:lnTo>
                    <a:pt x="216" y="224"/>
                  </a:lnTo>
                  <a:lnTo>
                    <a:pt x="209" y="197"/>
                  </a:lnTo>
                  <a:lnTo>
                    <a:pt x="223" y="177"/>
                  </a:lnTo>
                  <a:lnTo>
                    <a:pt x="198" y="155"/>
                  </a:lnTo>
                  <a:lnTo>
                    <a:pt x="198" y="154"/>
                  </a:lnTo>
                  <a:lnTo>
                    <a:pt x="198" y="155"/>
                  </a:lnTo>
                  <a:lnTo>
                    <a:pt x="198" y="154"/>
                  </a:lnTo>
                  <a:lnTo>
                    <a:pt x="198" y="155"/>
                  </a:lnTo>
                  <a:lnTo>
                    <a:pt x="172" y="177"/>
                  </a:lnTo>
                  <a:lnTo>
                    <a:pt x="186" y="197"/>
                  </a:lnTo>
                  <a:lnTo>
                    <a:pt x="186" y="197"/>
                  </a:lnTo>
                  <a:lnTo>
                    <a:pt x="180" y="224"/>
                  </a:lnTo>
                  <a:lnTo>
                    <a:pt x="175" y="253"/>
                  </a:lnTo>
                  <a:lnTo>
                    <a:pt x="170" y="283"/>
                  </a:lnTo>
                  <a:lnTo>
                    <a:pt x="170" y="283"/>
                  </a:lnTo>
                  <a:lnTo>
                    <a:pt x="168" y="272"/>
                  </a:lnTo>
                  <a:lnTo>
                    <a:pt x="159" y="240"/>
                  </a:lnTo>
                  <a:lnTo>
                    <a:pt x="153" y="218"/>
                  </a:lnTo>
                  <a:lnTo>
                    <a:pt x="149" y="195"/>
                  </a:lnTo>
                  <a:lnTo>
                    <a:pt x="146" y="171"/>
                  </a:lnTo>
                  <a:lnTo>
                    <a:pt x="145" y="145"/>
                  </a:lnTo>
                  <a:lnTo>
                    <a:pt x="145" y="145"/>
                  </a:lnTo>
                  <a:lnTo>
                    <a:pt x="142" y="148"/>
                  </a:lnTo>
                  <a:lnTo>
                    <a:pt x="133" y="154"/>
                  </a:lnTo>
                  <a:lnTo>
                    <a:pt x="117" y="161"/>
                  </a:lnTo>
                  <a:lnTo>
                    <a:pt x="106" y="165"/>
                  </a:lnTo>
                  <a:lnTo>
                    <a:pt x="92" y="170"/>
                  </a:lnTo>
                  <a:lnTo>
                    <a:pt x="92" y="170"/>
                  </a:lnTo>
                  <a:lnTo>
                    <a:pt x="79" y="172"/>
                  </a:lnTo>
                  <a:lnTo>
                    <a:pt x="66" y="178"/>
                  </a:lnTo>
                  <a:lnTo>
                    <a:pt x="54" y="183"/>
                  </a:lnTo>
                  <a:lnTo>
                    <a:pt x="44" y="190"/>
                  </a:lnTo>
                  <a:lnTo>
                    <a:pt x="36" y="195"/>
                  </a:lnTo>
                  <a:lnTo>
                    <a:pt x="29" y="201"/>
                  </a:lnTo>
                  <a:lnTo>
                    <a:pt x="24" y="207"/>
                  </a:lnTo>
                  <a:lnTo>
                    <a:pt x="21" y="211"/>
                  </a:lnTo>
                  <a:lnTo>
                    <a:pt x="21" y="211"/>
                  </a:lnTo>
                  <a:lnTo>
                    <a:pt x="19" y="218"/>
                  </a:lnTo>
                  <a:lnTo>
                    <a:pt x="17" y="226"/>
                  </a:lnTo>
                  <a:lnTo>
                    <a:pt x="16" y="236"/>
                  </a:lnTo>
                  <a:lnTo>
                    <a:pt x="14" y="254"/>
                  </a:lnTo>
                  <a:lnTo>
                    <a:pt x="14" y="254"/>
                  </a:lnTo>
                  <a:lnTo>
                    <a:pt x="4" y="388"/>
                  </a:lnTo>
                  <a:lnTo>
                    <a:pt x="0" y="483"/>
                  </a:lnTo>
                  <a:lnTo>
                    <a:pt x="0" y="525"/>
                  </a:lnTo>
                  <a:lnTo>
                    <a:pt x="0" y="558"/>
                  </a:lnTo>
                  <a:lnTo>
                    <a:pt x="0" y="558"/>
                  </a:lnTo>
                  <a:lnTo>
                    <a:pt x="1" y="569"/>
                  </a:lnTo>
                  <a:lnTo>
                    <a:pt x="4" y="575"/>
                  </a:lnTo>
                  <a:lnTo>
                    <a:pt x="7" y="580"/>
                  </a:lnTo>
                  <a:lnTo>
                    <a:pt x="11" y="585"/>
                  </a:lnTo>
                  <a:lnTo>
                    <a:pt x="17" y="590"/>
                  </a:lnTo>
                  <a:lnTo>
                    <a:pt x="26" y="593"/>
                  </a:lnTo>
                  <a:lnTo>
                    <a:pt x="36" y="593"/>
                  </a:lnTo>
                  <a:lnTo>
                    <a:pt x="36" y="593"/>
                  </a:lnTo>
                  <a:lnTo>
                    <a:pt x="46" y="593"/>
                  </a:lnTo>
                  <a:lnTo>
                    <a:pt x="54" y="591"/>
                  </a:lnTo>
                  <a:lnTo>
                    <a:pt x="66" y="587"/>
                  </a:lnTo>
                  <a:lnTo>
                    <a:pt x="73" y="584"/>
                  </a:lnTo>
                  <a:lnTo>
                    <a:pt x="74" y="582"/>
                  </a:lnTo>
                  <a:lnTo>
                    <a:pt x="74" y="582"/>
                  </a:lnTo>
                  <a:lnTo>
                    <a:pt x="76" y="580"/>
                  </a:lnTo>
                  <a:lnTo>
                    <a:pt x="79" y="574"/>
                  </a:lnTo>
                  <a:lnTo>
                    <a:pt x="82" y="561"/>
                  </a:lnTo>
                  <a:lnTo>
                    <a:pt x="85" y="541"/>
                  </a:lnTo>
                  <a:lnTo>
                    <a:pt x="85" y="541"/>
                  </a:lnTo>
                  <a:lnTo>
                    <a:pt x="85" y="418"/>
                  </a:lnTo>
                  <a:lnTo>
                    <a:pt x="85" y="319"/>
                  </a:lnTo>
                  <a:lnTo>
                    <a:pt x="90" y="319"/>
                  </a:lnTo>
                  <a:lnTo>
                    <a:pt x="93" y="581"/>
                  </a:lnTo>
                  <a:lnTo>
                    <a:pt x="93" y="581"/>
                  </a:lnTo>
                  <a:lnTo>
                    <a:pt x="92" y="641"/>
                  </a:lnTo>
                  <a:lnTo>
                    <a:pt x="89" y="782"/>
                  </a:lnTo>
                  <a:lnTo>
                    <a:pt x="89" y="866"/>
                  </a:lnTo>
                  <a:lnTo>
                    <a:pt x="89" y="948"/>
                  </a:lnTo>
                  <a:lnTo>
                    <a:pt x="90" y="1020"/>
                  </a:lnTo>
                  <a:lnTo>
                    <a:pt x="93" y="1077"/>
                  </a:lnTo>
                  <a:lnTo>
                    <a:pt x="93" y="1077"/>
                  </a:lnTo>
                  <a:lnTo>
                    <a:pt x="95" y="1090"/>
                  </a:lnTo>
                  <a:lnTo>
                    <a:pt x="97" y="1097"/>
                  </a:lnTo>
                  <a:lnTo>
                    <a:pt x="102" y="1105"/>
                  </a:lnTo>
                  <a:lnTo>
                    <a:pt x="109" y="1110"/>
                  </a:lnTo>
                  <a:lnTo>
                    <a:pt x="117" y="1115"/>
                  </a:lnTo>
                  <a:lnTo>
                    <a:pt x="129" y="1118"/>
                  </a:lnTo>
                  <a:lnTo>
                    <a:pt x="143" y="1119"/>
                  </a:lnTo>
                  <a:lnTo>
                    <a:pt x="143" y="1119"/>
                  </a:lnTo>
                  <a:lnTo>
                    <a:pt x="156" y="1118"/>
                  </a:lnTo>
                  <a:lnTo>
                    <a:pt x="168" y="1113"/>
                  </a:lnTo>
                  <a:lnTo>
                    <a:pt x="176" y="1107"/>
                  </a:lnTo>
                  <a:lnTo>
                    <a:pt x="182" y="1100"/>
                  </a:lnTo>
                  <a:lnTo>
                    <a:pt x="188" y="1092"/>
                  </a:lnTo>
                  <a:lnTo>
                    <a:pt x="191" y="1083"/>
                  </a:lnTo>
                  <a:lnTo>
                    <a:pt x="193" y="1073"/>
                  </a:lnTo>
                  <a:lnTo>
                    <a:pt x="193" y="1063"/>
                  </a:lnTo>
                  <a:lnTo>
                    <a:pt x="193" y="1063"/>
                  </a:lnTo>
                  <a:lnTo>
                    <a:pt x="193" y="562"/>
                  </a:lnTo>
                  <a:lnTo>
                    <a:pt x="196" y="562"/>
                  </a:lnTo>
                  <a:lnTo>
                    <a:pt x="198" y="562"/>
                  </a:lnTo>
                  <a:lnTo>
                    <a:pt x="202" y="562"/>
                  </a:lnTo>
                  <a:lnTo>
                    <a:pt x="202" y="562"/>
                  </a:lnTo>
                  <a:lnTo>
                    <a:pt x="202" y="1063"/>
                  </a:lnTo>
                  <a:lnTo>
                    <a:pt x="202" y="1063"/>
                  </a:lnTo>
                  <a:lnTo>
                    <a:pt x="203" y="1073"/>
                  </a:lnTo>
                  <a:lnTo>
                    <a:pt x="205" y="1083"/>
                  </a:lnTo>
                  <a:lnTo>
                    <a:pt x="208" y="1092"/>
                  </a:lnTo>
                  <a:lnTo>
                    <a:pt x="213" y="1100"/>
                  </a:lnTo>
                  <a:lnTo>
                    <a:pt x="221" y="1107"/>
                  </a:lnTo>
                  <a:lnTo>
                    <a:pt x="229" y="1113"/>
                  </a:lnTo>
                  <a:lnTo>
                    <a:pt x="239" y="1118"/>
                  </a:lnTo>
                  <a:lnTo>
                    <a:pt x="252" y="1119"/>
                  </a:lnTo>
                  <a:lnTo>
                    <a:pt x="252" y="1119"/>
                  </a:lnTo>
                  <a:lnTo>
                    <a:pt x="268" y="1118"/>
                  </a:lnTo>
                  <a:lnTo>
                    <a:pt x="279" y="1115"/>
                  </a:lnTo>
                  <a:lnTo>
                    <a:pt x="288" y="1110"/>
                  </a:lnTo>
                  <a:lnTo>
                    <a:pt x="294" y="1105"/>
                  </a:lnTo>
                  <a:lnTo>
                    <a:pt x="298" y="1097"/>
                  </a:lnTo>
                  <a:lnTo>
                    <a:pt x="301" y="1090"/>
                  </a:lnTo>
                  <a:lnTo>
                    <a:pt x="304" y="1077"/>
                  </a:lnTo>
                  <a:lnTo>
                    <a:pt x="304" y="1077"/>
                  </a:lnTo>
                  <a:lnTo>
                    <a:pt x="305" y="1020"/>
                  </a:lnTo>
                  <a:lnTo>
                    <a:pt x="307" y="948"/>
                  </a:lnTo>
                  <a:lnTo>
                    <a:pt x="308" y="866"/>
                  </a:lnTo>
                  <a:lnTo>
                    <a:pt x="307" y="782"/>
                  </a:lnTo>
                  <a:lnTo>
                    <a:pt x="305" y="641"/>
                  </a:lnTo>
                  <a:lnTo>
                    <a:pt x="304" y="581"/>
                  </a:lnTo>
                  <a:lnTo>
                    <a:pt x="305" y="319"/>
                  </a:lnTo>
                  <a:lnTo>
                    <a:pt x="305" y="319"/>
                  </a:lnTo>
                  <a:lnTo>
                    <a:pt x="327" y="365"/>
                  </a:lnTo>
                  <a:lnTo>
                    <a:pt x="327" y="365"/>
                  </a:lnTo>
                  <a:lnTo>
                    <a:pt x="335" y="385"/>
                  </a:lnTo>
                  <a:lnTo>
                    <a:pt x="341" y="394"/>
                  </a:lnTo>
                  <a:lnTo>
                    <a:pt x="345" y="400"/>
                  </a:lnTo>
                  <a:lnTo>
                    <a:pt x="352" y="405"/>
                  </a:lnTo>
                  <a:lnTo>
                    <a:pt x="360" y="410"/>
                  </a:lnTo>
                  <a:lnTo>
                    <a:pt x="368" y="413"/>
                  </a:lnTo>
                  <a:lnTo>
                    <a:pt x="378" y="413"/>
                  </a:lnTo>
                  <a:lnTo>
                    <a:pt x="378" y="413"/>
                  </a:lnTo>
                  <a:lnTo>
                    <a:pt x="388" y="413"/>
                  </a:lnTo>
                  <a:lnTo>
                    <a:pt x="397" y="410"/>
                  </a:lnTo>
                  <a:lnTo>
                    <a:pt x="403" y="404"/>
                  </a:lnTo>
                  <a:lnTo>
                    <a:pt x="407" y="397"/>
                  </a:lnTo>
                  <a:lnTo>
                    <a:pt x="411" y="388"/>
                  </a:lnTo>
                  <a:lnTo>
                    <a:pt x="413" y="378"/>
                  </a:lnTo>
                  <a:lnTo>
                    <a:pt x="414" y="365"/>
                  </a:lnTo>
                  <a:lnTo>
                    <a:pt x="414" y="351"/>
                  </a:lnTo>
                  <a:lnTo>
                    <a:pt x="414" y="351"/>
                  </a:lnTo>
                  <a:lnTo>
                    <a:pt x="414" y="136"/>
                  </a:lnTo>
                  <a:lnTo>
                    <a:pt x="414" y="136"/>
                  </a:lnTo>
                  <a:close/>
                  <a:moveTo>
                    <a:pt x="340" y="93"/>
                  </a:moveTo>
                  <a:lnTo>
                    <a:pt x="340" y="93"/>
                  </a:lnTo>
                  <a:lnTo>
                    <a:pt x="337" y="92"/>
                  </a:lnTo>
                  <a:lnTo>
                    <a:pt x="335" y="90"/>
                  </a:lnTo>
                  <a:lnTo>
                    <a:pt x="335" y="88"/>
                  </a:lnTo>
                  <a:lnTo>
                    <a:pt x="335" y="85"/>
                  </a:lnTo>
                  <a:lnTo>
                    <a:pt x="335" y="85"/>
                  </a:lnTo>
                  <a:lnTo>
                    <a:pt x="337" y="82"/>
                  </a:lnTo>
                  <a:lnTo>
                    <a:pt x="340" y="80"/>
                  </a:lnTo>
                  <a:lnTo>
                    <a:pt x="341" y="79"/>
                  </a:lnTo>
                  <a:lnTo>
                    <a:pt x="344" y="80"/>
                  </a:lnTo>
                  <a:lnTo>
                    <a:pt x="344" y="80"/>
                  </a:lnTo>
                  <a:lnTo>
                    <a:pt x="347" y="82"/>
                  </a:lnTo>
                  <a:lnTo>
                    <a:pt x="348" y="83"/>
                  </a:lnTo>
                  <a:lnTo>
                    <a:pt x="348" y="86"/>
                  </a:lnTo>
                  <a:lnTo>
                    <a:pt x="348" y="89"/>
                  </a:lnTo>
                  <a:lnTo>
                    <a:pt x="348" y="89"/>
                  </a:lnTo>
                  <a:lnTo>
                    <a:pt x="347" y="92"/>
                  </a:lnTo>
                  <a:lnTo>
                    <a:pt x="344" y="93"/>
                  </a:lnTo>
                  <a:lnTo>
                    <a:pt x="342" y="95"/>
                  </a:lnTo>
                  <a:lnTo>
                    <a:pt x="340" y="93"/>
                  </a:lnTo>
                  <a:lnTo>
                    <a:pt x="340" y="93"/>
                  </a:lnTo>
                  <a:close/>
                  <a:moveTo>
                    <a:pt x="309" y="46"/>
                  </a:moveTo>
                  <a:lnTo>
                    <a:pt x="317" y="24"/>
                  </a:lnTo>
                  <a:lnTo>
                    <a:pt x="317" y="24"/>
                  </a:lnTo>
                  <a:lnTo>
                    <a:pt x="318" y="23"/>
                  </a:lnTo>
                  <a:lnTo>
                    <a:pt x="321" y="21"/>
                  </a:lnTo>
                  <a:lnTo>
                    <a:pt x="364" y="39"/>
                  </a:lnTo>
                  <a:lnTo>
                    <a:pt x="364" y="39"/>
                  </a:lnTo>
                  <a:lnTo>
                    <a:pt x="365" y="40"/>
                  </a:lnTo>
                  <a:lnTo>
                    <a:pt x="365" y="43"/>
                  </a:lnTo>
                  <a:lnTo>
                    <a:pt x="358" y="65"/>
                  </a:lnTo>
                  <a:lnTo>
                    <a:pt x="358" y="65"/>
                  </a:lnTo>
                  <a:lnTo>
                    <a:pt x="355" y="66"/>
                  </a:lnTo>
                  <a:lnTo>
                    <a:pt x="354" y="66"/>
                  </a:lnTo>
                  <a:lnTo>
                    <a:pt x="311" y="50"/>
                  </a:lnTo>
                  <a:lnTo>
                    <a:pt x="311" y="50"/>
                  </a:lnTo>
                  <a:lnTo>
                    <a:pt x="309" y="49"/>
                  </a:lnTo>
                  <a:lnTo>
                    <a:pt x="309" y="46"/>
                  </a:lnTo>
                  <a:lnTo>
                    <a:pt x="309" y="46"/>
                  </a:lnTo>
                  <a:close/>
                  <a:moveTo>
                    <a:pt x="329" y="82"/>
                  </a:moveTo>
                  <a:lnTo>
                    <a:pt x="329" y="82"/>
                  </a:lnTo>
                  <a:lnTo>
                    <a:pt x="328" y="85"/>
                  </a:lnTo>
                  <a:lnTo>
                    <a:pt x="327" y="86"/>
                  </a:lnTo>
                  <a:lnTo>
                    <a:pt x="324" y="88"/>
                  </a:lnTo>
                  <a:lnTo>
                    <a:pt x="321" y="88"/>
                  </a:lnTo>
                  <a:lnTo>
                    <a:pt x="321" y="88"/>
                  </a:lnTo>
                  <a:lnTo>
                    <a:pt x="318" y="86"/>
                  </a:lnTo>
                  <a:lnTo>
                    <a:pt x="317" y="83"/>
                  </a:lnTo>
                  <a:lnTo>
                    <a:pt x="317" y="80"/>
                  </a:lnTo>
                  <a:lnTo>
                    <a:pt x="317" y="78"/>
                  </a:lnTo>
                  <a:lnTo>
                    <a:pt x="317" y="78"/>
                  </a:lnTo>
                  <a:lnTo>
                    <a:pt x="318" y="75"/>
                  </a:lnTo>
                  <a:lnTo>
                    <a:pt x="321" y="73"/>
                  </a:lnTo>
                  <a:lnTo>
                    <a:pt x="324" y="73"/>
                  </a:lnTo>
                  <a:lnTo>
                    <a:pt x="327" y="73"/>
                  </a:lnTo>
                  <a:lnTo>
                    <a:pt x="327" y="73"/>
                  </a:lnTo>
                  <a:lnTo>
                    <a:pt x="328" y="75"/>
                  </a:lnTo>
                  <a:lnTo>
                    <a:pt x="329" y="76"/>
                  </a:lnTo>
                  <a:lnTo>
                    <a:pt x="331" y="79"/>
                  </a:lnTo>
                  <a:lnTo>
                    <a:pt x="329" y="82"/>
                  </a:lnTo>
                  <a:lnTo>
                    <a:pt x="329" y="82"/>
                  </a:lnTo>
                  <a:close/>
                  <a:moveTo>
                    <a:pt x="299" y="70"/>
                  </a:moveTo>
                  <a:lnTo>
                    <a:pt x="299" y="70"/>
                  </a:lnTo>
                  <a:lnTo>
                    <a:pt x="301" y="67"/>
                  </a:lnTo>
                  <a:lnTo>
                    <a:pt x="302" y="66"/>
                  </a:lnTo>
                  <a:lnTo>
                    <a:pt x="305" y="66"/>
                  </a:lnTo>
                  <a:lnTo>
                    <a:pt x="308" y="66"/>
                  </a:lnTo>
                  <a:lnTo>
                    <a:pt x="308" y="66"/>
                  </a:lnTo>
                  <a:lnTo>
                    <a:pt x="311" y="67"/>
                  </a:lnTo>
                  <a:lnTo>
                    <a:pt x="312" y="70"/>
                  </a:lnTo>
                  <a:lnTo>
                    <a:pt x="312" y="73"/>
                  </a:lnTo>
                  <a:lnTo>
                    <a:pt x="312" y="76"/>
                  </a:lnTo>
                  <a:lnTo>
                    <a:pt x="312" y="76"/>
                  </a:lnTo>
                  <a:lnTo>
                    <a:pt x="311" y="78"/>
                  </a:lnTo>
                  <a:lnTo>
                    <a:pt x="308" y="80"/>
                  </a:lnTo>
                  <a:lnTo>
                    <a:pt x="305" y="80"/>
                  </a:lnTo>
                  <a:lnTo>
                    <a:pt x="302" y="80"/>
                  </a:lnTo>
                  <a:lnTo>
                    <a:pt x="302" y="80"/>
                  </a:lnTo>
                  <a:lnTo>
                    <a:pt x="301" y="79"/>
                  </a:lnTo>
                  <a:lnTo>
                    <a:pt x="299" y="76"/>
                  </a:lnTo>
                  <a:lnTo>
                    <a:pt x="298" y="73"/>
                  </a:lnTo>
                  <a:lnTo>
                    <a:pt x="299" y="70"/>
                  </a:lnTo>
                  <a:lnTo>
                    <a:pt x="299" y="70"/>
                  </a:lnTo>
                  <a:close/>
                  <a:moveTo>
                    <a:pt x="295" y="119"/>
                  </a:moveTo>
                  <a:lnTo>
                    <a:pt x="295" y="119"/>
                  </a:lnTo>
                  <a:lnTo>
                    <a:pt x="294" y="122"/>
                  </a:lnTo>
                  <a:lnTo>
                    <a:pt x="292" y="124"/>
                  </a:lnTo>
                  <a:lnTo>
                    <a:pt x="289" y="124"/>
                  </a:lnTo>
                  <a:lnTo>
                    <a:pt x="287" y="124"/>
                  </a:lnTo>
                  <a:lnTo>
                    <a:pt x="287" y="124"/>
                  </a:lnTo>
                  <a:lnTo>
                    <a:pt x="284" y="122"/>
                  </a:lnTo>
                  <a:lnTo>
                    <a:pt x="282" y="119"/>
                  </a:lnTo>
                  <a:lnTo>
                    <a:pt x="282" y="116"/>
                  </a:lnTo>
                  <a:lnTo>
                    <a:pt x="282" y="113"/>
                  </a:lnTo>
                  <a:lnTo>
                    <a:pt x="282" y="113"/>
                  </a:lnTo>
                  <a:lnTo>
                    <a:pt x="284" y="112"/>
                  </a:lnTo>
                  <a:lnTo>
                    <a:pt x="287" y="109"/>
                  </a:lnTo>
                  <a:lnTo>
                    <a:pt x="289" y="109"/>
                  </a:lnTo>
                  <a:lnTo>
                    <a:pt x="292" y="109"/>
                  </a:lnTo>
                  <a:lnTo>
                    <a:pt x="292" y="109"/>
                  </a:lnTo>
                  <a:lnTo>
                    <a:pt x="294" y="111"/>
                  </a:lnTo>
                  <a:lnTo>
                    <a:pt x="295" y="113"/>
                  </a:lnTo>
                  <a:lnTo>
                    <a:pt x="297" y="116"/>
                  </a:lnTo>
                  <a:lnTo>
                    <a:pt x="295" y="119"/>
                  </a:lnTo>
                  <a:lnTo>
                    <a:pt x="295" y="119"/>
                  </a:lnTo>
                  <a:close/>
                  <a:moveTo>
                    <a:pt x="295" y="102"/>
                  </a:moveTo>
                  <a:lnTo>
                    <a:pt x="295" y="102"/>
                  </a:lnTo>
                  <a:lnTo>
                    <a:pt x="292" y="101"/>
                  </a:lnTo>
                  <a:lnTo>
                    <a:pt x="291" y="98"/>
                  </a:lnTo>
                  <a:lnTo>
                    <a:pt x="289" y="95"/>
                  </a:lnTo>
                  <a:lnTo>
                    <a:pt x="291" y="92"/>
                  </a:lnTo>
                  <a:lnTo>
                    <a:pt x="291" y="92"/>
                  </a:lnTo>
                  <a:lnTo>
                    <a:pt x="292" y="90"/>
                  </a:lnTo>
                  <a:lnTo>
                    <a:pt x="294" y="88"/>
                  </a:lnTo>
                  <a:lnTo>
                    <a:pt x="297" y="88"/>
                  </a:lnTo>
                  <a:lnTo>
                    <a:pt x="299" y="88"/>
                  </a:lnTo>
                  <a:lnTo>
                    <a:pt x="299" y="88"/>
                  </a:lnTo>
                  <a:lnTo>
                    <a:pt x="302" y="89"/>
                  </a:lnTo>
                  <a:lnTo>
                    <a:pt x="304" y="92"/>
                  </a:lnTo>
                  <a:lnTo>
                    <a:pt x="304" y="95"/>
                  </a:lnTo>
                  <a:lnTo>
                    <a:pt x="304" y="98"/>
                  </a:lnTo>
                  <a:lnTo>
                    <a:pt x="304" y="98"/>
                  </a:lnTo>
                  <a:lnTo>
                    <a:pt x="302" y="99"/>
                  </a:lnTo>
                  <a:lnTo>
                    <a:pt x="299" y="102"/>
                  </a:lnTo>
                  <a:lnTo>
                    <a:pt x="298" y="102"/>
                  </a:lnTo>
                  <a:lnTo>
                    <a:pt x="295" y="102"/>
                  </a:lnTo>
                  <a:lnTo>
                    <a:pt x="295" y="102"/>
                  </a:lnTo>
                  <a:close/>
                  <a:moveTo>
                    <a:pt x="314" y="126"/>
                  </a:moveTo>
                  <a:lnTo>
                    <a:pt x="314" y="126"/>
                  </a:lnTo>
                  <a:lnTo>
                    <a:pt x="312" y="128"/>
                  </a:lnTo>
                  <a:lnTo>
                    <a:pt x="309" y="131"/>
                  </a:lnTo>
                  <a:lnTo>
                    <a:pt x="308" y="131"/>
                  </a:lnTo>
                  <a:lnTo>
                    <a:pt x="305" y="131"/>
                  </a:lnTo>
                  <a:lnTo>
                    <a:pt x="305" y="131"/>
                  </a:lnTo>
                  <a:lnTo>
                    <a:pt x="302" y="129"/>
                  </a:lnTo>
                  <a:lnTo>
                    <a:pt x="301" y="126"/>
                  </a:lnTo>
                  <a:lnTo>
                    <a:pt x="301" y="124"/>
                  </a:lnTo>
                  <a:lnTo>
                    <a:pt x="301" y="121"/>
                  </a:lnTo>
                  <a:lnTo>
                    <a:pt x="301" y="121"/>
                  </a:lnTo>
                  <a:lnTo>
                    <a:pt x="302" y="118"/>
                  </a:lnTo>
                  <a:lnTo>
                    <a:pt x="305" y="116"/>
                  </a:lnTo>
                  <a:lnTo>
                    <a:pt x="307" y="116"/>
                  </a:lnTo>
                  <a:lnTo>
                    <a:pt x="309" y="116"/>
                  </a:lnTo>
                  <a:lnTo>
                    <a:pt x="309" y="116"/>
                  </a:lnTo>
                  <a:lnTo>
                    <a:pt x="312" y="118"/>
                  </a:lnTo>
                  <a:lnTo>
                    <a:pt x="314" y="121"/>
                  </a:lnTo>
                  <a:lnTo>
                    <a:pt x="314" y="124"/>
                  </a:lnTo>
                  <a:lnTo>
                    <a:pt x="314" y="126"/>
                  </a:lnTo>
                  <a:lnTo>
                    <a:pt x="314" y="126"/>
                  </a:lnTo>
                  <a:close/>
                  <a:moveTo>
                    <a:pt x="312" y="109"/>
                  </a:moveTo>
                  <a:lnTo>
                    <a:pt x="312" y="109"/>
                  </a:lnTo>
                  <a:lnTo>
                    <a:pt x="311" y="108"/>
                  </a:lnTo>
                  <a:lnTo>
                    <a:pt x="309" y="105"/>
                  </a:lnTo>
                  <a:lnTo>
                    <a:pt x="308" y="102"/>
                  </a:lnTo>
                  <a:lnTo>
                    <a:pt x="309" y="99"/>
                  </a:lnTo>
                  <a:lnTo>
                    <a:pt x="309" y="99"/>
                  </a:lnTo>
                  <a:lnTo>
                    <a:pt x="311" y="96"/>
                  </a:lnTo>
                  <a:lnTo>
                    <a:pt x="312" y="95"/>
                  </a:lnTo>
                  <a:lnTo>
                    <a:pt x="315" y="95"/>
                  </a:lnTo>
                  <a:lnTo>
                    <a:pt x="318" y="95"/>
                  </a:lnTo>
                  <a:lnTo>
                    <a:pt x="318" y="95"/>
                  </a:lnTo>
                  <a:lnTo>
                    <a:pt x="321" y="96"/>
                  </a:lnTo>
                  <a:lnTo>
                    <a:pt x="322" y="99"/>
                  </a:lnTo>
                  <a:lnTo>
                    <a:pt x="322" y="101"/>
                  </a:lnTo>
                  <a:lnTo>
                    <a:pt x="322" y="103"/>
                  </a:lnTo>
                  <a:lnTo>
                    <a:pt x="322" y="103"/>
                  </a:lnTo>
                  <a:lnTo>
                    <a:pt x="321" y="106"/>
                  </a:lnTo>
                  <a:lnTo>
                    <a:pt x="318" y="108"/>
                  </a:lnTo>
                  <a:lnTo>
                    <a:pt x="315" y="109"/>
                  </a:lnTo>
                  <a:lnTo>
                    <a:pt x="312" y="109"/>
                  </a:lnTo>
                  <a:lnTo>
                    <a:pt x="312" y="109"/>
                  </a:lnTo>
                  <a:close/>
                  <a:moveTo>
                    <a:pt x="332" y="132"/>
                  </a:moveTo>
                  <a:lnTo>
                    <a:pt x="332" y="132"/>
                  </a:lnTo>
                  <a:lnTo>
                    <a:pt x="331" y="135"/>
                  </a:lnTo>
                  <a:lnTo>
                    <a:pt x="328" y="136"/>
                  </a:lnTo>
                  <a:lnTo>
                    <a:pt x="325" y="138"/>
                  </a:lnTo>
                  <a:lnTo>
                    <a:pt x="322" y="138"/>
                  </a:lnTo>
                  <a:lnTo>
                    <a:pt x="322" y="138"/>
                  </a:lnTo>
                  <a:lnTo>
                    <a:pt x="321" y="135"/>
                  </a:lnTo>
                  <a:lnTo>
                    <a:pt x="319" y="134"/>
                  </a:lnTo>
                  <a:lnTo>
                    <a:pt x="318" y="131"/>
                  </a:lnTo>
                  <a:lnTo>
                    <a:pt x="319" y="128"/>
                  </a:lnTo>
                  <a:lnTo>
                    <a:pt x="319" y="128"/>
                  </a:lnTo>
                  <a:lnTo>
                    <a:pt x="321" y="125"/>
                  </a:lnTo>
                  <a:lnTo>
                    <a:pt x="322" y="124"/>
                  </a:lnTo>
                  <a:lnTo>
                    <a:pt x="325" y="122"/>
                  </a:lnTo>
                  <a:lnTo>
                    <a:pt x="328" y="124"/>
                  </a:lnTo>
                  <a:lnTo>
                    <a:pt x="328" y="124"/>
                  </a:lnTo>
                  <a:lnTo>
                    <a:pt x="331" y="125"/>
                  </a:lnTo>
                  <a:lnTo>
                    <a:pt x="332" y="126"/>
                  </a:lnTo>
                  <a:lnTo>
                    <a:pt x="332" y="129"/>
                  </a:lnTo>
                  <a:lnTo>
                    <a:pt x="332" y="132"/>
                  </a:lnTo>
                  <a:lnTo>
                    <a:pt x="332" y="132"/>
                  </a:lnTo>
                  <a:close/>
                  <a:moveTo>
                    <a:pt x="331" y="115"/>
                  </a:moveTo>
                  <a:lnTo>
                    <a:pt x="331" y="115"/>
                  </a:lnTo>
                  <a:lnTo>
                    <a:pt x="328" y="113"/>
                  </a:lnTo>
                  <a:lnTo>
                    <a:pt x="327" y="112"/>
                  </a:lnTo>
                  <a:lnTo>
                    <a:pt x="327" y="109"/>
                  </a:lnTo>
                  <a:lnTo>
                    <a:pt x="327" y="106"/>
                  </a:lnTo>
                  <a:lnTo>
                    <a:pt x="327" y="106"/>
                  </a:lnTo>
                  <a:lnTo>
                    <a:pt x="328" y="103"/>
                  </a:lnTo>
                  <a:lnTo>
                    <a:pt x="331" y="102"/>
                  </a:lnTo>
                  <a:lnTo>
                    <a:pt x="334" y="101"/>
                  </a:lnTo>
                  <a:lnTo>
                    <a:pt x="337" y="102"/>
                  </a:lnTo>
                  <a:lnTo>
                    <a:pt x="337" y="102"/>
                  </a:lnTo>
                  <a:lnTo>
                    <a:pt x="338" y="103"/>
                  </a:lnTo>
                  <a:lnTo>
                    <a:pt x="340" y="105"/>
                  </a:lnTo>
                  <a:lnTo>
                    <a:pt x="341" y="108"/>
                  </a:lnTo>
                  <a:lnTo>
                    <a:pt x="340" y="111"/>
                  </a:lnTo>
                  <a:lnTo>
                    <a:pt x="340" y="111"/>
                  </a:lnTo>
                  <a:lnTo>
                    <a:pt x="338" y="113"/>
                  </a:lnTo>
                  <a:lnTo>
                    <a:pt x="337" y="115"/>
                  </a:lnTo>
                  <a:lnTo>
                    <a:pt x="334" y="116"/>
                  </a:lnTo>
                  <a:lnTo>
                    <a:pt x="331" y="115"/>
                  </a:lnTo>
                  <a:lnTo>
                    <a:pt x="331"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396" name="Group 115"/>
          <p:cNvGrpSpPr/>
          <p:nvPr/>
        </p:nvGrpSpPr>
        <p:grpSpPr>
          <a:xfrm>
            <a:off x="8288839" y="2327583"/>
            <a:ext cx="140565" cy="393173"/>
            <a:chOff x="9819920" y="2244570"/>
            <a:chExt cx="219075" cy="612776"/>
          </a:xfrm>
          <a:solidFill>
            <a:srgbClr val="FFFFFF"/>
          </a:solidFill>
        </p:grpSpPr>
        <p:sp>
          <p:nvSpPr>
            <p:cNvPr id="397" name="Freeform 396"/>
            <p:cNvSpPr>
              <a:spLocks/>
            </p:cNvSpPr>
            <p:nvPr/>
          </p:nvSpPr>
          <p:spPr bwMode="auto">
            <a:xfrm>
              <a:off x="9880245" y="2244570"/>
              <a:ext cx="87313" cy="87313"/>
            </a:xfrm>
            <a:custGeom>
              <a:avLst/>
              <a:gdLst>
                <a:gd name="T0" fmla="*/ 81 w 163"/>
                <a:gd name="T1" fmla="*/ 164 h 164"/>
                <a:gd name="T2" fmla="*/ 81 w 163"/>
                <a:gd name="T3" fmla="*/ 164 h 164"/>
                <a:gd name="T4" fmla="*/ 98 w 163"/>
                <a:gd name="T5" fmla="*/ 163 h 164"/>
                <a:gd name="T6" fmla="*/ 113 w 163"/>
                <a:gd name="T7" fmla="*/ 157 h 164"/>
                <a:gd name="T8" fmla="*/ 127 w 163"/>
                <a:gd name="T9" fmla="*/ 150 h 164"/>
                <a:gd name="T10" fmla="*/ 139 w 163"/>
                <a:gd name="T11" fmla="*/ 140 h 164"/>
                <a:gd name="T12" fmla="*/ 149 w 163"/>
                <a:gd name="T13" fmla="*/ 128 h 164"/>
                <a:gd name="T14" fmla="*/ 157 w 163"/>
                <a:gd name="T15" fmla="*/ 114 h 164"/>
                <a:gd name="T16" fmla="*/ 161 w 163"/>
                <a:gd name="T17" fmla="*/ 98 h 164"/>
                <a:gd name="T18" fmla="*/ 163 w 163"/>
                <a:gd name="T19" fmla="*/ 82 h 164"/>
                <a:gd name="T20" fmla="*/ 163 w 163"/>
                <a:gd name="T21" fmla="*/ 82 h 164"/>
                <a:gd name="T22" fmla="*/ 161 w 163"/>
                <a:gd name="T23" fmla="*/ 65 h 164"/>
                <a:gd name="T24" fmla="*/ 157 w 163"/>
                <a:gd name="T25" fmla="*/ 49 h 164"/>
                <a:gd name="T26" fmla="*/ 149 w 163"/>
                <a:gd name="T27" fmla="*/ 36 h 164"/>
                <a:gd name="T28" fmla="*/ 139 w 163"/>
                <a:gd name="T29" fmla="*/ 23 h 164"/>
                <a:gd name="T30" fmla="*/ 127 w 163"/>
                <a:gd name="T31" fmla="*/ 13 h 164"/>
                <a:gd name="T32" fmla="*/ 113 w 163"/>
                <a:gd name="T33" fmla="*/ 6 h 164"/>
                <a:gd name="T34" fmla="*/ 98 w 163"/>
                <a:gd name="T35" fmla="*/ 1 h 164"/>
                <a:gd name="T36" fmla="*/ 81 w 163"/>
                <a:gd name="T37" fmla="*/ 0 h 164"/>
                <a:gd name="T38" fmla="*/ 81 w 163"/>
                <a:gd name="T39" fmla="*/ 0 h 164"/>
                <a:gd name="T40" fmla="*/ 65 w 163"/>
                <a:gd name="T41" fmla="*/ 1 h 164"/>
                <a:gd name="T42" fmla="*/ 50 w 163"/>
                <a:gd name="T43" fmla="*/ 6 h 164"/>
                <a:gd name="T44" fmla="*/ 35 w 163"/>
                <a:gd name="T45" fmla="*/ 13 h 164"/>
                <a:gd name="T46" fmla="*/ 24 w 163"/>
                <a:gd name="T47" fmla="*/ 23 h 164"/>
                <a:gd name="T48" fmla="*/ 14 w 163"/>
                <a:gd name="T49" fmla="*/ 36 h 164"/>
                <a:gd name="T50" fmla="*/ 7 w 163"/>
                <a:gd name="T51" fmla="*/ 49 h 164"/>
                <a:gd name="T52" fmla="*/ 1 w 163"/>
                <a:gd name="T53" fmla="*/ 65 h 164"/>
                <a:gd name="T54" fmla="*/ 0 w 163"/>
                <a:gd name="T55" fmla="*/ 82 h 164"/>
                <a:gd name="T56" fmla="*/ 0 w 163"/>
                <a:gd name="T57" fmla="*/ 82 h 164"/>
                <a:gd name="T58" fmla="*/ 1 w 163"/>
                <a:gd name="T59" fmla="*/ 98 h 164"/>
                <a:gd name="T60" fmla="*/ 7 w 163"/>
                <a:gd name="T61" fmla="*/ 114 h 164"/>
                <a:gd name="T62" fmla="*/ 14 w 163"/>
                <a:gd name="T63" fmla="*/ 128 h 164"/>
                <a:gd name="T64" fmla="*/ 24 w 163"/>
                <a:gd name="T65" fmla="*/ 140 h 164"/>
                <a:gd name="T66" fmla="*/ 35 w 163"/>
                <a:gd name="T67" fmla="*/ 150 h 164"/>
                <a:gd name="T68" fmla="*/ 50 w 163"/>
                <a:gd name="T69" fmla="*/ 157 h 164"/>
                <a:gd name="T70" fmla="*/ 65 w 163"/>
                <a:gd name="T71" fmla="*/ 163 h 164"/>
                <a:gd name="T72" fmla="*/ 81 w 163"/>
                <a:gd name="T73" fmla="*/ 164 h 164"/>
                <a:gd name="T74" fmla="*/ 81 w 163"/>
                <a:gd name="T75"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64">
                  <a:moveTo>
                    <a:pt x="81" y="164"/>
                  </a:moveTo>
                  <a:lnTo>
                    <a:pt x="81" y="164"/>
                  </a:lnTo>
                  <a:lnTo>
                    <a:pt x="98" y="163"/>
                  </a:lnTo>
                  <a:lnTo>
                    <a:pt x="113" y="157"/>
                  </a:lnTo>
                  <a:lnTo>
                    <a:pt x="127" y="150"/>
                  </a:lnTo>
                  <a:lnTo>
                    <a:pt x="139" y="140"/>
                  </a:lnTo>
                  <a:lnTo>
                    <a:pt x="149" y="128"/>
                  </a:lnTo>
                  <a:lnTo>
                    <a:pt x="157" y="114"/>
                  </a:lnTo>
                  <a:lnTo>
                    <a:pt x="161" y="98"/>
                  </a:lnTo>
                  <a:lnTo>
                    <a:pt x="163" y="82"/>
                  </a:lnTo>
                  <a:lnTo>
                    <a:pt x="163" y="82"/>
                  </a:lnTo>
                  <a:lnTo>
                    <a:pt x="161" y="65"/>
                  </a:lnTo>
                  <a:lnTo>
                    <a:pt x="157" y="49"/>
                  </a:lnTo>
                  <a:lnTo>
                    <a:pt x="149" y="36"/>
                  </a:lnTo>
                  <a:lnTo>
                    <a:pt x="139" y="23"/>
                  </a:lnTo>
                  <a:lnTo>
                    <a:pt x="127" y="13"/>
                  </a:lnTo>
                  <a:lnTo>
                    <a:pt x="113" y="6"/>
                  </a:lnTo>
                  <a:lnTo>
                    <a:pt x="98" y="1"/>
                  </a:lnTo>
                  <a:lnTo>
                    <a:pt x="81" y="0"/>
                  </a:lnTo>
                  <a:lnTo>
                    <a:pt x="81" y="0"/>
                  </a:lnTo>
                  <a:lnTo>
                    <a:pt x="65" y="1"/>
                  </a:lnTo>
                  <a:lnTo>
                    <a:pt x="50" y="6"/>
                  </a:lnTo>
                  <a:lnTo>
                    <a:pt x="35" y="13"/>
                  </a:lnTo>
                  <a:lnTo>
                    <a:pt x="24" y="23"/>
                  </a:lnTo>
                  <a:lnTo>
                    <a:pt x="14" y="36"/>
                  </a:lnTo>
                  <a:lnTo>
                    <a:pt x="7" y="49"/>
                  </a:lnTo>
                  <a:lnTo>
                    <a:pt x="1" y="65"/>
                  </a:lnTo>
                  <a:lnTo>
                    <a:pt x="0" y="82"/>
                  </a:lnTo>
                  <a:lnTo>
                    <a:pt x="0" y="82"/>
                  </a:lnTo>
                  <a:lnTo>
                    <a:pt x="1" y="98"/>
                  </a:lnTo>
                  <a:lnTo>
                    <a:pt x="7" y="114"/>
                  </a:lnTo>
                  <a:lnTo>
                    <a:pt x="14" y="128"/>
                  </a:lnTo>
                  <a:lnTo>
                    <a:pt x="24" y="140"/>
                  </a:lnTo>
                  <a:lnTo>
                    <a:pt x="35" y="150"/>
                  </a:lnTo>
                  <a:lnTo>
                    <a:pt x="50" y="157"/>
                  </a:lnTo>
                  <a:lnTo>
                    <a:pt x="65" y="163"/>
                  </a:lnTo>
                  <a:lnTo>
                    <a:pt x="81" y="164"/>
                  </a:lnTo>
                  <a:lnTo>
                    <a:pt x="81"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398" name="Freeform 8"/>
            <p:cNvSpPr>
              <a:spLocks noEditPoints="1"/>
            </p:cNvSpPr>
            <p:nvPr/>
          </p:nvSpPr>
          <p:spPr bwMode="auto">
            <a:xfrm>
              <a:off x="9819920" y="2265208"/>
              <a:ext cx="219075" cy="592138"/>
            </a:xfrm>
            <a:custGeom>
              <a:avLst/>
              <a:gdLst>
                <a:gd name="T0" fmla="*/ 394 w 414"/>
                <a:gd name="T1" fmla="*/ 105 h 1119"/>
                <a:gd name="T2" fmla="*/ 384 w 414"/>
                <a:gd name="T3" fmla="*/ 34 h 1119"/>
                <a:gd name="T4" fmla="*/ 377 w 414"/>
                <a:gd name="T5" fmla="*/ 14 h 1119"/>
                <a:gd name="T6" fmla="*/ 354 w 414"/>
                <a:gd name="T7" fmla="*/ 14 h 1119"/>
                <a:gd name="T8" fmla="*/ 265 w 414"/>
                <a:gd name="T9" fmla="*/ 122 h 1119"/>
                <a:gd name="T10" fmla="*/ 331 w 414"/>
                <a:gd name="T11" fmla="*/ 157 h 1119"/>
                <a:gd name="T12" fmla="*/ 304 w 414"/>
                <a:gd name="T13" fmla="*/ 170 h 1119"/>
                <a:gd name="T14" fmla="*/ 251 w 414"/>
                <a:gd name="T15" fmla="*/ 145 h 1119"/>
                <a:gd name="T16" fmla="*/ 225 w 414"/>
                <a:gd name="T17" fmla="*/ 283 h 1119"/>
                <a:gd name="T18" fmla="*/ 198 w 414"/>
                <a:gd name="T19" fmla="*/ 155 h 1119"/>
                <a:gd name="T20" fmla="*/ 175 w 414"/>
                <a:gd name="T21" fmla="*/ 253 h 1119"/>
                <a:gd name="T22" fmla="*/ 146 w 414"/>
                <a:gd name="T23" fmla="*/ 171 h 1119"/>
                <a:gd name="T24" fmla="*/ 92 w 414"/>
                <a:gd name="T25" fmla="*/ 170 h 1119"/>
                <a:gd name="T26" fmla="*/ 29 w 414"/>
                <a:gd name="T27" fmla="*/ 201 h 1119"/>
                <a:gd name="T28" fmla="*/ 14 w 414"/>
                <a:gd name="T29" fmla="*/ 254 h 1119"/>
                <a:gd name="T30" fmla="*/ 1 w 414"/>
                <a:gd name="T31" fmla="*/ 569 h 1119"/>
                <a:gd name="T32" fmla="*/ 36 w 414"/>
                <a:gd name="T33" fmla="*/ 593 h 1119"/>
                <a:gd name="T34" fmla="*/ 76 w 414"/>
                <a:gd name="T35" fmla="*/ 580 h 1119"/>
                <a:gd name="T36" fmla="*/ 90 w 414"/>
                <a:gd name="T37" fmla="*/ 319 h 1119"/>
                <a:gd name="T38" fmla="*/ 90 w 414"/>
                <a:gd name="T39" fmla="*/ 1020 h 1119"/>
                <a:gd name="T40" fmla="*/ 117 w 414"/>
                <a:gd name="T41" fmla="*/ 1115 h 1119"/>
                <a:gd name="T42" fmla="*/ 182 w 414"/>
                <a:gd name="T43" fmla="*/ 1100 h 1119"/>
                <a:gd name="T44" fmla="*/ 196 w 414"/>
                <a:gd name="T45" fmla="*/ 562 h 1119"/>
                <a:gd name="T46" fmla="*/ 205 w 414"/>
                <a:gd name="T47" fmla="*/ 1083 h 1119"/>
                <a:gd name="T48" fmla="*/ 252 w 414"/>
                <a:gd name="T49" fmla="*/ 1119 h 1119"/>
                <a:gd name="T50" fmla="*/ 304 w 414"/>
                <a:gd name="T51" fmla="*/ 1077 h 1119"/>
                <a:gd name="T52" fmla="*/ 304 w 414"/>
                <a:gd name="T53" fmla="*/ 581 h 1119"/>
                <a:gd name="T54" fmla="*/ 345 w 414"/>
                <a:gd name="T55" fmla="*/ 400 h 1119"/>
                <a:gd name="T56" fmla="*/ 397 w 414"/>
                <a:gd name="T57" fmla="*/ 410 h 1119"/>
                <a:gd name="T58" fmla="*/ 414 w 414"/>
                <a:gd name="T59" fmla="*/ 351 h 1119"/>
                <a:gd name="T60" fmla="*/ 335 w 414"/>
                <a:gd name="T61" fmla="*/ 88 h 1119"/>
                <a:gd name="T62" fmla="*/ 344 w 414"/>
                <a:gd name="T63" fmla="*/ 80 h 1119"/>
                <a:gd name="T64" fmla="*/ 344 w 414"/>
                <a:gd name="T65" fmla="*/ 93 h 1119"/>
                <a:gd name="T66" fmla="*/ 318 w 414"/>
                <a:gd name="T67" fmla="*/ 23 h 1119"/>
                <a:gd name="T68" fmla="*/ 358 w 414"/>
                <a:gd name="T69" fmla="*/ 65 h 1119"/>
                <a:gd name="T70" fmla="*/ 309 w 414"/>
                <a:gd name="T71" fmla="*/ 46 h 1119"/>
                <a:gd name="T72" fmla="*/ 321 w 414"/>
                <a:gd name="T73" fmla="*/ 88 h 1119"/>
                <a:gd name="T74" fmla="*/ 321 w 414"/>
                <a:gd name="T75" fmla="*/ 73 h 1119"/>
                <a:gd name="T76" fmla="*/ 329 w 414"/>
                <a:gd name="T77" fmla="*/ 82 h 1119"/>
                <a:gd name="T78" fmla="*/ 308 w 414"/>
                <a:gd name="T79" fmla="*/ 66 h 1119"/>
                <a:gd name="T80" fmla="*/ 311 w 414"/>
                <a:gd name="T81" fmla="*/ 78 h 1119"/>
                <a:gd name="T82" fmla="*/ 298 w 414"/>
                <a:gd name="T83" fmla="*/ 73 h 1119"/>
                <a:gd name="T84" fmla="*/ 289 w 414"/>
                <a:gd name="T85" fmla="*/ 124 h 1119"/>
                <a:gd name="T86" fmla="*/ 282 w 414"/>
                <a:gd name="T87" fmla="*/ 113 h 1119"/>
                <a:gd name="T88" fmla="*/ 295 w 414"/>
                <a:gd name="T89" fmla="*/ 113 h 1119"/>
                <a:gd name="T90" fmla="*/ 291 w 414"/>
                <a:gd name="T91" fmla="*/ 98 h 1119"/>
                <a:gd name="T92" fmla="*/ 299 w 414"/>
                <a:gd name="T93" fmla="*/ 88 h 1119"/>
                <a:gd name="T94" fmla="*/ 302 w 414"/>
                <a:gd name="T95" fmla="*/ 99 h 1119"/>
                <a:gd name="T96" fmla="*/ 312 w 414"/>
                <a:gd name="T97" fmla="*/ 128 h 1119"/>
                <a:gd name="T98" fmla="*/ 301 w 414"/>
                <a:gd name="T99" fmla="*/ 124 h 1119"/>
                <a:gd name="T100" fmla="*/ 309 w 414"/>
                <a:gd name="T101" fmla="*/ 116 h 1119"/>
                <a:gd name="T102" fmla="*/ 312 w 414"/>
                <a:gd name="T103" fmla="*/ 109 h 1119"/>
                <a:gd name="T104" fmla="*/ 312 w 414"/>
                <a:gd name="T105" fmla="*/ 95 h 1119"/>
                <a:gd name="T106" fmla="*/ 322 w 414"/>
                <a:gd name="T107" fmla="*/ 103 h 1119"/>
                <a:gd name="T108" fmla="*/ 332 w 414"/>
                <a:gd name="T109" fmla="*/ 132 h 1119"/>
                <a:gd name="T110" fmla="*/ 321 w 414"/>
                <a:gd name="T111" fmla="*/ 135 h 1119"/>
                <a:gd name="T112" fmla="*/ 325 w 414"/>
                <a:gd name="T113" fmla="*/ 122 h 1119"/>
                <a:gd name="T114" fmla="*/ 332 w 414"/>
                <a:gd name="T115" fmla="*/ 132 h 1119"/>
                <a:gd name="T116" fmla="*/ 327 w 414"/>
                <a:gd name="T117" fmla="*/ 106 h 1119"/>
                <a:gd name="T118" fmla="*/ 340 w 414"/>
                <a:gd name="T119" fmla="*/ 105 h 1119"/>
                <a:gd name="T120" fmla="*/ 331 w 414"/>
                <a:gd name="T121" fmla="*/ 115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1119">
                  <a:moveTo>
                    <a:pt x="414" y="136"/>
                  </a:moveTo>
                  <a:lnTo>
                    <a:pt x="414" y="136"/>
                  </a:lnTo>
                  <a:lnTo>
                    <a:pt x="413" y="125"/>
                  </a:lnTo>
                  <a:lnTo>
                    <a:pt x="410" y="116"/>
                  </a:lnTo>
                  <a:lnTo>
                    <a:pt x="405" y="111"/>
                  </a:lnTo>
                  <a:lnTo>
                    <a:pt x="400" y="108"/>
                  </a:lnTo>
                  <a:lnTo>
                    <a:pt x="394" y="105"/>
                  </a:lnTo>
                  <a:lnTo>
                    <a:pt x="388" y="103"/>
                  </a:lnTo>
                  <a:lnTo>
                    <a:pt x="375" y="103"/>
                  </a:lnTo>
                  <a:lnTo>
                    <a:pt x="375" y="103"/>
                  </a:lnTo>
                  <a:lnTo>
                    <a:pt x="367" y="103"/>
                  </a:lnTo>
                  <a:lnTo>
                    <a:pt x="358" y="106"/>
                  </a:lnTo>
                  <a:lnTo>
                    <a:pt x="384" y="34"/>
                  </a:lnTo>
                  <a:lnTo>
                    <a:pt x="384" y="34"/>
                  </a:lnTo>
                  <a:lnTo>
                    <a:pt x="385" y="31"/>
                  </a:lnTo>
                  <a:lnTo>
                    <a:pt x="384" y="29"/>
                  </a:lnTo>
                  <a:lnTo>
                    <a:pt x="382" y="26"/>
                  </a:lnTo>
                  <a:lnTo>
                    <a:pt x="380" y="24"/>
                  </a:lnTo>
                  <a:lnTo>
                    <a:pt x="375" y="21"/>
                  </a:lnTo>
                  <a:lnTo>
                    <a:pt x="377" y="14"/>
                  </a:lnTo>
                  <a:lnTo>
                    <a:pt x="377" y="14"/>
                  </a:lnTo>
                  <a:lnTo>
                    <a:pt x="377" y="13"/>
                  </a:lnTo>
                  <a:lnTo>
                    <a:pt x="375" y="11"/>
                  </a:lnTo>
                  <a:lnTo>
                    <a:pt x="360" y="6"/>
                  </a:lnTo>
                  <a:lnTo>
                    <a:pt x="360" y="6"/>
                  </a:lnTo>
                  <a:lnTo>
                    <a:pt x="358" y="6"/>
                  </a:lnTo>
                  <a:lnTo>
                    <a:pt x="357" y="7"/>
                  </a:lnTo>
                  <a:lnTo>
                    <a:pt x="354" y="14"/>
                  </a:lnTo>
                  <a:lnTo>
                    <a:pt x="318" y="1"/>
                  </a:lnTo>
                  <a:lnTo>
                    <a:pt x="318" y="1"/>
                  </a:lnTo>
                  <a:lnTo>
                    <a:pt x="315" y="0"/>
                  </a:lnTo>
                  <a:lnTo>
                    <a:pt x="312" y="1"/>
                  </a:lnTo>
                  <a:lnTo>
                    <a:pt x="309" y="3"/>
                  </a:lnTo>
                  <a:lnTo>
                    <a:pt x="308" y="7"/>
                  </a:lnTo>
                  <a:lnTo>
                    <a:pt x="265" y="122"/>
                  </a:lnTo>
                  <a:lnTo>
                    <a:pt x="265" y="122"/>
                  </a:lnTo>
                  <a:lnTo>
                    <a:pt x="264" y="126"/>
                  </a:lnTo>
                  <a:lnTo>
                    <a:pt x="265" y="129"/>
                  </a:lnTo>
                  <a:lnTo>
                    <a:pt x="266" y="132"/>
                  </a:lnTo>
                  <a:lnTo>
                    <a:pt x="268" y="134"/>
                  </a:lnTo>
                  <a:lnTo>
                    <a:pt x="331" y="157"/>
                  </a:lnTo>
                  <a:lnTo>
                    <a:pt x="331" y="157"/>
                  </a:lnTo>
                  <a:lnTo>
                    <a:pt x="334" y="157"/>
                  </a:lnTo>
                  <a:lnTo>
                    <a:pt x="335" y="157"/>
                  </a:lnTo>
                  <a:lnTo>
                    <a:pt x="335" y="157"/>
                  </a:lnTo>
                  <a:lnTo>
                    <a:pt x="337" y="180"/>
                  </a:lnTo>
                  <a:lnTo>
                    <a:pt x="337" y="180"/>
                  </a:lnTo>
                  <a:lnTo>
                    <a:pt x="321" y="174"/>
                  </a:lnTo>
                  <a:lnTo>
                    <a:pt x="304" y="170"/>
                  </a:lnTo>
                  <a:lnTo>
                    <a:pt x="304" y="170"/>
                  </a:lnTo>
                  <a:lnTo>
                    <a:pt x="289" y="165"/>
                  </a:lnTo>
                  <a:lnTo>
                    <a:pt x="278" y="161"/>
                  </a:lnTo>
                  <a:lnTo>
                    <a:pt x="262" y="154"/>
                  </a:lnTo>
                  <a:lnTo>
                    <a:pt x="254" y="148"/>
                  </a:lnTo>
                  <a:lnTo>
                    <a:pt x="251" y="145"/>
                  </a:lnTo>
                  <a:lnTo>
                    <a:pt x="251" y="145"/>
                  </a:lnTo>
                  <a:lnTo>
                    <a:pt x="249" y="171"/>
                  </a:lnTo>
                  <a:lnTo>
                    <a:pt x="246" y="195"/>
                  </a:lnTo>
                  <a:lnTo>
                    <a:pt x="242" y="218"/>
                  </a:lnTo>
                  <a:lnTo>
                    <a:pt x="238" y="240"/>
                  </a:lnTo>
                  <a:lnTo>
                    <a:pt x="229" y="272"/>
                  </a:lnTo>
                  <a:lnTo>
                    <a:pt x="225" y="283"/>
                  </a:lnTo>
                  <a:lnTo>
                    <a:pt x="225" y="283"/>
                  </a:lnTo>
                  <a:lnTo>
                    <a:pt x="221" y="253"/>
                  </a:lnTo>
                  <a:lnTo>
                    <a:pt x="216" y="224"/>
                  </a:lnTo>
                  <a:lnTo>
                    <a:pt x="209" y="197"/>
                  </a:lnTo>
                  <a:lnTo>
                    <a:pt x="223" y="177"/>
                  </a:lnTo>
                  <a:lnTo>
                    <a:pt x="198" y="155"/>
                  </a:lnTo>
                  <a:lnTo>
                    <a:pt x="198" y="154"/>
                  </a:lnTo>
                  <a:lnTo>
                    <a:pt x="198" y="155"/>
                  </a:lnTo>
                  <a:lnTo>
                    <a:pt x="198" y="154"/>
                  </a:lnTo>
                  <a:lnTo>
                    <a:pt x="198" y="155"/>
                  </a:lnTo>
                  <a:lnTo>
                    <a:pt x="172" y="177"/>
                  </a:lnTo>
                  <a:lnTo>
                    <a:pt x="186" y="197"/>
                  </a:lnTo>
                  <a:lnTo>
                    <a:pt x="186" y="197"/>
                  </a:lnTo>
                  <a:lnTo>
                    <a:pt x="180" y="224"/>
                  </a:lnTo>
                  <a:lnTo>
                    <a:pt x="175" y="253"/>
                  </a:lnTo>
                  <a:lnTo>
                    <a:pt x="170" y="283"/>
                  </a:lnTo>
                  <a:lnTo>
                    <a:pt x="170" y="283"/>
                  </a:lnTo>
                  <a:lnTo>
                    <a:pt x="168" y="272"/>
                  </a:lnTo>
                  <a:lnTo>
                    <a:pt x="159" y="240"/>
                  </a:lnTo>
                  <a:lnTo>
                    <a:pt x="153" y="218"/>
                  </a:lnTo>
                  <a:lnTo>
                    <a:pt x="149" y="195"/>
                  </a:lnTo>
                  <a:lnTo>
                    <a:pt x="146" y="171"/>
                  </a:lnTo>
                  <a:lnTo>
                    <a:pt x="145" y="145"/>
                  </a:lnTo>
                  <a:lnTo>
                    <a:pt x="145" y="145"/>
                  </a:lnTo>
                  <a:lnTo>
                    <a:pt x="142" y="148"/>
                  </a:lnTo>
                  <a:lnTo>
                    <a:pt x="133" y="154"/>
                  </a:lnTo>
                  <a:lnTo>
                    <a:pt x="117" y="161"/>
                  </a:lnTo>
                  <a:lnTo>
                    <a:pt x="106" y="165"/>
                  </a:lnTo>
                  <a:lnTo>
                    <a:pt x="92" y="170"/>
                  </a:lnTo>
                  <a:lnTo>
                    <a:pt x="92" y="170"/>
                  </a:lnTo>
                  <a:lnTo>
                    <a:pt x="79" y="172"/>
                  </a:lnTo>
                  <a:lnTo>
                    <a:pt x="66" y="178"/>
                  </a:lnTo>
                  <a:lnTo>
                    <a:pt x="54" y="183"/>
                  </a:lnTo>
                  <a:lnTo>
                    <a:pt x="44" y="190"/>
                  </a:lnTo>
                  <a:lnTo>
                    <a:pt x="36" y="195"/>
                  </a:lnTo>
                  <a:lnTo>
                    <a:pt x="29" y="201"/>
                  </a:lnTo>
                  <a:lnTo>
                    <a:pt x="24" y="207"/>
                  </a:lnTo>
                  <a:lnTo>
                    <a:pt x="21" y="211"/>
                  </a:lnTo>
                  <a:lnTo>
                    <a:pt x="21" y="211"/>
                  </a:lnTo>
                  <a:lnTo>
                    <a:pt x="19" y="218"/>
                  </a:lnTo>
                  <a:lnTo>
                    <a:pt x="17" y="226"/>
                  </a:lnTo>
                  <a:lnTo>
                    <a:pt x="16" y="236"/>
                  </a:lnTo>
                  <a:lnTo>
                    <a:pt x="14" y="254"/>
                  </a:lnTo>
                  <a:lnTo>
                    <a:pt x="14" y="254"/>
                  </a:lnTo>
                  <a:lnTo>
                    <a:pt x="4" y="388"/>
                  </a:lnTo>
                  <a:lnTo>
                    <a:pt x="0" y="483"/>
                  </a:lnTo>
                  <a:lnTo>
                    <a:pt x="0" y="525"/>
                  </a:lnTo>
                  <a:lnTo>
                    <a:pt x="0" y="558"/>
                  </a:lnTo>
                  <a:lnTo>
                    <a:pt x="0" y="558"/>
                  </a:lnTo>
                  <a:lnTo>
                    <a:pt x="1" y="569"/>
                  </a:lnTo>
                  <a:lnTo>
                    <a:pt x="4" y="575"/>
                  </a:lnTo>
                  <a:lnTo>
                    <a:pt x="7" y="580"/>
                  </a:lnTo>
                  <a:lnTo>
                    <a:pt x="11" y="585"/>
                  </a:lnTo>
                  <a:lnTo>
                    <a:pt x="17" y="590"/>
                  </a:lnTo>
                  <a:lnTo>
                    <a:pt x="26" y="593"/>
                  </a:lnTo>
                  <a:lnTo>
                    <a:pt x="36" y="593"/>
                  </a:lnTo>
                  <a:lnTo>
                    <a:pt x="36" y="593"/>
                  </a:lnTo>
                  <a:lnTo>
                    <a:pt x="46" y="593"/>
                  </a:lnTo>
                  <a:lnTo>
                    <a:pt x="54" y="591"/>
                  </a:lnTo>
                  <a:lnTo>
                    <a:pt x="66" y="587"/>
                  </a:lnTo>
                  <a:lnTo>
                    <a:pt x="73" y="584"/>
                  </a:lnTo>
                  <a:lnTo>
                    <a:pt x="74" y="582"/>
                  </a:lnTo>
                  <a:lnTo>
                    <a:pt x="74" y="582"/>
                  </a:lnTo>
                  <a:lnTo>
                    <a:pt x="76" y="580"/>
                  </a:lnTo>
                  <a:lnTo>
                    <a:pt x="79" y="574"/>
                  </a:lnTo>
                  <a:lnTo>
                    <a:pt x="82" y="561"/>
                  </a:lnTo>
                  <a:lnTo>
                    <a:pt x="85" y="541"/>
                  </a:lnTo>
                  <a:lnTo>
                    <a:pt x="85" y="541"/>
                  </a:lnTo>
                  <a:lnTo>
                    <a:pt x="85" y="418"/>
                  </a:lnTo>
                  <a:lnTo>
                    <a:pt x="85" y="319"/>
                  </a:lnTo>
                  <a:lnTo>
                    <a:pt x="90" y="319"/>
                  </a:lnTo>
                  <a:lnTo>
                    <a:pt x="93" y="581"/>
                  </a:lnTo>
                  <a:lnTo>
                    <a:pt x="93" y="581"/>
                  </a:lnTo>
                  <a:lnTo>
                    <a:pt x="92" y="641"/>
                  </a:lnTo>
                  <a:lnTo>
                    <a:pt x="89" y="782"/>
                  </a:lnTo>
                  <a:lnTo>
                    <a:pt x="89" y="866"/>
                  </a:lnTo>
                  <a:lnTo>
                    <a:pt x="89" y="948"/>
                  </a:lnTo>
                  <a:lnTo>
                    <a:pt x="90" y="1020"/>
                  </a:lnTo>
                  <a:lnTo>
                    <a:pt x="93" y="1077"/>
                  </a:lnTo>
                  <a:lnTo>
                    <a:pt x="93" y="1077"/>
                  </a:lnTo>
                  <a:lnTo>
                    <a:pt x="95" y="1090"/>
                  </a:lnTo>
                  <a:lnTo>
                    <a:pt x="97" y="1097"/>
                  </a:lnTo>
                  <a:lnTo>
                    <a:pt x="102" y="1105"/>
                  </a:lnTo>
                  <a:lnTo>
                    <a:pt x="109" y="1110"/>
                  </a:lnTo>
                  <a:lnTo>
                    <a:pt x="117" y="1115"/>
                  </a:lnTo>
                  <a:lnTo>
                    <a:pt x="129" y="1118"/>
                  </a:lnTo>
                  <a:lnTo>
                    <a:pt x="143" y="1119"/>
                  </a:lnTo>
                  <a:lnTo>
                    <a:pt x="143" y="1119"/>
                  </a:lnTo>
                  <a:lnTo>
                    <a:pt x="156" y="1118"/>
                  </a:lnTo>
                  <a:lnTo>
                    <a:pt x="168" y="1113"/>
                  </a:lnTo>
                  <a:lnTo>
                    <a:pt x="176" y="1107"/>
                  </a:lnTo>
                  <a:lnTo>
                    <a:pt x="182" y="1100"/>
                  </a:lnTo>
                  <a:lnTo>
                    <a:pt x="188" y="1092"/>
                  </a:lnTo>
                  <a:lnTo>
                    <a:pt x="191" y="1083"/>
                  </a:lnTo>
                  <a:lnTo>
                    <a:pt x="193" y="1073"/>
                  </a:lnTo>
                  <a:lnTo>
                    <a:pt x="193" y="1063"/>
                  </a:lnTo>
                  <a:lnTo>
                    <a:pt x="193" y="1063"/>
                  </a:lnTo>
                  <a:lnTo>
                    <a:pt x="193" y="562"/>
                  </a:lnTo>
                  <a:lnTo>
                    <a:pt x="196" y="562"/>
                  </a:lnTo>
                  <a:lnTo>
                    <a:pt x="198" y="562"/>
                  </a:lnTo>
                  <a:lnTo>
                    <a:pt x="202" y="562"/>
                  </a:lnTo>
                  <a:lnTo>
                    <a:pt x="202" y="562"/>
                  </a:lnTo>
                  <a:lnTo>
                    <a:pt x="202" y="1063"/>
                  </a:lnTo>
                  <a:lnTo>
                    <a:pt x="202" y="1063"/>
                  </a:lnTo>
                  <a:lnTo>
                    <a:pt x="203" y="1073"/>
                  </a:lnTo>
                  <a:lnTo>
                    <a:pt x="205" y="1083"/>
                  </a:lnTo>
                  <a:lnTo>
                    <a:pt x="208" y="1092"/>
                  </a:lnTo>
                  <a:lnTo>
                    <a:pt x="213" y="1100"/>
                  </a:lnTo>
                  <a:lnTo>
                    <a:pt x="221" y="1107"/>
                  </a:lnTo>
                  <a:lnTo>
                    <a:pt x="229" y="1113"/>
                  </a:lnTo>
                  <a:lnTo>
                    <a:pt x="239" y="1118"/>
                  </a:lnTo>
                  <a:lnTo>
                    <a:pt x="252" y="1119"/>
                  </a:lnTo>
                  <a:lnTo>
                    <a:pt x="252" y="1119"/>
                  </a:lnTo>
                  <a:lnTo>
                    <a:pt x="268" y="1118"/>
                  </a:lnTo>
                  <a:lnTo>
                    <a:pt x="279" y="1115"/>
                  </a:lnTo>
                  <a:lnTo>
                    <a:pt x="288" y="1110"/>
                  </a:lnTo>
                  <a:lnTo>
                    <a:pt x="294" y="1105"/>
                  </a:lnTo>
                  <a:lnTo>
                    <a:pt x="298" y="1097"/>
                  </a:lnTo>
                  <a:lnTo>
                    <a:pt x="301" y="1090"/>
                  </a:lnTo>
                  <a:lnTo>
                    <a:pt x="304" y="1077"/>
                  </a:lnTo>
                  <a:lnTo>
                    <a:pt x="304" y="1077"/>
                  </a:lnTo>
                  <a:lnTo>
                    <a:pt x="305" y="1020"/>
                  </a:lnTo>
                  <a:lnTo>
                    <a:pt x="307" y="948"/>
                  </a:lnTo>
                  <a:lnTo>
                    <a:pt x="308" y="866"/>
                  </a:lnTo>
                  <a:lnTo>
                    <a:pt x="307" y="782"/>
                  </a:lnTo>
                  <a:lnTo>
                    <a:pt x="305" y="641"/>
                  </a:lnTo>
                  <a:lnTo>
                    <a:pt x="304" y="581"/>
                  </a:lnTo>
                  <a:lnTo>
                    <a:pt x="305" y="319"/>
                  </a:lnTo>
                  <a:lnTo>
                    <a:pt x="305" y="319"/>
                  </a:lnTo>
                  <a:lnTo>
                    <a:pt x="327" y="365"/>
                  </a:lnTo>
                  <a:lnTo>
                    <a:pt x="327" y="365"/>
                  </a:lnTo>
                  <a:lnTo>
                    <a:pt x="335" y="385"/>
                  </a:lnTo>
                  <a:lnTo>
                    <a:pt x="341" y="394"/>
                  </a:lnTo>
                  <a:lnTo>
                    <a:pt x="345" y="400"/>
                  </a:lnTo>
                  <a:lnTo>
                    <a:pt x="352" y="405"/>
                  </a:lnTo>
                  <a:lnTo>
                    <a:pt x="360" y="410"/>
                  </a:lnTo>
                  <a:lnTo>
                    <a:pt x="368" y="413"/>
                  </a:lnTo>
                  <a:lnTo>
                    <a:pt x="378" y="413"/>
                  </a:lnTo>
                  <a:lnTo>
                    <a:pt x="378" y="413"/>
                  </a:lnTo>
                  <a:lnTo>
                    <a:pt x="388" y="413"/>
                  </a:lnTo>
                  <a:lnTo>
                    <a:pt x="397" y="410"/>
                  </a:lnTo>
                  <a:lnTo>
                    <a:pt x="403" y="404"/>
                  </a:lnTo>
                  <a:lnTo>
                    <a:pt x="407" y="397"/>
                  </a:lnTo>
                  <a:lnTo>
                    <a:pt x="411" y="388"/>
                  </a:lnTo>
                  <a:lnTo>
                    <a:pt x="413" y="378"/>
                  </a:lnTo>
                  <a:lnTo>
                    <a:pt x="414" y="365"/>
                  </a:lnTo>
                  <a:lnTo>
                    <a:pt x="414" y="351"/>
                  </a:lnTo>
                  <a:lnTo>
                    <a:pt x="414" y="351"/>
                  </a:lnTo>
                  <a:lnTo>
                    <a:pt x="414" y="136"/>
                  </a:lnTo>
                  <a:lnTo>
                    <a:pt x="414" y="136"/>
                  </a:lnTo>
                  <a:close/>
                  <a:moveTo>
                    <a:pt x="340" y="93"/>
                  </a:moveTo>
                  <a:lnTo>
                    <a:pt x="340" y="93"/>
                  </a:lnTo>
                  <a:lnTo>
                    <a:pt x="337" y="92"/>
                  </a:lnTo>
                  <a:lnTo>
                    <a:pt x="335" y="90"/>
                  </a:lnTo>
                  <a:lnTo>
                    <a:pt x="335" y="88"/>
                  </a:lnTo>
                  <a:lnTo>
                    <a:pt x="335" y="85"/>
                  </a:lnTo>
                  <a:lnTo>
                    <a:pt x="335" y="85"/>
                  </a:lnTo>
                  <a:lnTo>
                    <a:pt x="337" y="82"/>
                  </a:lnTo>
                  <a:lnTo>
                    <a:pt x="340" y="80"/>
                  </a:lnTo>
                  <a:lnTo>
                    <a:pt x="341" y="79"/>
                  </a:lnTo>
                  <a:lnTo>
                    <a:pt x="344" y="80"/>
                  </a:lnTo>
                  <a:lnTo>
                    <a:pt x="344" y="80"/>
                  </a:lnTo>
                  <a:lnTo>
                    <a:pt x="347" y="82"/>
                  </a:lnTo>
                  <a:lnTo>
                    <a:pt x="348" y="83"/>
                  </a:lnTo>
                  <a:lnTo>
                    <a:pt x="348" y="86"/>
                  </a:lnTo>
                  <a:lnTo>
                    <a:pt x="348" y="89"/>
                  </a:lnTo>
                  <a:lnTo>
                    <a:pt x="348" y="89"/>
                  </a:lnTo>
                  <a:lnTo>
                    <a:pt x="347" y="92"/>
                  </a:lnTo>
                  <a:lnTo>
                    <a:pt x="344" y="93"/>
                  </a:lnTo>
                  <a:lnTo>
                    <a:pt x="342" y="95"/>
                  </a:lnTo>
                  <a:lnTo>
                    <a:pt x="340" y="93"/>
                  </a:lnTo>
                  <a:lnTo>
                    <a:pt x="340" y="93"/>
                  </a:lnTo>
                  <a:close/>
                  <a:moveTo>
                    <a:pt x="309" y="46"/>
                  </a:moveTo>
                  <a:lnTo>
                    <a:pt x="317" y="24"/>
                  </a:lnTo>
                  <a:lnTo>
                    <a:pt x="317" y="24"/>
                  </a:lnTo>
                  <a:lnTo>
                    <a:pt x="318" y="23"/>
                  </a:lnTo>
                  <a:lnTo>
                    <a:pt x="321" y="21"/>
                  </a:lnTo>
                  <a:lnTo>
                    <a:pt x="364" y="39"/>
                  </a:lnTo>
                  <a:lnTo>
                    <a:pt x="364" y="39"/>
                  </a:lnTo>
                  <a:lnTo>
                    <a:pt x="365" y="40"/>
                  </a:lnTo>
                  <a:lnTo>
                    <a:pt x="365" y="43"/>
                  </a:lnTo>
                  <a:lnTo>
                    <a:pt x="358" y="65"/>
                  </a:lnTo>
                  <a:lnTo>
                    <a:pt x="358" y="65"/>
                  </a:lnTo>
                  <a:lnTo>
                    <a:pt x="355" y="66"/>
                  </a:lnTo>
                  <a:lnTo>
                    <a:pt x="354" y="66"/>
                  </a:lnTo>
                  <a:lnTo>
                    <a:pt x="311" y="50"/>
                  </a:lnTo>
                  <a:lnTo>
                    <a:pt x="311" y="50"/>
                  </a:lnTo>
                  <a:lnTo>
                    <a:pt x="309" y="49"/>
                  </a:lnTo>
                  <a:lnTo>
                    <a:pt x="309" y="46"/>
                  </a:lnTo>
                  <a:lnTo>
                    <a:pt x="309" y="46"/>
                  </a:lnTo>
                  <a:close/>
                  <a:moveTo>
                    <a:pt x="329" y="82"/>
                  </a:moveTo>
                  <a:lnTo>
                    <a:pt x="329" y="82"/>
                  </a:lnTo>
                  <a:lnTo>
                    <a:pt x="328" y="85"/>
                  </a:lnTo>
                  <a:lnTo>
                    <a:pt x="327" y="86"/>
                  </a:lnTo>
                  <a:lnTo>
                    <a:pt x="324" y="88"/>
                  </a:lnTo>
                  <a:lnTo>
                    <a:pt x="321" y="88"/>
                  </a:lnTo>
                  <a:lnTo>
                    <a:pt x="321" y="88"/>
                  </a:lnTo>
                  <a:lnTo>
                    <a:pt x="318" y="86"/>
                  </a:lnTo>
                  <a:lnTo>
                    <a:pt x="317" y="83"/>
                  </a:lnTo>
                  <a:lnTo>
                    <a:pt x="317" y="80"/>
                  </a:lnTo>
                  <a:lnTo>
                    <a:pt x="317" y="78"/>
                  </a:lnTo>
                  <a:lnTo>
                    <a:pt x="317" y="78"/>
                  </a:lnTo>
                  <a:lnTo>
                    <a:pt x="318" y="75"/>
                  </a:lnTo>
                  <a:lnTo>
                    <a:pt x="321" y="73"/>
                  </a:lnTo>
                  <a:lnTo>
                    <a:pt x="324" y="73"/>
                  </a:lnTo>
                  <a:lnTo>
                    <a:pt x="327" y="73"/>
                  </a:lnTo>
                  <a:lnTo>
                    <a:pt x="327" y="73"/>
                  </a:lnTo>
                  <a:lnTo>
                    <a:pt x="328" y="75"/>
                  </a:lnTo>
                  <a:lnTo>
                    <a:pt x="329" y="76"/>
                  </a:lnTo>
                  <a:lnTo>
                    <a:pt x="331" y="79"/>
                  </a:lnTo>
                  <a:lnTo>
                    <a:pt x="329" y="82"/>
                  </a:lnTo>
                  <a:lnTo>
                    <a:pt x="329" y="82"/>
                  </a:lnTo>
                  <a:close/>
                  <a:moveTo>
                    <a:pt x="299" y="70"/>
                  </a:moveTo>
                  <a:lnTo>
                    <a:pt x="299" y="70"/>
                  </a:lnTo>
                  <a:lnTo>
                    <a:pt x="301" y="67"/>
                  </a:lnTo>
                  <a:lnTo>
                    <a:pt x="302" y="66"/>
                  </a:lnTo>
                  <a:lnTo>
                    <a:pt x="305" y="66"/>
                  </a:lnTo>
                  <a:lnTo>
                    <a:pt x="308" y="66"/>
                  </a:lnTo>
                  <a:lnTo>
                    <a:pt x="308" y="66"/>
                  </a:lnTo>
                  <a:lnTo>
                    <a:pt x="311" y="67"/>
                  </a:lnTo>
                  <a:lnTo>
                    <a:pt x="312" y="70"/>
                  </a:lnTo>
                  <a:lnTo>
                    <a:pt x="312" y="73"/>
                  </a:lnTo>
                  <a:lnTo>
                    <a:pt x="312" y="76"/>
                  </a:lnTo>
                  <a:lnTo>
                    <a:pt x="312" y="76"/>
                  </a:lnTo>
                  <a:lnTo>
                    <a:pt x="311" y="78"/>
                  </a:lnTo>
                  <a:lnTo>
                    <a:pt x="308" y="80"/>
                  </a:lnTo>
                  <a:lnTo>
                    <a:pt x="305" y="80"/>
                  </a:lnTo>
                  <a:lnTo>
                    <a:pt x="302" y="80"/>
                  </a:lnTo>
                  <a:lnTo>
                    <a:pt x="302" y="80"/>
                  </a:lnTo>
                  <a:lnTo>
                    <a:pt x="301" y="79"/>
                  </a:lnTo>
                  <a:lnTo>
                    <a:pt x="299" y="76"/>
                  </a:lnTo>
                  <a:lnTo>
                    <a:pt x="298" y="73"/>
                  </a:lnTo>
                  <a:lnTo>
                    <a:pt x="299" y="70"/>
                  </a:lnTo>
                  <a:lnTo>
                    <a:pt x="299" y="70"/>
                  </a:lnTo>
                  <a:close/>
                  <a:moveTo>
                    <a:pt x="295" y="119"/>
                  </a:moveTo>
                  <a:lnTo>
                    <a:pt x="295" y="119"/>
                  </a:lnTo>
                  <a:lnTo>
                    <a:pt x="294" y="122"/>
                  </a:lnTo>
                  <a:lnTo>
                    <a:pt x="292" y="124"/>
                  </a:lnTo>
                  <a:lnTo>
                    <a:pt x="289" y="124"/>
                  </a:lnTo>
                  <a:lnTo>
                    <a:pt x="287" y="124"/>
                  </a:lnTo>
                  <a:lnTo>
                    <a:pt x="287" y="124"/>
                  </a:lnTo>
                  <a:lnTo>
                    <a:pt x="284" y="122"/>
                  </a:lnTo>
                  <a:lnTo>
                    <a:pt x="282" y="119"/>
                  </a:lnTo>
                  <a:lnTo>
                    <a:pt x="282" y="116"/>
                  </a:lnTo>
                  <a:lnTo>
                    <a:pt x="282" y="113"/>
                  </a:lnTo>
                  <a:lnTo>
                    <a:pt x="282" y="113"/>
                  </a:lnTo>
                  <a:lnTo>
                    <a:pt x="284" y="112"/>
                  </a:lnTo>
                  <a:lnTo>
                    <a:pt x="287" y="109"/>
                  </a:lnTo>
                  <a:lnTo>
                    <a:pt x="289" y="109"/>
                  </a:lnTo>
                  <a:lnTo>
                    <a:pt x="292" y="109"/>
                  </a:lnTo>
                  <a:lnTo>
                    <a:pt x="292" y="109"/>
                  </a:lnTo>
                  <a:lnTo>
                    <a:pt x="294" y="111"/>
                  </a:lnTo>
                  <a:lnTo>
                    <a:pt x="295" y="113"/>
                  </a:lnTo>
                  <a:lnTo>
                    <a:pt x="297" y="116"/>
                  </a:lnTo>
                  <a:lnTo>
                    <a:pt x="295" y="119"/>
                  </a:lnTo>
                  <a:lnTo>
                    <a:pt x="295" y="119"/>
                  </a:lnTo>
                  <a:close/>
                  <a:moveTo>
                    <a:pt x="295" y="102"/>
                  </a:moveTo>
                  <a:lnTo>
                    <a:pt x="295" y="102"/>
                  </a:lnTo>
                  <a:lnTo>
                    <a:pt x="292" y="101"/>
                  </a:lnTo>
                  <a:lnTo>
                    <a:pt x="291" y="98"/>
                  </a:lnTo>
                  <a:lnTo>
                    <a:pt x="289" y="95"/>
                  </a:lnTo>
                  <a:lnTo>
                    <a:pt x="291" y="92"/>
                  </a:lnTo>
                  <a:lnTo>
                    <a:pt x="291" y="92"/>
                  </a:lnTo>
                  <a:lnTo>
                    <a:pt x="292" y="90"/>
                  </a:lnTo>
                  <a:lnTo>
                    <a:pt x="294" y="88"/>
                  </a:lnTo>
                  <a:lnTo>
                    <a:pt x="297" y="88"/>
                  </a:lnTo>
                  <a:lnTo>
                    <a:pt x="299" y="88"/>
                  </a:lnTo>
                  <a:lnTo>
                    <a:pt x="299" y="88"/>
                  </a:lnTo>
                  <a:lnTo>
                    <a:pt x="302" y="89"/>
                  </a:lnTo>
                  <a:lnTo>
                    <a:pt x="304" y="92"/>
                  </a:lnTo>
                  <a:lnTo>
                    <a:pt x="304" y="95"/>
                  </a:lnTo>
                  <a:lnTo>
                    <a:pt x="304" y="98"/>
                  </a:lnTo>
                  <a:lnTo>
                    <a:pt x="304" y="98"/>
                  </a:lnTo>
                  <a:lnTo>
                    <a:pt x="302" y="99"/>
                  </a:lnTo>
                  <a:lnTo>
                    <a:pt x="299" y="102"/>
                  </a:lnTo>
                  <a:lnTo>
                    <a:pt x="298" y="102"/>
                  </a:lnTo>
                  <a:lnTo>
                    <a:pt x="295" y="102"/>
                  </a:lnTo>
                  <a:lnTo>
                    <a:pt x="295" y="102"/>
                  </a:lnTo>
                  <a:close/>
                  <a:moveTo>
                    <a:pt x="314" y="126"/>
                  </a:moveTo>
                  <a:lnTo>
                    <a:pt x="314" y="126"/>
                  </a:lnTo>
                  <a:lnTo>
                    <a:pt x="312" y="128"/>
                  </a:lnTo>
                  <a:lnTo>
                    <a:pt x="309" y="131"/>
                  </a:lnTo>
                  <a:lnTo>
                    <a:pt x="308" y="131"/>
                  </a:lnTo>
                  <a:lnTo>
                    <a:pt x="305" y="131"/>
                  </a:lnTo>
                  <a:lnTo>
                    <a:pt x="305" y="131"/>
                  </a:lnTo>
                  <a:lnTo>
                    <a:pt x="302" y="129"/>
                  </a:lnTo>
                  <a:lnTo>
                    <a:pt x="301" y="126"/>
                  </a:lnTo>
                  <a:lnTo>
                    <a:pt x="301" y="124"/>
                  </a:lnTo>
                  <a:lnTo>
                    <a:pt x="301" y="121"/>
                  </a:lnTo>
                  <a:lnTo>
                    <a:pt x="301" y="121"/>
                  </a:lnTo>
                  <a:lnTo>
                    <a:pt x="302" y="118"/>
                  </a:lnTo>
                  <a:lnTo>
                    <a:pt x="305" y="116"/>
                  </a:lnTo>
                  <a:lnTo>
                    <a:pt x="307" y="116"/>
                  </a:lnTo>
                  <a:lnTo>
                    <a:pt x="309" y="116"/>
                  </a:lnTo>
                  <a:lnTo>
                    <a:pt x="309" y="116"/>
                  </a:lnTo>
                  <a:lnTo>
                    <a:pt x="312" y="118"/>
                  </a:lnTo>
                  <a:lnTo>
                    <a:pt x="314" y="121"/>
                  </a:lnTo>
                  <a:lnTo>
                    <a:pt x="314" y="124"/>
                  </a:lnTo>
                  <a:lnTo>
                    <a:pt x="314" y="126"/>
                  </a:lnTo>
                  <a:lnTo>
                    <a:pt x="314" y="126"/>
                  </a:lnTo>
                  <a:close/>
                  <a:moveTo>
                    <a:pt x="312" y="109"/>
                  </a:moveTo>
                  <a:lnTo>
                    <a:pt x="312" y="109"/>
                  </a:lnTo>
                  <a:lnTo>
                    <a:pt x="311" y="108"/>
                  </a:lnTo>
                  <a:lnTo>
                    <a:pt x="309" y="105"/>
                  </a:lnTo>
                  <a:lnTo>
                    <a:pt x="308" y="102"/>
                  </a:lnTo>
                  <a:lnTo>
                    <a:pt x="309" y="99"/>
                  </a:lnTo>
                  <a:lnTo>
                    <a:pt x="309" y="99"/>
                  </a:lnTo>
                  <a:lnTo>
                    <a:pt x="311" y="96"/>
                  </a:lnTo>
                  <a:lnTo>
                    <a:pt x="312" y="95"/>
                  </a:lnTo>
                  <a:lnTo>
                    <a:pt x="315" y="95"/>
                  </a:lnTo>
                  <a:lnTo>
                    <a:pt x="318" y="95"/>
                  </a:lnTo>
                  <a:lnTo>
                    <a:pt x="318" y="95"/>
                  </a:lnTo>
                  <a:lnTo>
                    <a:pt x="321" y="96"/>
                  </a:lnTo>
                  <a:lnTo>
                    <a:pt x="322" y="99"/>
                  </a:lnTo>
                  <a:lnTo>
                    <a:pt x="322" y="101"/>
                  </a:lnTo>
                  <a:lnTo>
                    <a:pt x="322" y="103"/>
                  </a:lnTo>
                  <a:lnTo>
                    <a:pt x="322" y="103"/>
                  </a:lnTo>
                  <a:lnTo>
                    <a:pt x="321" y="106"/>
                  </a:lnTo>
                  <a:lnTo>
                    <a:pt x="318" y="108"/>
                  </a:lnTo>
                  <a:lnTo>
                    <a:pt x="315" y="109"/>
                  </a:lnTo>
                  <a:lnTo>
                    <a:pt x="312" y="109"/>
                  </a:lnTo>
                  <a:lnTo>
                    <a:pt x="312" y="109"/>
                  </a:lnTo>
                  <a:close/>
                  <a:moveTo>
                    <a:pt x="332" y="132"/>
                  </a:moveTo>
                  <a:lnTo>
                    <a:pt x="332" y="132"/>
                  </a:lnTo>
                  <a:lnTo>
                    <a:pt x="331" y="135"/>
                  </a:lnTo>
                  <a:lnTo>
                    <a:pt x="328" y="136"/>
                  </a:lnTo>
                  <a:lnTo>
                    <a:pt x="325" y="138"/>
                  </a:lnTo>
                  <a:lnTo>
                    <a:pt x="322" y="138"/>
                  </a:lnTo>
                  <a:lnTo>
                    <a:pt x="322" y="138"/>
                  </a:lnTo>
                  <a:lnTo>
                    <a:pt x="321" y="135"/>
                  </a:lnTo>
                  <a:lnTo>
                    <a:pt x="319" y="134"/>
                  </a:lnTo>
                  <a:lnTo>
                    <a:pt x="318" y="131"/>
                  </a:lnTo>
                  <a:lnTo>
                    <a:pt x="319" y="128"/>
                  </a:lnTo>
                  <a:lnTo>
                    <a:pt x="319" y="128"/>
                  </a:lnTo>
                  <a:lnTo>
                    <a:pt x="321" y="125"/>
                  </a:lnTo>
                  <a:lnTo>
                    <a:pt x="322" y="124"/>
                  </a:lnTo>
                  <a:lnTo>
                    <a:pt x="325" y="122"/>
                  </a:lnTo>
                  <a:lnTo>
                    <a:pt x="328" y="124"/>
                  </a:lnTo>
                  <a:lnTo>
                    <a:pt x="328" y="124"/>
                  </a:lnTo>
                  <a:lnTo>
                    <a:pt x="331" y="125"/>
                  </a:lnTo>
                  <a:lnTo>
                    <a:pt x="332" y="126"/>
                  </a:lnTo>
                  <a:lnTo>
                    <a:pt x="332" y="129"/>
                  </a:lnTo>
                  <a:lnTo>
                    <a:pt x="332" y="132"/>
                  </a:lnTo>
                  <a:lnTo>
                    <a:pt x="332" y="132"/>
                  </a:lnTo>
                  <a:close/>
                  <a:moveTo>
                    <a:pt x="331" y="115"/>
                  </a:moveTo>
                  <a:lnTo>
                    <a:pt x="331" y="115"/>
                  </a:lnTo>
                  <a:lnTo>
                    <a:pt x="328" y="113"/>
                  </a:lnTo>
                  <a:lnTo>
                    <a:pt x="327" y="112"/>
                  </a:lnTo>
                  <a:lnTo>
                    <a:pt x="327" y="109"/>
                  </a:lnTo>
                  <a:lnTo>
                    <a:pt x="327" y="106"/>
                  </a:lnTo>
                  <a:lnTo>
                    <a:pt x="327" y="106"/>
                  </a:lnTo>
                  <a:lnTo>
                    <a:pt x="328" y="103"/>
                  </a:lnTo>
                  <a:lnTo>
                    <a:pt x="331" y="102"/>
                  </a:lnTo>
                  <a:lnTo>
                    <a:pt x="334" y="101"/>
                  </a:lnTo>
                  <a:lnTo>
                    <a:pt x="337" y="102"/>
                  </a:lnTo>
                  <a:lnTo>
                    <a:pt x="337" y="102"/>
                  </a:lnTo>
                  <a:lnTo>
                    <a:pt x="338" y="103"/>
                  </a:lnTo>
                  <a:lnTo>
                    <a:pt x="340" y="105"/>
                  </a:lnTo>
                  <a:lnTo>
                    <a:pt x="341" y="108"/>
                  </a:lnTo>
                  <a:lnTo>
                    <a:pt x="340" y="111"/>
                  </a:lnTo>
                  <a:lnTo>
                    <a:pt x="340" y="111"/>
                  </a:lnTo>
                  <a:lnTo>
                    <a:pt x="338" y="113"/>
                  </a:lnTo>
                  <a:lnTo>
                    <a:pt x="337" y="115"/>
                  </a:lnTo>
                  <a:lnTo>
                    <a:pt x="334" y="116"/>
                  </a:lnTo>
                  <a:lnTo>
                    <a:pt x="331" y="115"/>
                  </a:lnTo>
                  <a:lnTo>
                    <a:pt x="331"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sp>
        <p:nvSpPr>
          <p:cNvPr id="399" name="Rectangle 398"/>
          <p:cNvSpPr/>
          <p:nvPr/>
        </p:nvSpPr>
        <p:spPr>
          <a:xfrm>
            <a:off x="3873890" y="2061100"/>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00" name="Group 119"/>
          <p:cNvGrpSpPr/>
          <p:nvPr/>
        </p:nvGrpSpPr>
        <p:grpSpPr>
          <a:xfrm>
            <a:off x="4055940" y="2119188"/>
            <a:ext cx="175228" cy="382963"/>
            <a:chOff x="1095375" y="2432050"/>
            <a:chExt cx="547687" cy="1196975"/>
          </a:xfrm>
          <a:solidFill>
            <a:srgbClr val="FFFFFF"/>
          </a:solidFill>
        </p:grpSpPr>
        <p:sp>
          <p:nvSpPr>
            <p:cNvPr id="401" name="Freeform 10"/>
            <p:cNvSpPr>
              <a:spLocks/>
            </p:cNvSpPr>
            <p:nvPr/>
          </p:nvSpPr>
          <p:spPr bwMode="auto">
            <a:xfrm>
              <a:off x="1168400" y="2432050"/>
              <a:ext cx="203200" cy="203200"/>
            </a:xfrm>
            <a:custGeom>
              <a:avLst/>
              <a:gdLst>
                <a:gd name="T0" fmla="*/ 129 w 256"/>
                <a:gd name="T1" fmla="*/ 256 h 256"/>
                <a:gd name="T2" fmla="*/ 153 w 256"/>
                <a:gd name="T3" fmla="*/ 252 h 256"/>
                <a:gd name="T4" fmla="*/ 178 w 256"/>
                <a:gd name="T5" fmla="*/ 244 h 256"/>
                <a:gd name="T6" fmla="*/ 199 w 256"/>
                <a:gd name="T7" fmla="*/ 233 h 256"/>
                <a:gd name="T8" fmla="*/ 218 w 256"/>
                <a:gd name="T9" fmla="*/ 218 h 256"/>
                <a:gd name="T10" fmla="*/ 233 w 256"/>
                <a:gd name="T11" fmla="*/ 199 h 256"/>
                <a:gd name="T12" fmla="*/ 246 w 256"/>
                <a:gd name="T13" fmla="*/ 178 h 256"/>
                <a:gd name="T14" fmla="*/ 254 w 256"/>
                <a:gd name="T15" fmla="*/ 153 h 256"/>
                <a:gd name="T16" fmla="*/ 256 w 256"/>
                <a:gd name="T17" fmla="*/ 127 h 256"/>
                <a:gd name="T18" fmla="*/ 256 w 256"/>
                <a:gd name="T19" fmla="*/ 113 h 256"/>
                <a:gd name="T20" fmla="*/ 250 w 256"/>
                <a:gd name="T21" fmla="*/ 89 h 256"/>
                <a:gd name="T22" fmla="*/ 241 w 256"/>
                <a:gd name="T23" fmla="*/ 66 h 256"/>
                <a:gd name="T24" fmla="*/ 227 w 256"/>
                <a:gd name="T25" fmla="*/ 45 h 256"/>
                <a:gd name="T26" fmla="*/ 208 w 256"/>
                <a:gd name="T27" fmla="*/ 28 h 256"/>
                <a:gd name="T28" fmla="*/ 189 w 256"/>
                <a:gd name="T29" fmla="*/ 15 h 256"/>
                <a:gd name="T30" fmla="*/ 167 w 256"/>
                <a:gd name="T31" fmla="*/ 5 h 256"/>
                <a:gd name="T32" fmla="*/ 140 w 256"/>
                <a:gd name="T33" fmla="*/ 0 h 256"/>
                <a:gd name="T34" fmla="*/ 129 w 256"/>
                <a:gd name="T35" fmla="*/ 0 h 256"/>
                <a:gd name="T36" fmla="*/ 102 w 256"/>
                <a:gd name="T37" fmla="*/ 1 h 256"/>
                <a:gd name="T38" fmla="*/ 78 w 256"/>
                <a:gd name="T39" fmla="*/ 9 h 256"/>
                <a:gd name="T40" fmla="*/ 57 w 256"/>
                <a:gd name="T41" fmla="*/ 20 h 256"/>
                <a:gd name="T42" fmla="*/ 38 w 256"/>
                <a:gd name="T43" fmla="*/ 37 h 256"/>
                <a:gd name="T44" fmla="*/ 23 w 256"/>
                <a:gd name="T45" fmla="*/ 56 h 256"/>
                <a:gd name="T46" fmla="*/ 9 w 256"/>
                <a:gd name="T47" fmla="*/ 77 h 256"/>
                <a:gd name="T48" fmla="*/ 4 w 256"/>
                <a:gd name="T49" fmla="*/ 102 h 256"/>
                <a:gd name="T50" fmla="*/ 0 w 256"/>
                <a:gd name="T51" fmla="*/ 127 h 256"/>
                <a:gd name="T52" fmla="*/ 2 w 256"/>
                <a:gd name="T53" fmla="*/ 140 h 256"/>
                <a:gd name="T54" fmla="*/ 5 w 256"/>
                <a:gd name="T55" fmla="*/ 165 h 256"/>
                <a:gd name="T56" fmla="*/ 15 w 256"/>
                <a:gd name="T57" fmla="*/ 187 h 256"/>
                <a:gd name="T58" fmla="*/ 30 w 256"/>
                <a:gd name="T59" fmla="*/ 208 h 256"/>
                <a:gd name="T60" fmla="*/ 47 w 256"/>
                <a:gd name="T61" fmla="*/ 225 h 256"/>
                <a:gd name="T62" fmla="*/ 66 w 256"/>
                <a:gd name="T63" fmla="*/ 240 h 256"/>
                <a:gd name="T64" fmla="*/ 91 w 256"/>
                <a:gd name="T65" fmla="*/ 250 h 256"/>
                <a:gd name="T66" fmla="*/ 116 w 256"/>
                <a:gd name="T67" fmla="*/ 254 h 256"/>
                <a:gd name="T68" fmla="*/ 129 w 256"/>
                <a:gd name="T69"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56">
                  <a:moveTo>
                    <a:pt x="129" y="256"/>
                  </a:moveTo>
                  <a:lnTo>
                    <a:pt x="129" y="256"/>
                  </a:lnTo>
                  <a:lnTo>
                    <a:pt x="140" y="254"/>
                  </a:lnTo>
                  <a:lnTo>
                    <a:pt x="153" y="252"/>
                  </a:lnTo>
                  <a:lnTo>
                    <a:pt x="167" y="250"/>
                  </a:lnTo>
                  <a:lnTo>
                    <a:pt x="178" y="244"/>
                  </a:lnTo>
                  <a:lnTo>
                    <a:pt x="189" y="240"/>
                  </a:lnTo>
                  <a:lnTo>
                    <a:pt x="199" y="233"/>
                  </a:lnTo>
                  <a:lnTo>
                    <a:pt x="208" y="225"/>
                  </a:lnTo>
                  <a:lnTo>
                    <a:pt x="218" y="218"/>
                  </a:lnTo>
                  <a:lnTo>
                    <a:pt x="227" y="208"/>
                  </a:lnTo>
                  <a:lnTo>
                    <a:pt x="233" y="199"/>
                  </a:lnTo>
                  <a:lnTo>
                    <a:pt x="241" y="187"/>
                  </a:lnTo>
                  <a:lnTo>
                    <a:pt x="246" y="178"/>
                  </a:lnTo>
                  <a:lnTo>
                    <a:pt x="250" y="165"/>
                  </a:lnTo>
                  <a:lnTo>
                    <a:pt x="254" y="153"/>
                  </a:lnTo>
                  <a:lnTo>
                    <a:pt x="256" y="140"/>
                  </a:lnTo>
                  <a:lnTo>
                    <a:pt x="256" y="127"/>
                  </a:lnTo>
                  <a:lnTo>
                    <a:pt x="256" y="127"/>
                  </a:lnTo>
                  <a:lnTo>
                    <a:pt x="256" y="113"/>
                  </a:lnTo>
                  <a:lnTo>
                    <a:pt x="254" y="102"/>
                  </a:lnTo>
                  <a:lnTo>
                    <a:pt x="250" y="89"/>
                  </a:lnTo>
                  <a:lnTo>
                    <a:pt x="246" y="77"/>
                  </a:lnTo>
                  <a:lnTo>
                    <a:pt x="241" y="66"/>
                  </a:lnTo>
                  <a:lnTo>
                    <a:pt x="233" y="56"/>
                  </a:lnTo>
                  <a:lnTo>
                    <a:pt x="227" y="45"/>
                  </a:lnTo>
                  <a:lnTo>
                    <a:pt x="218" y="37"/>
                  </a:lnTo>
                  <a:lnTo>
                    <a:pt x="208" y="28"/>
                  </a:lnTo>
                  <a:lnTo>
                    <a:pt x="199" y="20"/>
                  </a:lnTo>
                  <a:lnTo>
                    <a:pt x="189" y="15"/>
                  </a:lnTo>
                  <a:lnTo>
                    <a:pt x="178" y="9"/>
                  </a:lnTo>
                  <a:lnTo>
                    <a:pt x="167" y="5"/>
                  </a:lnTo>
                  <a:lnTo>
                    <a:pt x="153" y="1"/>
                  </a:lnTo>
                  <a:lnTo>
                    <a:pt x="140" y="0"/>
                  </a:lnTo>
                  <a:lnTo>
                    <a:pt x="129" y="0"/>
                  </a:lnTo>
                  <a:lnTo>
                    <a:pt x="129" y="0"/>
                  </a:lnTo>
                  <a:lnTo>
                    <a:pt x="116" y="0"/>
                  </a:lnTo>
                  <a:lnTo>
                    <a:pt x="102" y="1"/>
                  </a:lnTo>
                  <a:lnTo>
                    <a:pt x="91" y="5"/>
                  </a:lnTo>
                  <a:lnTo>
                    <a:pt x="78" y="9"/>
                  </a:lnTo>
                  <a:lnTo>
                    <a:pt x="66" y="15"/>
                  </a:lnTo>
                  <a:lnTo>
                    <a:pt x="57" y="20"/>
                  </a:lnTo>
                  <a:lnTo>
                    <a:pt x="47" y="28"/>
                  </a:lnTo>
                  <a:lnTo>
                    <a:pt x="38" y="37"/>
                  </a:lnTo>
                  <a:lnTo>
                    <a:pt x="30" y="45"/>
                  </a:lnTo>
                  <a:lnTo>
                    <a:pt x="23" y="56"/>
                  </a:lnTo>
                  <a:lnTo>
                    <a:pt x="15" y="66"/>
                  </a:lnTo>
                  <a:lnTo>
                    <a:pt x="9" y="77"/>
                  </a:lnTo>
                  <a:lnTo>
                    <a:pt x="5" y="89"/>
                  </a:lnTo>
                  <a:lnTo>
                    <a:pt x="4" y="102"/>
                  </a:lnTo>
                  <a:lnTo>
                    <a:pt x="2" y="113"/>
                  </a:lnTo>
                  <a:lnTo>
                    <a:pt x="0" y="127"/>
                  </a:lnTo>
                  <a:lnTo>
                    <a:pt x="0" y="127"/>
                  </a:lnTo>
                  <a:lnTo>
                    <a:pt x="2" y="140"/>
                  </a:lnTo>
                  <a:lnTo>
                    <a:pt x="4" y="153"/>
                  </a:lnTo>
                  <a:lnTo>
                    <a:pt x="5" y="165"/>
                  </a:lnTo>
                  <a:lnTo>
                    <a:pt x="9" y="178"/>
                  </a:lnTo>
                  <a:lnTo>
                    <a:pt x="15" y="187"/>
                  </a:lnTo>
                  <a:lnTo>
                    <a:pt x="23" y="199"/>
                  </a:lnTo>
                  <a:lnTo>
                    <a:pt x="30" y="208"/>
                  </a:lnTo>
                  <a:lnTo>
                    <a:pt x="38" y="218"/>
                  </a:lnTo>
                  <a:lnTo>
                    <a:pt x="47" y="225"/>
                  </a:lnTo>
                  <a:lnTo>
                    <a:pt x="57" y="233"/>
                  </a:lnTo>
                  <a:lnTo>
                    <a:pt x="66" y="240"/>
                  </a:lnTo>
                  <a:lnTo>
                    <a:pt x="78" y="244"/>
                  </a:lnTo>
                  <a:lnTo>
                    <a:pt x="91" y="250"/>
                  </a:lnTo>
                  <a:lnTo>
                    <a:pt x="102" y="252"/>
                  </a:lnTo>
                  <a:lnTo>
                    <a:pt x="116" y="254"/>
                  </a:lnTo>
                  <a:lnTo>
                    <a:pt x="129" y="256"/>
                  </a:lnTo>
                  <a:lnTo>
                    <a:pt x="129"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02" name="Freeform 11"/>
            <p:cNvSpPr>
              <a:spLocks/>
            </p:cNvSpPr>
            <p:nvPr/>
          </p:nvSpPr>
          <p:spPr bwMode="auto">
            <a:xfrm>
              <a:off x="1325562" y="2703513"/>
              <a:ext cx="188913" cy="125412"/>
            </a:xfrm>
            <a:custGeom>
              <a:avLst/>
              <a:gdLst>
                <a:gd name="T0" fmla="*/ 42 w 237"/>
                <a:gd name="T1" fmla="*/ 157 h 157"/>
                <a:gd name="T2" fmla="*/ 42 w 237"/>
                <a:gd name="T3" fmla="*/ 157 h 157"/>
                <a:gd name="T4" fmla="*/ 38 w 237"/>
                <a:gd name="T5" fmla="*/ 144 h 157"/>
                <a:gd name="T6" fmla="*/ 36 w 237"/>
                <a:gd name="T7" fmla="*/ 133 h 157"/>
                <a:gd name="T8" fmla="*/ 36 w 237"/>
                <a:gd name="T9" fmla="*/ 123 h 157"/>
                <a:gd name="T10" fmla="*/ 38 w 237"/>
                <a:gd name="T11" fmla="*/ 114 h 157"/>
                <a:gd name="T12" fmla="*/ 40 w 237"/>
                <a:gd name="T13" fmla="*/ 106 h 157"/>
                <a:gd name="T14" fmla="*/ 44 w 237"/>
                <a:gd name="T15" fmla="*/ 99 h 157"/>
                <a:gd name="T16" fmla="*/ 55 w 237"/>
                <a:gd name="T17" fmla="*/ 89 h 157"/>
                <a:gd name="T18" fmla="*/ 66 w 237"/>
                <a:gd name="T19" fmla="*/ 81 h 157"/>
                <a:gd name="T20" fmla="*/ 76 w 237"/>
                <a:gd name="T21" fmla="*/ 78 h 157"/>
                <a:gd name="T22" fmla="*/ 87 w 237"/>
                <a:gd name="T23" fmla="*/ 74 h 157"/>
                <a:gd name="T24" fmla="*/ 237 w 237"/>
                <a:gd name="T25" fmla="*/ 74 h 157"/>
                <a:gd name="T26" fmla="*/ 237 w 237"/>
                <a:gd name="T27" fmla="*/ 74 h 157"/>
                <a:gd name="T28" fmla="*/ 235 w 237"/>
                <a:gd name="T29" fmla="*/ 59 h 157"/>
                <a:gd name="T30" fmla="*/ 233 w 237"/>
                <a:gd name="T31" fmla="*/ 44 h 157"/>
                <a:gd name="T32" fmla="*/ 228 w 237"/>
                <a:gd name="T33" fmla="*/ 32 h 157"/>
                <a:gd name="T34" fmla="*/ 222 w 237"/>
                <a:gd name="T35" fmla="*/ 23 h 157"/>
                <a:gd name="T36" fmla="*/ 216 w 237"/>
                <a:gd name="T37" fmla="*/ 15 h 157"/>
                <a:gd name="T38" fmla="*/ 209 w 237"/>
                <a:gd name="T39" fmla="*/ 9 h 157"/>
                <a:gd name="T40" fmla="*/ 201 w 237"/>
                <a:gd name="T41" fmla="*/ 6 h 157"/>
                <a:gd name="T42" fmla="*/ 194 w 237"/>
                <a:gd name="T43" fmla="*/ 4 h 157"/>
                <a:gd name="T44" fmla="*/ 176 w 237"/>
                <a:gd name="T45" fmla="*/ 0 h 157"/>
                <a:gd name="T46" fmla="*/ 163 w 237"/>
                <a:gd name="T47" fmla="*/ 0 h 157"/>
                <a:gd name="T48" fmla="*/ 150 w 237"/>
                <a:gd name="T49" fmla="*/ 4 h 157"/>
                <a:gd name="T50" fmla="*/ 0 w 237"/>
                <a:gd name="T51" fmla="*/ 78 h 157"/>
                <a:gd name="T52" fmla="*/ 42 w 237"/>
                <a:gd name="T5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7" h="157">
                  <a:moveTo>
                    <a:pt x="42" y="157"/>
                  </a:moveTo>
                  <a:lnTo>
                    <a:pt x="42" y="157"/>
                  </a:lnTo>
                  <a:lnTo>
                    <a:pt x="38" y="144"/>
                  </a:lnTo>
                  <a:lnTo>
                    <a:pt x="36" y="133"/>
                  </a:lnTo>
                  <a:lnTo>
                    <a:pt x="36" y="123"/>
                  </a:lnTo>
                  <a:lnTo>
                    <a:pt x="38" y="114"/>
                  </a:lnTo>
                  <a:lnTo>
                    <a:pt x="40" y="106"/>
                  </a:lnTo>
                  <a:lnTo>
                    <a:pt x="44" y="99"/>
                  </a:lnTo>
                  <a:lnTo>
                    <a:pt x="55" y="89"/>
                  </a:lnTo>
                  <a:lnTo>
                    <a:pt x="66" y="81"/>
                  </a:lnTo>
                  <a:lnTo>
                    <a:pt x="76" y="78"/>
                  </a:lnTo>
                  <a:lnTo>
                    <a:pt x="87" y="74"/>
                  </a:lnTo>
                  <a:lnTo>
                    <a:pt x="237" y="74"/>
                  </a:lnTo>
                  <a:lnTo>
                    <a:pt x="237" y="74"/>
                  </a:lnTo>
                  <a:lnTo>
                    <a:pt x="235" y="59"/>
                  </a:lnTo>
                  <a:lnTo>
                    <a:pt x="233" y="44"/>
                  </a:lnTo>
                  <a:lnTo>
                    <a:pt x="228" y="32"/>
                  </a:lnTo>
                  <a:lnTo>
                    <a:pt x="222" y="23"/>
                  </a:lnTo>
                  <a:lnTo>
                    <a:pt x="216" y="15"/>
                  </a:lnTo>
                  <a:lnTo>
                    <a:pt x="209" y="9"/>
                  </a:lnTo>
                  <a:lnTo>
                    <a:pt x="201" y="6"/>
                  </a:lnTo>
                  <a:lnTo>
                    <a:pt x="194" y="4"/>
                  </a:lnTo>
                  <a:lnTo>
                    <a:pt x="176" y="0"/>
                  </a:lnTo>
                  <a:lnTo>
                    <a:pt x="163" y="0"/>
                  </a:lnTo>
                  <a:lnTo>
                    <a:pt x="150" y="4"/>
                  </a:lnTo>
                  <a:lnTo>
                    <a:pt x="0" y="78"/>
                  </a:lnTo>
                  <a:lnTo>
                    <a:pt x="42"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03" name="Freeform 12"/>
            <p:cNvSpPr>
              <a:spLocks/>
            </p:cNvSpPr>
            <p:nvPr/>
          </p:nvSpPr>
          <p:spPr bwMode="auto">
            <a:xfrm>
              <a:off x="1376362" y="2592388"/>
              <a:ext cx="266700" cy="236537"/>
            </a:xfrm>
            <a:custGeom>
              <a:avLst/>
              <a:gdLst>
                <a:gd name="T0" fmla="*/ 316 w 335"/>
                <a:gd name="T1" fmla="*/ 0 h 297"/>
                <a:gd name="T2" fmla="*/ 316 w 335"/>
                <a:gd name="T3" fmla="*/ 0 h 297"/>
                <a:gd name="T4" fmla="*/ 311 w 335"/>
                <a:gd name="T5" fmla="*/ 0 h 297"/>
                <a:gd name="T6" fmla="*/ 305 w 335"/>
                <a:gd name="T7" fmla="*/ 1 h 297"/>
                <a:gd name="T8" fmla="*/ 299 w 335"/>
                <a:gd name="T9" fmla="*/ 3 h 297"/>
                <a:gd name="T10" fmla="*/ 295 w 335"/>
                <a:gd name="T11" fmla="*/ 7 h 297"/>
                <a:gd name="T12" fmla="*/ 290 w 335"/>
                <a:gd name="T13" fmla="*/ 15 h 297"/>
                <a:gd name="T14" fmla="*/ 288 w 335"/>
                <a:gd name="T15" fmla="*/ 17 h 297"/>
                <a:gd name="T16" fmla="*/ 231 w 335"/>
                <a:gd name="T17" fmla="*/ 242 h 297"/>
                <a:gd name="T18" fmla="*/ 22 w 335"/>
                <a:gd name="T19" fmla="*/ 242 h 297"/>
                <a:gd name="T20" fmla="*/ 22 w 335"/>
                <a:gd name="T21" fmla="*/ 242 h 297"/>
                <a:gd name="T22" fmla="*/ 15 w 335"/>
                <a:gd name="T23" fmla="*/ 246 h 297"/>
                <a:gd name="T24" fmla="*/ 9 w 335"/>
                <a:gd name="T25" fmla="*/ 252 h 297"/>
                <a:gd name="T26" fmla="*/ 3 w 335"/>
                <a:gd name="T27" fmla="*/ 258 h 297"/>
                <a:gd name="T28" fmla="*/ 0 w 335"/>
                <a:gd name="T29" fmla="*/ 265 h 297"/>
                <a:gd name="T30" fmla="*/ 0 w 335"/>
                <a:gd name="T31" fmla="*/ 269 h 297"/>
                <a:gd name="T32" fmla="*/ 0 w 335"/>
                <a:gd name="T33" fmla="*/ 275 h 297"/>
                <a:gd name="T34" fmla="*/ 3 w 335"/>
                <a:gd name="T35" fmla="*/ 280 h 297"/>
                <a:gd name="T36" fmla="*/ 7 w 335"/>
                <a:gd name="T37" fmla="*/ 286 h 297"/>
                <a:gd name="T38" fmla="*/ 13 w 335"/>
                <a:gd name="T39" fmla="*/ 292 h 297"/>
                <a:gd name="T40" fmla="*/ 20 w 335"/>
                <a:gd name="T41" fmla="*/ 297 h 297"/>
                <a:gd name="T42" fmla="*/ 250 w 335"/>
                <a:gd name="T43" fmla="*/ 297 h 297"/>
                <a:gd name="T44" fmla="*/ 250 w 335"/>
                <a:gd name="T45" fmla="*/ 297 h 297"/>
                <a:gd name="T46" fmla="*/ 254 w 335"/>
                <a:gd name="T47" fmla="*/ 297 h 297"/>
                <a:gd name="T48" fmla="*/ 261 w 335"/>
                <a:gd name="T49" fmla="*/ 294 h 297"/>
                <a:gd name="T50" fmla="*/ 267 w 335"/>
                <a:gd name="T51" fmla="*/ 290 h 297"/>
                <a:gd name="T52" fmla="*/ 271 w 335"/>
                <a:gd name="T53" fmla="*/ 284 h 297"/>
                <a:gd name="T54" fmla="*/ 275 w 335"/>
                <a:gd name="T55" fmla="*/ 276 h 297"/>
                <a:gd name="T56" fmla="*/ 278 w 335"/>
                <a:gd name="T57" fmla="*/ 265 h 297"/>
                <a:gd name="T58" fmla="*/ 278 w 335"/>
                <a:gd name="T59" fmla="*/ 265 h 297"/>
                <a:gd name="T60" fmla="*/ 311 w 335"/>
                <a:gd name="T61" fmla="*/ 136 h 297"/>
                <a:gd name="T62" fmla="*/ 335 w 335"/>
                <a:gd name="T63" fmla="*/ 32 h 297"/>
                <a:gd name="T64" fmla="*/ 335 w 335"/>
                <a:gd name="T65" fmla="*/ 32 h 297"/>
                <a:gd name="T66" fmla="*/ 335 w 335"/>
                <a:gd name="T67" fmla="*/ 28 h 297"/>
                <a:gd name="T68" fmla="*/ 333 w 335"/>
                <a:gd name="T69" fmla="*/ 19 h 297"/>
                <a:gd name="T70" fmla="*/ 332 w 335"/>
                <a:gd name="T71" fmla="*/ 13 h 297"/>
                <a:gd name="T72" fmla="*/ 328 w 335"/>
                <a:gd name="T73" fmla="*/ 7 h 297"/>
                <a:gd name="T74" fmla="*/ 324 w 335"/>
                <a:gd name="T75" fmla="*/ 3 h 297"/>
                <a:gd name="T76" fmla="*/ 316 w 335"/>
                <a:gd name="T77" fmla="*/ 0 h 297"/>
                <a:gd name="T78" fmla="*/ 316 w 335"/>
                <a:gd name="T7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5" h="297">
                  <a:moveTo>
                    <a:pt x="316" y="0"/>
                  </a:moveTo>
                  <a:lnTo>
                    <a:pt x="316" y="0"/>
                  </a:lnTo>
                  <a:lnTo>
                    <a:pt x="311" y="0"/>
                  </a:lnTo>
                  <a:lnTo>
                    <a:pt x="305" y="1"/>
                  </a:lnTo>
                  <a:lnTo>
                    <a:pt x="299" y="3"/>
                  </a:lnTo>
                  <a:lnTo>
                    <a:pt x="295" y="7"/>
                  </a:lnTo>
                  <a:lnTo>
                    <a:pt x="290" y="15"/>
                  </a:lnTo>
                  <a:lnTo>
                    <a:pt x="288" y="17"/>
                  </a:lnTo>
                  <a:lnTo>
                    <a:pt x="231" y="242"/>
                  </a:lnTo>
                  <a:lnTo>
                    <a:pt x="22" y="242"/>
                  </a:lnTo>
                  <a:lnTo>
                    <a:pt x="22" y="242"/>
                  </a:lnTo>
                  <a:lnTo>
                    <a:pt x="15" y="246"/>
                  </a:lnTo>
                  <a:lnTo>
                    <a:pt x="9" y="252"/>
                  </a:lnTo>
                  <a:lnTo>
                    <a:pt x="3" y="258"/>
                  </a:lnTo>
                  <a:lnTo>
                    <a:pt x="0" y="265"/>
                  </a:lnTo>
                  <a:lnTo>
                    <a:pt x="0" y="269"/>
                  </a:lnTo>
                  <a:lnTo>
                    <a:pt x="0" y="275"/>
                  </a:lnTo>
                  <a:lnTo>
                    <a:pt x="3" y="280"/>
                  </a:lnTo>
                  <a:lnTo>
                    <a:pt x="7" y="286"/>
                  </a:lnTo>
                  <a:lnTo>
                    <a:pt x="13" y="292"/>
                  </a:lnTo>
                  <a:lnTo>
                    <a:pt x="20" y="297"/>
                  </a:lnTo>
                  <a:lnTo>
                    <a:pt x="250" y="297"/>
                  </a:lnTo>
                  <a:lnTo>
                    <a:pt x="250" y="297"/>
                  </a:lnTo>
                  <a:lnTo>
                    <a:pt x="254" y="297"/>
                  </a:lnTo>
                  <a:lnTo>
                    <a:pt x="261" y="294"/>
                  </a:lnTo>
                  <a:lnTo>
                    <a:pt x="267" y="290"/>
                  </a:lnTo>
                  <a:lnTo>
                    <a:pt x="271" y="284"/>
                  </a:lnTo>
                  <a:lnTo>
                    <a:pt x="275" y="276"/>
                  </a:lnTo>
                  <a:lnTo>
                    <a:pt x="278" y="265"/>
                  </a:lnTo>
                  <a:lnTo>
                    <a:pt x="278" y="265"/>
                  </a:lnTo>
                  <a:lnTo>
                    <a:pt x="311" y="136"/>
                  </a:lnTo>
                  <a:lnTo>
                    <a:pt x="335" y="32"/>
                  </a:lnTo>
                  <a:lnTo>
                    <a:pt x="335" y="32"/>
                  </a:lnTo>
                  <a:lnTo>
                    <a:pt x="335" y="28"/>
                  </a:lnTo>
                  <a:lnTo>
                    <a:pt x="333" y="19"/>
                  </a:lnTo>
                  <a:lnTo>
                    <a:pt x="332" y="13"/>
                  </a:lnTo>
                  <a:lnTo>
                    <a:pt x="328" y="7"/>
                  </a:lnTo>
                  <a:lnTo>
                    <a:pt x="324" y="3"/>
                  </a:lnTo>
                  <a:lnTo>
                    <a:pt x="316" y="0"/>
                  </a:lnTo>
                  <a:lnTo>
                    <a:pt x="3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04" name="Freeform 13"/>
            <p:cNvSpPr>
              <a:spLocks noEditPoints="1"/>
            </p:cNvSpPr>
            <p:nvPr/>
          </p:nvSpPr>
          <p:spPr bwMode="auto">
            <a:xfrm>
              <a:off x="1095375" y="2655888"/>
              <a:ext cx="482600" cy="973137"/>
            </a:xfrm>
            <a:custGeom>
              <a:avLst/>
              <a:gdLst>
                <a:gd name="T0" fmla="*/ 320 w 609"/>
                <a:gd name="T1" fmla="*/ 249 h 1227"/>
                <a:gd name="T2" fmla="*/ 313 w 609"/>
                <a:gd name="T3" fmla="*/ 247 h 1227"/>
                <a:gd name="T4" fmla="*/ 203 w 609"/>
                <a:gd name="T5" fmla="*/ 31 h 1227"/>
                <a:gd name="T6" fmla="*/ 176 w 609"/>
                <a:gd name="T7" fmla="*/ 10 h 1227"/>
                <a:gd name="T8" fmla="*/ 123 w 609"/>
                <a:gd name="T9" fmla="*/ 0 h 1227"/>
                <a:gd name="T10" fmla="*/ 98 w 609"/>
                <a:gd name="T11" fmla="*/ 6 h 1227"/>
                <a:gd name="T12" fmla="*/ 64 w 609"/>
                <a:gd name="T13" fmla="*/ 25 h 1227"/>
                <a:gd name="T14" fmla="*/ 43 w 609"/>
                <a:gd name="T15" fmla="*/ 55 h 1227"/>
                <a:gd name="T16" fmla="*/ 26 w 609"/>
                <a:gd name="T17" fmla="*/ 112 h 1227"/>
                <a:gd name="T18" fmla="*/ 17 w 609"/>
                <a:gd name="T19" fmla="*/ 279 h 1227"/>
                <a:gd name="T20" fmla="*/ 6 w 609"/>
                <a:gd name="T21" fmla="*/ 507 h 1227"/>
                <a:gd name="T22" fmla="*/ 4 w 609"/>
                <a:gd name="T23" fmla="*/ 558 h 1227"/>
                <a:gd name="T24" fmla="*/ 4 w 609"/>
                <a:gd name="T25" fmla="*/ 1104 h 1227"/>
                <a:gd name="T26" fmla="*/ 0 w 609"/>
                <a:gd name="T27" fmla="*/ 1133 h 1227"/>
                <a:gd name="T28" fmla="*/ 9 w 609"/>
                <a:gd name="T29" fmla="*/ 1188 h 1227"/>
                <a:gd name="T30" fmla="*/ 25 w 609"/>
                <a:gd name="T31" fmla="*/ 1210 h 1227"/>
                <a:gd name="T32" fmla="*/ 47 w 609"/>
                <a:gd name="T33" fmla="*/ 1222 h 1227"/>
                <a:gd name="T34" fmla="*/ 89 w 609"/>
                <a:gd name="T35" fmla="*/ 1227 h 1227"/>
                <a:gd name="T36" fmla="*/ 114 w 609"/>
                <a:gd name="T37" fmla="*/ 1218 h 1227"/>
                <a:gd name="T38" fmla="*/ 129 w 609"/>
                <a:gd name="T39" fmla="*/ 1205 h 1227"/>
                <a:gd name="T40" fmla="*/ 146 w 609"/>
                <a:gd name="T41" fmla="*/ 1174 h 1227"/>
                <a:gd name="T42" fmla="*/ 157 w 609"/>
                <a:gd name="T43" fmla="*/ 1191 h 1227"/>
                <a:gd name="T44" fmla="*/ 186 w 609"/>
                <a:gd name="T45" fmla="*/ 1222 h 1227"/>
                <a:gd name="T46" fmla="*/ 214 w 609"/>
                <a:gd name="T47" fmla="*/ 1227 h 1227"/>
                <a:gd name="T48" fmla="*/ 254 w 609"/>
                <a:gd name="T49" fmla="*/ 1220 h 1227"/>
                <a:gd name="T50" fmla="*/ 281 w 609"/>
                <a:gd name="T51" fmla="*/ 1201 h 1227"/>
                <a:gd name="T52" fmla="*/ 290 w 609"/>
                <a:gd name="T53" fmla="*/ 1176 h 1227"/>
                <a:gd name="T54" fmla="*/ 347 w 609"/>
                <a:gd name="T55" fmla="*/ 858 h 1227"/>
                <a:gd name="T56" fmla="*/ 341 w 609"/>
                <a:gd name="T57" fmla="*/ 814 h 1227"/>
                <a:gd name="T58" fmla="*/ 262 w 609"/>
                <a:gd name="T59" fmla="*/ 649 h 1227"/>
                <a:gd name="T60" fmla="*/ 241 w 609"/>
                <a:gd name="T61" fmla="*/ 601 h 1227"/>
                <a:gd name="T62" fmla="*/ 233 w 609"/>
                <a:gd name="T63" fmla="*/ 581 h 1227"/>
                <a:gd name="T64" fmla="*/ 229 w 609"/>
                <a:gd name="T65" fmla="*/ 545 h 1227"/>
                <a:gd name="T66" fmla="*/ 239 w 609"/>
                <a:gd name="T67" fmla="*/ 400 h 1227"/>
                <a:gd name="T68" fmla="*/ 214 w 609"/>
                <a:gd name="T69" fmla="*/ 389 h 1227"/>
                <a:gd name="T70" fmla="*/ 184 w 609"/>
                <a:gd name="T71" fmla="*/ 349 h 1227"/>
                <a:gd name="T72" fmla="*/ 127 w 609"/>
                <a:gd name="T73" fmla="*/ 173 h 1227"/>
                <a:gd name="T74" fmla="*/ 207 w 609"/>
                <a:gd name="T75" fmla="*/ 334 h 1227"/>
                <a:gd name="T76" fmla="*/ 243 w 609"/>
                <a:gd name="T77" fmla="*/ 372 h 1227"/>
                <a:gd name="T78" fmla="*/ 273 w 609"/>
                <a:gd name="T79" fmla="*/ 380 h 1227"/>
                <a:gd name="T80" fmla="*/ 542 w 609"/>
                <a:gd name="T81" fmla="*/ 380 h 1227"/>
                <a:gd name="T82" fmla="*/ 567 w 609"/>
                <a:gd name="T83" fmla="*/ 376 h 1227"/>
                <a:gd name="T84" fmla="*/ 590 w 609"/>
                <a:gd name="T85" fmla="*/ 364 h 1227"/>
                <a:gd name="T86" fmla="*/ 607 w 609"/>
                <a:gd name="T87" fmla="*/ 332 h 1227"/>
                <a:gd name="T88" fmla="*/ 609 w 609"/>
                <a:gd name="T89" fmla="*/ 311 h 1227"/>
                <a:gd name="T90" fmla="*/ 601 w 609"/>
                <a:gd name="T91" fmla="*/ 279 h 1227"/>
                <a:gd name="T92" fmla="*/ 575 w 609"/>
                <a:gd name="T93" fmla="*/ 254 h 1227"/>
                <a:gd name="T94" fmla="*/ 558 w 609"/>
                <a:gd name="T95" fmla="*/ 249 h 1227"/>
                <a:gd name="T96" fmla="*/ 150 w 609"/>
                <a:gd name="T97" fmla="*/ 755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9" h="1227">
                  <a:moveTo>
                    <a:pt x="558" y="249"/>
                  </a:moveTo>
                  <a:lnTo>
                    <a:pt x="558" y="249"/>
                  </a:lnTo>
                  <a:lnTo>
                    <a:pt x="320" y="249"/>
                  </a:lnTo>
                  <a:lnTo>
                    <a:pt x="320" y="249"/>
                  </a:lnTo>
                  <a:lnTo>
                    <a:pt x="317" y="247"/>
                  </a:lnTo>
                  <a:lnTo>
                    <a:pt x="313" y="247"/>
                  </a:lnTo>
                  <a:lnTo>
                    <a:pt x="311" y="245"/>
                  </a:lnTo>
                  <a:lnTo>
                    <a:pt x="203" y="31"/>
                  </a:lnTo>
                  <a:lnTo>
                    <a:pt x="203" y="31"/>
                  </a:lnTo>
                  <a:lnTo>
                    <a:pt x="195" y="23"/>
                  </a:lnTo>
                  <a:lnTo>
                    <a:pt x="188" y="17"/>
                  </a:lnTo>
                  <a:lnTo>
                    <a:pt x="176" y="10"/>
                  </a:lnTo>
                  <a:lnTo>
                    <a:pt x="161" y="4"/>
                  </a:lnTo>
                  <a:lnTo>
                    <a:pt x="144" y="0"/>
                  </a:lnTo>
                  <a:lnTo>
                    <a:pt x="123" y="0"/>
                  </a:lnTo>
                  <a:lnTo>
                    <a:pt x="112" y="2"/>
                  </a:lnTo>
                  <a:lnTo>
                    <a:pt x="98" y="6"/>
                  </a:lnTo>
                  <a:lnTo>
                    <a:pt x="98" y="6"/>
                  </a:lnTo>
                  <a:lnTo>
                    <a:pt x="85" y="12"/>
                  </a:lnTo>
                  <a:lnTo>
                    <a:pt x="76" y="17"/>
                  </a:lnTo>
                  <a:lnTo>
                    <a:pt x="64" y="25"/>
                  </a:lnTo>
                  <a:lnTo>
                    <a:pt x="57" y="34"/>
                  </a:lnTo>
                  <a:lnTo>
                    <a:pt x="49" y="44"/>
                  </a:lnTo>
                  <a:lnTo>
                    <a:pt x="43" y="55"/>
                  </a:lnTo>
                  <a:lnTo>
                    <a:pt x="34" y="76"/>
                  </a:lnTo>
                  <a:lnTo>
                    <a:pt x="28" y="95"/>
                  </a:lnTo>
                  <a:lnTo>
                    <a:pt x="26" y="112"/>
                  </a:lnTo>
                  <a:lnTo>
                    <a:pt x="25" y="129"/>
                  </a:lnTo>
                  <a:lnTo>
                    <a:pt x="25" y="129"/>
                  </a:lnTo>
                  <a:lnTo>
                    <a:pt x="17" y="279"/>
                  </a:lnTo>
                  <a:lnTo>
                    <a:pt x="7" y="469"/>
                  </a:lnTo>
                  <a:lnTo>
                    <a:pt x="7" y="469"/>
                  </a:lnTo>
                  <a:lnTo>
                    <a:pt x="6" y="507"/>
                  </a:lnTo>
                  <a:lnTo>
                    <a:pt x="4" y="554"/>
                  </a:lnTo>
                  <a:lnTo>
                    <a:pt x="4" y="558"/>
                  </a:lnTo>
                  <a:lnTo>
                    <a:pt x="4" y="558"/>
                  </a:lnTo>
                  <a:lnTo>
                    <a:pt x="2" y="738"/>
                  </a:lnTo>
                  <a:lnTo>
                    <a:pt x="2" y="738"/>
                  </a:lnTo>
                  <a:lnTo>
                    <a:pt x="4" y="1104"/>
                  </a:lnTo>
                  <a:lnTo>
                    <a:pt x="4" y="1104"/>
                  </a:lnTo>
                  <a:lnTo>
                    <a:pt x="2" y="1117"/>
                  </a:lnTo>
                  <a:lnTo>
                    <a:pt x="0" y="1133"/>
                  </a:lnTo>
                  <a:lnTo>
                    <a:pt x="2" y="1152"/>
                  </a:lnTo>
                  <a:lnTo>
                    <a:pt x="4" y="1169"/>
                  </a:lnTo>
                  <a:lnTo>
                    <a:pt x="9" y="1188"/>
                  </a:lnTo>
                  <a:lnTo>
                    <a:pt x="13" y="1195"/>
                  </a:lnTo>
                  <a:lnTo>
                    <a:pt x="19" y="1203"/>
                  </a:lnTo>
                  <a:lnTo>
                    <a:pt x="25" y="1210"/>
                  </a:lnTo>
                  <a:lnTo>
                    <a:pt x="32" y="1214"/>
                  </a:lnTo>
                  <a:lnTo>
                    <a:pt x="32" y="1214"/>
                  </a:lnTo>
                  <a:lnTo>
                    <a:pt x="47" y="1222"/>
                  </a:lnTo>
                  <a:lnTo>
                    <a:pt x="62" y="1225"/>
                  </a:lnTo>
                  <a:lnTo>
                    <a:pt x="76" y="1227"/>
                  </a:lnTo>
                  <a:lnTo>
                    <a:pt x="89" y="1227"/>
                  </a:lnTo>
                  <a:lnTo>
                    <a:pt x="98" y="1225"/>
                  </a:lnTo>
                  <a:lnTo>
                    <a:pt x="108" y="1222"/>
                  </a:lnTo>
                  <a:lnTo>
                    <a:pt x="114" y="1218"/>
                  </a:lnTo>
                  <a:lnTo>
                    <a:pt x="119" y="1214"/>
                  </a:lnTo>
                  <a:lnTo>
                    <a:pt x="119" y="1214"/>
                  </a:lnTo>
                  <a:lnTo>
                    <a:pt x="129" y="1205"/>
                  </a:lnTo>
                  <a:lnTo>
                    <a:pt x="136" y="1195"/>
                  </a:lnTo>
                  <a:lnTo>
                    <a:pt x="142" y="1184"/>
                  </a:lnTo>
                  <a:lnTo>
                    <a:pt x="146" y="1174"/>
                  </a:lnTo>
                  <a:lnTo>
                    <a:pt x="146" y="1174"/>
                  </a:lnTo>
                  <a:lnTo>
                    <a:pt x="152" y="1184"/>
                  </a:lnTo>
                  <a:lnTo>
                    <a:pt x="157" y="1191"/>
                  </a:lnTo>
                  <a:lnTo>
                    <a:pt x="165" y="1203"/>
                  </a:lnTo>
                  <a:lnTo>
                    <a:pt x="174" y="1212"/>
                  </a:lnTo>
                  <a:lnTo>
                    <a:pt x="186" y="1222"/>
                  </a:lnTo>
                  <a:lnTo>
                    <a:pt x="199" y="1227"/>
                  </a:lnTo>
                  <a:lnTo>
                    <a:pt x="207" y="1227"/>
                  </a:lnTo>
                  <a:lnTo>
                    <a:pt x="214" y="1227"/>
                  </a:lnTo>
                  <a:lnTo>
                    <a:pt x="214" y="1227"/>
                  </a:lnTo>
                  <a:lnTo>
                    <a:pt x="241" y="1224"/>
                  </a:lnTo>
                  <a:lnTo>
                    <a:pt x="254" y="1220"/>
                  </a:lnTo>
                  <a:lnTo>
                    <a:pt x="264" y="1216"/>
                  </a:lnTo>
                  <a:lnTo>
                    <a:pt x="273" y="1210"/>
                  </a:lnTo>
                  <a:lnTo>
                    <a:pt x="281" y="1201"/>
                  </a:lnTo>
                  <a:lnTo>
                    <a:pt x="286" y="1191"/>
                  </a:lnTo>
                  <a:lnTo>
                    <a:pt x="290" y="1176"/>
                  </a:lnTo>
                  <a:lnTo>
                    <a:pt x="290" y="1176"/>
                  </a:lnTo>
                  <a:lnTo>
                    <a:pt x="320" y="1007"/>
                  </a:lnTo>
                  <a:lnTo>
                    <a:pt x="347" y="858"/>
                  </a:lnTo>
                  <a:lnTo>
                    <a:pt x="347" y="858"/>
                  </a:lnTo>
                  <a:lnTo>
                    <a:pt x="347" y="840"/>
                  </a:lnTo>
                  <a:lnTo>
                    <a:pt x="343" y="823"/>
                  </a:lnTo>
                  <a:lnTo>
                    <a:pt x="341" y="814"/>
                  </a:lnTo>
                  <a:lnTo>
                    <a:pt x="338" y="806"/>
                  </a:lnTo>
                  <a:lnTo>
                    <a:pt x="338" y="806"/>
                  </a:lnTo>
                  <a:lnTo>
                    <a:pt x="262" y="649"/>
                  </a:lnTo>
                  <a:lnTo>
                    <a:pt x="262" y="649"/>
                  </a:lnTo>
                  <a:lnTo>
                    <a:pt x="252" y="626"/>
                  </a:lnTo>
                  <a:lnTo>
                    <a:pt x="241" y="601"/>
                  </a:lnTo>
                  <a:lnTo>
                    <a:pt x="241" y="601"/>
                  </a:lnTo>
                  <a:lnTo>
                    <a:pt x="237" y="590"/>
                  </a:lnTo>
                  <a:lnTo>
                    <a:pt x="233" y="581"/>
                  </a:lnTo>
                  <a:lnTo>
                    <a:pt x="233" y="581"/>
                  </a:lnTo>
                  <a:lnTo>
                    <a:pt x="231" y="564"/>
                  </a:lnTo>
                  <a:lnTo>
                    <a:pt x="229" y="545"/>
                  </a:lnTo>
                  <a:lnTo>
                    <a:pt x="229" y="545"/>
                  </a:lnTo>
                  <a:lnTo>
                    <a:pt x="229" y="545"/>
                  </a:lnTo>
                  <a:lnTo>
                    <a:pt x="239" y="400"/>
                  </a:lnTo>
                  <a:lnTo>
                    <a:pt x="239" y="400"/>
                  </a:lnTo>
                  <a:lnTo>
                    <a:pt x="226" y="397"/>
                  </a:lnTo>
                  <a:lnTo>
                    <a:pt x="214" y="389"/>
                  </a:lnTo>
                  <a:lnTo>
                    <a:pt x="205" y="378"/>
                  </a:lnTo>
                  <a:lnTo>
                    <a:pt x="195" y="368"/>
                  </a:lnTo>
                  <a:lnTo>
                    <a:pt x="184" y="349"/>
                  </a:lnTo>
                  <a:lnTo>
                    <a:pt x="180" y="342"/>
                  </a:lnTo>
                  <a:lnTo>
                    <a:pt x="93" y="173"/>
                  </a:lnTo>
                  <a:lnTo>
                    <a:pt x="127" y="173"/>
                  </a:lnTo>
                  <a:lnTo>
                    <a:pt x="127" y="173"/>
                  </a:lnTo>
                  <a:lnTo>
                    <a:pt x="207" y="334"/>
                  </a:lnTo>
                  <a:lnTo>
                    <a:pt x="207" y="334"/>
                  </a:lnTo>
                  <a:lnTo>
                    <a:pt x="218" y="351"/>
                  </a:lnTo>
                  <a:lnTo>
                    <a:pt x="229" y="363"/>
                  </a:lnTo>
                  <a:lnTo>
                    <a:pt x="243" y="372"/>
                  </a:lnTo>
                  <a:lnTo>
                    <a:pt x="254" y="376"/>
                  </a:lnTo>
                  <a:lnTo>
                    <a:pt x="265" y="380"/>
                  </a:lnTo>
                  <a:lnTo>
                    <a:pt x="273" y="380"/>
                  </a:lnTo>
                  <a:lnTo>
                    <a:pt x="281" y="380"/>
                  </a:lnTo>
                  <a:lnTo>
                    <a:pt x="281" y="380"/>
                  </a:lnTo>
                  <a:lnTo>
                    <a:pt x="542" y="380"/>
                  </a:lnTo>
                  <a:lnTo>
                    <a:pt x="542" y="380"/>
                  </a:lnTo>
                  <a:lnTo>
                    <a:pt x="556" y="380"/>
                  </a:lnTo>
                  <a:lnTo>
                    <a:pt x="567" y="376"/>
                  </a:lnTo>
                  <a:lnTo>
                    <a:pt x="577" y="374"/>
                  </a:lnTo>
                  <a:lnTo>
                    <a:pt x="584" y="368"/>
                  </a:lnTo>
                  <a:lnTo>
                    <a:pt x="590" y="364"/>
                  </a:lnTo>
                  <a:lnTo>
                    <a:pt x="595" y="357"/>
                  </a:lnTo>
                  <a:lnTo>
                    <a:pt x="603" y="345"/>
                  </a:lnTo>
                  <a:lnTo>
                    <a:pt x="607" y="332"/>
                  </a:lnTo>
                  <a:lnTo>
                    <a:pt x="609" y="321"/>
                  </a:lnTo>
                  <a:lnTo>
                    <a:pt x="609" y="311"/>
                  </a:lnTo>
                  <a:lnTo>
                    <a:pt x="609" y="311"/>
                  </a:lnTo>
                  <a:lnTo>
                    <a:pt x="609" y="302"/>
                  </a:lnTo>
                  <a:lnTo>
                    <a:pt x="607" y="294"/>
                  </a:lnTo>
                  <a:lnTo>
                    <a:pt x="601" y="279"/>
                  </a:lnTo>
                  <a:lnTo>
                    <a:pt x="594" y="270"/>
                  </a:lnTo>
                  <a:lnTo>
                    <a:pt x="584" y="260"/>
                  </a:lnTo>
                  <a:lnTo>
                    <a:pt x="575" y="254"/>
                  </a:lnTo>
                  <a:lnTo>
                    <a:pt x="565" y="251"/>
                  </a:lnTo>
                  <a:lnTo>
                    <a:pt x="558" y="249"/>
                  </a:lnTo>
                  <a:lnTo>
                    <a:pt x="558" y="249"/>
                  </a:lnTo>
                  <a:close/>
                  <a:moveTo>
                    <a:pt x="199" y="856"/>
                  </a:moveTo>
                  <a:lnTo>
                    <a:pt x="150" y="1121"/>
                  </a:lnTo>
                  <a:lnTo>
                    <a:pt x="150" y="755"/>
                  </a:lnTo>
                  <a:lnTo>
                    <a:pt x="199" y="8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sp>
        <p:nvSpPr>
          <p:cNvPr id="405" name="Freeform 404"/>
          <p:cNvSpPr/>
          <p:nvPr/>
        </p:nvSpPr>
        <p:spPr>
          <a:xfrm>
            <a:off x="4853367" y="2377691"/>
            <a:ext cx="2466139" cy="1097837"/>
          </a:xfrm>
          <a:custGeom>
            <a:avLst/>
            <a:gdLst>
              <a:gd name="connsiteX0" fmla="*/ 0 w 2559539"/>
              <a:gd name="connsiteY0" fmla="*/ 0 h 1629508"/>
              <a:gd name="connsiteX1" fmla="*/ 2559539 w 2559539"/>
              <a:gd name="connsiteY1" fmla="*/ 3908 h 1629508"/>
              <a:gd name="connsiteX2" fmla="*/ 2559539 w 2559539"/>
              <a:gd name="connsiteY2" fmla="*/ 1496646 h 1629508"/>
              <a:gd name="connsiteX3" fmla="*/ 773723 w 2559539"/>
              <a:gd name="connsiteY3" fmla="*/ 1496646 h 1629508"/>
              <a:gd name="connsiteX4" fmla="*/ 773723 w 2559539"/>
              <a:gd name="connsiteY4" fmla="*/ 1625600 h 1629508"/>
              <a:gd name="connsiteX5" fmla="*/ 773723 w 2559539"/>
              <a:gd name="connsiteY5" fmla="*/ 1629508 h 1629508"/>
              <a:gd name="connsiteX0" fmla="*/ 0 w 2270370"/>
              <a:gd name="connsiteY0" fmla="*/ 0 h 1629508"/>
              <a:gd name="connsiteX1" fmla="*/ 2270370 w 2270370"/>
              <a:gd name="connsiteY1" fmla="*/ 3908 h 1629508"/>
              <a:gd name="connsiteX2" fmla="*/ 2270370 w 2270370"/>
              <a:gd name="connsiteY2" fmla="*/ 1496646 h 1629508"/>
              <a:gd name="connsiteX3" fmla="*/ 484554 w 2270370"/>
              <a:gd name="connsiteY3" fmla="*/ 1496646 h 1629508"/>
              <a:gd name="connsiteX4" fmla="*/ 484554 w 2270370"/>
              <a:gd name="connsiteY4" fmla="*/ 1625600 h 1629508"/>
              <a:gd name="connsiteX5" fmla="*/ 484554 w 2270370"/>
              <a:gd name="connsiteY5" fmla="*/ 1629508 h 162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70" h="1629508">
                <a:moveTo>
                  <a:pt x="0" y="0"/>
                </a:moveTo>
                <a:lnTo>
                  <a:pt x="2270370" y="3908"/>
                </a:lnTo>
                <a:lnTo>
                  <a:pt x="2270370" y="1496646"/>
                </a:lnTo>
                <a:lnTo>
                  <a:pt x="484554" y="1496646"/>
                </a:lnTo>
                <a:lnTo>
                  <a:pt x="484554" y="1625600"/>
                </a:lnTo>
                <a:lnTo>
                  <a:pt x="484554" y="1629508"/>
                </a:lnTo>
              </a:path>
            </a:pathLst>
          </a:custGeom>
          <a:noFill/>
          <a:ln w="25400" cap="flat" cmpd="sng" algn="ctr">
            <a:solidFill>
              <a:srgbClr val="A0B9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6" name="Rectangle 405"/>
          <p:cNvSpPr/>
          <p:nvPr/>
        </p:nvSpPr>
        <p:spPr>
          <a:xfrm>
            <a:off x="5080274" y="3466323"/>
            <a:ext cx="512042" cy="621238"/>
          </a:xfrm>
          <a:prstGeom prst="rect">
            <a:avLst/>
          </a:prstGeom>
          <a:noFill/>
          <a:ln w="25400" cap="flat" cmpd="sng" algn="ctr">
            <a:solidFill>
              <a:srgbClr val="A0B9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sp>
        <p:nvSpPr>
          <p:cNvPr id="407" name="Freeform 406"/>
          <p:cNvSpPr/>
          <p:nvPr/>
        </p:nvSpPr>
        <p:spPr>
          <a:xfrm>
            <a:off x="4755674" y="4087562"/>
            <a:ext cx="587521" cy="975530"/>
          </a:xfrm>
          <a:custGeom>
            <a:avLst/>
            <a:gdLst>
              <a:gd name="connsiteX0" fmla="*/ 574430 w 574430"/>
              <a:gd name="connsiteY0" fmla="*/ 0 h 1055076"/>
              <a:gd name="connsiteX1" fmla="*/ 570523 w 574430"/>
              <a:gd name="connsiteY1" fmla="*/ 1051169 h 1055076"/>
              <a:gd name="connsiteX2" fmla="*/ 3907 w 574430"/>
              <a:gd name="connsiteY2" fmla="*/ 1047261 h 1055076"/>
              <a:gd name="connsiteX3" fmla="*/ 3907 w 574430"/>
              <a:gd name="connsiteY3" fmla="*/ 1047261 h 1055076"/>
              <a:gd name="connsiteX4" fmla="*/ 0 w 574430"/>
              <a:gd name="connsiteY4" fmla="*/ 1047261 h 1055076"/>
              <a:gd name="connsiteX5" fmla="*/ 7815 w 574430"/>
              <a:gd name="connsiteY5" fmla="*/ 1055076 h 1055076"/>
              <a:gd name="connsiteX0" fmla="*/ 574430 w 574430"/>
              <a:gd name="connsiteY0" fmla="*/ 0 h 1055076"/>
              <a:gd name="connsiteX1" fmla="*/ 488462 w 574430"/>
              <a:gd name="connsiteY1" fmla="*/ 1035538 h 1055076"/>
              <a:gd name="connsiteX2" fmla="*/ 3907 w 574430"/>
              <a:gd name="connsiteY2" fmla="*/ 1047261 h 1055076"/>
              <a:gd name="connsiteX3" fmla="*/ 3907 w 574430"/>
              <a:gd name="connsiteY3" fmla="*/ 1047261 h 1055076"/>
              <a:gd name="connsiteX4" fmla="*/ 0 w 574430"/>
              <a:gd name="connsiteY4" fmla="*/ 1047261 h 1055076"/>
              <a:gd name="connsiteX5" fmla="*/ 7815 w 574430"/>
              <a:gd name="connsiteY5" fmla="*/ 1055076 h 1055076"/>
              <a:gd name="connsiteX0" fmla="*/ 574430 w 578512"/>
              <a:gd name="connsiteY0" fmla="*/ 0 h 1055076"/>
              <a:gd name="connsiteX1" fmla="*/ 578339 w 578512"/>
              <a:gd name="connsiteY1" fmla="*/ 1051169 h 1055076"/>
              <a:gd name="connsiteX2" fmla="*/ 3907 w 578512"/>
              <a:gd name="connsiteY2" fmla="*/ 1047261 h 1055076"/>
              <a:gd name="connsiteX3" fmla="*/ 3907 w 578512"/>
              <a:gd name="connsiteY3" fmla="*/ 1047261 h 1055076"/>
              <a:gd name="connsiteX4" fmla="*/ 0 w 578512"/>
              <a:gd name="connsiteY4" fmla="*/ 1047261 h 1055076"/>
              <a:gd name="connsiteX5" fmla="*/ 7815 w 578512"/>
              <a:gd name="connsiteY5" fmla="*/ 1055076 h 1055076"/>
              <a:gd name="connsiteX0" fmla="*/ 476737 w 578351"/>
              <a:gd name="connsiteY0" fmla="*/ 0 h 1058984"/>
              <a:gd name="connsiteX1" fmla="*/ 578339 w 578351"/>
              <a:gd name="connsiteY1" fmla="*/ 1055077 h 1058984"/>
              <a:gd name="connsiteX2" fmla="*/ 3907 w 578351"/>
              <a:gd name="connsiteY2" fmla="*/ 1051169 h 1058984"/>
              <a:gd name="connsiteX3" fmla="*/ 3907 w 578351"/>
              <a:gd name="connsiteY3" fmla="*/ 1051169 h 1058984"/>
              <a:gd name="connsiteX4" fmla="*/ 0 w 578351"/>
              <a:gd name="connsiteY4" fmla="*/ 1051169 h 1058984"/>
              <a:gd name="connsiteX5" fmla="*/ 7815 w 578351"/>
              <a:gd name="connsiteY5" fmla="*/ 1058984 h 1058984"/>
              <a:gd name="connsiteX0" fmla="*/ 574430 w 578512"/>
              <a:gd name="connsiteY0" fmla="*/ 0 h 1055076"/>
              <a:gd name="connsiteX1" fmla="*/ 578339 w 578512"/>
              <a:gd name="connsiteY1" fmla="*/ 1051169 h 1055076"/>
              <a:gd name="connsiteX2" fmla="*/ 3907 w 578512"/>
              <a:gd name="connsiteY2" fmla="*/ 1047261 h 1055076"/>
              <a:gd name="connsiteX3" fmla="*/ 3907 w 578512"/>
              <a:gd name="connsiteY3" fmla="*/ 1047261 h 1055076"/>
              <a:gd name="connsiteX4" fmla="*/ 0 w 578512"/>
              <a:gd name="connsiteY4" fmla="*/ 1047261 h 1055076"/>
              <a:gd name="connsiteX5" fmla="*/ 7815 w 578512"/>
              <a:gd name="connsiteY5" fmla="*/ 1055076 h 1055076"/>
              <a:gd name="connsiteX0" fmla="*/ 574430 w 578512"/>
              <a:gd name="connsiteY0" fmla="*/ 0 h 1070707"/>
              <a:gd name="connsiteX1" fmla="*/ 578339 w 578512"/>
              <a:gd name="connsiteY1" fmla="*/ 1051169 h 1070707"/>
              <a:gd name="connsiteX2" fmla="*/ 3907 w 578512"/>
              <a:gd name="connsiteY2" fmla="*/ 1047261 h 1070707"/>
              <a:gd name="connsiteX3" fmla="*/ 3907 w 578512"/>
              <a:gd name="connsiteY3" fmla="*/ 1047261 h 1070707"/>
              <a:gd name="connsiteX4" fmla="*/ 0 w 578512"/>
              <a:gd name="connsiteY4" fmla="*/ 1047261 h 1070707"/>
              <a:gd name="connsiteX5" fmla="*/ 203199 w 578512"/>
              <a:gd name="connsiteY5" fmla="*/ 1070707 h 1070707"/>
              <a:gd name="connsiteX0" fmla="*/ 574430 w 578512"/>
              <a:gd name="connsiteY0" fmla="*/ 0 h 1051169"/>
              <a:gd name="connsiteX1" fmla="*/ 578339 w 578512"/>
              <a:gd name="connsiteY1" fmla="*/ 1051169 h 1051169"/>
              <a:gd name="connsiteX2" fmla="*/ 3907 w 578512"/>
              <a:gd name="connsiteY2" fmla="*/ 1047261 h 1051169"/>
              <a:gd name="connsiteX3" fmla="*/ 3907 w 578512"/>
              <a:gd name="connsiteY3" fmla="*/ 1047261 h 1051169"/>
              <a:gd name="connsiteX4" fmla="*/ 0 w 578512"/>
              <a:gd name="connsiteY4" fmla="*/ 1047261 h 1051169"/>
              <a:gd name="connsiteX0" fmla="*/ 574430 w 574430"/>
              <a:gd name="connsiteY0" fmla="*/ 0 h 1047261"/>
              <a:gd name="connsiteX1" fmla="*/ 539262 w 574430"/>
              <a:gd name="connsiteY1" fmla="*/ 953477 h 1047261"/>
              <a:gd name="connsiteX2" fmla="*/ 3907 w 574430"/>
              <a:gd name="connsiteY2" fmla="*/ 1047261 h 1047261"/>
              <a:gd name="connsiteX3" fmla="*/ 3907 w 574430"/>
              <a:gd name="connsiteY3" fmla="*/ 1047261 h 1047261"/>
              <a:gd name="connsiteX4" fmla="*/ 0 w 574430"/>
              <a:gd name="connsiteY4" fmla="*/ 1047261 h 1047261"/>
              <a:gd name="connsiteX0" fmla="*/ 574430 w 578512"/>
              <a:gd name="connsiteY0" fmla="*/ 0 h 1055077"/>
              <a:gd name="connsiteX1" fmla="*/ 578339 w 578512"/>
              <a:gd name="connsiteY1" fmla="*/ 1055077 h 1055077"/>
              <a:gd name="connsiteX2" fmla="*/ 3907 w 578512"/>
              <a:gd name="connsiteY2" fmla="*/ 1047261 h 1055077"/>
              <a:gd name="connsiteX3" fmla="*/ 3907 w 578512"/>
              <a:gd name="connsiteY3" fmla="*/ 1047261 h 1055077"/>
              <a:gd name="connsiteX4" fmla="*/ 0 w 578512"/>
              <a:gd name="connsiteY4" fmla="*/ 1047261 h 1055077"/>
              <a:gd name="connsiteX0" fmla="*/ 570523 w 574605"/>
              <a:gd name="connsiteY0" fmla="*/ 0 h 1172307"/>
              <a:gd name="connsiteX1" fmla="*/ 574432 w 574605"/>
              <a:gd name="connsiteY1" fmla="*/ 1055077 h 1172307"/>
              <a:gd name="connsiteX2" fmla="*/ 0 w 574605"/>
              <a:gd name="connsiteY2" fmla="*/ 1047261 h 1172307"/>
              <a:gd name="connsiteX3" fmla="*/ 0 w 574605"/>
              <a:gd name="connsiteY3" fmla="*/ 1047261 h 1172307"/>
              <a:gd name="connsiteX4" fmla="*/ 50801 w 574605"/>
              <a:gd name="connsiteY4" fmla="*/ 1172307 h 1172307"/>
              <a:gd name="connsiteX0" fmla="*/ 570523 w 574605"/>
              <a:gd name="connsiteY0" fmla="*/ 0 h 1055077"/>
              <a:gd name="connsiteX1" fmla="*/ 574432 w 574605"/>
              <a:gd name="connsiteY1" fmla="*/ 1055077 h 1055077"/>
              <a:gd name="connsiteX2" fmla="*/ 0 w 574605"/>
              <a:gd name="connsiteY2" fmla="*/ 1047261 h 1055077"/>
              <a:gd name="connsiteX3" fmla="*/ 0 w 574605"/>
              <a:gd name="connsiteY3" fmla="*/ 1047261 h 1055077"/>
              <a:gd name="connsiteX0" fmla="*/ 613073 w 617155"/>
              <a:gd name="connsiteY0" fmla="*/ 0 h 1156676"/>
              <a:gd name="connsiteX1" fmla="*/ 616982 w 617155"/>
              <a:gd name="connsiteY1" fmla="*/ 1055077 h 1156676"/>
              <a:gd name="connsiteX2" fmla="*/ 42550 w 617155"/>
              <a:gd name="connsiteY2" fmla="*/ 1047261 h 1156676"/>
              <a:gd name="connsiteX3" fmla="*/ 42550 w 617155"/>
              <a:gd name="connsiteY3" fmla="*/ 1156676 h 1156676"/>
              <a:gd name="connsiteX0" fmla="*/ 570523 w 574605"/>
              <a:gd name="connsiteY0" fmla="*/ 0 h 1175030"/>
              <a:gd name="connsiteX1" fmla="*/ 574432 w 574605"/>
              <a:gd name="connsiteY1" fmla="*/ 1055077 h 1175030"/>
              <a:gd name="connsiteX2" fmla="*/ 148492 w 574605"/>
              <a:gd name="connsiteY2" fmla="*/ 1172307 h 1175030"/>
              <a:gd name="connsiteX3" fmla="*/ 0 w 574605"/>
              <a:gd name="connsiteY3" fmla="*/ 1156676 h 1175030"/>
              <a:gd name="connsiteX0" fmla="*/ 570523 w 574605"/>
              <a:gd name="connsiteY0" fmla="*/ 0 h 1170292"/>
              <a:gd name="connsiteX1" fmla="*/ 574432 w 574605"/>
              <a:gd name="connsiteY1" fmla="*/ 1055077 h 1170292"/>
              <a:gd name="connsiteX2" fmla="*/ 0 w 574605"/>
              <a:gd name="connsiteY2" fmla="*/ 1156676 h 1170292"/>
              <a:gd name="connsiteX0" fmla="*/ 586154 w 590236"/>
              <a:gd name="connsiteY0" fmla="*/ 0 h 1136242"/>
              <a:gd name="connsiteX1" fmla="*/ 590063 w 590236"/>
              <a:gd name="connsiteY1" fmla="*/ 1055077 h 1136242"/>
              <a:gd name="connsiteX2" fmla="*/ 0 w 590236"/>
              <a:gd name="connsiteY2" fmla="*/ 1055076 h 1136242"/>
              <a:gd name="connsiteX0" fmla="*/ 586157 w 590239"/>
              <a:gd name="connsiteY0" fmla="*/ 0 h 1139539"/>
              <a:gd name="connsiteX1" fmla="*/ 590066 w 590239"/>
              <a:gd name="connsiteY1" fmla="*/ 1055077 h 1139539"/>
              <a:gd name="connsiteX2" fmla="*/ 3 w 590239"/>
              <a:gd name="connsiteY2" fmla="*/ 1055076 h 1139539"/>
              <a:gd name="connsiteX0" fmla="*/ 586154 w 590236"/>
              <a:gd name="connsiteY0" fmla="*/ 0 h 1055077"/>
              <a:gd name="connsiteX1" fmla="*/ 590063 w 590236"/>
              <a:gd name="connsiteY1" fmla="*/ 1055077 h 1055077"/>
              <a:gd name="connsiteX2" fmla="*/ 0 w 590236"/>
              <a:gd name="connsiteY2" fmla="*/ 1055076 h 1055077"/>
            </a:gdLst>
            <a:ahLst/>
            <a:cxnLst>
              <a:cxn ang="0">
                <a:pos x="connsiteX0" y="connsiteY0"/>
              </a:cxn>
              <a:cxn ang="0">
                <a:pos x="connsiteX1" y="connsiteY1"/>
              </a:cxn>
              <a:cxn ang="0">
                <a:pos x="connsiteX2" y="connsiteY2"/>
              </a:cxn>
            </a:cxnLst>
            <a:rect l="l" t="t" r="r" b="b"/>
            <a:pathLst>
              <a:path w="590236" h="1055077">
                <a:moveTo>
                  <a:pt x="586154" y="0"/>
                </a:moveTo>
                <a:cubicBezTo>
                  <a:pt x="584852" y="350390"/>
                  <a:pt x="591365" y="704687"/>
                  <a:pt x="590063" y="1055077"/>
                </a:cubicBezTo>
                <a:lnTo>
                  <a:pt x="0" y="1055076"/>
                </a:lnTo>
              </a:path>
            </a:pathLst>
          </a:custGeom>
          <a:noFill/>
          <a:ln w="25400" cap="flat" cmpd="sng" algn="ctr">
            <a:solidFill>
              <a:srgbClr val="A0B9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408" name="Picture 54" descr="SRX 65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4770652" y="3829541"/>
            <a:ext cx="532285" cy="130114"/>
          </a:xfrm>
          <a:prstGeom prst="rect">
            <a:avLst/>
          </a:prstGeom>
          <a:noFill/>
          <a:ln>
            <a:noFill/>
          </a:ln>
        </p:spPr>
      </p:pic>
      <p:pic>
        <p:nvPicPr>
          <p:cNvPr id="409" name="Picture 2" descr="C:\_Project Folder\Icons\MX80.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4837482" y="3542309"/>
            <a:ext cx="483942" cy="151935"/>
          </a:xfrm>
          <a:prstGeom prst="rect">
            <a:avLst/>
          </a:prstGeom>
          <a:noFill/>
          <a:ln>
            <a:noFill/>
          </a:ln>
        </p:spPr>
      </p:pic>
      <p:pic>
        <p:nvPicPr>
          <p:cNvPr id="410" name="Picture 2" descr="C:\_Project Folder\Icons\MX80.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5351227" y="3542309"/>
            <a:ext cx="483942" cy="151935"/>
          </a:xfrm>
          <a:prstGeom prst="rect">
            <a:avLst/>
          </a:prstGeom>
          <a:noFill/>
          <a:ln>
            <a:noFill/>
          </a:ln>
        </p:spPr>
      </p:pic>
      <p:pic>
        <p:nvPicPr>
          <p:cNvPr id="411" name="Picture 54" descr="SRX 65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auto">
          <a:xfrm>
            <a:off x="5384869" y="3829541"/>
            <a:ext cx="532285" cy="130114"/>
          </a:xfrm>
          <a:prstGeom prst="rect">
            <a:avLst/>
          </a:prstGeom>
          <a:noFill/>
          <a:ln>
            <a:noFill/>
          </a:ln>
        </p:spPr>
      </p:pic>
      <p:sp>
        <p:nvSpPr>
          <p:cNvPr id="412" name="Rectangle 411"/>
          <p:cNvSpPr/>
          <p:nvPr/>
        </p:nvSpPr>
        <p:spPr>
          <a:xfrm>
            <a:off x="5122296" y="3972018"/>
            <a:ext cx="457200"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SRX</a:t>
            </a:r>
          </a:p>
        </p:txBody>
      </p:sp>
      <p:sp>
        <p:nvSpPr>
          <p:cNvPr id="413" name="Rectangle 5"/>
          <p:cNvSpPr>
            <a:spLocks noChangeArrowheads="1"/>
          </p:cNvSpPr>
          <p:nvPr/>
        </p:nvSpPr>
        <p:spPr bwMode="auto">
          <a:xfrm>
            <a:off x="4865860" y="3690129"/>
            <a:ext cx="428625" cy="159891"/>
          </a:xfrm>
          <a:prstGeom prst="rect">
            <a:avLst/>
          </a:prstGeom>
          <a:noFill/>
          <a:ln w="28575" algn="ctr">
            <a:noFill/>
            <a:miter lim="800000"/>
            <a:headEnd/>
            <a:tailEnd/>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rPr>
              <a:t>MX</a:t>
            </a:r>
            <a:endParaRPr kumimoji="0" lang="en-US" sz="1800" b="0" i="0" u="none" strike="noStrike" kern="0" cap="none" spc="0" normalizeH="0" baseline="0" noProof="0" dirty="0">
              <a:ln>
                <a:noFill/>
              </a:ln>
              <a:solidFill>
                <a:sysClr val="windowText" lastClr="000000"/>
              </a:solidFill>
              <a:effectLst/>
              <a:uLnTx/>
              <a:uFillTx/>
            </a:endParaRPr>
          </a:p>
        </p:txBody>
      </p:sp>
      <p:sp>
        <p:nvSpPr>
          <p:cNvPr id="414" name="Rectangle 5"/>
          <p:cNvSpPr>
            <a:spLocks noChangeArrowheads="1"/>
          </p:cNvSpPr>
          <p:nvPr/>
        </p:nvSpPr>
        <p:spPr bwMode="auto">
          <a:xfrm>
            <a:off x="5379618" y="3690129"/>
            <a:ext cx="428625" cy="159891"/>
          </a:xfrm>
          <a:prstGeom prst="rect">
            <a:avLst/>
          </a:prstGeom>
          <a:noFill/>
          <a:ln w="28575" algn="ctr">
            <a:noFill/>
            <a:miter lim="800000"/>
            <a:headEnd/>
            <a:tailEnd/>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0" i="0" u="none" strike="noStrike" kern="0" cap="none" spc="0" normalizeH="0" baseline="0" noProof="0" dirty="0">
                <a:ln>
                  <a:noFill/>
                </a:ln>
                <a:solidFill>
                  <a:sysClr val="windowText" lastClr="000000"/>
                </a:solidFill>
                <a:effectLst/>
                <a:uLnTx/>
                <a:uFillTx/>
              </a:rPr>
              <a:t>MX</a:t>
            </a:r>
            <a:endParaRPr kumimoji="0" lang="en-US" sz="1800" b="0" i="0" u="none" strike="noStrike" kern="0" cap="none" spc="0" normalizeH="0" baseline="0" noProof="0" dirty="0">
              <a:ln>
                <a:noFill/>
              </a:ln>
              <a:solidFill>
                <a:sysClr val="windowText" lastClr="000000"/>
              </a:solidFill>
              <a:effectLst/>
              <a:uLnTx/>
              <a:uFillTx/>
            </a:endParaRPr>
          </a:p>
        </p:txBody>
      </p:sp>
      <p:pic>
        <p:nvPicPr>
          <p:cNvPr id="415" name="Picture 414" descr="Network Cloud 1.pn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6759095" y="2587898"/>
            <a:ext cx="1099086" cy="406504"/>
          </a:xfrm>
          <a:prstGeom prst="rect">
            <a:avLst/>
          </a:prstGeom>
        </p:spPr>
      </p:pic>
      <p:pic>
        <p:nvPicPr>
          <p:cNvPr id="416" name="Picture 415" descr="BTS Node Tower.png"/>
          <p:cNvPicPr preferRelativeResize="0">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558341" y="2394661"/>
            <a:ext cx="217731" cy="359921"/>
          </a:xfrm>
          <a:prstGeom prst="rect">
            <a:avLst/>
          </a:prstGeom>
          <a:noFill/>
          <a:ln>
            <a:noFill/>
          </a:ln>
        </p:spPr>
      </p:pic>
      <p:pic>
        <p:nvPicPr>
          <p:cNvPr id="417" name="Picture 416" descr="MAG2600_icon_prelaunch.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96175" y="4159813"/>
            <a:ext cx="381170" cy="171796"/>
          </a:xfrm>
          <a:prstGeom prst="rect">
            <a:avLst/>
          </a:prstGeom>
          <a:noFill/>
          <a:ln>
            <a:noFill/>
          </a:ln>
        </p:spPr>
      </p:pic>
      <p:pic>
        <p:nvPicPr>
          <p:cNvPr id="418" name="Picture 417" descr="Juniper Server.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536017" y="4875802"/>
            <a:ext cx="265790" cy="345401"/>
          </a:xfrm>
          <a:prstGeom prst="rect">
            <a:avLst/>
          </a:prstGeom>
        </p:spPr>
      </p:pic>
      <p:pic>
        <p:nvPicPr>
          <p:cNvPr id="419" name="Picture 418"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436080" y="4340391"/>
            <a:ext cx="220981" cy="241069"/>
          </a:xfrm>
          <a:prstGeom prst="rect">
            <a:avLst/>
          </a:prstGeom>
          <a:noFill/>
          <a:ln>
            <a:noFill/>
          </a:ln>
        </p:spPr>
      </p:pic>
      <p:pic>
        <p:nvPicPr>
          <p:cNvPr id="420" name="Picture 419"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436080" y="4604983"/>
            <a:ext cx="220981" cy="241069"/>
          </a:xfrm>
          <a:prstGeom prst="rect">
            <a:avLst/>
          </a:prstGeom>
          <a:noFill/>
          <a:ln>
            <a:noFill/>
          </a:ln>
        </p:spPr>
      </p:pic>
      <p:pic>
        <p:nvPicPr>
          <p:cNvPr id="421" name="Picture 420"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6436080" y="4886915"/>
            <a:ext cx="220981" cy="241069"/>
          </a:xfrm>
          <a:prstGeom prst="rect">
            <a:avLst/>
          </a:prstGeom>
          <a:noFill/>
          <a:ln>
            <a:noFill/>
          </a:ln>
        </p:spPr>
      </p:pic>
      <p:pic>
        <p:nvPicPr>
          <p:cNvPr id="422" name="Picture 54" descr="SRX 650.png"/>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6000340" y="2260834"/>
            <a:ext cx="535984" cy="203833"/>
          </a:xfrm>
          <a:prstGeom prst="rect">
            <a:avLst/>
          </a:prstGeom>
          <a:noFill/>
          <a:ln w="9525">
            <a:noFill/>
            <a:miter lim="800000"/>
            <a:headEnd/>
            <a:tailEnd/>
          </a:ln>
        </p:spPr>
      </p:pic>
      <p:pic>
        <p:nvPicPr>
          <p:cNvPr id="423" name="Picture 58" descr="EX 2200_24.png"/>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bwMode="auto">
          <a:xfrm>
            <a:off x="5388341" y="2309429"/>
            <a:ext cx="468313" cy="137383"/>
          </a:xfrm>
          <a:prstGeom prst="rect">
            <a:avLst/>
          </a:prstGeom>
          <a:noFill/>
          <a:ln w="9525">
            <a:noFill/>
            <a:miter lim="800000"/>
            <a:headEnd/>
            <a:tailEnd/>
          </a:ln>
        </p:spPr>
      </p:pic>
      <p:pic>
        <p:nvPicPr>
          <p:cNvPr id="424" name="Picture 423"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856004" y="2259260"/>
            <a:ext cx="224094" cy="244466"/>
          </a:xfrm>
          <a:prstGeom prst="rect">
            <a:avLst/>
          </a:prstGeom>
          <a:noFill/>
          <a:ln>
            <a:noFill/>
          </a:ln>
        </p:spPr>
      </p:pic>
      <p:pic>
        <p:nvPicPr>
          <p:cNvPr id="425" name="Picture 424" descr="WLA53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856004" y="2006056"/>
            <a:ext cx="224094" cy="244466"/>
          </a:xfrm>
          <a:prstGeom prst="rect">
            <a:avLst/>
          </a:prstGeom>
          <a:noFill/>
          <a:ln>
            <a:noFill/>
          </a:ln>
        </p:spPr>
      </p:pic>
      <p:sp>
        <p:nvSpPr>
          <p:cNvPr id="426" name="Rectangle 425"/>
          <p:cNvSpPr/>
          <p:nvPr/>
        </p:nvSpPr>
        <p:spPr>
          <a:xfrm>
            <a:off x="7005727" y="4644741"/>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27" name="Group 119"/>
          <p:cNvGrpSpPr/>
          <p:nvPr/>
        </p:nvGrpSpPr>
        <p:grpSpPr>
          <a:xfrm>
            <a:off x="7183865" y="4693677"/>
            <a:ext cx="175228" cy="382963"/>
            <a:chOff x="1095375" y="2432050"/>
            <a:chExt cx="547687" cy="1196975"/>
          </a:xfrm>
          <a:solidFill>
            <a:srgbClr val="FFFFFF"/>
          </a:solidFill>
        </p:grpSpPr>
        <p:sp>
          <p:nvSpPr>
            <p:cNvPr id="428" name="Freeform 10"/>
            <p:cNvSpPr>
              <a:spLocks/>
            </p:cNvSpPr>
            <p:nvPr/>
          </p:nvSpPr>
          <p:spPr bwMode="auto">
            <a:xfrm>
              <a:off x="1168400" y="2432050"/>
              <a:ext cx="203200" cy="203200"/>
            </a:xfrm>
            <a:custGeom>
              <a:avLst/>
              <a:gdLst>
                <a:gd name="T0" fmla="*/ 129 w 256"/>
                <a:gd name="T1" fmla="*/ 256 h 256"/>
                <a:gd name="T2" fmla="*/ 153 w 256"/>
                <a:gd name="T3" fmla="*/ 252 h 256"/>
                <a:gd name="T4" fmla="*/ 178 w 256"/>
                <a:gd name="T5" fmla="*/ 244 h 256"/>
                <a:gd name="T6" fmla="*/ 199 w 256"/>
                <a:gd name="T7" fmla="*/ 233 h 256"/>
                <a:gd name="T8" fmla="*/ 218 w 256"/>
                <a:gd name="T9" fmla="*/ 218 h 256"/>
                <a:gd name="T10" fmla="*/ 233 w 256"/>
                <a:gd name="T11" fmla="*/ 199 h 256"/>
                <a:gd name="T12" fmla="*/ 246 w 256"/>
                <a:gd name="T13" fmla="*/ 178 h 256"/>
                <a:gd name="T14" fmla="*/ 254 w 256"/>
                <a:gd name="T15" fmla="*/ 153 h 256"/>
                <a:gd name="T16" fmla="*/ 256 w 256"/>
                <a:gd name="T17" fmla="*/ 127 h 256"/>
                <a:gd name="T18" fmla="*/ 256 w 256"/>
                <a:gd name="T19" fmla="*/ 113 h 256"/>
                <a:gd name="T20" fmla="*/ 250 w 256"/>
                <a:gd name="T21" fmla="*/ 89 h 256"/>
                <a:gd name="T22" fmla="*/ 241 w 256"/>
                <a:gd name="T23" fmla="*/ 66 h 256"/>
                <a:gd name="T24" fmla="*/ 227 w 256"/>
                <a:gd name="T25" fmla="*/ 45 h 256"/>
                <a:gd name="T26" fmla="*/ 208 w 256"/>
                <a:gd name="T27" fmla="*/ 28 h 256"/>
                <a:gd name="T28" fmla="*/ 189 w 256"/>
                <a:gd name="T29" fmla="*/ 15 h 256"/>
                <a:gd name="T30" fmla="*/ 167 w 256"/>
                <a:gd name="T31" fmla="*/ 5 h 256"/>
                <a:gd name="T32" fmla="*/ 140 w 256"/>
                <a:gd name="T33" fmla="*/ 0 h 256"/>
                <a:gd name="T34" fmla="*/ 129 w 256"/>
                <a:gd name="T35" fmla="*/ 0 h 256"/>
                <a:gd name="T36" fmla="*/ 102 w 256"/>
                <a:gd name="T37" fmla="*/ 1 h 256"/>
                <a:gd name="T38" fmla="*/ 78 w 256"/>
                <a:gd name="T39" fmla="*/ 9 h 256"/>
                <a:gd name="T40" fmla="*/ 57 w 256"/>
                <a:gd name="T41" fmla="*/ 20 h 256"/>
                <a:gd name="T42" fmla="*/ 38 w 256"/>
                <a:gd name="T43" fmla="*/ 37 h 256"/>
                <a:gd name="T44" fmla="*/ 23 w 256"/>
                <a:gd name="T45" fmla="*/ 56 h 256"/>
                <a:gd name="T46" fmla="*/ 9 w 256"/>
                <a:gd name="T47" fmla="*/ 77 h 256"/>
                <a:gd name="T48" fmla="*/ 4 w 256"/>
                <a:gd name="T49" fmla="*/ 102 h 256"/>
                <a:gd name="T50" fmla="*/ 0 w 256"/>
                <a:gd name="T51" fmla="*/ 127 h 256"/>
                <a:gd name="T52" fmla="*/ 2 w 256"/>
                <a:gd name="T53" fmla="*/ 140 h 256"/>
                <a:gd name="T54" fmla="*/ 5 w 256"/>
                <a:gd name="T55" fmla="*/ 165 h 256"/>
                <a:gd name="T56" fmla="*/ 15 w 256"/>
                <a:gd name="T57" fmla="*/ 187 h 256"/>
                <a:gd name="T58" fmla="*/ 30 w 256"/>
                <a:gd name="T59" fmla="*/ 208 h 256"/>
                <a:gd name="T60" fmla="*/ 47 w 256"/>
                <a:gd name="T61" fmla="*/ 225 h 256"/>
                <a:gd name="T62" fmla="*/ 66 w 256"/>
                <a:gd name="T63" fmla="*/ 240 h 256"/>
                <a:gd name="T64" fmla="*/ 91 w 256"/>
                <a:gd name="T65" fmla="*/ 250 h 256"/>
                <a:gd name="T66" fmla="*/ 116 w 256"/>
                <a:gd name="T67" fmla="*/ 254 h 256"/>
                <a:gd name="T68" fmla="*/ 129 w 256"/>
                <a:gd name="T69"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56">
                  <a:moveTo>
                    <a:pt x="129" y="256"/>
                  </a:moveTo>
                  <a:lnTo>
                    <a:pt x="129" y="256"/>
                  </a:lnTo>
                  <a:lnTo>
                    <a:pt x="140" y="254"/>
                  </a:lnTo>
                  <a:lnTo>
                    <a:pt x="153" y="252"/>
                  </a:lnTo>
                  <a:lnTo>
                    <a:pt x="167" y="250"/>
                  </a:lnTo>
                  <a:lnTo>
                    <a:pt x="178" y="244"/>
                  </a:lnTo>
                  <a:lnTo>
                    <a:pt x="189" y="240"/>
                  </a:lnTo>
                  <a:lnTo>
                    <a:pt x="199" y="233"/>
                  </a:lnTo>
                  <a:lnTo>
                    <a:pt x="208" y="225"/>
                  </a:lnTo>
                  <a:lnTo>
                    <a:pt x="218" y="218"/>
                  </a:lnTo>
                  <a:lnTo>
                    <a:pt x="227" y="208"/>
                  </a:lnTo>
                  <a:lnTo>
                    <a:pt x="233" y="199"/>
                  </a:lnTo>
                  <a:lnTo>
                    <a:pt x="241" y="187"/>
                  </a:lnTo>
                  <a:lnTo>
                    <a:pt x="246" y="178"/>
                  </a:lnTo>
                  <a:lnTo>
                    <a:pt x="250" y="165"/>
                  </a:lnTo>
                  <a:lnTo>
                    <a:pt x="254" y="153"/>
                  </a:lnTo>
                  <a:lnTo>
                    <a:pt x="256" y="140"/>
                  </a:lnTo>
                  <a:lnTo>
                    <a:pt x="256" y="127"/>
                  </a:lnTo>
                  <a:lnTo>
                    <a:pt x="256" y="127"/>
                  </a:lnTo>
                  <a:lnTo>
                    <a:pt x="256" y="113"/>
                  </a:lnTo>
                  <a:lnTo>
                    <a:pt x="254" y="102"/>
                  </a:lnTo>
                  <a:lnTo>
                    <a:pt x="250" y="89"/>
                  </a:lnTo>
                  <a:lnTo>
                    <a:pt x="246" y="77"/>
                  </a:lnTo>
                  <a:lnTo>
                    <a:pt x="241" y="66"/>
                  </a:lnTo>
                  <a:lnTo>
                    <a:pt x="233" y="56"/>
                  </a:lnTo>
                  <a:lnTo>
                    <a:pt x="227" y="45"/>
                  </a:lnTo>
                  <a:lnTo>
                    <a:pt x="218" y="37"/>
                  </a:lnTo>
                  <a:lnTo>
                    <a:pt x="208" y="28"/>
                  </a:lnTo>
                  <a:lnTo>
                    <a:pt x="199" y="20"/>
                  </a:lnTo>
                  <a:lnTo>
                    <a:pt x="189" y="15"/>
                  </a:lnTo>
                  <a:lnTo>
                    <a:pt x="178" y="9"/>
                  </a:lnTo>
                  <a:lnTo>
                    <a:pt x="167" y="5"/>
                  </a:lnTo>
                  <a:lnTo>
                    <a:pt x="153" y="1"/>
                  </a:lnTo>
                  <a:lnTo>
                    <a:pt x="140" y="0"/>
                  </a:lnTo>
                  <a:lnTo>
                    <a:pt x="129" y="0"/>
                  </a:lnTo>
                  <a:lnTo>
                    <a:pt x="129" y="0"/>
                  </a:lnTo>
                  <a:lnTo>
                    <a:pt x="116" y="0"/>
                  </a:lnTo>
                  <a:lnTo>
                    <a:pt x="102" y="1"/>
                  </a:lnTo>
                  <a:lnTo>
                    <a:pt x="91" y="5"/>
                  </a:lnTo>
                  <a:lnTo>
                    <a:pt x="78" y="9"/>
                  </a:lnTo>
                  <a:lnTo>
                    <a:pt x="66" y="15"/>
                  </a:lnTo>
                  <a:lnTo>
                    <a:pt x="57" y="20"/>
                  </a:lnTo>
                  <a:lnTo>
                    <a:pt x="47" y="28"/>
                  </a:lnTo>
                  <a:lnTo>
                    <a:pt x="38" y="37"/>
                  </a:lnTo>
                  <a:lnTo>
                    <a:pt x="30" y="45"/>
                  </a:lnTo>
                  <a:lnTo>
                    <a:pt x="23" y="56"/>
                  </a:lnTo>
                  <a:lnTo>
                    <a:pt x="15" y="66"/>
                  </a:lnTo>
                  <a:lnTo>
                    <a:pt x="9" y="77"/>
                  </a:lnTo>
                  <a:lnTo>
                    <a:pt x="5" y="89"/>
                  </a:lnTo>
                  <a:lnTo>
                    <a:pt x="4" y="102"/>
                  </a:lnTo>
                  <a:lnTo>
                    <a:pt x="2" y="113"/>
                  </a:lnTo>
                  <a:lnTo>
                    <a:pt x="0" y="127"/>
                  </a:lnTo>
                  <a:lnTo>
                    <a:pt x="0" y="127"/>
                  </a:lnTo>
                  <a:lnTo>
                    <a:pt x="2" y="140"/>
                  </a:lnTo>
                  <a:lnTo>
                    <a:pt x="4" y="153"/>
                  </a:lnTo>
                  <a:lnTo>
                    <a:pt x="5" y="165"/>
                  </a:lnTo>
                  <a:lnTo>
                    <a:pt x="9" y="178"/>
                  </a:lnTo>
                  <a:lnTo>
                    <a:pt x="15" y="187"/>
                  </a:lnTo>
                  <a:lnTo>
                    <a:pt x="23" y="199"/>
                  </a:lnTo>
                  <a:lnTo>
                    <a:pt x="30" y="208"/>
                  </a:lnTo>
                  <a:lnTo>
                    <a:pt x="38" y="218"/>
                  </a:lnTo>
                  <a:lnTo>
                    <a:pt x="47" y="225"/>
                  </a:lnTo>
                  <a:lnTo>
                    <a:pt x="57" y="233"/>
                  </a:lnTo>
                  <a:lnTo>
                    <a:pt x="66" y="240"/>
                  </a:lnTo>
                  <a:lnTo>
                    <a:pt x="78" y="244"/>
                  </a:lnTo>
                  <a:lnTo>
                    <a:pt x="91" y="250"/>
                  </a:lnTo>
                  <a:lnTo>
                    <a:pt x="102" y="252"/>
                  </a:lnTo>
                  <a:lnTo>
                    <a:pt x="116" y="254"/>
                  </a:lnTo>
                  <a:lnTo>
                    <a:pt x="129" y="256"/>
                  </a:lnTo>
                  <a:lnTo>
                    <a:pt x="129"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29" name="Freeform 11"/>
            <p:cNvSpPr>
              <a:spLocks/>
            </p:cNvSpPr>
            <p:nvPr/>
          </p:nvSpPr>
          <p:spPr bwMode="auto">
            <a:xfrm>
              <a:off x="1325562" y="2703513"/>
              <a:ext cx="188913" cy="125412"/>
            </a:xfrm>
            <a:custGeom>
              <a:avLst/>
              <a:gdLst>
                <a:gd name="T0" fmla="*/ 42 w 237"/>
                <a:gd name="T1" fmla="*/ 157 h 157"/>
                <a:gd name="T2" fmla="*/ 42 w 237"/>
                <a:gd name="T3" fmla="*/ 157 h 157"/>
                <a:gd name="T4" fmla="*/ 38 w 237"/>
                <a:gd name="T5" fmla="*/ 144 h 157"/>
                <a:gd name="T6" fmla="*/ 36 w 237"/>
                <a:gd name="T7" fmla="*/ 133 h 157"/>
                <a:gd name="T8" fmla="*/ 36 w 237"/>
                <a:gd name="T9" fmla="*/ 123 h 157"/>
                <a:gd name="T10" fmla="*/ 38 w 237"/>
                <a:gd name="T11" fmla="*/ 114 h 157"/>
                <a:gd name="T12" fmla="*/ 40 w 237"/>
                <a:gd name="T13" fmla="*/ 106 h 157"/>
                <a:gd name="T14" fmla="*/ 44 w 237"/>
                <a:gd name="T15" fmla="*/ 99 h 157"/>
                <a:gd name="T16" fmla="*/ 55 w 237"/>
                <a:gd name="T17" fmla="*/ 89 h 157"/>
                <a:gd name="T18" fmla="*/ 66 w 237"/>
                <a:gd name="T19" fmla="*/ 81 h 157"/>
                <a:gd name="T20" fmla="*/ 76 w 237"/>
                <a:gd name="T21" fmla="*/ 78 h 157"/>
                <a:gd name="T22" fmla="*/ 87 w 237"/>
                <a:gd name="T23" fmla="*/ 74 h 157"/>
                <a:gd name="T24" fmla="*/ 237 w 237"/>
                <a:gd name="T25" fmla="*/ 74 h 157"/>
                <a:gd name="T26" fmla="*/ 237 w 237"/>
                <a:gd name="T27" fmla="*/ 74 h 157"/>
                <a:gd name="T28" fmla="*/ 235 w 237"/>
                <a:gd name="T29" fmla="*/ 59 h 157"/>
                <a:gd name="T30" fmla="*/ 233 w 237"/>
                <a:gd name="T31" fmla="*/ 44 h 157"/>
                <a:gd name="T32" fmla="*/ 228 w 237"/>
                <a:gd name="T33" fmla="*/ 32 h 157"/>
                <a:gd name="T34" fmla="*/ 222 w 237"/>
                <a:gd name="T35" fmla="*/ 23 h 157"/>
                <a:gd name="T36" fmla="*/ 216 w 237"/>
                <a:gd name="T37" fmla="*/ 15 h 157"/>
                <a:gd name="T38" fmla="*/ 209 w 237"/>
                <a:gd name="T39" fmla="*/ 9 h 157"/>
                <a:gd name="T40" fmla="*/ 201 w 237"/>
                <a:gd name="T41" fmla="*/ 6 h 157"/>
                <a:gd name="T42" fmla="*/ 194 w 237"/>
                <a:gd name="T43" fmla="*/ 4 h 157"/>
                <a:gd name="T44" fmla="*/ 176 w 237"/>
                <a:gd name="T45" fmla="*/ 0 h 157"/>
                <a:gd name="T46" fmla="*/ 163 w 237"/>
                <a:gd name="T47" fmla="*/ 0 h 157"/>
                <a:gd name="T48" fmla="*/ 150 w 237"/>
                <a:gd name="T49" fmla="*/ 4 h 157"/>
                <a:gd name="T50" fmla="*/ 0 w 237"/>
                <a:gd name="T51" fmla="*/ 78 h 157"/>
                <a:gd name="T52" fmla="*/ 42 w 237"/>
                <a:gd name="T5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7" h="157">
                  <a:moveTo>
                    <a:pt x="42" y="157"/>
                  </a:moveTo>
                  <a:lnTo>
                    <a:pt x="42" y="157"/>
                  </a:lnTo>
                  <a:lnTo>
                    <a:pt x="38" y="144"/>
                  </a:lnTo>
                  <a:lnTo>
                    <a:pt x="36" y="133"/>
                  </a:lnTo>
                  <a:lnTo>
                    <a:pt x="36" y="123"/>
                  </a:lnTo>
                  <a:lnTo>
                    <a:pt x="38" y="114"/>
                  </a:lnTo>
                  <a:lnTo>
                    <a:pt x="40" y="106"/>
                  </a:lnTo>
                  <a:lnTo>
                    <a:pt x="44" y="99"/>
                  </a:lnTo>
                  <a:lnTo>
                    <a:pt x="55" y="89"/>
                  </a:lnTo>
                  <a:lnTo>
                    <a:pt x="66" y="81"/>
                  </a:lnTo>
                  <a:lnTo>
                    <a:pt x="76" y="78"/>
                  </a:lnTo>
                  <a:lnTo>
                    <a:pt x="87" y="74"/>
                  </a:lnTo>
                  <a:lnTo>
                    <a:pt x="237" y="74"/>
                  </a:lnTo>
                  <a:lnTo>
                    <a:pt x="237" y="74"/>
                  </a:lnTo>
                  <a:lnTo>
                    <a:pt x="235" y="59"/>
                  </a:lnTo>
                  <a:lnTo>
                    <a:pt x="233" y="44"/>
                  </a:lnTo>
                  <a:lnTo>
                    <a:pt x="228" y="32"/>
                  </a:lnTo>
                  <a:lnTo>
                    <a:pt x="222" y="23"/>
                  </a:lnTo>
                  <a:lnTo>
                    <a:pt x="216" y="15"/>
                  </a:lnTo>
                  <a:lnTo>
                    <a:pt x="209" y="9"/>
                  </a:lnTo>
                  <a:lnTo>
                    <a:pt x="201" y="6"/>
                  </a:lnTo>
                  <a:lnTo>
                    <a:pt x="194" y="4"/>
                  </a:lnTo>
                  <a:lnTo>
                    <a:pt x="176" y="0"/>
                  </a:lnTo>
                  <a:lnTo>
                    <a:pt x="163" y="0"/>
                  </a:lnTo>
                  <a:lnTo>
                    <a:pt x="150" y="4"/>
                  </a:lnTo>
                  <a:lnTo>
                    <a:pt x="0" y="78"/>
                  </a:lnTo>
                  <a:lnTo>
                    <a:pt x="42"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0" name="Freeform 12"/>
            <p:cNvSpPr>
              <a:spLocks/>
            </p:cNvSpPr>
            <p:nvPr/>
          </p:nvSpPr>
          <p:spPr bwMode="auto">
            <a:xfrm>
              <a:off x="1376362" y="2592388"/>
              <a:ext cx="266700" cy="236537"/>
            </a:xfrm>
            <a:custGeom>
              <a:avLst/>
              <a:gdLst>
                <a:gd name="T0" fmla="*/ 316 w 335"/>
                <a:gd name="T1" fmla="*/ 0 h 297"/>
                <a:gd name="T2" fmla="*/ 316 w 335"/>
                <a:gd name="T3" fmla="*/ 0 h 297"/>
                <a:gd name="T4" fmla="*/ 311 w 335"/>
                <a:gd name="T5" fmla="*/ 0 h 297"/>
                <a:gd name="T6" fmla="*/ 305 w 335"/>
                <a:gd name="T7" fmla="*/ 1 h 297"/>
                <a:gd name="T8" fmla="*/ 299 w 335"/>
                <a:gd name="T9" fmla="*/ 3 h 297"/>
                <a:gd name="T10" fmla="*/ 295 w 335"/>
                <a:gd name="T11" fmla="*/ 7 h 297"/>
                <a:gd name="T12" fmla="*/ 290 w 335"/>
                <a:gd name="T13" fmla="*/ 15 h 297"/>
                <a:gd name="T14" fmla="*/ 288 w 335"/>
                <a:gd name="T15" fmla="*/ 17 h 297"/>
                <a:gd name="T16" fmla="*/ 231 w 335"/>
                <a:gd name="T17" fmla="*/ 242 h 297"/>
                <a:gd name="T18" fmla="*/ 22 w 335"/>
                <a:gd name="T19" fmla="*/ 242 h 297"/>
                <a:gd name="T20" fmla="*/ 22 w 335"/>
                <a:gd name="T21" fmla="*/ 242 h 297"/>
                <a:gd name="T22" fmla="*/ 15 w 335"/>
                <a:gd name="T23" fmla="*/ 246 h 297"/>
                <a:gd name="T24" fmla="*/ 9 w 335"/>
                <a:gd name="T25" fmla="*/ 252 h 297"/>
                <a:gd name="T26" fmla="*/ 3 w 335"/>
                <a:gd name="T27" fmla="*/ 258 h 297"/>
                <a:gd name="T28" fmla="*/ 0 w 335"/>
                <a:gd name="T29" fmla="*/ 265 h 297"/>
                <a:gd name="T30" fmla="*/ 0 w 335"/>
                <a:gd name="T31" fmla="*/ 269 h 297"/>
                <a:gd name="T32" fmla="*/ 0 w 335"/>
                <a:gd name="T33" fmla="*/ 275 h 297"/>
                <a:gd name="T34" fmla="*/ 3 w 335"/>
                <a:gd name="T35" fmla="*/ 280 h 297"/>
                <a:gd name="T36" fmla="*/ 7 w 335"/>
                <a:gd name="T37" fmla="*/ 286 h 297"/>
                <a:gd name="T38" fmla="*/ 13 w 335"/>
                <a:gd name="T39" fmla="*/ 292 h 297"/>
                <a:gd name="T40" fmla="*/ 20 w 335"/>
                <a:gd name="T41" fmla="*/ 297 h 297"/>
                <a:gd name="T42" fmla="*/ 250 w 335"/>
                <a:gd name="T43" fmla="*/ 297 h 297"/>
                <a:gd name="T44" fmla="*/ 250 w 335"/>
                <a:gd name="T45" fmla="*/ 297 h 297"/>
                <a:gd name="T46" fmla="*/ 254 w 335"/>
                <a:gd name="T47" fmla="*/ 297 h 297"/>
                <a:gd name="T48" fmla="*/ 261 w 335"/>
                <a:gd name="T49" fmla="*/ 294 h 297"/>
                <a:gd name="T50" fmla="*/ 267 w 335"/>
                <a:gd name="T51" fmla="*/ 290 h 297"/>
                <a:gd name="T52" fmla="*/ 271 w 335"/>
                <a:gd name="T53" fmla="*/ 284 h 297"/>
                <a:gd name="T54" fmla="*/ 275 w 335"/>
                <a:gd name="T55" fmla="*/ 276 h 297"/>
                <a:gd name="T56" fmla="*/ 278 w 335"/>
                <a:gd name="T57" fmla="*/ 265 h 297"/>
                <a:gd name="T58" fmla="*/ 278 w 335"/>
                <a:gd name="T59" fmla="*/ 265 h 297"/>
                <a:gd name="T60" fmla="*/ 311 w 335"/>
                <a:gd name="T61" fmla="*/ 136 h 297"/>
                <a:gd name="T62" fmla="*/ 335 w 335"/>
                <a:gd name="T63" fmla="*/ 32 h 297"/>
                <a:gd name="T64" fmla="*/ 335 w 335"/>
                <a:gd name="T65" fmla="*/ 32 h 297"/>
                <a:gd name="T66" fmla="*/ 335 w 335"/>
                <a:gd name="T67" fmla="*/ 28 h 297"/>
                <a:gd name="T68" fmla="*/ 333 w 335"/>
                <a:gd name="T69" fmla="*/ 19 h 297"/>
                <a:gd name="T70" fmla="*/ 332 w 335"/>
                <a:gd name="T71" fmla="*/ 13 h 297"/>
                <a:gd name="T72" fmla="*/ 328 w 335"/>
                <a:gd name="T73" fmla="*/ 7 h 297"/>
                <a:gd name="T74" fmla="*/ 324 w 335"/>
                <a:gd name="T75" fmla="*/ 3 h 297"/>
                <a:gd name="T76" fmla="*/ 316 w 335"/>
                <a:gd name="T77" fmla="*/ 0 h 297"/>
                <a:gd name="T78" fmla="*/ 316 w 335"/>
                <a:gd name="T7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5" h="297">
                  <a:moveTo>
                    <a:pt x="316" y="0"/>
                  </a:moveTo>
                  <a:lnTo>
                    <a:pt x="316" y="0"/>
                  </a:lnTo>
                  <a:lnTo>
                    <a:pt x="311" y="0"/>
                  </a:lnTo>
                  <a:lnTo>
                    <a:pt x="305" y="1"/>
                  </a:lnTo>
                  <a:lnTo>
                    <a:pt x="299" y="3"/>
                  </a:lnTo>
                  <a:lnTo>
                    <a:pt x="295" y="7"/>
                  </a:lnTo>
                  <a:lnTo>
                    <a:pt x="290" y="15"/>
                  </a:lnTo>
                  <a:lnTo>
                    <a:pt x="288" y="17"/>
                  </a:lnTo>
                  <a:lnTo>
                    <a:pt x="231" y="242"/>
                  </a:lnTo>
                  <a:lnTo>
                    <a:pt x="22" y="242"/>
                  </a:lnTo>
                  <a:lnTo>
                    <a:pt x="22" y="242"/>
                  </a:lnTo>
                  <a:lnTo>
                    <a:pt x="15" y="246"/>
                  </a:lnTo>
                  <a:lnTo>
                    <a:pt x="9" y="252"/>
                  </a:lnTo>
                  <a:lnTo>
                    <a:pt x="3" y="258"/>
                  </a:lnTo>
                  <a:lnTo>
                    <a:pt x="0" y="265"/>
                  </a:lnTo>
                  <a:lnTo>
                    <a:pt x="0" y="269"/>
                  </a:lnTo>
                  <a:lnTo>
                    <a:pt x="0" y="275"/>
                  </a:lnTo>
                  <a:lnTo>
                    <a:pt x="3" y="280"/>
                  </a:lnTo>
                  <a:lnTo>
                    <a:pt x="7" y="286"/>
                  </a:lnTo>
                  <a:lnTo>
                    <a:pt x="13" y="292"/>
                  </a:lnTo>
                  <a:lnTo>
                    <a:pt x="20" y="297"/>
                  </a:lnTo>
                  <a:lnTo>
                    <a:pt x="250" y="297"/>
                  </a:lnTo>
                  <a:lnTo>
                    <a:pt x="250" y="297"/>
                  </a:lnTo>
                  <a:lnTo>
                    <a:pt x="254" y="297"/>
                  </a:lnTo>
                  <a:lnTo>
                    <a:pt x="261" y="294"/>
                  </a:lnTo>
                  <a:lnTo>
                    <a:pt x="267" y="290"/>
                  </a:lnTo>
                  <a:lnTo>
                    <a:pt x="271" y="284"/>
                  </a:lnTo>
                  <a:lnTo>
                    <a:pt x="275" y="276"/>
                  </a:lnTo>
                  <a:lnTo>
                    <a:pt x="278" y="265"/>
                  </a:lnTo>
                  <a:lnTo>
                    <a:pt x="278" y="265"/>
                  </a:lnTo>
                  <a:lnTo>
                    <a:pt x="311" y="136"/>
                  </a:lnTo>
                  <a:lnTo>
                    <a:pt x="335" y="32"/>
                  </a:lnTo>
                  <a:lnTo>
                    <a:pt x="335" y="32"/>
                  </a:lnTo>
                  <a:lnTo>
                    <a:pt x="335" y="28"/>
                  </a:lnTo>
                  <a:lnTo>
                    <a:pt x="333" y="19"/>
                  </a:lnTo>
                  <a:lnTo>
                    <a:pt x="332" y="13"/>
                  </a:lnTo>
                  <a:lnTo>
                    <a:pt x="328" y="7"/>
                  </a:lnTo>
                  <a:lnTo>
                    <a:pt x="324" y="3"/>
                  </a:lnTo>
                  <a:lnTo>
                    <a:pt x="316" y="0"/>
                  </a:lnTo>
                  <a:lnTo>
                    <a:pt x="3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1" name="Freeform 13"/>
            <p:cNvSpPr>
              <a:spLocks noEditPoints="1"/>
            </p:cNvSpPr>
            <p:nvPr/>
          </p:nvSpPr>
          <p:spPr bwMode="auto">
            <a:xfrm>
              <a:off x="1095375" y="2655888"/>
              <a:ext cx="482600" cy="973137"/>
            </a:xfrm>
            <a:custGeom>
              <a:avLst/>
              <a:gdLst>
                <a:gd name="T0" fmla="*/ 320 w 609"/>
                <a:gd name="T1" fmla="*/ 249 h 1227"/>
                <a:gd name="T2" fmla="*/ 313 w 609"/>
                <a:gd name="T3" fmla="*/ 247 h 1227"/>
                <a:gd name="T4" fmla="*/ 203 w 609"/>
                <a:gd name="T5" fmla="*/ 31 h 1227"/>
                <a:gd name="T6" fmla="*/ 176 w 609"/>
                <a:gd name="T7" fmla="*/ 10 h 1227"/>
                <a:gd name="T8" fmla="*/ 123 w 609"/>
                <a:gd name="T9" fmla="*/ 0 h 1227"/>
                <a:gd name="T10" fmla="*/ 98 w 609"/>
                <a:gd name="T11" fmla="*/ 6 h 1227"/>
                <a:gd name="T12" fmla="*/ 64 w 609"/>
                <a:gd name="T13" fmla="*/ 25 h 1227"/>
                <a:gd name="T14" fmla="*/ 43 w 609"/>
                <a:gd name="T15" fmla="*/ 55 h 1227"/>
                <a:gd name="T16" fmla="*/ 26 w 609"/>
                <a:gd name="T17" fmla="*/ 112 h 1227"/>
                <a:gd name="T18" fmla="*/ 17 w 609"/>
                <a:gd name="T19" fmla="*/ 279 h 1227"/>
                <a:gd name="T20" fmla="*/ 6 w 609"/>
                <a:gd name="T21" fmla="*/ 507 h 1227"/>
                <a:gd name="T22" fmla="*/ 4 w 609"/>
                <a:gd name="T23" fmla="*/ 558 h 1227"/>
                <a:gd name="T24" fmla="*/ 4 w 609"/>
                <a:gd name="T25" fmla="*/ 1104 h 1227"/>
                <a:gd name="T26" fmla="*/ 0 w 609"/>
                <a:gd name="T27" fmla="*/ 1133 h 1227"/>
                <a:gd name="T28" fmla="*/ 9 w 609"/>
                <a:gd name="T29" fmla="*/ 1188 h 1227"/>
                <a:gd name="T30" fmla="*/ 25 w 609"/>
                <a:gd name="T31" fmla="*/ 1210 h 1227"/>
                <a:gd name="T32" fmla="*/ 47 w 609"/>
                <a:gd name="T33" fmla="*/ 1222 h 1227"/>
                <a:gd name="T34" fmla="*/ 89 w 609"/>
                <a:gd name="T35" fmla="*/ 1227 h 1227"/>
                <a:gd name="T36" fmla="*/ 114 w 609"/>
                <a:gd name="T37" fmla="*/ 1218 h 1227"/>
                <a:gd name="T38" fmla="*/ 129 w 609"/>
                <a:gd name="T39" fmla="*/ 1205 h 1227"/>
                <a:gd name="T40" fmla="*/ 146 w 609"/>
                <a:gd name="T41" fmla="*/ 1174 h 1227"/>
                <a:gd name="T42" fmla="*/ 157 w 609"/>
                <a:gd name="T43" fmla="*/ 1191 h 1227"/>
                <a:gd name="T44" fmla="*/ 186 w 609"/>
                <a:gd name="T45" fmla="*/ 1222 h 1227"/>
                <a:gd name="T46" fmla="*/ 214 w 609"/>
                <a:gd name="T47" fmla="*/ 1227 h 1227"/>
                <a:gd name="T48" fmla="*/ 254 w 609"/>
                <a:gd name="T49" fmla="*/ 1220 h 1227"/>
                <a:gd name="T50" fmla="*/ 281 w 609"/>
                <a:gd name="T51" fmla="*/ 1201 h 1227"/>
                <a:gd name="T52" fmla="*/ 290 w 609"/>
                <a:gd name="T53" fmla="*/ 1176 h 1227"/>
                <a:gd name="T54" fmla="*/ 347 w 609"/>
                <a:gd name="T55" fmla="*/ 858 h 1227"/>
                <a:gd name="T56" fmla="*/ 341 w 609"/>
                <a:gd name="T57" fmla="*/ 814 h 1227"/>
                <a:gd name="T58" fmla="*/ 262 w 609"/>
                <a:gd name="T59" fmla="*/ 649 h 1227"/>
                <a:gd name="T60" fmla="*/ 241 w 609"/>
                <a:gd name="T61" fmla="*/ 601 h 1227"/>
                <a:gd name="T62" fmla="*/ 233 w 609"/>
                <a:gd name="T63" fmla="*/ 581 h 1227"/>
                <a:gd name="T64" fmla="*/ 229 w 609"/>
                <a:gd name="T65" fmla="*/ 545 h 1227"/>
                <a:gd name="T66" fmla="*/ 239 w 609"/>
                <a:gd name="T67" fmla="*/ 400 h 1227"/>
                <a:gd name="T68" fmla="*/ 214 w 609"/>
                <a:gd name="T69" fmla="*/ 389 h 1227"/>
                <a:gd name="T70" fmla="*/ 184 w 609"/>
                <a:gd name="T71" fmla="*/ 349 h 1227"/>
                <a:gd name="T72" fmla="*/ 127 w 609"/>
                <a:gd name="T73" fmla="*/ 173 h 1227"/>
                <a:gd name="T74" fmla="*/ 207 w 609"/>
                <a:gd name="T75" fmla="*/ 334 h 1227"/>
                <a:gd name="T76" fmla="*/ 243 w 609"/>
                <a:gd name="T77" fmla="*/ 372 h 1227"/>
                <a:gd name="T78" fmla="*/ 273 w 609"/>
                <a:gd name="T79" fmla="*/ 380 h 1227"/>
                <a:gd name="T80" fmla="*/ 542 w 609"/>
                <a:gd name="T81" fmla="*/ 380 h 1227"/>
                <a:gd name="T82" fmla="*/ 567 w 609"/>
                <a:gd name="T83" fmla="*/ 376 h 1227"/>
                <a:gd name="T84" fmla="*/ 590 w 609"/>
                <a:gd name="T85" fmla="*/ 364 h 1227"/>
                <a:gd name="T86" fmla="*/ 607 w 609"/>
                <a:gd name="T87" fmla="*/ 332 h 1227"/>
                <a:gd name="T88" fmla="*/ 609 w 609"/>
                <a:gd name="T89" fmla="*/ 311 h 1227"/>
                <a:gd name="T90" fmla="*/ 601 w 609"/>
                <a:gd name="T91" fmla="*/ 279 h 1227"/>
                <a:gd name="T92" fmla="*/ 575 w 609"/>
                <a:gd name="T93" fmla="*/ 254 h 1227"/>
                <a:gd name="T94" fmla="*/ 558 w 609"/>
                <a:gd name="T95" fmla="*/ 249 h 1227"/>
                <a:gd name="T96" fmla="*/ 150 w 609"/>
                <a:gd name="T97" fmla="*/ 755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9" h="1227">
                  <a:moveTo>
                    <a:pt x="558" y="249"/>
                  </a:moveTo>
                  <a:lnTo>
                    <a:pt x="558" y="249"/>
                  </a:lnTo>
                  <a:lnTo>
                    <a:pt x="320" y="249"/>
                  </a:lnTo>
                  <a:lnTo>
                    <a:pt x="320" y="249"/>
                  </a:lnTo>
                  <a:lnTo>
                    <a:pt x="317" y="247"/>
                  </a:lnTo>
                  <a:lnTo>
                    <a:pt x="313" y="247"/>
                  </a:lnTo>
                  <a:lnTo>
                    <a:pt x="311" y="245"/>
                  </a:lnTo>
                  <a:lnTo>
                    <a:pt x="203" y="31"/>
                  </a:lnTo>
                  <a:lnTo>
                    <a:pt x="203" y="31"/>
                  </a:lnTo>
                  <a:lnTo>
                    <a:pt x="195" y="23"/>
                  </a:lnTo>
                  <a:lnTo>
                    <a:pt x="188" y="17"/>
                  </a:lnTo>
                  <a:lnTo>
                    <a:pt x="176" y="10"/>
                  </a:lnTo>
                  <a:lnTo>
                    <a:pt x="161" y="4"/>
                  </a:lnTo>
                  <a:lnTo>
                    <a:pt x="144" y="0"/>
                  </a:lnTo>
                  <a:lnTo>
                    <a:pt x="123" y="0"/>
                  </a:lnTo>
                  <a:lnTo>
                    <a:pt x="112" y="2"/>
                  </a:lnTo>
                  <a:lnTo>
                    <a:pt x="98" y="6"/>
                  </a:lnTo>
                  <a:lnTo>
                    <a:pt x="98" y="6"/>
                  </a:lnTo>
                  <a:lnTo>
                    <a:pt x="85" y="12"/>
                  </a:lnTo>
                  <a:lnTo>
                    <a:pt x="76" y="17"/>
                  </a:lnTo>
                  <a:lnTo>
                    <a:pt x="64" y="25"/>
                  </a:lnTo>
                  <a:lnTo>
                    <a:pt x="57" y="34"/>
                  </a:lnTo>
                  <a:lnTo>
                    <a:pt x="49" y="44"/>
                  </a:lnTo>
                  <a:lnTo>
                    <a:pt x="43" y="55"/>
                  </a:lnTo>
                  <a:lnTo>
                    <a:pt x="34" y="76"/>
                  </a:lnTo>
                  <a:lnTo>
                    <a:pt x="28" y="95"/>
                  </a:lnTo>
                  <a:lnTo>
                    <a:pt x="26" y="112"/>
                  </a:lnTo>
                  <a:lnTo>
                    <a:pt x="25" y="129"/>
                  </a:lnTo>
                  <a:lnTo>
                    <a:pt x="25" y="129"/>
                  </a:lnTo>
                  <a:lnTo>
                    <a:pt x="17" y="279"/>
                  </a:lnTo>
                  <a:lnTo>
                    <a:pt x="7" y="469"/>
                  </a:lnTo>
                  <a:lnTo>
                    <a:pt x="7" y="469"/>
                  </a:lnTo>
                  <a:lnTo>
                    <a:pt x="6" y="507"/>
                  </a:lnTo>
                  <a:lnTo>
                    <a:pt x="4" y="554"/>
                  </a:lnTo>
                  <a:lnTo>
                    <a:pt x="4" y="558"/>
                  </a:lnTo>
                  <a:lnTo>
                    <a:pt x="4" y="558"/>
                  </a:lnTo>
                  <a:lnTo>
                    <a:pt x="2" y="738"/>
                  </a:lnTo>
                  <a:lnTo>
                    <a:pt x="2" y="738"/>
                  </a:lnTo>
                  <a:lnTo>
                    <a:pt x="4" y="1104"/>
                  </a:lnTo>
                  <a:lnTo>
                    <a:pt x="4" y="1104"/>
                  </a:lnTo>
                  <a:lnTo>
                    <a:pt x="2" y="1117"/>
                  </a:lnTo>
                  <a:lnTo>
                    <a:pt x="0" y="1133"/>
                  </a:lnTo>
                  <a:lnTo>
                    <a:pt x="2" y="1152"/>
                  </a:lnTo>
                  <a:lnTo>
                    <a:pt x="4" y="1169"/>
                  </a:lnTo>
                  <a:lnTo>
                    <a:pt x="9" y="1188"/>
                  </a:lnTo>
                  <a:lnTo>
                    <a:pt x="13" y="1195"/>
                  </a:lnTo>
                  <a:lnTo>
                    <a:pt x="19" y="1203"/>
                  </a:lnTo>
                  <a:lnTo>
                    <a:pt x="25" y="1210"/>
                  </a:lnTo>
                  <a:lnTo>
                    <a:pt x="32" y="1214"/>
                  </a:lnTo>
                  <a:lnTo>
                    <a:pt x="32" y="1214"/>
                  </a:lnTo>
                  <a:lnTo>
                    <a:pt x="47" y="1222"/>
                  </a:lnTo>
                  <a:lnTo>
                    <a:pt x="62" y="1225"/>
                  </a:lnTo>
                  <a:lnTo>
                    <a:pt x="76" y="1227"/>
                  </a:lnTo>
                  <a:lnTo>
                    <a:pt x="89" y="1227"/>
                  </a:lnTo>
                  <a:lnTo>
                    <a:pt x="98" y="1225"/>
                  </a:lnTo>
                  <a:lnTo>
                    <a:pt x="108" y="1222"/>
                  </a:lnTo>
                  <a:lnTo>
                    <a:pt x="114" y="1218"/>
                  </a:lnTo>
                  <a:lnTo>
                    <a:pt x="119" y="1214"/>
                  </a:lnTo>
                  <a:lnTo>
                    <a:pt x="119" y="1214"/>
                  </a:lnTo>
                  <a:lnTo>
                    <a:pt x="129" y="1205"/>
                  </a:lnTo>
                  <a:lnTo>
                    <a:pt x="136" y="1195"/>
                  </a:lnTo>
                  <a:lnTo>
                    <a:pt x="142" y="1184"/>
                  </a:lnTo>
                  <a:lnTo>
                    <a:pt x="146" y="1174"/>
                  </a:lnTo>
                  <a:lnTo>
                    <a:pt x="146" y="1174"/>
                  </a:lnTo>
                  <a:lnTo>
                    <a:pt x="152" y="1184"/>
                  </a:lnTo>
                  <a:lnTo>
                    <a:pt x="157" y="1191"/>
                  </a:lnTo>
                  <a:lnTo>
                    <a:pt x="165" y="1203"/>
                  </a:lnTo>
                  <a:lnTo>
                    <a:pt x="174" y="1212"/>
                  </a:lnTo>
                  <a:lnTo>
                    <a:pt x="186" y="1222"/>
                  </a:lnTo>
                  <a:lnTo>
                    <a:pt x="199" y="1227"/>
                  </a:lnTo>
                  <a:lnTo>
                    <a:pt x="207" y="1227"/>
                  </a:lnTo>
                  <a:lnTo>
                    <a:pt x="214" y="1227"/>
                  </a:lnTo>
                  <a:lnTo>
                    <a:pt x="214" y="1227"/>
                  </a:lnTo>
                  <a:lnTo>
                    <a:pt x="241" y="1224"/>
                  </a:lnTo>
                  <a:lnTo>
                    <a:pt x="254" y="1220"/>
                  </a:lnTo>
                  <a:lnTo>
                    <a:pt x="264" y="1216"/>
                  </a:lnTo>
                  <a:lnTo>
                    <a:pt x="273" y="1210"/>
                  </a:lnTo>
                  <a:lnTo>
                    <a:pt x="281" y="1201"/>
                  </a:lnTo>
                  <a:lnTo>
                    <a:pt x="286" y="1191"/>
                  </a:lnTo>
                  <a:lnTo>
                    <a:pt x="290" y="1176"/>
                  </a:lnTo>
                  <a:lnTo>
                    <a:pt x="290" y="1176"/>
                  </a:lnTo>
                  <a:lnTo>
                    <a:pt x="320" y="1007"/>
                  </a:lnTo>
                  <a:lnTo>
                    <a:pt x="347" y="858"/>
                  </a:lnTo>
                  <a:lnTo>
                    <a:pt x="347" y="858"/>
                  </a:lnTo>
                  <a:lnTo>
                    <a:pt x="347" y="840"/>
                  </a:lnTo>
                  <a:lnTo>
                    <a:pt x="343" y="823"/>
                  </a:lnTo>
                  <a:lnTo>
                    <a:pt x="341" y="814"/>
                  </a:lnTo>
                  <a:lnTo>
                    <a:pt x="338" y="806"/>
                  </a:lnTo>
                  <a:lnTo>
                    <a:pt x="338" y="806"/>
                  </a:lnTo>
                  <a:lnTo>
                    <a:pt x="262" y="649"/>
                  </a:lnTo>
                  <a:lnTo>
                    <a:pt x="262" y="649"/>
                  </a:lnTo>
                  <a:lnTo>
                    <a:pt x="252" y="626"/>
                  </a:lnTo>
                  <a:lnTo>
                    <a:pt x="241" y="601"/>
                  </a:lnTo>
                  <a:lnTo>
                    <a:pt x="241" y="601"/>
                  </a:lnTo>
                  <a:lnTo>
                    <a:pt x="237" y="590"/>
                  </a:lnTo>
                  <a:lnTo>
                    <a:pt x="233" y="581"/>
                  </a:lnTo>
                  <a:lnTo>
                    <a:pt x="233" y="581"/>
                  </a:lnTo>
                  <a:lnTo>
                    <a:pt x="231" y="564"/>
                  </a:lnTo>
                  <a:lnTo>
                    <a:pt x="229" y="545"/>
                  </a:lnTo>
                  <a:lnTo>
                    <a:pt x="229" y="545"/>
                  </a:lnTo>
                  <a:lnTo>
                    <a:pt x="229" y="545"/>
                  </a:lnTo>
                  <a:lnTo>
                    <a:pt x="239" y="400"/>
                  </a:lnTo>
                  <a:lnTo>
                    <a:pt x="239" y="400"/>
                  </a:lnTo>
                  <a:lnTo>
                    <a:pt x="226" y="397"/>
                  </a:lnTo>
                  <a:lnTo>
                    <a:pt x="214" y="389"/>
                  </a:lnTo>
                  <a:lnTo>
                    <a:pt x="205" y="378"/>
                  </a:lnTo>
                  <a:lnTo>
                    <a:pt x="195" y="368"/>
                  </a:lnTo>
                  <a:lnTo>
                    <a:pt x="184" y="349"/>
                  </a:lnTo>
                  <a:lnTo>
                    <a:pt x="180" y="342"/>
                  </a:lnTo>
                  <a:lnTo>
                    <a:pt x="93" y="173"/>
                  </a:lnTo>
                  <a:lnTo>
                    <a:pt x="127" y="173"/>
                  </a:lnTo>
                  <a:lnTo>
                    <a:pt x="127" y="173"/>
                  </a:lnTo>
                  <a:lnTo>
                    <a:pt x="207" y="334"/>
                  </a:lnTo>
                  <a:lnTo>
                    <a:pt x="207" y="334"/>
                  </a:lnTo>
                  <a:lnTo>
                    <a:pt x="218" y="351"/>
                  </a:lnTo>
                  <a:lnTo>
                    <a:pt x="229" y="363"/>
                  </a:lnTo>
                  <a:lnTo>
                    <a:pt x="243" y="372"/>
                  </a:lnTo>
                  <a:lnTo>
                    <a:pt x="254" y="376"/>
                  </a:lnTo>
                  <a:lnTo>
                    <a:pt x="265" y="380"/>
                  </a:lnTo>
                  <a:lnTo>
                    <a:pt x="273" y="380"/>
                  </a:lnTo>
                  <a:lnTo>
                    <a:pt x="281" y="380"/>
                  </a:lnTo>
                  <a:lnTo>
                    <a:pt x="281" y="380"/>
                  </a:lnTo>
                  <a:lnTo>
                    <a:pt x="542" y="380"/>
                  </a:lnTo>
                  <a:lnTo>
                    <a:pt x="542" y="380"/>
                  </a:lnTo>
                  <a:lnTo>
                    <a:pt x="556" y="380"/>
                  </a:lnTo>
                  <a:lnTo>
                    <a:pt x="567" y="376"/>
                  </a:lnTo>
                  <a:lnTo>
                    <a:pt x="577" y="374"/>
                  </a:lnTo>
                  <a:lnTo>
                    <a:pt x="584" y="368"/>
                  </a:lnTo>
                  <a:lnTo>
                    <a:pt x="590" y="364"/>
                  </a:lnTo>
                  <a:lnTo>
                    <a:pt x="595" y="357"/>
                  </a:lnTo>
                  <a:lnTo>
                    <a:pt x="603" y="345"/>
                  </a:lnTo>
                  <a:lnTo>
                    <a:pt x="607" y="332"/>
                  </a:lnTo>
                  <a:lnTo>
                    <a:pt x="609" y="321"/>
                  </a:lnTo>
                  <a:lnTo>
                    <a:pt x="609" y="311"/>
                  </a:lnTo>
                  <a:lnTo>
                    <a:pt x="609" y="311"/>
                  </a:lnTo>
                  <a:lnTo>
                    <a:pt x="609" y="302"/>
                  </a:lnTo>
                  <a:lnTo>
                    <a:pt x="607" y="294"/>
                  </a:lnTo>
                  <a:lnTo>
                    <a:pt x="601" y="279"/>
                  </a:lnTo>
                  <a:lnTo>
                    <a:pt x="594" y="270"/>
                  </a:lnTo>
                  <a:lnTo>
                    <a:pt x="584" y="260"/>
                  </a:lnTo>
                  <a:lnTo>
                    <a:pt x="575" y="254"/>
                  </a:lnTo>
                  <a:lnTo>
                    <a:pt x="565" y="251"/>
                  </a:lnTo>
                  <a:lnTo>
                    <a:pt x="558" y="249"/>
                  </a:lnTo>
                  <a:lnTo>
                    <a:pt x="558" y="249"/>
                  </a:lnTo>
                  <a:close/>
                  <a:moveTo>
                    <a:pt x="199" y="856"/>
                  </a:moveTo>
                  <a:lnTo>
                    <a:pt x="150" y="1121"/>
                  </a:lnTo>
                  <a:lnTo>
                    <a:pt x="150" y="755"/>
                  </a:lnTo>
                  <a:lnTo>
                    <a:pt x="199" y="8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sp>
        <p:nvSpPr>
          <p:cNvPr id="432" name="Rectangle 431"/>
          <p:cNvSpPr/>
          <p:nvPr/>
        </p:nvSpPr>
        <p:spPr>
          <a:xfrm>
            <a:off x="7005727" y="3556486"/>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33" name="Group 135"/>
          <p:cNvGrpSpPr/>
          <p:nvPr/>
        </p:nvGrpSpPr>
        <p:grpSpPr>
          <a:xfrm flipH="1">
            <a:off x="7046016" y="3641733"/>
            <a:ext cx="398186" cy="328642"/>
            <a:chOff x="1823381" y="4056063"/>
            <a:chExt cx="1294470" cy="1068387"/>
          </a:xfrm>
          <a:solidFill>
            <a:srgbClr val="FFFFFF"/>
          </a:solidFill>
        </p:grpSpPr>
        <p:sp>
          <p:nvSpPr>
            <p:cNvPr id="434" name="Freeform 14"/>
            <p:cNvSpPr>
              <a:spLocks/>
            </p:cNvSpPr>
            <p:nvPr/>
          </p:nvSpPr>
          <p:spPr bwMode="auto">
            <a:xfrm>
              <a:off x="2335213" y="4056063"/>
              <a:ext cx="196850" cy="196850"/>
            </a:xfrm>
            <a:custGeom>
              <a:avLst/>
              <a:gdLst>
                <a:gd name="T0" fmla="*/ 123 w 249"/>
                <a:gd name="T1" fmla="*/ 249 h 249"/>
                <a:gd name="T2" fmla="*/ 150 w 249"/>
                <a:gd name="T3" fmla="*/ 245 h 249"/>
                <a:gd name="T4" fmla="*/ 173 w 249"/>
                <a:gd name="T5" fmla="*/ 239 h 249"/>
                <a:gd name="T6" fmla="*/ 194 w 249"/>
                <a:gd name="T7" fmla="*/ 228 h 249"/>
                <a:gd name="T8" fmla="*/ 212 w 249"/>
                <a:gd name="T9" fmla="*/ 213 h 249"/>
                <a:gd name="T10" fmla="*/ 228 w 249"/>
                <a:gd name="T11" fmla="*/ 194 h 249"/>
                <a:gd name="T12" fmla="*/ 239 w 249"/>
                <a:gd name="T13" fmla="*/ 173 h 249"/>
                <a:gd name="T14" fmla="*/ 247 w 249"/>
                <a:gd name="T15" fmla="*/ 148 h 249"/>
                <a:gd name="T16" fmla="*/ 249 w 249"/>
                <a:gd name="T17" fmla="*/ 123 h 249"/>
                <a:gd name="T18" fmla="*/ 249 w 249"/>
                <a:gd name="T19" fmla="*/ 110 h 249"/>
                <a:gd name="T20" fmla="*/ 243 w 249"/>
                <a:gd name="T21" fmla="*/ 87 h 249"/>
                <a:gd name="T22" fmla="*/ 233 w 249"/>
                <a:gd name="T23" fmla="*/ 65 h 249"/>
                <a:gd name="T24" fmla="*/ 220 w 249"/>
                <a:gd name="T25" fmla="*/ 44 h 249"/>
                <a:gd name="T26" fmla="*/ 203 w 249"/>
                <a:gd name="T27" fmla="*/ 29 h 249"/>
                <a:gd name="T28" fmla="*/ 184 w 249"/>
                <a:gd name="T29" fmla="*/ 15 h 249"/>
                <a:gd name="T30" fmla="*/ 161 w 249"/>
                <a:gd name="T31" fmla="*/ 6 h 249"/>
                <a:gd name="T32" fmla="*/ 137 w 249"/>
                <a:gd name="T33" fmla="*/ 0 h 249"/>
                <a:gd name="T34" fmla="*/ 123 w 249"/>
                <a:gd name="T35" fmla="*/ 0 h 249"/>
                <a:gd name="T36" fmla="*/ 99 w 249"/>
                <a:gd name="T37" fmla="*/ 2 h 249"/>
                <a:gd name="T38" fmla="*/ 76 w 249"/>
                <a:gd name="T39" fmla="*/ 10 h 249"/>
                <a:gd name="T40" fmla="*/ 55 w 249"/>
                <a:gd name="T41" fmla="*/ 21 h 249"/>
                <a:gd name="T42" fmla="*/ 36 w 249"/>
                <a:gd name="T43" fmla="*/ 36 h 249"/>
                <a:gd name="T44" fmla="*/ 21 w 249"/>
                <a:gd name="T45" fmla="*/ 55 h 249"/>
                <a:gd name="T46" fmla="*/ 10 w 249"/>
                <a:gd name="T47" fmla="*/ 76 h 249"/>
                <a:gd name="T48" fmla="*/ 2 w 249"/>
                <a:gd name="T49" fmla="*/ 99 h 249"/>
                <a:gd name="T50" fmla="*/ 0 w 249"/>
                <a:gd name="T51" fmla="*/ 123 h 249"/>
                <a:gd name="T52" fmla="*/ 0 w 249"/>
                <a:gd name="T53" fmla="*/ 137 h 249"/>
                <a:gd name="T54" fmla="*/ 6 w 249"/>
                <a:gd name="T55" fmla="*/ 161 h 249"/>
                <a:gd name="T56" fmla="*/ 15 w 249"/>
                <a:gd name="T57" fmla="*/ 182 h 249"/>
                <a:gd name="T58" fmla="*/ 28 w 249"/>
                <a:gd name="T59" fmla="*/ 203 h 249"/>
                <a:gd name="T60" fmla="*/ 46 w 249"/>
                <a:gd name="T61" fmla="*/ 220 h 249"/>
                <a:gd name="T62" fmla="*/ 65 w 249"/>
                <a:gd name="T63" fmla="*/ 233 h 249"/>
                <a:gd name="T64" fmla="*/ 87 w 249"/>
                <a:gd name="T65" fmla="*/ 243 h 249"/>
                <a:gd name="T66" fmla="*/ 112 w 249"/>
                <a:gd name="T67" fmla="*/ 247 h 249"/>
                <a:gd name="T68" fmla="*/ 123 w 249"/>
                <a:gd name="T69"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49" h="249">
                  <a:moveTo>
                    <a:pt x="123" y="249"/>
                  </a:moveTo>
                  <a:lnTo>
                    <a:pt x="123" y="249"/>
                  </a:lnTo>
                  <a:lnTo>
                    <a:pt x="137" y="247"/>
                  </a:lnTo>
                  <a:lnTo>
                    <a:pt x="150" y="245"/>
                  </a:lnTo>
                  <a:lnTo>
                    <a:pt x="161" y="243"/>
                  </a:lnTo>
                  <a:lnTo>
                    <a:pt x="173" y="239"/>
                  </a:lnTo>
                  <a:lnTo>
                    <a:pt x="184" y="233"/>
                  </a:lnTo>
                  <a:lnTo>
                    <a:pt x="194" y="228"/>
                  </a:lnTo>
                  <a:lnTo>
                    <a:pt x="203" y="220"/>
                  </a:lnTo>
                  <a:lnTo>
                    <a:pt x="212" y="213"/>
                  </a:lnTo>
                  <a:lnTo>
                    <a:pt x="220" y="203"/>
                  </a:lnTo>
                  <a:lnTo>
                    <a:pt x="228" y="194"/>
                  </a:lnTo>
                  <a:lnTo>
                    <a:pt x="233" y="182"/>
                  </a:lnTo>
                  <a:lnTo>
                    <a:pt x="239" y="173"/>
                  </a:lnTo>
                  <a:lnTo>
                    <a:pt x="243" y="161"/>
                  </a:lnTo>
                  <a:lnTo>
                    <a:pt x="247" y="148"/>
                  </a:lnTo>
                  <a:lnTo>
                    <a:pt x="249" y="137"/>
                  </a:lnTo>
                  <a:lnTo>
                    <a:pt x="249" y="123"/>
                  </a:lnTo>
                  <a:lnTo>
                    <a:pt x="249" y="123"/>
                  </a:lnTo>
                  <a:lnTo>
                    <a:pt x="249" y="110"/>
                  </a:lnTo>
                  <a:lnTo>
                    <a:pt x="247" y="99"/>
                  </a:lnTo>
                  <a:lnTo>
                    <a:pt x="243" y="87"/>
                  </a:lnTo>
                  <a:lnTo>
                    <a:pt x="239" y="76"/>
                  </a:lnTo>
                  <a:lnTo>
                    <a:pt x="233" y="65"/>
                  </a:lnTo>
                  <a:lnTo>
                    <a:pt x="228" y="55"/>
                  </a:lnTo>
                  <a:lnTo>
                    <a:pt x="220" y="44"/>
                  </a:lnTo>
                  <a:lnTo>
                    <a:pt x="212" y="36"/>
                  </a:lnTo>
                  <a:lnTo>
                    <a:pt x="203" y="29"/>
                  </a:lnTo>
                  <a:lnTo>
                    <a:pt x="194" y="21"/>
                  </a:lnTo>
                  <a:lnTo>
                    <a:pt x="184" y="15"/>
                  </a:lnTo>
                  <a:lnTo>
                    <a:pt x="173" y="10"/>
                  </a:lnTo>
                  <a:lnTo>
                    <a:pt x="161" y="6"/>
                  </a:lnTo>
                  <a:lnTo>
                    <a:pt x="150" y="2"/>
                  </a:lnTo>
                  <a:lnTo>
                    <a:pt x="137" y="0"/>
                  </a:lnTo>
                  <a:lnTo>
                    <a:pt x="123" y="0"/>
                  </a:lnTo>
                  <a:lnTo>
                    <a:pt x="123" y="0"/>
                  </a:lnTo>
                  <a:lnTo>
                    <a:pt x="112" y="0"/>
                  </a:lnTo>
                  <a:lnTo>
                    <a:pt x="99" y="2"/>
                  </a:lnTo>
                  <a:lnTo>
                    <a:pt x="87" y="6"/>
                  </a:lnTo>
                  <a:lnTo>
                    <a:pt x="76" y="10"/>
                  </a:lnTo>
                  <a:lnTo>
                    <a:pt x="65" y="15"/>
                  </a:lnTo>
                  <a:lnTo>
                    <a:pt x="55" y="21"/>
                  </a:lnTo>
                  <a:lnTo>
                    <a:pt x="46" y="29"/>
                  </a:lnTo>
                  <a:lnTo>
                    <a:pt x="36" y="36"/>
                  </a:lnTo>
                  <a:lnTo>
                    <a:pt x="28" y="44"/>
                  </a:lnTo>
                  <a:lnTo>
                    <a:pt x="21" y="55"/>
                  </a:lnTo>
                  <a:lnTo>
                    <a:pt x="15" y="65"/>
                  </a:lnTo>
                  <a:lnTo>
                    <a:pt x="10" y="76"/>
                  </a:lnTo>
                  <a:lnTo>
                    <a:pt x="6" y="87"/>
                  </a:lnTo>
                  <a:lnTo>
                    <a:pt x="2" y="99"/>
                  </a:lnTo>
                  <a:lnTo>
                    <a:pt x="0" y="110"/>
                  </a:lnTo>
                  <a:lnTo>
                    <a:pt x="0" y="123"/>
                  </a:lnTo>
                  <a:lnTo>
                    <a:pt x="0" y="123"/>
                  </a:lnTo>
                  <a:lnTo>
                    <a:pt x="0" y="137"/>
                  </a:lnTo>
                  <a:lnTo>
                    <a:pt x="2" y="148"/>
                  </a:lnTo>
                  <a:lnTo>
                    <a:pt x="6" y="161"/>
                  </a:lnTo>
                  <a:lnTo>
                    <a:pt x="10" y="173"/>
                  </a:lnTo>
                  <a:lnTo>
                    <a:pt x="15" y="182"/>
                  </a:lnTo>
                  <a:lnTo>
                    <a:pt x="21" y="194"/>
                  </a:lnTo>
                  <a:lnTo>
                    <a:pt x="28" y="203"/>
                  </a:lnTo>
                  <a:lnTo>
                    <a:pt x="36" y="213"/>
                  </a:lnTo>
                  <a:lnTo>
                    <a:pt x="46" y="220"/>
                  </a:lnTo>
                  <a:lnTo>
                    <a:pt x="55" y="228"/>
                  </a:lnTo>
                  <a:lnTo>
                    <a:pt x="65" y="233"/>
                  </a:lnTo>
                  <a:lnTo>
                    <a:pt x="76" y="239"/>
                  </a:lnTo>
                  <a:lnTo>
                    <a:pt x="87" y="243"/>
                  </a:lnTo>
                  <a:lnTo>
                    <a:pt x="99" y="245"/>
                  </a:lnTo>
                  <a:lnTo>
                    <a:pt x="112" y="247"/>
                  </a:lnTo>
                  <a:lnTo>
                    <a:pt x="123" y="249"/>
                  </a:lnTo>
                  <a:lnTo>
                    <a:pt x="123" y="2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5" name="Freeform 15"/>
            <p:cNvSpPr>
              <a:spLocks/>
            </p:cNvSpPr>
            <p:nvPr/>
          </p:nvSpPr>
          <p:spPr bwMode="auto">
            <a:xfrm>
              <a:off x="2690813" y="4232275"/>
              <a:ext cx="293688" cy="276225"/>
            </a:xfrm>
            <a:custGeom>
              <a:avLst/>
              <a:gdLst>
                <a:gd name="T0" fmla="*/ 20 w 369"/>
                <a:gd name="T1" fmla="*/ 347 h 349"/>
                <a:gd name="T2" fmla="*/ 20 w 369"/>
                <a:gd name="T3" fmla="*/ 347 h 349"/>
                <a:gd name="T4" fmla="*/ 267 w 369"/>
                <a:gd name="T5" fmla="*/ 349 h 349"/>
                <a:gd name="T6" fmla="*/ 267 w 369"/>
                <a:gd name="T7" fmla="*/ 349 h 349"/>
                <a:gd name="T8" fmla="*/ 277 w 369"/>
                <a:gd name="T9" fmla="*/ 347 h 349"/>
                <a:gd name="T10" fmla="*/ 284 w 369"/>
                <a:gd name="T11" fmla="*/ 345 h 349"/>
                <a:gd name="T12" fmla="*/ 292 w 369"/>
                <a:gd name="T13" fmla="*/ 340 h 349"/>
                <a:gd name="T14" fmla="*/ 296 w 369"/>
                <a:gd name="T15" fmla="*/ 336 h 349"/>
                <a:gd name="T16" fmla="*/ 301 w 369"/>
                <a:gd name="T17" fmla="*/ 326 h 349"/>
                <a:gd name="T18" fmla="*/ 301 w 369"/>
                <a:gd name="T19" fmla="*/ 321 h 349"/>
                <a:gd name="T20" fmla="*/ 369 w 369"/>
                <a:gd name="T21" fmla="*/ 32 h 349"/>
                <a:gd name="T22" fmla="*/ 369 w 369"/>
                <a:gd name="T23" fmla="*/ 32 h 349"/>
                <a:gd name="T24" fmla="*/ 369 w 369"/>
                <a:gd name="T25" fmla="*/ 29 h 349"/>
                <a:gd name="T26" fmla="*/ 368 w 369"/>
                <a:gd name="T27" fmla="*/ 17 h 349"/>
                <a:gd name="T28" fmla="*/ 366 w 369"/>
                <a:gd name="T29" fmla="*/ 11 h 349"/>
                <a:gd name="T30" fmla="*/ 362 w 369"/>
                <a:gd name="T31" fmla="*/ 6 h 349"/>
                <a:gd name="T32" fmla="*/ 356 w 369"/>
                <a:gd name="T33" fmla="*/ 2 h 349"/>
                <a:gd name="T34" fmla="*/ 349 w 369"/>
                <a:gd name="T35" fmla="*/ 0 h 349"/>
                <a:gd name="T36" fmla="*/ 349 w 369"/>
                <a:gd name="T37" fmla="*/ 0 h 349"/>
                <a:gd name="T38" fmla="*/ 341 w 369"/>
                <a:gd name="T39" fmla="*/ 2 h 349"/>
                <a:gd name="T40" fmla="*/ 333 w 369"/>
                <a:gd name="T41" fmla="*/ 4 h 349"/>
                <a:gd name="T42" fmla="*/ 328 w 369"/>
                <a:gd name="T43" fmla="*/ 10 h 349"/>
                <a:gd name="T44" fmla="*/ 324 w 369"/>
                <a:gd name="T45" fmla="*/ 13 h 349"/>
                <a:gd name="T46" fmla="*/ 318 w 369"/>
                <a:gd name="T47" fmla="*/ 23 h 349"/>
                <a:gd name="T48" fmla="*/ 318 w 369"/>
                <a:gd name="T49" fmla="*/ 27 h 349"/>
                <a:gd name="T50" fmla="*/ 256 w 369"/>
                <a:gd name="T51" fmla="*/ 294 h 349"/>
                <a:gd name="T52" fmla="*/ 0 w 369"/>
                <a:gd name="T53" fmla="*/ 294 h 349"/>
                <a:gd name="T54" fmla="*/ 0 w 369"/>
                <a:gd name="T55" fmla="*/ 294 h 349"/>
                <a:gd name="T56" fmla="*/ 5 w 369"/>
                <a:gd name="T57" fmla="*/ 300 h 349"/>
                <a:gd name="T58" fmla="*/ 9 w 369"/>
                <a:gd name="T59" fmla="*/ 307 h 349"/>
                <a:gd name="T60" fmla="*/ 17 w 369"/>
                <a:gd name="T61" fmla="*/ 324 h 349"/>
                <a:gd name="T62" fmla="*/ 19 w 369"/>
                <a:gd name="T63" fmla="*/ 341 h 349"/>
                <a:gd name="T64" fmla="*/ 20 w 369"/>
                <a:gd name="T65" fmla="*/ 347 h 349"/>
                <a:gd name="T66" fmla="*/ 20 w 369"/>
                <a:gd name="T67" fmla="*/ 347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9" h="349">
                  <a:moveTo>
                    <a:pt x="20" y="347"/>
                  </a:moveTo>
                  <a:lnTo>
                    <a:pt x="20" y="347"/>
                  </a:lnTo>
                  <a:lnTo>
                    <a:pt x="267" y="349"/>
                  </a:lnTo>
                  <a:lnTo>
                    <a:pt x="267" y="349"/>
                  </a:lnTo>
                  <a:lnTo>
                    <a:pt x="277" y="347"/>
                  </a:lnTo>
                  <a:lnTo>
                    <a:pt x="284" y="345"/>
                  </a:lnTo>
                  <a:lnTo>
                    <a:pt x="292" y="340"/>
                  </a:lnTo>
                  <a:lnTo>
                    <a:pt x="296" y="336"/>
                  </a:lnTo>
                  <a:lnTo>
                    <a:pt x="301" y="326"/>
                  </a:lnTo>
                  <a:lnTo>
                    <a:pt x="301" y="321"/>
                  </a:lnTo>
                  <a:lnTo>
                    <a:pt x="369" y="32"/>
                  </a:lnTo>
                  <a:lnTo>
                    <a:pt x="369" y="32"/>
                  </a:lnTo>
                  <a:lnTo>
                    <a:pt x="369" y="29"/>
                  </a:lnTo>
                  <a:lnTo>
                    <a:pt x="368" y="17"/>
                  </a:lnTo>
                  <a:lnTo>
                    <a:pt x="366" y="11"/>
                  </a:lnTo>
                  <a:lnTo>
                    <a:pt x="362" y="6"/>
                  </a:lnTo>
                  <a:lnTo>
                    <a:pt x="356" y="2"/>
                  </a:lnTo>
                  <a:lnTo>
                    <a:pt x="349" y="0"/>
                  </a:lnTo>
                  <a:lnTo>
                    <a:pt x="349" y="0"/>
                  </a:lnTo>
                  <a:lnTo>
                    <a:pt x="341" y="2"/>
                  </a:lnTo>
                  <a:lnTo>
                    <a:pt x="333" y="4"/>
                  </a:lnTo>
                  <a:lnTo>
                    <a:pt x="328" y="10"/>
                  </a:lnTo>
                  <a:lnTo>
                    <a:pt x="324" y="13"/>
                  </a:lnTo>
                  <a:lnTo>
                    <a:pt x="318" y="23"/>
                  </a:lnTo>
                  <a:lnTo>
                    <a:pt x="318" y="27"/>
                  </a:lnTo>
                  <a:lnTo>
                    <a:pt x="256" y="294"/>
                  </a:lnTo>
                  <a:lnTo>
                    <a:pt x="0" y="294"/>
                  </a:lnTo>
                  <a:lnTo>
                    <a:pt x="0" y="294"/>
                  </a:lnTo>
                  <a:lnTo>
                    <a:pt x="5" y="300"/>
                  </a:lnTo>
                  <a:lnTo>
                    <a:pt x="9" y="307"/>
                  </a:lnTo>
                  <a:lnTo>
                    <a:pt x="17" y="324"/>
                  </a:lnTo>
                  <a:lnTo>
                    <a:pt x="19" y="341"/>
                  </a:lnTo>
                  <a:lnTo>
                    <a:pt x="20" y="347"/>
                  </a:lnTo>
                  <a:lnTo>
                    <a:pt x="20" y="3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6" name="Freeform 16"/>
            <p:cNvSpPr>
              <a:spLocks/>
            </p:cNvSpPr>
            <p:nvPr/>
          </p:nvSpPr>
          <p:spPr bwMode="auto">
            <a:xfrm>
              <a:off x="2132013" y="4989513"/>
              <a:ext cx="76200" cy="77787"/>
            </a:xfrm>
            <a:custGeom>
              <a:avLst/>
              <a:gdLst>
                <a:gd name="T0" fmla="*/ 47 w 95"/>
                <a:gd name="T1" fmla="*/ 0 h 97"/>
                <a:gd name="T2" fmla="*/ 47 w 95"/>
                <a:gd name="T3" fmla="*/ 0 h 97"/>
                <a:gd name="T4" fmla="*/ 38 w 95"/>
                <a:gd name="T5" fmla="*/ 2 h 97"/>
                <a:gd name="T6" fmla="*/ 28 w 95"/>
                <a:gd name="T7" fmla="*/ 4 h 97"/>
                <a:gd name="T8" fmla="*/ 21 w 95"/>
                <a:gd name="T9" fmla="*/ 9 h 97"/>
                <a:gd name="T10" fmla="*/ 13 w 95"/>
                <a:gd name="T11" fmla="*/ 15 h 97"/>
                <a:gd name="T12" fmla="*/ 7 w 95"/>
                <a:gd name="T13" fmla="*/ 21 h 97"/>
                <a:gd name="T14" fmla="*/ 4 w 95"/>
                <a:gd name="T15" fmla="*/ 30 h 97"/>
                <a:gd name="T16" fmla="*/ 0 w 95"/>
                <a:gd name="T17" fmla="*/ 38 h 97"/>
                <a:gd name="T18" fmla="*/ 0 w 95"/>
                <a:gd name="T19" fmla="*/ 47 h 97"/>
                <a:gd name="T20" fmla="*/ 0 w 95"/>
                <a:gd name="T21" fmla="*/ 47 h 97"/>
                <a:gd name="T22" fmla="*/ 0 w 95"/>
                <a:gd name="T23" fmla="*/ 57 h 97"/>
                <a:gd name="T24" fmla="*/ 4 w 95"/>
                <a:gd name="T25" fmla="*/ 66 h 97"/>
                <a:gd name="T26" fmla="*/ 7 w 95"/>
                <a:gd name="T27" fmla="*/ 74 h 97"/>
                <a:gd name="T28" fmla="*/ 13 w 95"/>
                <a:gd name="T29" fmla="*/ 82 h 97"/>
                <a:gd name="T30" fmla="*/ 21 w 95"/>
                <a:gd name="T31" fmla="*/ 87 h 97"/>
                <a:gd name="T32" fmla="*/ 28 w 95"/>
                <a:gd name="T33" fmla="*/ 93 h 97"/>
                <a:gd name="T34" fmla="*/ 38 w 95"/>
                <a:gd name="T35" fmla="*/ 95 h 97"/>
                <a:gd name="T36" fmla="*/ 47 w 95"/>
                <a:gd name="T37" fmla="*/ 97 h 97"/>
                <a:gd name="T38" fmla="*/ 47 w 95"/>
                <a:gd name="T39" fmla="*/ 97 h 97"/>
                <a:gd name="T40" fmla="*/ 57 w 95"/>
                <a:gd name="T41" fmla="*/ 95 h 97"/>
                <a:gd name="T42" fmla="*/ 66 w 95"/>
                <a:gd name="T43" fmla="*/ 93 h 97"/>
                <a:gd name="T44" fmla="*/ 74 w 95"/>
                <a:gd name="T45" fmla="*/ 87 h 97"/>
                <a:gd name="T46" fmla="*/ 81 w 95"/>
                <a:gd name="T47" fmla="*/ 82 h 97"/>
                <a:gd name="T48" fmla="*/ 87 w 95"/>
                <a:gd name="T49" fmla="*/ 74 h 97"/>
                <a:gd name="T50" fmla="*/ 91 w 95"/>
                <a:gd name="T51" fmla="*/ 66 h 97"/>
                <a:gd name="T52" fmla="*/ 93 w 95"/>
                <a:gd name="T53" fmla="*/ 57 h 97"/>
                <a:gd name="T54" fmla="*/ 95 w 95"/>
                <a:gd name="T55" fmla="*/ 47 h 97"/>
                <a:gd name="T56" fmla="*/ 95 w 95"/>
                <a:gd name="T57" fmla="*/ 47 h 97"/>
                <a:gd name="T58" fmla="*/ 93 w 95"/>
                <a:gd name="T59" fmla="*/ 38 h 97"/>
                <a:gd name="T60" fmla="*/ 91 w 95"/>
                <a:gd name="T61" fmla="*/ 30 h 97"/>
                <a:gd name="T62" fmla="*/ 87 w 95"/>
                <a:gd name="T63" fmla="*/ 21 h 97"/>
                <a:gd name="T64" fmla="*/ 81 w 95"/>
                <a:gd name="T65" fmla="*/ 15 h 97"/>
                <a:gd name="T66" fmla="*/ 74 w 95"/>
                <a:gd name="T67" fmla="*/ 9 h 97"/>
                <a:gd name="T68" fmla="*/ 66 w 95"/>
                <a:gd name="T69" fmla="*/ 4 h 97"/>
                <a:gd name="T70" fmla="*/ 57 w 95"/>
                <a:gd name="T71" fmla="*/ 2 h 97"/>
                <a:gd name="T72" fmla="*/ 47 w 95"/>
                <a:gd name="T73" fmla="*/ 0 h 97"/>
                <a:gd name="T74" fmla="*/ 47 w 95"/>
                <a:gd name="T7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5" h="97">
                  <a:moveTo>
                    <a:pt x="47" y="0"/>
                  </a:moveTo>
                  <a:lnTo>
                    <a:pt x="47" y="0"/>
                  </a:lnTo>
                  <a:lnTo>
                    <a:pt x="38" y="2"/>
                  </a:lnTo>
                  <a:lnTo>
                    <a:pt x="28" y="4"/>
                  </a:lnTo>
                  <a:lnTo>
                    <a:pt x="21" y="9"/>
                  </a:lnTo>
                  <a:lnTo>
                    <a:pt x="13" y="15"/>
                  </a:lnTo>
                  <a:lnTo>
                    <a:pt x="7" y="21"/>
                  </a:lnTo>
                  <a:lnTo>
                    <a:pt x="4" y="30"/>
                  </a:lnTo>
                  <a:lnTo>
                    <a:pt x="0" y="38"/>
                  </a:lnTo>
                  <a:lnTo>
                    <a:pt x="0" y="47"/>
                  </a:lnTo>
                  <a:lnTo>
                    <a:pt x="0" y="47"/>
                  </a:lnTo>
                  <a:lnTo>
                    <a:pt x="0" y="57"/>
                  </a:lnTo>
                  <a:lnTo>
                    <a:pt x="4" y="66"/>
                  </a:lnTo>
                  <a:lnTo>
                    <a:pt x="7" y="74"/>
                  </a:lnTo>
                  <a:lnTo>
                    <a:pt x="13" y="82"/>
                  </a:lnTo>
                  <a:lnTo>
                    <a:pt x="21" y="87"/>
                  </a:lnTo>
                  <a:lnTo>
                    <a:pt x="28" y="93"/>
                  </a:lnTo>
                  <a:lnTo>
                    <a:pt x="38" y="95"/>
                  </a:lnTo>
                  <a:lnTo>
                    <a:pt x="47" y="97"/>
                  </a:lnTo>
                  <a:lnTo>
                    <a:pt x="47" y="97"/>
                  </a:lnTo>
                  <a:lnTo>
                    <a:pt x="57" y="95"/>
                  </a:lnTo>
                  <a:lnTo>
                    <a:pt x="66" y="93"/>
                  </a:lnTo>
                  <a:lnTo>
                    <a:pt x="74" y="87"/>
                  </a:lnTo>
                  <a:lnTo>
                    <a:pt x="81" y="82"/>
                  </a:lnTo>
                  <a:lnTo>
                    <a:pt x="87" y="74"/>
                  </a:lnTo>
                  <a:lnTo>
                    <a:pt x="91" y="66"/>
                  </a:lnTo>
                  <a:lnTo>
                    <a:pt x="93" y="57"/>
                  </a:lnTo>
                  <a:lnTo>
                    <a:pt x="95" y="47"/>
                  </a:lnTo>
                  <a:lnTo>
                    <a:pt x="95" y="47"/>
                  </a:lnTo>
                  <a:lnTo>
                    <a:pt x="93" y="38"/>
                  </a:lnTo>
                  <a:lnTo>
                    <a:pt x="91" y="30"/>
                  </a:lnTo>
                  <a:lnTo>
                    <a:pt x="87" y="21"/>
                  </a:lnTo>
                  <a:lnTo>
                    <a:pt x="81" y="15"/>
                  </a:lnTo>
                  <a:lnTo>
                    <a:pt x="74" y="9"/>
                  </a:lnTo>
                  <a:lnTo>
                    <a:pt x="66" y="4"/>
                  </a:lnTo>
                  <a:lnTo>
                    <a:pt x="57" y="2"/>
                  </a:lnTo>
                  <a:lnTo>
                    <a:pt x="47" y="0"/>
                  </a:lnTo>
                  <a:lnTo>
                    <a:pt x="4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7" name="Freeform 17"/>
            <p:cNvSpPr>
              <a:spLocks/>
            </p:cNvSpPr>
            <p:nvPr/>
          </p:nvSpPr>
          <p:spPr bwMode="auto">
            <a:xfrm>
              <a:off x="2392363" y="4991100"/>
              <a:ext cx="73025" cy="74612"/>
            </a:xfrm>
            <a:custGeom>
              <a:avLst/>
              <a:gdLst>
                <a:gd name="T0" fmla="*/ 48 w 93"/>
                <a:gd name="T1" fmla="*/ 0 h 93"/>
                <a:gd name="T2" fmla="*/ 48 w 93"/>
                <a:gd name="T3" fmla="*/ 0 h 93"/>
                <a:gd name="T4" fmla="*/ 38 w 93"/>
                <a:gd name="T5" fmla="*/ 0 h 93"/>
                <a:gd name="T6" fmla="*/ 29 w 93"/>
                <a:gd name="T7" fmla="*/ 4 h 93"/>
                <a:gd name="T8" fmla="*/ 21 w 93"/>
                <a:gd name="T9" fmla="*/ 7 h 93"/>
                <a:gd name="T10" fmla="*/ 15 w 93"/>
                <a:gd name="T11" fmla="*/ 13 h 93"/>
                <a:gd name="T12" fmla="*/ 10 w 93"/>
                <a:gd name="T13" fmla="*/ 21 h 93"/>
                <a:gd name="T14" fmla="*/ 4 w 93"/>
                <a:gd name="T15" fmla="*/ 28 h 93"/>
                <a:gd name="T16" fmla="*/ 2 w 93"/>
                <a:gd name="T17" fmla="*/ 36 h 93"/>
                <a:gd name="T18" fmla="*/ 0 w 93"/>
                <a:gd name="T19" fmla="*/ 45 h 93"/>
                <a:gd name="T20" fmla="*/ 0 w 93"/>
                <a:gd name="T21" fmla="*/ 45 h 93"/>
                <a:gd name="T22" fmla="*/ 2 w 93"/>
                <a:gd name="T23" fmla="*/ 55 h 93"/>
                <a:gd name="T24" fmla="*/ 4 w 93"/>
                <a:gd name="T25" fmla="*/ 64 h 93"/>
                <a:gd name="T26" fmla="*/ 10 w 93"/>
                <a:gd name="T27" fmla="*/ 72 h 93"/>
                <a:gd name="T28" fmla="*/ 15 w 93"/>
                <a:gd name="T29" fmla="*/ 80 h 93"/>
                <a:gd name="T30" fmla="*/ 21 w 93"/>
                <a:gd name="T31" fmla="*/ 85 h 93"/>
                <a:gd name="T32" fmla="*/ 29 w 93"/>
                <a:gd name="T33" fmla="*/ 89 h 93"/>
                <a:gd name="T34" fmla="*/ 38 w 93"/>
                <a:gd name="T35" fmla="*/ 91 h 93"/>
                <a:gd name="T36" fmla="*/ 48 w 93"/>
                <a:gd name="T37" fmla="*/ 93 h 93"/>
                <a:gd name="T38" fmla="*/ 48 w 93"/>
                <a:gd name="T39" fmla="*/ 93 h 93"/>
                <a:gd name="T40" fmla="*/ 57 w 93"/>
                <a:gd name="T41" fmla="*/ 91 h 93"/>
                <a:gd name="T42" fmla="*/ 65 w 93"/>
                <a:gd name="T43" fmla="*/ 89 h 93"/>
                <a:gd name="T44" fmla="*/ 74 w 93"/>
                <a:gd name="T45" fmla="*/ 85 h 93"/>
                <a:gd name="T46" fmla="*/ 80 w 93"/>
                <a:gd name="T47" fmla="*/ 80 h 93"/>
                <a:gd name="T48" fmla="*/ 85 w 93"/>
                <a:gd name="T49" fmla="*/ 72 h 93"/>
                <a:gd name="T50" fmla="*/ 91 w 93"/>
                <a:gd name="T51" fmla="*/ 64 h 93"/>
                <a:gd name="T52" fmla="*/ 93 w 93"/>
                <a:gd name="T53" fmla="*/ 55 h 93"/>
                <a:gd name="T54" fmla="*/ 93 w 93"/>
                <a:gd name="T55" fmla="*/ 45 h 93"/>
                <a:gd name="T56" fmla="*/ 93 w 93"/>
                <a:gd name="T57" fmla="*/ 45 h 93"/>
                <a:gd name="T58" fmla="*/ 93 w 93"/>
                <a:gd name="T59" fmla="*/ 36 h 93"/>
                <a:gd name="T60" fmla="*/ 91 w 93"/>
                <a:gd name="T61" fmla="*/ 28 h 93"/>
                <a:gd name="T62" fmla="*/ 85 w 93"/>
                <a:gd name="T63" fmla="*/ 21 h 93"/>
                <a:gd name="T64" fmla="*/ 80 w 93"/>
                <a:gd name="T65" fmla="*/ 13 h 93"/>
                <a:gd name="T66" fmla="*/ 74 w 93"/>
                <a:gd name="T67" fmla="*/ 7 h 93"/>
                <a:gd name="T68" fmla="*/ 65 w 93"/>
                <a:gd name="T69" fmla="*/ 4 h 93"/>
                <a:gd name="T70" fmla="*/ 57 w 93"/>
                <a:gd name="T71" fmla="*/ 0 h 93"/>
                <a:gd name="T72" fmla="*/ 48 w 93"/>
                <a:gd name="T73" fmla="*/ 0 h 93"/>
                <a:gd name="T74" fmla="*/ 48 w 93"/>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93">
                  <a:moveTo>
                    <a:pt x="48" y="0"/>
                  </a:moveTo>
                  <a:lnTo>
                    <a:pt x="48" y="0"/>
                  </a:lnTo>
                  <a:lnTo>
                    <a:pt x="38" y="0"/>
                  </a:lnTo>
                  <a:lnTo>
                    <a:pt x="29" y="4"/>
                  </a:lnTo>
                  <a:lnTo>
                    <a:pt x="21" y="7"/>
                  </a:lnTo>
                  <a:lnTo>
                    <a:pt x="15" y="13"/>
                  </a:lnTo>
                  <a:lnTo>
                    <a:pt x="10" y="21"/>
                  </a:lnTo>
                  <a:lnTo>
                    <a:pt x="4" y="28"/>
                  </a:lnTo>
                  <a:lnTo>
                    <a:pt x="2" y="36"/>
                  </a:lnTo>
                  <a:lnTo>
                    <a:pt x="0" y="45"/>
                  </a:lnTo>
                  <a:lnTo>
                    <a:pt x="0" y="45"/>
                  </a:lnTo>
                  <a:lnTo>
                    <a:pt x="2" y="55"/>
                  </a:lnTo>
                  <a:lnTo>
                    <a:pt x="4" y="64"/>
                  </a:lnTo>
                  <a:lnTo>
                    <a:pt x="10" y="72"/>
                  </a:lnTo>
                  <a:lnTo>
                    <a:pt x="15" y="80"/>
                  </a:lnTo>
                  <a:lnTo>
                    <a:pt x="21" y="85"/>
                  </a:lnTo>
                  <a:lnTo>
                    <a:pt x="29" y="89"/>
                  </a:lnTo>
                  <a:lnTo>
                    <a:pt x="38" y="91"/>
                  </a:lnTo>
                  <a:lnTo>
                    <a:pt x="48" y="93"/>
                  </a:lnTo>
                  <a:lnTo>
                    <a:pt x="48" y="93"/>
                  </a:lnTo>
                  <a:lnTo>
                    <a:pt x="57" y="91"/>
                  </a:lnTo>
                  <a:lnTo>
                    <a:pt x="65" y="89"/>
                  </a:lnTo>
                  <a:lnTo>
                    <a:pt x="74" y="85"/>
                  </a:lnTo>
                  <a:lnTo>
                    <a:pt x="80" y="80"/>
                  </a:lnTo>
                  <a:lnTo>
                    <a:pt x="85" y="72"/>
                  </a:lnTo>
                  <a:lnTo>
                    <a:pt x="91" y="64"/>
                  </a:lnTo>
                  <a:lnTo>
                    <a:pt x="93" y="55"/>
                  </a:lnTo>
                  <a:lnTo>
                    <a:pt x="93" y="45"/>
                  </a:lnTo>
                  <a:lnTo>
                    <a:pt x="93" y="45"/>
                  </a:lnTo>
                  <a:lnTo>
                    <a:pt x="93" y="36"/>
                  </a:lnTo>
                  <a:lnTo>
                    <a:pt x="91" y="28"/>
                  </a:lnTo>
                  <a:lnTo>
                    <a:pt x="85" y="21"/>
                  </a:lnTo>
                  <a:lnTo>
                    <a:pt x="80" y="13"/>
                  </a:lnTo>
                  <a:lnTo>
                    <a:pt x="74" y="7"/>
                  </a:lnTo>
                  <a:lnTo>
                    <a:pt x="65" y="4"/>
                  </a:lnTo>
                  <a:lnTo>
                    <a:pt x="57" y="0"/>
                  </a:lnTo>
                  <a:lnTo>
                    <a:pt x="48" y="0"/>
                  </a:ln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8" name="Freeform 18"/>
            <p:cNvSpPr>
              <a:spLocks/>
            </p:cNvSpPr>
            <p:nvPr/>
          </p:nvSpPr>
          <p:spPr bwMode="auto">
            <a:xfrm>
              <a:off x="2278063" y="5043488"/>
              <a:ext cx="46038" cy="80962"/>
            </a:xfrm>
            <a:custGeom>
              <a:avLst/>
              <a:gdLst>
                <a:gd name="T0" fmla="*/ 30 w 57"/>
                <a:gd name="T1" fmla="*/ 0 h 103"/>
                <a:gd name="T2" fmla="*/ 26 w 57"/>
                <a:gd name="T3" fmla="*/ 0 h 103"/>
                <a:gd name="T4" fmla="*/ 26 w 57"/>
                <a:gd name="T5" fmla="*/ 0 h 103"/>
                <a:gd name="T6" fmla="*/ 15 w 57"/>
                <a:gd name="T7" fmla="*/ 2 h 103"/>
                <a:gd name="T8" fmla="*/ 7 w 57"/>
                <a:gd name="T9" fmla="*/ 8 h 103"/>
                <a:gd name="T10" fmla="*/ 2 w 57"/>
                <a:gd name="T11" fmla="*/ 16 h 103"/>
                <a:gd name="T12" fmla="*/ 0 w 57"/>
                <a:gd name="T13" fmla="*/ 27 h 103"/>
                <a:gd name="T14" fmla="*/ 0 w 57"/>
                <a:gd name="T15" fmla="*/ 76 h 103"/>
                <a:gd name="T16" fmla="*/ 0 w 57"/>
                <a:gd name="T17" fmla="*/ 76 h 103"/>
                <a:gd name="T18" fmla="*/ 2 w 57"/>
                <a:gd name="T19" fmla="*/ 86 h 103"/>
                <a:gd name="T20" fmla="*/ 7 w 57"/>
                <a:gd name="T21" fmla="*/ 95 h 103"/>
                <a:gd name="T22" fmla="*/ 15 w 57"/>
                <a:gd name="T23" fmla="*/ 101 h 103"/>
                <a:gd name="T24" fmla="*/ 26 w 57"/>
                <a:gd name="T25" fmla="*/ 103 h 103"/>
                <a:gd name="T26" fmla="*/ 30 w 57"/>
                <a:gd name="T27" fmla="*/ 103 h 103"/>
                <a:gd name="T28" fmla="*/ 30 w 57"/>
                <a:gd name="T29" fmla="*/ 103 h 103"/>
                <a:gd name="T30" fmla="*/ 40 w 57"/>
                <a:gd name="T31" fmla="*/ 101 h 103"/>
                <a:gd name="T32" fmla="*/ 49 w 57"/>
                <a:gd name="T33" fmla="*/ 95 h 103"/>
                <a:gd name="T34" fmla="*/ 55 w 57"/>
                <a:gd name="T35" fmla="*/ 86 h 103"/>
                <a:gd name="T36" fmla="*/ 57 w 57"/>
                <a:gd name="T37" fmla="*/ 76 h 103"/>
                <a:gd name="T38" fmla="*/ 57 w 57"/>
                <a:gd name="T39" fmla="*/ 27 h 103"/>
                <a:gd name="T40" fmla="*/ 57 w 57"/>
                <a:gd name="T41" fmla="*/ 27 h 103"/>
                <a:gd name="T42" fmla="*/ 55 w 57"/>
                <a:gd name="T43" fmla="*/ 16 h 103"/>
                <a:gd name="T44" fmla="*/ 49 w 57"/>
                <a:gd name="T45" fmla="*/ 8 h 103"/>
                <a:gd name="T46" fmla="*/ 40 w 57"/>
                <a:gd name="T47" fmla="*/ 2 h 103"/>
                <a:gd name="T48" fmla="*/ 30 w 57"/>
                <a:gd name="T49" fmla="*/ 0 h 103"/>
                <a:gd name="T50" fmla="*/ 30 w 57"/>
                <a:gd name="T51"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7" h="103">
                  <a:moveTo>
                    <a:pt x="30" y="0"/>
                  </a:moveTo>
                  <a:lnTo>
                    <a:pt x="26" y="0"/>
                  </a:lnTo>
                  <a:lnTo>
                    <a:pt x="26" y="0"/>
                  </a:lnTo>
                  <a:lnTo>
                    <a:pt x="15" y="2"/>
                  </a:lnTo>
                  <a:lnTo>
                    <a:pt x="7" y="8"/>
                  </a:lnTo>
                  <a:lnTo>
                    <a:pt x="2" y="16"/>
                  </a:lnTo>
                  <a:lnTo>
                    <a:pt x="0" y="27"/>
                  </a:lnTo>
                  <a:lnTo>
                    <a:pt x="0" y="76"/>
                  </a:lnTo>
                  <a:lnTo>
                    <a:pt x="0" y="76"/>
                  </a:lnTo>
                  <a:lnTo>
                    <a:pt x="2" y="86"/>
                  </a:lnTo>
                  <a:lnTo>
                    <a:pt x="7" y="95"/>
                  </a:lnTo>
                  <a:lnTo>
                    <a:pt x="15" y="101"/>
                  </a:lnTo>
                  <a:lnTo>
                    <a:pt x="26" y="103"/>
                  </a:lnTo>
                  <a:lnTo>
                    <a:pt x="30" y="103"/>
                  </a:lnTo>
                  <a:lnTo>
                    <a:pt x="30" y="103"/>
                  </a:lnTo>
                  <a:lnTo>
                    <a:pt x="40" y="101"/>
                  </a:lnTo>
                  <a:lnTo>
                    <a:pt x="49" y="95"/>
                  </a:lnTo>
                  <a:lnTo>
                    <a:pt x="55" y="86"/>
                  </a:lnTo>
                  <a:lnTo>
                    <a:pt x="57" y="76"/>
                  </a:lnTo>
                  <a:lnTo>
                    <a:pt x="57" y="27"/>
                  </a:lnTo>
                  <a:lnTo>
                    <a:pt x="57" y="27"/>
                  </a:lnTo>
                  <a:lnTo>
                    <a:pt x="55" y="16"/>
                  </a:lnTo>
                  <a:lnTo>
                    <a:pt x="49" y="8"/>
                  </a:lnTo>
                  <a:lnTo>
                    <a:pt x="40" y="2"/>
                  </a:lnTo>
                  <a:lnTo>
                    <a:pt x="30" y="0"/>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9" name="Freeform 19"/>
            <p:cNvSpPr>
              <a:spLocks/>
            </p:cNvSpPr>
            <p:nvPr/>
          </p:nvSpPr>
          <p:spPr bwMode="auto">
            <a:xfrm>
              <a:off x="1823381" y="4130675"/>
              <a:ext cx="731837" cy="974725"/>
            </a:xfrm>
            <a:custGeom>
              <a:avLst/>
              <a:gdLst>
                <a:gd name="T0" fmla="*/ 605 w 922"/>
                <a:gd name="T1" fmla="*/ 522 h 1227"/>
                <a:gd name="T2" fmla="*/ 672 w 922"/>
                <a:gd name="T3" fmla="*/ 548 h 1227"/>
                <a:gd name="T4" fmla="*/ 878 w 922"/>
                <a:gd name="T5" fmla="*/ 544 h 1227"/>
                <a:gd name="T6" fmla="*/ 916 w 922"/>
                <a:gd name="T7" fmla="*/ 514 h 1227"/>
                <a:gd name="T8" fmla="*/ 920 w 922"/>
                <a:gd name="T9" fmla="*/ 457 h 1227"/>
                <a:gd name="T10" fmla="*/ 892 w 922"/>
                <a:gd name="T11" fmla="*/ 427 h 1227"/>
                <a:gd name="T12" fmla="*/ 698 w 922"/>
                <a:gd name="T13" fmla="*/ 415 h 1227"/>
                <a:gd name="T14" fmla="*/ 564 w 922"/>
                <a:gd name="T15" fmla="*/ 192 h 1227"/>
                <a:gd name="T16" fmla="*/ 516 w 922"/>
                <a:gd name="T17" fmla="*/ 174 h 1227"/>
                <a:gd name="T18" fmla="*/ 454 w 922"/>
                <a:gd name="T19" fmla="*/ 186 h 1227"/>
                <a:gd name="T20" fmla="*/ 406 w 922"/>
                <a:gd name="T21" fmla="*/ 243 h 1227"/>
                <a:gd name="T22" fmla="*/ 294 w 922"/>
                <a:gd name="T23" fmla="*/ 592 h 1227"/>
                <a:gd name="T24" fmla="*/ 289 w 922"/>
                <a:gd name="T25" fmla="*/ 465 h 1227"/>
                <a:gd name="T26" fmla="*/ 266 w 922"/>
                <a:gd name="T27" fmla="*/ 284 h 1227"/>
                <a:gd name="T28" fmla="*/ 222 w 922"/>
                <a:gd name="T29" fmla="*/ 199 h 1227"/>
                <a:gd name="T30" fmla="*/ 213 w 922"/>
                <a:gd name="T31" fmla="*/ 148 h 1227"/>
                <a:gd name="T32" fmla="*/ 190 w 922"/>
                <a:gd name="T33" fmla="*/ 76 h 1227"/>
                <a:gd name="T34" fmla="*/ 103 w 922"/>
                <a:gd name="T35" fmla="*/ 8 h 1227"/>
                <a:gd name="T36" fmla="*/ 38 w 922"/>
                <a:gd name="T37" fmla="*/ 4 h 1227"/>
                <a:gd name="T38" fmla="*/ 13 w 922"/>
                <a:gd name="T39" fmla="*/ 27 h 1227"/>
                <a:gd name="T40" fmla="*/ 4 w 922"/>
                <a:gd name="T41" fmla="*/ 80 h 1227"/>
                <a:gd name="T42" fmla="*/ 51 w 922"/>
                <a:gd name="T43" fmla="*/ 138 h 1227"/>
                <a:gd name="T44" fmla="*/ 106 w 922"/>
                <a:gd name="T45" fmla="*/ 254 h 1227"/>
                <a:gd name="T46" fmla="*/ 139 w 922"/>
                <a:gd name="T47" fmla="*/ 415 h 1227"/>
                <a:gd name="T48" fmla="*/ 171 w 922"/>
                <a:gd name="T49" fmla="*/ 654 h 1227"/>
                <a:gd name="T50" fmla="*/ 203 w 922"/>
                <a:gd name="T51" fmla="*/ 793 h 1227"/>
                <a:gd name="T52" fmla="*/ 260 w 922"/>
                <a:gd name="T53" fmla="*/ 872 h 1227"/>
                <a:gd name="T54" fmla="*/ 330 w 922"/>
                <a:gd name="T55" fmla="*/ 899 h 1227"/>
                <a:gd name="T56" fmla="*/ 395 w 922"/>
                <a:gd name="T57" fmla="*/ 943 h 1227"/>
                <a:gd name="T58" fmla="*/ 370 w 922"/>
                <a:gd name="T59" fmla="*/ 1039 h 1227"/>
                <a:gd name="T60" fmla="*/ 311 w 922"/>
                <a:gd name="T61" fmla="*/ 1075 h 1227"/>
                <a:gd name="T62" fmla="*/ 342 w 922"/>
                <a:gd name="T63" fmla="*/ 1113 h 1227"/>
                <a:gd name="T64" fmla="*/ 408 w 922"/>
                <a:gd name="T65" fmla="*/ 1142 h 1227"/>
                <a:gd name="T66" fmla="*/ 448 w 922"/>
                <a:gd name="T67" fmla="*/ 1128 h 1227"/>
                <a:gd name="T68" fmla="*/ 482 w 922"/>
                <a:gd name="T69" fmla="*/ 1092 h 1227"/>
                <a:gd name="T70" fmla="*/ 541 w 922"/>
                <a:gd name="T71" fmla="*/ 1111 h 1227"/>
                <a:gd name="T72" fmla="*/ 571 w 922"/>
                <a:gd name="T73" fmla="*/ 1073 h 1227"/>
                <a:gd name="T74" fmla="*/ 516 w 922"/>
                <a:gd name="T75" fmla="*/ 1039 h 1227"/>
                <a:gd name="T76" fmla="*/ 522 w 922"/>
                <a:gd name="T77" fmla="*/ 890 h 1227"/>
                <a:gd name="T78" fmla="*/ 596 w 922"/>
                <a:gd name="T79" fmla="*/ 910 h 1227"/>
                <a:gd name="T80" fmla="*/ 658 w 922"/>
                <a:gd name="T81" fmla="*/ 890 h 1227"/>
                <a:gd name="T82" fmla="*/ 668 w 922"/>
                <a:gd name="T83" fmla="*/ 835 h 1227"/>
                <a:gd name="T84" fmla="*/ 643 w 922"/>
                <a:gd name="T85" fmla="*/ 798 h 1227"/>
                <a:gd name="T86" fmla="*/ 694 w 922"/>
                <a:gd name="T87" fmla="*/ 1151 h 1227"/>
                <a:gd name="T88" fmla="*/ 717 w 922"/>
                <a:gd name="T89" fmla="*/ 1204 h 1227"/>
                <a:gd name="T90" fmla="*/ 770 w 922"/>
                <a:gd name="T91" fmla="*/ 1227 h 1227"/>
                <a:gd name="T92" fmla="*/ 835 w 922"/>
                <a:gd name="T93" fmla="*/ 1195 h 1227"/>
                <a:gd name="T94" fmla="*/ 848 w 922"/>
                <a:gd name="T95" fmla="*/ 939 h 1227"/>
                <a:gd name="T96" fmla="*/ 844 w 922"/>
                <a:gd name="T97" fmla="*/ 713 h 1227"/>
                <a:gd name="T98" fmla="*/ 808 w 922"/>
                <a:gd name="T99" fmla="*/ 666 h 1227"/>
                <a:gd name="T100" fmla="*/ 746 w 922"/>
                <a:gd name="T101" fmla="*/ 651 h 1227"/>
                <a:gd name="T102" fmla="*/ 541 w 922"/>
                <a:gd name="T103" fmla="*/ 633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2" h="1227">
                  <a:moveTo>
                    <a:pt x="590" y="497"/>
                  </a:moveTo>
                  <a:lnTo>
                    <a:pt x="590" y="497"/>
                  </a:lnTo>
                  <a:lnTo>
                    <a:pt x="594" y="504"/>
                  </a:lnTo>
                  <a:lnTo>
                    <a:pt x="598" y="512"/>
                  </a:lnTo>
                  <a:lnTo>
                    <a:pt x="605" y="522"/>
                  </a:lnTo>
                  <a:lnTo>
                    <a:pt x="617" y="533"/>
                  </a:lnTo>
                  <a:lnTo>
                    <a:pt x="630" y="541"/>
                  </a:lnTo>
                  <a:lnTo>
                    <a:pt x="649" y="546"/>
                  </a:lnTo>
                  <a:lnTo>
                    <a:pt x="660" y="548"/>
                  </a:lnTo>
                  <a:lnTo>
                    <a:pt x="672" y="548"/>
                  </a:lnTo>
                  <a:lnTo>
                    <a:pt x="672" y="548"/>
                  </a:lnTo>
                  <a:lnTo>
                    <a:pt x="852" y="548"/>
                  </a:lnTo>
                  <a:lnTo>
                    <a:pt x="852" y="548"/>
                  </a:lnTo>
                  <a:lnTo>
                    <a:pt x="860" y="548"/>
                  </a:lnTo>
                  <a:lnTo>
                    <a:pt x="878" y="544"/>
                  </a:lnTo>
                  <a:lnTo>
                    <a:pt x="890" y="539"/>
                  </a:lnTo>
                  <a:lnTo>
                    <a:pt x="901" y="533"/>
                  </a:lnTo>
                  <a:lnTo>
                    <a:pt x="909" y="525"/>
                  </a:lnTo>
                  <a:lnTo>
                    <a:pt x="916" y="514"/>
                  </a:lnTo>
                  <a:lnTo>
                    <a:pt x="916" y="514"/>
                  </a:lnTo>
                  <a:lnTo>
                    <a:pt x="920" y="501"/>
                  </a:lnTo>
                  <a:lnTo>
                    <a:pt x="922" y="489"/>
                  </a:lnTo>
                  <a:lnTo>
                    <a:pt x="922" y="480"/>
                  </a:lnTo>
                  <a:lnTo>
                    <a:pt x="922" y="470"/>
                  </a:lnTo>
                  <a:lnTo>
                    <a:pt x="920" y="457"/>
                  </a:lnTo>
                  <a:lnTo>
                    <a:pt x="918" y="453"/>
                  </a:lnTo>
                  <a:lnTo>
                    <a:pt x="918" y="453"/>
                  </a:lnTo>
                  <a:lnTo>
                    <a:pt x="915" y="448"/>
                  </a:lnTo>
                  <a:lnTo>
                    <a:pt x="901" y="434"/>
                  </a:lnTo>
                  <a:lnTo>
                    <a:pt x="892" y="427"/>
                  </a:lnTo>
                  <a:lnTo>
                    <a:pt x="880" y="421"/>
                  </a:lnTo>
                  <a:lnTo>
                    <a:pt x="867" y="415"/>
                  </a:lnTo>
                  <a:lnTo>
                    <a:pt x="852" y="415"/>
                  </a:lnTo>
                  <a:lnTo>
                    <a:pt x="852" y="415"/>
                  </a:lnTo>
                  <a:lnTo>
                    <a:pt x="698" y="415"/>
                  </a:lnTo>
                  <a:lnTo>
                    <a:pt x="603" y="228"/>
                  </a:lnTo>
                  <a:lnTo>
                    <a:pt x="603" y="228"/>
                  </a:lnTo>
                  <a:lnTo>
                    <a:pt x="596" y="220"/>
                  </a:lnTo>
                  <a:lnTo>
                    <a:pt x="577" y="201"/>
                  </a:lnTo>
                  <a:lnTo>
                    <a:pt x="564" y="192"/>
                  </a:lnTo>
                  <a:lnTo>
                    <a:pt x="548" y="182"/>
                  </a:lnTo>
                  <a:lnTo>
                    <a:pt x="531" y="176"/>
                  </a:lnTo>
                  <a:lnTo>
                    <a:pt x="524" y="174"/>
                  </a:lnTo>
                  <a:lnTo>
                    <a:pt x="516" y="174"/>
                  </a:lnTo>
                  <a:lnTo>
                    <a:pt x="516" y="174"/>
                  </a:lnTo>
                  <a:lnTo>
                    <a:pt x="490" y="174"/>
                  </a:lnTo>
                  <a:lnTo>
                    <a:pt x="473" y="176"/>
                  </a:lnTo>
                  <a:lnTo>
                    <a:pt x="463" y="180"/>
                  </a:lnTo>
                  <a:lnTo>
                    <a:pt x="454" y="186"/>
                  </a:lnTo>
                  <a:lnTo>
                    <a:pt x="454" y="186"/>
                  </a:lnTo>
                  <a:lnTo>
                    <a:pt x="440" y="197"/>
                  </a:lnTo>
                  <a:lnTo>
                    <a:pt x="425" y="211"/>
                  </a:lnTo>
                  <a:lnTo>
                    <a:pt x="419" y="220"/>
                  </a:lnTo>
                  <a:lnTo>
                    <a:pt x="412" y="231"/>
                  </a:lnTo>
                  <a:lnTo>
                    <a:pt x="406" y="243"/>
                  </a:lnTo>
                  <a:lnTo>
                    <a:pt x="402" y="256"/>
                  </a:lnTo>
                  <a:lnTo>
                    <a:pt x="402" y="256"/>
                  </a:lnTo>
                  <a:lnTo>
                    <a:pt x="290" y="645"/>
                  </a:lnTo>
                  <a:lnTo>
                    <a:pt x="290" y="645"/>
                  </a:lnTo>
                  <a:lnTo>
                    <a:pt x="294" y="592"/>
                  </a:lnTo>
                  <a:lnTo>
                    <a:pt x="294" y="546"/>
                  </a:lnTo>
                  <a:lnTo>
                    <a:pt x="294" y="525"/>
                  </a:lnTo>
                  <a:lnTo>
                    <a:pt x="292" y="506"/>
                  </a:lnTo>
                  <a:lnTo>
                    <a:pt x="292" y="506"/>
                  </a:lnTo>
                  <a:lnTo>
                    <a:pt x="289" y="465"/>
                  </a:lnTo>
                  <a:lnTo>
                    <a:pt x="285" y="413"/>
                  </a:lnTo>
                  <a:lnTo>
                    <a:pt x="281" y="360"/>
                  </a:lnTo>
                  <a:lnTo>
                    <a:pt x="275" y="317"/>
                  </a:lnTo>
                  <a:lnTo>
                    <a:pt x="275" y="317"/>
                  </a:lnTo>
                  <a:lnTo>
                    <a:pt x="266" y="284"/>
                  </a:lnTo>
                  <a:lnTo>
                    <a:pt x="260" y="266"/>
                  </a:lnTo>
                  <a:lnTo>
                    <a:pt x="252" y="247"/>
                  </a:lnTo>
                  <a:lnTo>
                    <a:pt x="243" y="229"/>
                  </a:lnTo>
                  <a:lnTo>
                    <a:pt x="234" y="212"/>
                  </a:lnTo>
                  <a:lnTo>
                    <a:pt x="222" y="199"/>
                  </a:lnTo>
                  <a:lnTo>
                    <a:pt x="211" y="190"/>
                  </a:lnTo>
                  <a:lnTo>
                    <a:pt x="211" y="190"/>
                  </a:lnTo>
                  <a:lnTo>
                    <a:pt x="211" y="184"/>
                  </a:lnTo>
                  <a:lnTo>
                    <a:pt x="213" y="169"/>
                  </a:lnTo>
                  <a:lnTo>
                    <a:pt x="213" y="148"/>
                  </a:lnTo>
                  <a:lnTo>
                    <a:pt x="211" y="135"/>
                  </a:lnTo>
                  <a:lnTo>
                    <a:pt x="209" y="119"/>
                  </a:lnTo>
                  <a:lnTo>
                    <a:pt x="205" y="106"/>
                  </a:lnTo>
                  <a:lnTo>
                    <a:pt x="197" y="91"/>
                  </a:lnTo>
                  <a:lnTo>
                    <a:pt x="190" y="76"/>
                  </a:lnTo>
                  <a:lnTo>
                    <a:pt x="179" y="61"/>
                  </a:lnTo>
                  <a:lnTo>
                    <a:pt x="165" y="45"/>
                  </a:lnTo>
                  <a:lnTo>
                    <a:pt x="148" y="32"/>
                  </a:lnTo>
                  <a:lnTo>
                    <a:pt x="127" y="19"/>
                  </a:lnTo>
                  <a:lnTo>
                    <a:pt x="103" y="8"/>
                  </a:lnTo>
                  <a:lnTo>
                    <a:pt x="103" y="8"/>
                  </a:lnTo>
                  <a:lnTo>
                    <a:pt x="82" y="2"/>
                  </a:lnTo>
                  <a:lnTo>
                    <a:pt x="65" y="0"/>
                  </a:lnTo>
                  <a:lnTo>
                    <a:pt x="50" y="0"/>
                  </a:lnTo>
                  <a:lnTo>
                    <a:pt x="38" y="4"/>
                  </a:lnTo>
                  <a:lnTo>
                    <a:pt x="29" y="9"/>
                  </a:lnTo>
                  <a:lnTo>
                    <a:pt x="23" y="13"/>
                  </a:lnTo>
                  <a:lnTo>
                    <a:pt x="19" y="19"/>
                  </a:lnTo>
                  <a:lnTo>
                    <a:pt x="19" y="19"/>
                  </a:lnTo>
                  <a:lnTo>
                    <a:pt x="13" y="27"/>
                  </a:lnTo>
                  <a:lnTo>
                    <a:pt x="8" y="34"/>
                  </a:lnTo>
                  <a:lnTo>
                    <a:pt x="4" y="44"/>
                  </a:lnTo>
                  <a:lnTo>
                    <a:pt x="0" y="55"/>
                  </a:lnTo>
                  <a:lnTo>
                    <a:pt x="0" y="66"/>
                  </a:lnTo>
                  <a:lnTo>
                    <a:pt x="4" y="80"/>
                  </a:lnTo>
                  <a:lnTo>
                    <a:pt x="8" y="87"/>
                  </a:lnTo>
                  <a:lnTo>
                    <a:pt x="13" y="95"/>
                  </a:lnTo>
                  <a:lnTo>
                    <a:pt x="13" y="95"/>
                  </a:lnTo>
                  <a:lnTo>
                    <a:pt x="38" y="123"/>
                  </a:lnTo>
                  <a:lnTo>
                    <a:pt x="51" y="138"/>
                  </a:lnTo>
                  <a:lnTo>
                    <a:pt x="63" y="156"/>
                  </a:lnTo>
                  <a:lnTo>
                    <a:pt x="76" y="174"/>
                  </a:lnTo>
                  <a:lnTo>
                    <a:pt x="87" y="197"/>
                  </a:lnTo>
                  <a:lnTo>
                    <a:pt x="97" y="224"/>
                  </a:lnTo>
                  <a:lnTo>
                    <a:pt x="106" y="254"/>
                  </a:lnTo>
                  <a:lnTo>
                    <a:pt x="106" y="254"/>
                  </a:lnTo>
                  <a:lnTo>
                    <a:pt x="116" y="286"/>
                  </a:lnTo>
                  <a:lnTo>
                    <a:pt x="122" y="319"/>
                  </a:lnTo>
                  <a:lnTo>
                    <a:pt x="133" y="376"/>
                  </a:lnTo>
                  <a:lnTo>
                    <a:pt x="139" y="415"/>
                  </a:lnTo>
                  <a:lnTo>
                    <a:pt x="141" y="431"/>
                  </a:lnTo>
                  <a:lnTo>
                    <a:pt x="141" y="431"/>
                  </a:lnTo>
                  <a:lnTo>
                    <a:pt x="146" y="480"/>
                  </a:lnTo>
                  <a:lnTo>
                    <a:pt x="161" y="590"/>
                  </a:lnTo>
                  <a:lnTo>
                    <a:pt x="171" y="654"/>
                  </a:lnTo>
                  <a:lnTo>
                    <a:pt x="180" y="713"/>
                  </a:lnTo>
                  <a:lnTo>
                    <a:pt x="192" y="761"/>
                  </a:lnTo>
                  <a:lnTo>
                    <a:pt x="197" y="780"/>
                  </a:lnTo>
                  <a:lnTo>
                    <a:pt x="203" y="793"/>
                  </a:lnTo>
                  <a:lnTo>
                    <a:pt x="203" y="793"/>
                  </a:lnTo>
                  <a:lnTo>
                    <a:pt x="215" y="814"/>
                  </a:lnTo>
                  <a:lnTo>
                    <a:pt x="226" y="835"/>
                  </a:lnTo>
                  <a:lnTo>
                    <a:pt x="241" y="855"/>
                  </a:lnTo>
                  <a:lnTo>
                    <a:pt x="251" y="863"/>
                  </a:lnTo>
                  <a:lnTo>
                    <a:pt x="260" y="872"/>
                  </a:lnTo>
                  <a:lnTo>
                    <a:pt x="271" y="880"/>
                  </a:lnTo>
                  <a:lnTo>
                    <a:pt x="285" y="886"/>
                  </a:lnTo>
                  <a:lnTo>
                    <a:pt x="298" y="891"/>
                  </a:lnTo>
                  <a:lnTo>
                    <a:pt x="313" y="895"/>
                  </a:lnTo>
                  <a:lnTo>
                    <a:pt x="330" y="899"/>
                  </a:lnTo>
                  <a:lnTo>
                    <a:pt x="349" y="901"/>
                  </a:lnTo>
                  <a:lnTo>
                    <a:pt x="370" y="901"/>
                  </a:lnTo>
                  <a:lnTo>
                    <a:pt x="393" y="901"/>
                  </a:lnTo>
                  <a:lnTo>
                    <a:pt x="393" y="901"/>
                  </a:lnTo>
                  <a:lnTo>
                    <a:pt x="395" y="943"/>
                  </a:lnTo>
                  <a:lnTo>
                    <a:pt x="399" y="984"/>
                  </a:lnTo>
                  <a:lnTo>
                    <a:pt x="402" y="1030"/>
                  </a:lnTo>
                  <a:lnTo>
                    <a:pt x="402" y="1030"/>
                  </a:lnTo>
                  <a:lnTo>
                    <a:pt x="393" y="1032"/>
                  </a:lnTo>
                  <a:lnTo>
                    <a:pt x="370" y="1039"/>
                  </a:lnTo>
                  <a:lnTo>
                    <a:pt x="338" y="1053"/>
                  </a:lnTo>
                  <a:lnTo>
                    <a:pt x="323" y="1062"/>
                  </a:lnTo>
                  <a:lnTo>
                    <a:pt x="306" y="1072"/>
                  </a:lnTo>
                  <a:lnTo>
                    <a:pt x="306" y="1072"/>
                  </a:lnTo>
                  <a:lnTo>
                    <a:pt x="311" y="1075"/>
                  </a:lnTo>
                  <a:lnTo>
                    <a:pt x="321" y="1083"/>
                  </a:lnTo>
                  <a:lnTo>
                    <a:pt x="334" y="1096"/>
                  </a:lnTo>
                  <a:lnTo>
                    <a:pt x="338" y="1104"/>
                  </a:lnTo>
                  <a:lnTo>
                    <a:pt x="342" y="1113"/>
                  </a:lnTo>
                  <a:lnTo>
                    <a:pt x="342" y="1113"/>
                  </a:lnTo>
                  <a:lnTo>
                    <a:pt x="366" y="1104"/>
                  </a:lnTo>
                  <a:lnTo>
                    <a:pt x="387" y="1096"/>
                  </a:lnTo>
                  <a:lnTo>
                    <a:pt x="408" y="1092"/>
                  </a:lnTo>
                  <a:lnTo>
                    <a:pt x="408" y="1142"/>
                  </a:lnTo>
                  <a:lnTo>
                    <a:pt x="408" y="1142"/>
                  </a:lnTo>
                  <a:lnTo>
                    <a:pt x="414" y="1138"/>
                  </a:lnTo>
                  <a:lnTo>
                    <a:pt x="419" y="1134"/>
                  </a:lnTo>
                  <a:lnTo>
                    <a:pt x="429" y="1130"/>
                  </a:lnTo>
                  <a:lnTo>
                    <a:pt x="438" y="1128"/>
                  </a:lnTo>
                  <a:lnTo>
                    <a:pt x="448" y="1128"/>
                  </a:lnTo>
                  <a:lnTo>
                    <a:pt x="459" y="1132"/>
                  </a:lnTo>
                  <a:lnTo>
                    <a:pt x="469" y="1142"/>
                  </a:lnTo>
                  <a:lnTo>
                    <a:pt x="474" y="1092"/>
                  </a:lnTo>
                  <a:lnTo>
                    <a:pt x="474" y="1092"/>
                  </a:lnTo>
                  <a:lnTo>
                    <a:pt x="482" y="1092"/>
                  </a:lnTo>
                  <a:lnTo>
                    <a:pt x="499" y="1096"/>
                  </a:lnTo>
                  <a:lnTo>
                    <a:pt x="520" y="1102"/>
                  </a:lnTo>
                  <a:lnTo>
                    <a:pt x="531" y="1106"/>
                  </a:lnTo>
                  <a:lnTo>
                    <a:pt x="541" y="1111"/>
                  </a:lnTo>
                  <a:lnTo>
                    <a:pt x="541" y="1111"/>
                  </a:lnTo>
                  <a:lnTo>
                    <a:pt x="541" y="1106"/>
                  </a:lnTo>
                  <a:lnTo>
                    <a:pt x="548" y="1094"/>
                  </a:lnTo>
                  <a:lnTo>
                    <a:pt x="554" y="1087"/>
                  </a:lnTo>
                  <a:lnTo>
                    <a:pt x="562" y="1079"/>
                  </a:lnTo>
                  <a:lnTo>
                    <a:pt x="571" y="1073"/>
                  </a:lnTo>
                  <a:lnTo>
                    <a:pt x="583" y="1068"/>
                  </a:lnTo>
                  <a:lnTo>
                    <a:pt x="583" y="1068"/>
                  </a:lnTo>
                  <a:lnTo>
                    <a:pt x="573" y="1064"/>
                  </a:lnTo>
                  <a:lnTo>
                    <a:pt x="550" y="1053"/>
                  </a:lnTo>
                  <a:lnTo>
                    <a:pt x="516" y="1039"/>
                  </a:lnTo>
                  <a:lnTo>
                    <a:pt x="499" y="1034"/>
                  </a:lnTo>
                  <a:lnTo>
                    <a:pt x="480" y="1030"/>
                  </a:lnTo>
                  <a:lnTo>
                    <a:pt x="490" y="886"/>
                  </a:lnTo>
                  <a:lnTo>
                    <a:pt x="490" y="886"/>
                  </a:lnTo>
                  <a:lnTo>
                    <a:pt x="522" y="890"/>
                  </a:lnTo>
                  <a:lnTo>
                    <a:pt x="552" y="897"/>
                  </a:lnTo>
                  <a:lnTo>
                    <a:pt x="567" y="901"/>
                  </a:lnTo>
                  <a:lnTo>
                    <a:pt x="583" y="907"/>
                  </a:lnTo>
                  <a:lnTo>
                    <a:pt x="583" y="907"/>
                  </a:lnTo>
                  <a:lnTo>
                    <a:pt x="596" y="910"/>
                  </a:lnTo>
                  <a:lnTo>
                    <a:pt x="609" y="910"/>
                  </a:lnTo>
                  <a:lnTo>
                    <a:pt x="624" y="910"/>
                  </a:lnTo>
                  <a:lnTo>
                    <a:pt x="638" y="905"/>
                  </a:lnTo>
                  <a:lnTo>
                    <a:pt x="649" y="899"/>
                  </a:lnTo>
                  <a:lnTo>
                    <a:pt x="658" y="890"/>
                  </a:lnTo>
                  <a:lnTo>
                    <a:pt x="666" y="880"/>
                  </a:lnTo>
                  <a:lnTo>
                    <a:pt x="670" y="867"/>
                  </a:lnTo>
                  <a:lnTo>
                    <a:pt x="670" y="867"/>
                  </a:lnTo>
                  <a:lnTo>
                    <a:pt x="670" y="850"/>
                  </a:lnTo>
                  <a:lnTo>
                    <a:pt x="668" y="835"/>
                  </a:lnTo>
                  <a:lnTo>
                    <a:pt x="664" y="823"/>
                  </a:lnTo>
                  <a:lnTo>
                    <a:pt x="658" y="814"/>
                  </a:lnTo>
                  <a:lnTo>
                    <a:pt x="653" y="806"/>
                  </a:lnTo>
                  <a:lnTo>
                    <a:pt x="649" y="802"/>
                  </a:lnTo>
                  <a:lnTo>
                    <a:pt x="643" y="798"/>
                  </a:lnTo>
                  <a:lnTo>
                    <a:pt x="696" y="802"/>
                  </a:lnTo>
                  <a:lnTo>
                    <a:pt x="696" y="927"/>
                  </a:lnTo>
                  <a:lnTo>
                    <a:pt x="696" y="927"/>
                  </a:lnTo>
                  <a:lnTo>
                    <a:pt x="694" y="939"/>
                  </a:lnTo>
                  <a:lnTo>
                    <a:pt x="694" y="1151"/>
                  </a:lnTo>
                  <a:lnTo>
                    <a:pt x="694" y="1151"/>
                  </a:lnTo>
                  <a:lnTo>
                    <a:pt x="696" y="1166"/>
                  </a:lnTo>
                  <a:lnTo>
                    <a:pt x="700" y="1182"/>
                  </a:lnTo>
                  <a:lnTo>
                    <a:pt x="708" y="1195"/>
                  </a:lnTo>
                  <a:lnTo>
                    <a:pt x="717" y="1204"/>
                  </a:lnTo>
                  <a:lnTo>
                    <a:pt x="729" y="1214"/>
                  </a:lnTo>
                  <a:lnTo>
                    <a:pt x="742" y="1221"/>
                  </a:lnTo>
                  <a:lnTo>
                    <a:pt x="755" y="1225"/>
                  </a:lnTo>
                  <a:lnTo>
                    <a:pt x="770" y="1227"/>
                  </a:lnTo>
                  <a:lnTo>
                    <a:pt x="770" y="1227"/>
                  </a:lnTo>
                  <a:lnTo>
                    <a:pt x="786" y="1225"/>
                  </a:lnTo>
                  <a:lnTo>
                    <a:pt x="801" y="1221"/>
                  </a:lnTo>
                  <a:lnTo>
                    <a:pt x="814" y="1214"/>
                  </a:lnTo>
                  <a:lnTo>
                    <a:pt x="825" y="1204"/>
                  </a:lnTo>
                  <a:lnTo>
                    <a:pt x="835" y="1195"/>
                  </a:lnTo>
                  <a:lnTo>
                    <a:pt x="841" y="1182"/>
                  </a:lnTo>
                  <a:lnTo>
                    <a:pt x="846" y="1166"/>
                  </a:lnTo>
                  <a:lnTo>
                    <a:pt x="848" y="1151"/>
                  </a:lnTo>
                  <a:lnTo>
                    <a:pt x="848" y="939"/>
                  </a:lnTo>
                  <a:lnTo>
                    <a:pt x="848" y="939"/>
                  </a:lnTo>
                  <a:lnTo>
                    <a:pt x="846" y="927"/>
                  </a:lnTo>
                  <a:lnTo>
                    <a:pt x="846" y="742"/>
                  </a:lnTo>
                  <a:lnTo>
                    <a:pt x="846" y="742"/>
                  </a:lnTo>
                  <a:lnTo>
                    <a:pt x="846" y="726"/>
                  </a:lnTo>
                  <a:lnTo>
                    <a:pt x="844" y="713"/>
                  </a:lnTo>
                  <a:lnTo>
                    <a:pt x="839" y="696"/>
                  </a:lnTo>
                  <a:lnTo>
                    <a:pt x="833" y="688"/>
                  </a:lnTo>
                  <a:lnTo>
                    <a:pt x="827" y="679"/>
                  </a:lnTo>
                  <a:lnTo>
                    <a:pt x="820" y="671"/>
                  </a:lnTo>
                  <a:lnTo>
                    <a:pt x="808" y="666"/>
                  </a:lnTo>
                  <a:lnTo>
                    <a:pt x="797" y="660"/>
                  </a:lnTo>
                  <a:lnTo>
                    <a:pt x="782" y="654"/>
                  </a:lnTo>
                  <a:lnTo>
                    <a:pt x="765" y="652"/>
                  </a:lnTo>
                  <a:lnTo>
                    <a:pt x="746" y="651"/>
                  </a:lnTo>
                  <a:lnTo>
                    <a:pt x="746" y="651"/>
                  </a:lnTo>
                  <a:lnTo>
                    <a:pt x="704" y="651"/>
                  </a:lnTo>
                  <a:lnTo>
                    <a:pt x="666" y="649"/>
                  </a:lnTo>
                  <a:lnTo>
                    <a:pt x="602" y="643"/>
                  </a:lnTo>
                  <a:lnTo>
                    <a:pt x="558" y="637"/>
                  </a:lnTo>
                  <a:lnTo>
                    <a:pt x="541" y="633"/>
                  </a:lnTo>
                  <a:lnTo>
                    <a:pt x="573" y="518"/>
                  </a:lnTo>
                  <a:lnTo>
                    <a:pt x="480" y="341"/>
                  </a:lnTo>
                  <a:lnTo>
                    <a:pt x="512" y="341"/>
                  </a:lnTo>
                  <a:lnTo>
                    <a:pt x="59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40" name="Freeform 20"/>
            <p:cNvSpPr>
              <a:spLocks/>
            </p:cNvSpPr>
            <p:nvPr/>
          </p:nvSpPr>
          <p:spPr bwMode="auto">
            <a:xfrm>
              <a:off x="2640013" y="4524375"/>
              <a:ext cx="477838" cy="581025"/>
            </a:xfrm>
            <a:custGeom>
              <a:avLst/>
              <a:gdLst>
                <a:gd name="T0" fmla="*/ 383 w 601"/>
                <a:gd name="T1" fmla="*/ 669 h 730"/>
                <a:gd name="T2" fmla="*/ 383 w 601"/>
                <a:gd name="T3" fmla="*/ 78 h 730"/>
                <a:gd name="T4" fmla="*/ 404 w 601"/>
                <a:gd name="T5" fmla="*/ 78 h 730"/>
                <a:gd name="T6" fmla="*/ 431 w 601"/>
                <a:gd name="T7" fmla="*/ 78 h 730"/>
                <a:gd name="T8" fmla="*/ 438 w 601"/>
                <a:gd name="T9" fmla="*/ 78 h 730"/>
                <a:gd name="T10" fmla="*/ 452 w 601"/>
                <a:gd name="T11" fmla="*/ 72 h 730"/>
                <a:gd name="T12" fmla="*/ 463 w 601"/>
                <a:gd name="T13" fmla="*/ 61 h 730"/>
                <a:gd name="T14" fmla="*/ 469 w 601"/>
                <a:gd name="T15" fmla="*/ 47 h 730"/>
                <a:gd name="T16" fmla="*/ 471 w 601"/>
                <a:gd name="T17" fmla="*/ 38 h 730"/>
                <a:gd name="T18" fmla="*/ 467 w 601"/>
                <a:gd name="T19" fmla="*/ 25 h 730"/>
                <a:gd name="T20" fmla="*/ 459 w 601"/>
                <a:gd name="T21" fmla="*/ 11 h 730"/>
                <a:gd name="T22" fmla="*/ 446 w 601"/>
                <a:gd name="T23" fmla="*/ 4 h 730"/>
                <a:gd name="T24" fmla="*/ 431 w 601"/>
                <a:gd name="T25" fmla="*/ 0 h 730"/>
                <a:gd name="T26" fmla="*/ 252 w 601"/>
                <a:gd name="T27" fmla="*/ 0 h 730"/>
                <a:gd name="T28" fmla="*/ 87 w 601"/>
                <a:gd name="T29" fmla="*/ 0 h 730"/>
                <a:gd name="T30" fmla="*/ 80 w 601"/>
                <a:gd name="T31" fmla="*/ 23 h 730"/>
                <a:gd name="T32" fmla="*/ 57 w 601"/>
                <a:gd name="T33" fmla="*/ 53 h 730"/>
                <a:gd name="T34" fmla="*/ 32 w 601"/>
                <a:gd name="T35" fmla="*/ 70 h 730"/>
                <a:gd name="T36" fmla="*/ 11 w 601"/>
                <a:gd name="T37" fmla="*/ 78 h 730"/>
                <a:gd name="T38" fmla="*/ 232 w 601"/>
                <a:gd name="T39" fmla="*/ 669 h 730"/>
                <a:gd name="T40" fmla="*/ 25 w 601"/>
                <a:gd name="T41" fmla="*/ 669 h 730"/>
                <a:gd name="T42" fmla="*/ 6 w 601"/>
                <a:gd name="T43" fmla="*/ 677 h 730"/>
                <a:gd name="T44" fmla="*/ 0 w 601"/>
                <a:gd name="T45" fmla="*/ 696 h 730"/>
                <a:gd name="T46" fmla="*/ 0 w 601"/>
                <a:gd name="T47" fmla="*/ 705 h 730"/>
                <a:gd name="T48" fmla="*/ 6 w 601"/>
                <a:gd name="T49" fmla="*/ 723 h 730"/>
                <a:gd name="T50" fmla="*/ 25 w 601"/>
                <a:gd name="T51" fmla="*/ 730 h 730"/>
                <a:gd name="T52" fmla="*/ 577 w 601"/>
                <a:gd name="T53" fmla="*/ 730 h 730"/>
                <a:gd name="T54" fmla="*/ 596 w 601"/>
                <a:gd name="T55" fmla="*/ 723 h 730"/>
                <a:gd name="T56" fmla="*/ 601 w 601"/>
                <a:gd name="T57" fmla="*/ 705 h 730"/>
                <a:gd name="T58" fmla="*/ 601 w 601"/>
                <a:gd name="T59" fmla="*/ 696 h 730"/>
                <a:gd name="T60" fmla="*/ 596 w 601"/>
                <a:gd name="T61" fmla="*/ 677 h 730"/>
                <a:gd name="T62" fmla="*/ 577 w 601"/>
                <a:gd name="T63" fmla="*/ 669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1" h="730">
                  <a:moveTo>
                    <a:pt x="577" y="669"/>
                  </a:moveTo>
                  <a:lnTo>
                    <a:pt x="383" y="669"/>
                  </a:lnTo>
                  <a:lnTo>
                    <a:pt x="383" y="78"/>
                  </a:lnTo>
                  <a:lnTo>
                    <a:pt x="383" y="78"/>
                  </a:lnTo>
                  <a:lnTo>
                    <a:pt x="404" y="78"/>
                  </a:lnTo>
                  <a:lnTo>
                    <a:pt x="404" y="78"/>
                  </a:lnTo>
                  <a:lnTo>
                    <a:pt x="404" y="78"/>
                  </a:lnTo>
                  <a:lnTo>
                    <a:pt x="431" y="78"/>
                  </a:lnTo>
                  <a:lnTo>
                    <a:pt x="431" y="78"/>
                  </a:lnTo>
                  <a:lnTo>
                    <a:pt x="438" y="78"/>
                  </a:lnTo>
                  <a:lnTo>
                    <a:pt x="446" y="74"/>
                  </a:lnTo>
                  <a:lnTo>
                    <a:pt x="452" y="72"/>
                  </a:lnTo>
                  <a:lnTo>
                    <a:pt x="459" y="66"/>
                  </a:lnTo>
                  <a:lnTo>
                    <a:pt x="463" y="61"/>
                  </a:lnTo>
                  <a:lnTo>
                    <a:pt x="467" y="53"/>
                  </a:lnTo>
                  <a:lnTo>
                    <a:pt x="469" y="47"/>
                  </a:lnTo>
                  <a:lnTo>
                    <a:pt x="471" y="38"/>
                  </a:lnTo>
                  <a:lnTo>
                    <a:pt x="471" y="38"/>
                  </a:lnTo>
                  <a:lnTo>
                    <a:pt x="469" y="30"/>
                  </a:lnTo>
                  <a:lnTo>
                    <a:pt x="467" y="25"/>
                  </a:lnTo>
                  <a:lnTo>
                    <a:pt x="463" y="17"/>
                  </a:lnTo>
                  <a:lnTo>
                    <a:pt x="459" y="11"/>
                  </a:lnTo>
                  <a:lnTo>
                    <a:pt x="452" y="6"/>
                  </a:lnTo>
                  <a:lnTo>
                    <a:pt x="446" y="4"/>
                  </a:lnTo>
                  <a:lnTo>
                    <a:pt x="438" y="0"/>
                  </a:lnTo>
                  <a:lnTo>
                    <a:pt x="431" y="0"/>
                  </a:lnTo>
                  <a:lnTo>
                    <a:pt x="410" y="0"/>
                  </a:lnTo>
                  <a:lnTo>
                    <a:pt x="252" y="0"/>
                  </a:lnTo>
                  <a:lnTo>
                    <a:pt x="87" y="0"/>
                  </a:lnTo>
                  <a:lnTo>
                    <a:pt x="87" y="0"/>
                  </a:lnTo>
                  <a:lnTo>
                    <a:pt x="84" y="11"/>
                  </a:lnTo>
                  <a:lnTo>
                    <a:pt x="80" y="23"/>
                  </a:lnTo>
                  <a:lnTo>
                    <a:pt x="68" y="40"/>
                  </a:lnTo>
                  <a:lnTo>
                    <a:pt x="57" y="53"/>
                  </a:lnTo>
                  <a:lnTo>
                    <a:pt x="44" y="62"/>
                  </a:lnTo>
                  <a:lnTo>
                    <a:pt x="32" y="70"/>
                  </a:lnTo>
                  <a:lnTo>
                    <a:pt x="21" y="74"/>
                  </a:lnTo>
                  <a:lnTo>
                    <a:pt x="11" y="78"/>
                  </a:lnTo>
                  <a:lnTo>
                    <a:pt x="232" y="78"/>
                  </a:lnTo>
                  <a:lnTo>
                    <a:pt x="232" y="669"/>
                  </a:lnTo>
                  <a:lnTo>
                    <a:pt x="25" y="669"/>
                  </a:lnTo>
                  <a:lnTo>
                    <a:pt x="25" y="669"/>
                  </a:lnTo>
                  <a:lnTo>
                    <a:pt x="15" y="671"/>
                  </a:lnTo>
                  <a:lnTo>
                    <a:pt x="6" y="677"/>
                  </a:lnTo>
                  <a:lnTo>
                    <a:pt x="2" y="685"/>
                  </a:lnTo>
                  <a:lnTo>
                    <a:pt x="0" y="696"/>
                  </a:lnTo>
                  <a:lnTo>
                    <a:pt x="0" y="705"/>
                  </a:lnTo>
                  <a:lnTo>
                    <a:pt x="0" y="705"/>
                  </a:lnTo>
                  <a:lnTo>
                    <a:pt x="2" y="715"/>
                  </a:lnTo>
                  <a:lnTo>
                    <a:pt x="6" y="723"/>
                  </a:lnTo>
                  <a:lnTo>
                    <a:pt x="15" y="728"/>
                  </a:lnTo>
                  <a:lnTo>
                    <a:pt x="25" y="730"/>
                  </a:lnTo>
                  <a:lnTo>
                    <a:pt x="577" y="730"/>
                  </a:lnTo>
                  <a:lnTo>
                    <a:pt x="577" y="730"/>
                  </a:lnTo>
                  <a:lnTo>
                    <a:pt x="586" y="728"/>
                  </a:lnTo>
                  <a:lnTo>
                    <a:pt x="596" y="723"/>
                  </a:lnTo>
                  <a:lnTo>
                    <a:pt x="600" y="715"/>
                  </a:lnTo>
                  <a:lnTo>
                    <a:pt x="601" y="705"/>
                  </a:lnTo>
                  <a:lnTo>
                    <a:pt x="601" y="696"/>
                  </a:lnTo>
                  <a:lnTo>
                    <a:pt x="601" y="696"/>
                  </a:lnTo>
                  <a:lnTo>
                    <a:pt x="600" y="685"/>
                  </a:lnTo>
                  <a:lnTo>
                    <a:pt x="596" y="677"/>
                  </a:lnTo>
                  <a:lnTo>
                    <a:pt x="586" y="671"/>
                  </a:lnTo>
                  <a:lnTo>
                    <a:pt x="577" y="669"/>
                  </a:lnTo>
                  <a:lnTo>
                    <a:pt x="577" y="6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grpSp>
        <p:nvGrpSpPr>
          <p:cNvPr id="441" name="Group 440"/>
          <p:cNvGrpSpPr/>
          <p:nvPr/>
        </p:nvGrpSpPr>
        <p:grpSpPr>
          <a:xfrm>
            <a:off x="6891962" y="4895795"/>
            <a:ext cx="231866" cy="231867"/>
            <a:chOff x="9231815" y="1463481"/>
            <a:chExt cx="255053" cy="255053"/>
          </a:xfrm>
        </p:grpSpPr>
        <p:sp>
          <p:nvSpPr>
            <p:cNvPr id="442" name="Oval 441"/>
            <p:cNvSpPr/>
            <p:nvPr/>
          </p:nvSpPr>
          <p:spPr>
            <a:xfrm>
              <a:off x="9231815" y="1463481"/>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43" name="Picture 4" descr="\\psf\Host\Volumes\EP File Share\Touch\Project Juniper Partner Conference\Development\T2592\Artwork\Diagram Development\T2592_Diagrams-11.png"/>
            <p:cNvPicPr>
              <a:picLocks noChangeAspect="1" noChangeArrowheads="1"/>
            </p:cNvPicPr>
            <p:nvPr/>
          </p:nvPicPr>
          <p:blipFill>
            <a:blip r:embed="rId19" cstate="screen">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bwMode="auto">
            <a:xfrm>
              <a:off x="9276215" y="1510593"/>
              <a:ext cx="166255" cy="157942"/>
            </a:xfrm>
            <a:prstGeom prst="rect">
              <a:avLst/>
            </a:prstGeom>
            <a:noFill/>
            <a:ln>
              <a:noFill/>
            </a:ln>
            <a:extLst/>
          </p:spPr>
        </p:pic>
      </p:grpSp>
      <p:grpSp>
        <p:nvGrpSpPr>
          <p:cNvPr id="444" name="Group 443"/>
          <p:cNvGrpSpPr/>
          <p:nvPr/>
        </p:nvGrpSpPr>
        <p:grpSpPr>
          <a:xfrm>
            <a:off x="6891962" y="4224973"/>
            <a:ext cx="231866" cy="231867"/>
            <a:chOff x="9168267" y="2351735"/>
            <a:chExt cx="255053" cy="255053"/>
          </a:xfrm>
        </p:grpSpPr>
        <p:sp>
          <p:nvSpPr>
            <p:cNvPr id="445" name="Oval 444"/>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46" name="Picture 445"/>
            <p:cNvPicPr>
              <a:picLocks noChangeAspect="1"/>
            </p:cNvPicPr>
            <p:nvPr/>
          </p:nvPicPr>
          <p:blipFill>
            <a:blip r:embed="rId21" cstate="screen">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447" name="Group 446"/>
          <p:cNvGrpSpPr/>
          <p:nvPr/>
        </p:nvGrpSpPr>
        <p:grpSpPr>
          <a:xfrm>
            <a:off x="7990157" y="2948210"/>
            <a:ext cx="231866" cy="231867"/>
            <a:chOff x="9187417" y="1094468"/>
            <a:chExt cx="255053" cy="255053"/>
          </a:xfrm>
        </p:grpSpPr>
        <p:sp>
          <p:nvSpPr>
            <p:cNvPr id="448" name="Oval 447"/>
            <p:cNvSpPr/>
            <p:nvPr/>
          </p:nvSpPr>
          <p:spPr>
            <a:xfrm>
              <a:off x="9187417" y="1094468"/>
              <a:ext cx="255053" cy="255053"/>
            </a:xfrm>
            <a:prstGeom prst="ellipse">
              <a:avLst/>
            </a:prstGeom>
            <a:solidFill>
              <a:srgbClr val="C0000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49" name="Picture 4" descr="\\psf\Host\Volumes\EP File Share\Touch\Project Juniper Partner Conference\Development\T2592\Artwork\Diagram Development\T2592_Diagrams-11.png"/>
            <p:cNvPicPr>
              <a:picLocks noChangeAspect="1" noChangeArrowheads="1"/>
            </p:cNvPicPr>
            <p:nvPr/>
          </p:nvPicPr>
          <p:blipFill>
            <a:blip r:embed="rId19" cstate="screen">
              <a:extLst>
                <a:ext uri="{BEBA8EAE-BF5A-486C-A8C5-ECC9F3942E4B}">
                  <a14:imgProps xmlns:a14="http://schemas.microsoft.com/office/drawing/2010/main">
                    <a14:imgLayer r:embed="rId23">
                      <a14:imgEffect>
                        <a14:brightnessContrast bright="100000"/>
                      </a14:imgEffect>
                    </a14:imgLayer>
                  </a14:imgProps>
                </a:ext>
                <a:ext uri="{28A0092B-C50C-407E-A947-70E740481C1C}">
                  <a14:useLocalDpi xmlns:a14="http://schemas.microsoft.com/office/drawing/2010/main"/>
                </a:ext>
              </a:extLst>
            </a:blip>
            <a:stretch>
              <a:fillRect/>
            </a:stretch>
          </p:blipFill>
          <p:spPr bwMode="auto">
            <a:xfrm>
              <a:off x="9231817" y="1141580"/>
              <a:ext cx="166255" cy="157942"/>
            </a:xfrm>
            <a:prstGeom prst="rect">
              <a:avLst/>
            </a:prstGeom>
            <a:noFill/>
            <a:ln>
              <a:noFill/>
            </a:ln>
            <a:extLst/>
          </p:spPr>
        </p:pic>
      </p:grpSp>
      <p:grpSp>
        <p:nvGrpSpPr>
          <p:cNvPr id="450" name="Group 449"/>
          <p:cNvGrpSpPr/>
          <p:nvPr/>
        </p:nvGrpSpPr>
        <p:grpSpPr>
          <a:xfrm>
            <a:off x="6891962" y="4660232"/>
            <a:ext cx="231866" cy="231867"/>
            <a:chOff x="9168267" y="2351735"/>
            <a:chExt cx="255053" cy="255053"/>
          </a:xfrm>
        </p:grpSpPr>
        <p:sp>
          <p:nvSpPr>
            <p:cNvPr id="451" name="Oval 450"/>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52" name="Picture 451"/>
            <p:cNvPicPr>
              <a:picLocks noChangeAspect="1"/>
            </p:cNvPicPr>
            <p:nvPr/>
          </p:nvPicPr>
          <p:blipFill>
            <a:blip r:embed="rId21" cstate="screen">
              <a:extLst>
                <a:ext uri="{BEBA8EAE-BF5A-486C-A8C5-ECC9F3942E4B}">
                  <a14:imgProps xmlns:a14="http://schemas.microsoft.com/office/drawing/2010/main">
                    <a14:imgLayer r:embed="rId22">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453" name="Group 452"/>
          <p:cNvGrpSpPr/>
          <p:nvPr/>
        </p:nvGrpSpPr>
        <p:grpSpPr>
          <a:xfrm>
            <a:off x="7990157" y="2408234"/>
            <a:ext cx="231866" cy="231867"/>
            <a:chOff x="9168267" y="2351735"/>
            <a:chExt cx="255053" cy="255053"/>
          </a:xfrm>
        </p:grpSpPr>
        <p:sp>
          <p:nvSpPr>
            <p:cNvPr id="454" name="Oval 453"/>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55" name="Picture 454"/>
            <p:cNvPicPr>
              <a:picLocks noChangeAspect="1"/>
            </p:cNvPicPr>
            <p:nvPr/>
          </p:nvPicPr>
          <p:blipFill>
            <a:blip r:embed="rId21" cstate="screen">
              <a:extLst>
                <a:ext uri="{BEBA8EAE-BF5A-486C-A8C5-ECC9F3942E4B}">
                  <a14:imgProps xmlns:a14="http://schemas.microsoft.com/office/drawing/2010/main">
                    <a14:imgLayer r:embed="rId24">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456" name="Group 455"/>
          <p:cNvGrpSpPr/>
          <p:nvPr/>
        </p:nvGrpSpPr>
        <p:grpSpPr>
          <a:xfrm>
            <a:off x="4252863" y="2072701"/>
            <a:ext cx="231866" cy="231867"/>
            <a:chOff x="9168267" y="2351735"/>
            <a:chExt cx="255053" cy="255053"/>
          </a:xfrm>
        </p:grpSpPr>
        <p:sp>
          <p:nvSpPr>
            <p:cNvPr id="457" name="Oval 456"/>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58" name="Picture 457"/>
            <p:cNvPicPr>
              <a:picLocks noChangeAspect="1"/>
            </p:cNvPicPr>
            <p:nvPr/>
          </p:nvPicPr>
          <p:blipFill>
            <a:blip r:embed="rId21" cstate="screen">
              <a:extLst>
                <a:ext uri="{BEBA8EAE-BF5A-486C-A8C5-ECC9F3942E4B}">
                  <a14:imgProps xmlns:a14="http://schemas.microsoft.com/office/drawing/2010/main">
                    <a14:imgLayer r:embed="rId25">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459" name="Group 458"/>
          <p:cNvGrpSpPr/>
          <p:nvPr/>
        </p:nvGrpSpPr>
        <p:grpSpPr>
          <a:xfrm>
            <a:off x="4252863" y="2316784"/>
            <a:ext cx="231866" cy="231867"/>
            <a:chOff x="9231815" y="1463481"/>
            <a:chExt cx="255053" cy="255053"/>
          </a:xfrm>
        </p:grpSpPr>
        <p:sp>
          <p:nvSpPr>
            <p:cNvPr id="460" name="Oval 459"/>
            <p:cNvSpPr/>
            <p:nvPr/>
          </p:nvSpPr>
          <p:spPr>
            <a:xfrm>
              <a:off x="9231815" y="1463481"/>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61" name="Picture 4" descr="\\psf\Host\Volumes\EP File Share\Touch\Project Juniper Partner Conference\Development\T2592\Artwork\Diagram Development\T2592_Diagrams-11.png"/>
            <p:cNvPicPr>
              <a:picLocks noChangeAspect="1" noChangeArrowheads="1"/>
            </p:cNvPicPr>
            <p:nvPr/>
          </p:nvPicPr>
          <p:blipFill>
            <a:blip r:embed="rId19" cstate="screen">
              <a:extLst>
                <a:ext uri="{BEBA8EAE-BF5A-486C-A8C5-ECC9F3942E4B}">
                  <a14:imgProps xmlns:a14="http://schemas.microsoft.com/office/drawing/2010/main">
                    <a14:imgLayer r:embed="rId20">
                      <a14:imgEffect>
                        <a14:brightnessContrast bright="100000"/>
                      </a14:imgEffect>
                    </a14:imgLayer>
                  </a14:imgProps>
                </a:ext>
                <a:ext uri="{28A0092B-C50C-407E-A947-70E740481C1C}">
                  <a14:useLocalDpi xmlns:a14="http://schemas.microsoft.com/office/drawing/2010/main"/>
                </a:ext>
              </a:extLst>
            </a:blip>
            <a:stretch>
              <a:fillRect/>
            </a:stretch>
          </p:blipFill>
          <p:spPr bwMode="auto">
            <a:xfrm>
              <a:off x="9276215" y="1510593"/>
              <a:ext cx="166255" cy="157942"/>
            </a:xfrm>
            <a:prstGeom prst="rect">
              <a:avLst/>
            </a:prstGeom>
            <a:noFill/>
            <a:ln>
              <a:noFill/>
            </a:ln>
            <a:extLst/>
          </p:spPr>
        </p:pic>
      </p:grpSp>
      <p:grpSp>
        <p:nvGrpSpPr>
          <p:cNvPr id="462" name="Group 461"/>
          <p:cNvGrpSpPr/>
          <p:nvPr/>
        </p:nvGrpSpPr>
        <p:grpSpPr>
          <a:xfrm>
            <a:off x="6889794" y="3720939"/>
            <a:ext cx="231866" cy="231867"/>
            <a:chOff x="9149412" y="1946829"/>
            <a:chExt cx="255053" cy="255053"/>
          </a:xfrm>
        </p:grpSpPr>
        <p:sp>
          <p:nvSpPr>
            <p:cNvPr id="463" name="Oval 462"/>
            <p:cNvSpPr/>
            <p:nvPr/>
          </p:nvSpPr>
          <p:spPr>
            <a:xfrm>
              <a:off x="9149412" y="1946829"/>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64" name="Picture 2" descr="\\psf\Host\Volumes\EP File Share\Touch\Project Juniper Partner Conference\Development\T2592\Artwork\Diagram Development\T2592_Diagrams-09.png"/>
            <p:cNvPicPr>
              <a:picLocks noChangeAspect="1" noChangeArrowheads="1"/>
            </p:cNvPicPr>
            <p:nvPr/>
          </p:nvPicPr>
          <p:blipFill>
            <a:blip r:embed="rId26" cstate="screen">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9202026" y="1999443"/>
              <a:ext cx="149824" cy="14982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65" name="Group 464"/>
          <p:cNvGrpSpPr/>
          <p:nvPr/>
        </p:nvGrpSpPr>
        <p:grpSpPr>
          <a:xfrm>
            <a:off x="457208" y="1785964"/>
            <a:ext cx="3059113" cy="667927"/>
            <a:chOff x="457199" y="926419"/>
            <a:chExt cx="3059113" cy="667927"/>
          </a:xfrm>
        </p:grpSpPr>
        <p:sp>
          <p:nvSpPr>
            <p:cNvPr id="466" name="Rectangle 465"/>
            <p:cNvSpPr/>
            <p:nvPr/>
          </p:nvSpPr>
          <p:spPr>
            <a:xfrm>
              <a:off x="457199" y="926419"/>
              <a:ext cx="3059113" cy="667927"/>
            </a:xfrm>
            <a:prstGeom prst="rect">
              <a:avLst/>
            </a:prstGeom>
            <a:solidFill>
              <a:srgbClr val="292929"/>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mn-cs"/>
                </a:rPr>
                <a:t>Wired-like </a:t>
              </a:r>
              <a:br>
                <a:rPr kumimoji="0" lang="en-US" sz="1300" b="0" i="0" u="none" strike="noStrike" kern="0" cap="none" spc="0" normalizeH="0" baseline="0" noProof="0" dirty="0">
                  <a:ln>
                    <a:noFill/>
                  </a:ln>
                  <a:solidFill>
                    <a:srgbClr val="FFFFFF"/>
                  </a:solidFill>
                  <a:effectLst/>
                  <a:uLnTx/>
                  <a:uFillTx/>
                  <a:latin typeface="Arial"/>
                  <a:ea typeface="+mn-ea"/>
                  <a:cs typeface="+mn-cs"/>
                </a:rPr>
              </a:br>
              <a:r>
                <a:rPr kumimoji="0" lang="en-US" sz="1300" b="0" i="0" u="none" strike="noStrike" kern="0" cap="none" spc="0" normalizeH="0" baseline="0" noProof="0" dirty="0">
                  <a:ln>
                    <a:noFill/>
                  </a:ln>
                  <a:solidFill>
                    <a:srgbClr val="FFFFFF"/>
                  </a:solidFill>
                  <a:effectLst/>
                  <a:uLnTx/>
                  <a:uFillTx/>
                  <a:latin typeface="Arial"/>
                  <a:ea typeface="+mn-ea"/>
                  <a:cs typeface="+mn-cs"/>
                </a:rPr>
                <a:t>Performance Everywhere</a:t>
              </a:r>
            </a:p>
          </p:txBody>
        </p:sp>
        <p:sp>
          <p:nvSpPr>
            <p:cNvPr id="467" name="Oval 466"/>
            <p:cNvSpPr/>
            <p:nvPr/>
          </p:nvSpPr>
          <p:spPr>
            <a:xfrm>
              <a:off x="581613" y="1079524"/>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dirty="0">
                  <a:ln>
                    <a:noFill/>
                  </a:ln>
                  <a:solidFill>
                    <a:srgbClr val="333333"/>
                  </a:solidFill>
                  <a:effectLst/>
                  <a:uLnTx/>
                  <a:uFillTx/>
                  <a:latin typeface="Arial"/>
                  <a:ea typeface="+mn-ea"/>
                  <a:cs typeface="+mn-cs"/>
                </a:rPr>
                <a:t>1</a:t>
              </a:r>
            </a:p>
          </p:txBody>
        </p:sp>
      </p:grpSp>
      <p:grpSp>
        <p:nvGrpSpPr>
          <p:cNvPr id="468" name="Group 467"/>
          <p:cNvGrpSpPr/>
          <p:nvPr/>
        </p:nvGrpSpPr>
        <p:grpSpPr>
          <a:xfrm>
            <a:off x="457200" y="2505014"/>
            <a:ext cx="3059112" cy="667927"/>
            <a:chOff x="457200" y="1645469"/>
            <a:chExt cx="3059112" cy="667927"/>
          </a:xfrm>
        </p:grpSpPr>
        <p:sp>
          <p:nvSpPr>
            <p:cNvPr id="469" name="Rectangle 468"/>
            <p:cNvSpPr/>
            <p:nvPr/>
          </p:nvSpPr>
          <p:spPr>
            <a:xfrm>
              <a:off x="457200" y="1645469"/>
              <a:ext cx="3059112" cy="667927"/>
            </a:xfrm>
            <a:prstGeom prst="rect">
              <a:avLst/>
            </a:prstGeom>
            <a:solidFill>
              <a:srgbClr val="1D3645"/>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mn-cs"/>
                </a:rPr>
                <a:t>Designed for </a:t>
              </a:r>
              <a:r>
                <a:rPr kumimoji="0" lang="en-US" sz="1300" b="0" i="0" u="none" strike="noStrike" kern="0" cap="none" spc="0" normalizeH="0" baseline="0" noProof="0" dirty="0" smtClean="0">
                  <a:ln>
                    <a:noFill/>
                  </a:ln>
                  <a:solidFill>
                    <a:srgbClr val="FFFFFF"/>
                  </a:solidFill>
                  <a:effectLst/>
                  <a:uLnTx/>
                  <a:uFillTx/>
                  <a:latin typeface="Arial"/>
                  <a:ea typeface="+mn-ea"/>
                  <a:cs typeface="+mn-cs"/>
                </a:rPr>
                <a:t>Bandwidth</a:t>
              </a:r>
              <a:r>
                <a:rPr kumimoji="0" lang="en-US" sz="1300" b="0" i="0" u="none" strike="noStrike" kern="0" cap="none" spc="0" normalizeH="0" baseline="0" noProof="0" dirty="0">
                  <a:ln>
                    <a:noFill/>
                  </a:ln>
                  <a:solidFill>
                    <a:srgbClr val="FFFFFF"/>
                  </a:solidFill>
                  <a:effectLst/>
                  <a:uLnTx/>
                  <a:uFillTx/>
                  <a:latin typeface="Arial"/>
                  <a:ea typeface="+mn-ea"/>
                  <a:cs typeface="+mn-cs"/>
                </a:rPr>
                <a:t/>
              </a:r>
              <a:br>
                <a:rPr kumimoji="0" lang="en-US" sz="1300" b="0" i="0" u="none" strike="noStrike" kern="0" cap="none" spc="0" normalizeH="0" baseline="0" noProof="0" dirty="0">
                  <a:ln>
                    <a:noFill/>
                  </a:ln>
                  <a:solidFill>
                    <a:srgbClr val="FFFFFF"/>
                  </a:solidFill>
                  <a:effectLst/>
                  <a:uLnTx/>
                  <a:uFillTx/>
                  <a:latin typeface="Arial"/>
                  <a:ea typeface="+mn-ea"/>
                  <a:cs typeface="+mn-cs"/>
                </a:rPr>
              </a:br>
              <a:r>
                <a:rPr kumimoji="0" lang="en-US" sz="1300" b="0" i="0" u="none" strike="noStrike" kern="0" cap="none" spc="0" normalizeH="0" baseline="0" noProof="0" dirty="0">
                  <a:ln>
                    <a:noFill/>
                  </a:ln>
                  <a:solidFill>
                    <a:srgbClr val="FFFFFF"/>
                  </a:solidFill>
                  <a:effectLst/>
                  <a:uLnTx/>
                  <a:uFillTx/>
                  <a:latin typeface="Arial"/>
                  <a:ea typeface="+mn-ea"/>
                  <a:cs typeface="+mn-cs"/>
                </a:rPr>
                <a:t>Hungry </a:t>
              </a:r>
              <a:r>
                <a:rPr kumimoji="0" lang="en-US" sz="1300" b="0" i="0" u="none" strike="noStrike" kern="0" cap="none" spc="0" normalizeH="0" baseline="0" noProof="0" dirty="0" smtClean="0">
                  <a:ln>
                    <a:noFill/>
                  </a:ln>
                  <a:solidFill>
                    <a:srgbClr val="FFFFFF"/>
                  </a:solidFill>
                  <a:effectLst/>
                  <a:uLnTx/>
                  <a:uFillTx/>
                  <a:latin typeface="Arial"/>
                  <a:ea typeface="+mn-ea"/>
                  <a:cs typeface="+mn-cs"/>
                </a:rPr>
                <a:t>Rich-Media Applications</a:t>
              </a:r>
              <a:endParaRPr kumimoji="0" lang="en-US" sz="1300" b="0" i="0" u="none" strike="noStrike" kern="0" cap="none" spc="0" normalizeH="0" baseline="0" noProof="0" dirty="0">
                <a:ln>
                  <a:noFill/>
                </a:ln>
                <a:solidFill>
                  <a:srgbClr val="FFFFFF"/>
                </a:solidFill>
                <a:effectLst/>
                <a:uLnTx/>
                <a:uFillTx/>
                <a:latin typeface="Arial"/>
                <a:ea typeface="+mn-ea"/>
                <a:cs typeface="+mn-cs"/>
              </a:endParaRPr>
            </a:p>
          </p:txBody>
        </p:sp>
        <p:sp>
          <p:nvSpPr>
            <p:cNvPr id="470" name="Oval 469"/>
            <p:cNvSpPr/>
            <p:nvPr/>
          </p:nvSpPr>
          <p:spPr>
            <a:xfrm>
              <a:off x="581613" y="1800358"/>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a:ln>
                    <a:noFill/>
                  </a:ln>
                  <a:solidFill>
                    <a:srgbClr val="333333"/>
                  </a:solidFill>
                  <a:effectLst/>
                  <a:uLnTx/>
                  <a:uFillTx/>
                  <a:latin typeface="Arial"/>
                  <a:ea typeface="+mn-ea"/>
                  <a:cs typeface="+mn-cs"/>
                </a:rPr>
                <a:t>2</a:t>
              </a:r>
              <a:endParaRPr kumimoji="0" lang="en-US" sz="1400" b="0" i="0" u="none" strike="noStrike" kern="0" cap="none" spc="0" normalizeH="0" baseline="0" noProof="0" dirty="0">
                <a:ln>
                  <a:noFill/>
                </a:ln>
                <a:solidFill>
                  <a:srgbClr val="333333"/>
                </a:solidFill>
                <a:effectLst/>
                <a:uLnTx/>
                <a:uFillTx/>
                <a:latin typeface="Arial"/>
                <a:ea typeface="+mn-ea"/>
                <a:cs typeface="+mn-cs"/>
              </a:endParaRPr>
            </a:p>
          </p:txBody>
        </p:sp>
      </p:grpSp>
      <p:grpSp>
        <p:nvGrpSpPr>
          <p:cNvPr id="471" name="Group 470"/>
          <p:cNvGrpSpPr/>
          <p:nvPr/>
        </p:nvGrpSpPr>
        <p:grpSpPr>
          <a:xfrm>
            <a:off x="457200" y="3222100"/>
            <a:ext cx="3059112" cy="667927"/>
            <a:chOff x="457200" y="2362555"/>
            <a:chExt cx="3059112" cy="667927"/>
          </a:xfrm>
        </p:grpSpPr>
        <p:sp>
          <p:nvSpPr>
            <p:cNvPr id="472" name="Rectangle 471"/>
            <p:cNvSpPr/>
            <p:nvPr/>
          </p:nvSpPr>
          <p:spPr>
            <a:xfrm>
              <a:off x="457200" y="2362555"/>
              <a:ext cx="3059112" cy="667927"/>
            </a:xfrm>
            <a:prstGeom prst="rect">
              <a:avLst/>
            </a:prstGeom>
            <a:solidFill>
              <a:srgbClr val="2F5376"/>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a:ln>
                    <a:noFill/>
                  </a:ln>
                  <a:solidFill>
                    <a:srgbClr val="FFFFFF"/>
                  </a:solidFill>
                  <a:effectLst/>
                  <a:uLnTx/>
                  <a:uFillTx/>
                  <a:latin typeface="Arial"/>
                  <a:ea typeface="+mn-ea"/>
                  <a:cs typeface="+mn-cs"/>
                </a:rPr>
                <a:t>No Performance Tradeoffs </a:t>
              </a:r>
              <a:br>
                <a:rPr kumimoji="0" lang="en-US" sz="1300" b="0" i="0" u="none" strike="noStrike" kern="0" cap="none" spc="0" normalizeH="0" baseline="0" noProof="0" dirty="0">
                  <a:ln>
                    <a:noFill/>
                  </a:ln>
                  <a:solidFill>
                    <a:srgbClr val="FFFFFF"/>
                  </a:solidFill>
                  <a:effectLst/>
                  <a:uLnTx/>
                  <a:uFillTx/>
                  <a:latin typeface="Arial"/>
                  <a:ea typeface="+mn-ea"/>
                  <a:cs typeface="+mn-cs"/>
                </a:rPr>
              </a:br>
              <a:r>
                <a:rPr kumimoji="0" lang="en-US" sz="1300" b="0" i="0" u="none" strike="noStrike" kern="0" cap="none" spc="0" normalizeH="0" baseline="0" noProof="0" dirty="0" smtClean="0">
                  <a:ln>
                    <a:noFill/>
                  </a:ln>
                  <a:solidFill>
                    <a:srgbClr val="FFFFFF"/>
                  </a:solidFill>
                  <a:effectLst/>
                  <a:uLnTx/>
                  <a:uFillTx/>
                  <a:latin typeface="Arial"/>
                  <a:ea typeface="+mn-ea"/>
                  <a:cs typeface="+mn-cs"/>
                </a:rPr>
                <a:t>as </a:t>
              </a:r>
              <a:r>
                <a:rPr kumimoji="0" lang="en-US" sz="1300" b="0" i="0" u="none" strike="noStrike" kern="0" cap="none" spc="0" normalizeH="0" baseline="0" noProof="0" dirty="0">
                  <a:ln>
                    <a:noFill/>
                  </a:ln>
                  <a:solidFill>
                    <a:srgbClr val="FFFFFF"/>
                  </a:solidFill>
                  <a:effectLst/>
                  <a:uLnTx/>
                  <a:uFillTx/>
                  <a:latin typeface="Arial"/>
                  <a:ea typeface="+mn-ea"/>
                  <a:cs typeface="+mn-cs"/>
                </a:rPr>
                <a:t>Campus Scales</a:t>
              </a:r>
            </a:p>
          </p:txBody>
        </p:sp>
        <p:sp>
          <p:nvSpPr>
            <p:cNvPr id="473" name="Oval 472"/>
            <p:cNvSpPr/>
            <p:nvPr/>
          </p:nvSpPr>
          <p:spPr>
            <a:xfrm>
              <a:off x="581613" y="2517444"/>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dirty="0">
                  <a:ln>
                    <a:noFill/>
                  </a:ln>
                  <a:solidFill>
                    <a:srgbClr val="333333"/>
                  </a:solidFill>
                  <a:effectLst/>
                  <a:uLnTx/>
                  <a:uFillTx/>
                  <a:latin typeface="Arial"/>
                  <a:ea typeface="+mn-ea"/>
                  <a:cs typeface="+mn-cs"/>
                </a:rPr>
                <a:t>3</a:t>
              </a:r>
            </a:p>
          </p:txBody>
        </p:sp>
      </p:grpSp>
      <p:sp>
        <p:nvSpPr>
          <p:cNvPr id="474" name="Rectangle 473"/>
          <p:cNvSpPr/>
          <p:nvPr>
            <p:custDataLst>
              <p:tags r:id="rId2"/>
            </p:custDataLst>
          </p:nvPr>
        </p:nvSpPr>
        <p:spPr>
          <a:xfrm>
            <a:off x="2548532" y="4744978"/>
            <a:ext cx="962452" cy="627499"/>
          </a:xfrm>
          <a:prstGeom prst="rect">
            <a:avLst/>
          </a:prstGeom>
          <a:solidFill>
            <a:srgbClr val="FF9539"/>
          </a:solidFill>
          <a:ln w="25400" cap="flat" cmpd="sng" algn="ctr">
            <a:noFill/>
            <a:prstDash val="solid"/>
          </a:ln>
          <a:effectLst/>
        </p:spPr>
        <p:txBody>
          <a:bodyPr lIns="91440" tIns="0" rIns="9144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Protection </a:t>
            </a: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for </a:t>
            </a:r>
            <a:r>
              <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High Priority Sessions</a:t>
            </a:r>
          </a:p>
        </p:txBody>
      </p:sp>
      <p:sp>
        <p:nvSpPr>
          <p:cNvPr id="475" name="Rectangle 474"/>
          <p:cNvSpPr/>
          <p:nvPr>
            <p:custDataLst>
              <p:tags r:id="rId3"/>
            </p:custDataLst>
          </p:nvPr>
        </p:nvSpPr>
        <p:spPr>
          <a:xfrm>
            <a:off x="1502865" y="4744978"/>
            <a:ext cx="962452" cy="627499"/>
          </a:xfrm>
          <a:prstGeom prst="rect">
            <a:avLst/>
          </a:prstGeom>
          <a:solidFill>
            <a:srgbClr val="FF9539"/>
          </a:solidFill>
          <a:ln w="254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Optimized Distribution </a:t>
            </a: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of </a:t>
            </a:r>
            <a:r>
              <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Traffic </a:t>
            </a:r>
            <a:r>
              <a:rPr kumimoji="0" lang="en-US" sz="1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on APs</a:t>
            </a:r>
            <a:endPar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476" name="Rectangle 475"/>
          <p:cNvSpPr/>
          <p:nvPr>
            <p:custDataLst>
              <p:tags r:id="rId4"/>
            </p:custDataLst>
          </p:nvPr>
        </p:nvSpPr>
        <p:spPr>
          <a:xfrm>
            <a:off x="457199" y="4744978"/>
            <a:ext cx="962452" cy="627499"/>
          </a:xfrm>
          <a:prstGeom prst="rect">
            <a:avLst/>
          </a:prstGeom>
          <a:solidFill>
            <a:srgbClr val="FF9539"/>
          </a:solidFill>
          <a:ln w="25400" cap="flat" cmpd="sng" algn="ctr">
            <a:noFill/>
            <a:prstDash val="solid"/>
          </a:ln>
          <a:effectLst/>
        </p:spPr>
        <p:txBody>
          <a:bodyPr wrap="square" lIns="91440" tIns="0" rIns="9144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Low Latency &amp; Increased Throughput</a:t>
            </a:r>
          </a:p>
        </p:txBody>
      </p:sp>
    </p:spTree>
    <p:custDataLst>
      <p:tags r:id="rId1"/>
    </p:custDataLst>
    <p:extLst>
      <p:ext uri="{BB962C8B-B14F-4D97-AF65-F5344CB8AC3E}">
        <p14:creationId xmlns:p14="http://schemas.microsoft.com/office/powerpoint/2010/main" val="2789374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500"/>
                                        <p:tgtEl>
                                          <p:spTgt spid="46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68"/>
                                        </p:tgtEl>
                                        <p:attrNameLst>
                                          <p:attrName>style.visibility</p:attrName>
                                        </p:attrNameLst>
                                      </p:cBhvr>
                                      <p:to>
                                        <p:strVal val="visible"/>
                                      </p:to>
                                    </p:set>
                                    <p:animEffect transition="in" filter="fade">
                                      <p:cBhvr>
                                        <p:cTn id="11" dur="500"/>
                                        <p:tgtEl>
                                          <p:spTgt spid="46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71"/>
                                        </p:tgtEl>
                                        <p:attrNameLst>
                                          <p:attrName>style.visibility</p:attrName>
                                        </p:attrNameLst>
                                      </p:cBhvr>
                                      <p:to>
                                        <p:strVal val="visible"/>
                                      </p:to>
                                    </p:set>
                                    <p:animEffect transition="in" filter="fade">
                                      <p:cBhvr>
                                        <p:cTn id="15" dur="500"/>
                                        <p:tgtEl>
                                          <p:spTgt spid="47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76"/>
                                        </p:tgtEl>
                                        <p:attrNameLst>
                                          <p:attrName>style.visibility</p:attrName>
                                        </p:attrNameLst>
                                      </p:cBhvr>
                                      <p:to>
                                        <p:strVal val="visible"/>
                                      </p:to>
                                    </p:set>
                                    <p:animEffect transition="in" filter="dissolve">
                                      <p:cBhvr>
                                        <p:cTn id="19" dur="500"/>
                                        <p:tgtEl>
                                          <p:spTgt spid="476"/>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474"/>
                                        </p:tgtEl>
                                        <p:attrNameLst>
                                          <p:attrName>style.visibility</p:attrName>
                                        </p:attrNameLst>
                                      </p:cBhvr>
                                      <p:to>
                                        <p:strVal val="visible"/>
                                      </p:to>
                                    </p:set>
                                    <p:animEffect transition="in" filter="dissolve">
                                      <p:cBhvr>
                                        <p:cTn id="22" dur="500"/>
                                        <p:tgtEl>
                                          <p:spTgt spid="474"/>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75"/>
                                        </p:tgtEl>
                                        <p:attrNameLst>
                                          <p:attrName>style.visibility</p:attrName>
                                        </p:attrNameLst>
                                      </p:cBhvr>
                                      <p:to>
                                        <p:strVal val="visible"/>
                                      </p:to>
                                    </p:set>
                                    <p:animEffect transition="in" filter="dissolve">
                                      <p:cBhvr>
                                        <p:cTn id="25" dur="500"/>
                                        <p:tgtEl>
                                          <p:spTgt spid="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4" grpId="0" animBg="1"/>
      <p:bldP spid="475" grpId="0" animBg="1"/>
      <p:bldP spid="4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lvl="0"/>
            <a:r>
              <a:rPr lang="en-US" dirty="0" smtClean="0"/>
              <a:t>3. Highly resilient</a:t>
            </a:r>
            <a:br>
              <a:rPr lang="en-US" dirty="0" smtClean="0"/>
            </a:br>
            <a:r>
              <a:rPr lang="en-US" sz="1800" dirty="0" smtClean="0">
                <a:solidFill>
                  <a:srgbClr val="FF9539"/>
                </a:solidFill>
              </a:rPr>
              <a:t>FOR </a:t>
            </a:r>
            <a:r>
              <a:rPr lang="en-US" sz="1800" dirty="0">
                <a:solidFill>
                  <a:srgbClr val="FF9539"/>
                </a:solidFill>
              </a:rPr>
              <a:t>Non-stop productivity </a:t>
            </a:r>
          </a:p>
        </p:txBody>
      </p:sp>
      <p:sp>
        <p:nvSpPr>
          <p:cNvPr id="381" name="Rectangle 380"/>
          <p:cNvSpPr/>
          <p:nvPr/>
        </p:nvSpPr>
        <p:spPr>
          <a:xfrm>
            <a:off x="3994963" y="1790718"/>
            <a:ext cx="4916661" cy="3738854"/>
          </a:xfrm>
          <a:prstGeom prst="rect">
            <a:avLst/>
          </a:prstGeom>
          <a:gradFill>
            <a:gsLst>
              <a:gs pos="0">
                <a:srgbClr val="FAFAFA"/>
              </a:gs>
              <a:gs pos="100000">
                <a:srgbClr val="FFFFFF">
                  <a:alpha val="35000"/>
                </a:srgbClr>
              </a:gs>
            </a:gsLst>
            <a:lin ang="5400000" scaled="0"/>
          </a:gradFill>
          <a:ln w="25400" cap="flat" cmpd="sng" algn="ctr">
            <a:noFill/>
            <a:prstDash val="solid"/>
          </a:ln>
          <a:effectLst/>
        </p:spPr>
        <p:txBody>
          <a:bodyPr lIns="122485" tIns="81648" rIns="81648" bIns="81648" rtlCol="0" anchor="t"/>
          <a:lstStyle/>
          <a:p>
            <a:pPr marL="0" marR="0" lvl="0" indent="0" defTabSz="914400" eaLnBrk="1" fontAlgn="auto" latinLnBrk="0" hangingPunct="1">
              <a:lnSpc>
                <a:spcPct val="110000"/>
              </a:lnSpc>
              <a:spcBef>
                <a:spcPts val="0"/>
              </a:spcBef>
              <a:spcAft>
                <a:spcPts val="0"/>
              </a:spcAft>
              <a:buClrTx/>
              <a:buSzTx/>
              <a:buFontTx/>
              <a:buNone/>
              <a:tabLst/>
              <a:defRPr/>
            </a:pPr>
            <a:endParaRPr kumimoji="0" lang="en-US" sz="1300" b="0" i="0" u="none" strike="noStrike" kern="0" cap="none" spc="0" normalizeH="0" baseline="0" noProof="0" dirty="0">
              <a:ln>
                <a:noFill/>
              </a:ln>
              <a:solidFill>
                <a:srgbClr val="292929"/>
              </a:solidFill>
              <a:effectLst/>
              <a:uLnTx/>
              <a:uFillTx/>
              <a:latin typeface="Arial" charset="0"/>
              <a:ea typeface="+mn-ea"/>
              <a:cs typeface="Arial" charset="0"/>
            </a:endParaRPr>
          </a:p>
        </p:txBody>
      </p:sp>
      <p:sp>
        <p:nvSpPr>
          <p:cNvPr id="382" name="Rectangle 381"/>
          <p:cNvSpPr/>
          <p:nvPr/>
        </p:nvSpPr>
        <p:spPr>
          <a:xfrm>
            <a:off x="4133236" y="3105647"/>
            <a:ext cx="4339252" cy="2339875"/>
          </a:xfrm>
          <a:prstGeom prst="rect">
            <a:avLst/>
          </a:prstGeom>
          <a:solidFill>
            <a:srgbClr val="C0C0C0">
              <a:alpha val="34000"/>
            </a:srgbClr>
          </a:solidFill>
          <a:ln w="25400" cap="flat" cmpd="sng" algn="ctr">
            <a:noFill/>
            <a:prstDash val="solid"/>
          </a:ln>
          <a:effectLst/>
        </p:spPr>
        <p:txBody>
          <a:bodyPr lIns="81648" tIns="40824" rIns="81648" bIns="40824"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cxnSp>
        <p:nvCxnSpPr>
          <p:cNvPr id="383" name="Straight Connector 382"/>
          <p:cNvCxnSpPr/>
          <p:nvPr/>
        </p:nvCxnSpPr>
        <p:spPr>
          <a:xfrm flipV="1">
            <a:off x="6129628" y="3471071"/>
            <a:ext cx="0" cy="713294"/>
          </a:xfrm>
          <a:prstGeom prst="line">
            <a:avLst/>
          </a:prstGeom>
          <a:noFill/>
          <a:ln w="38100" cap="flat" cmpd="sng" algn="ctr">
            <a:solidFill>
              <a:srgbClr val="A0B9C8"/>
            </a:solidFill>
            <a:prstDash val="solid"/>
          </a:ln>
          <a:effectLst/>
        </p:spPr>
      </p:cxnSp>
      <p:cxnSp>
        <p:nvCxnSpPr>
          <p:cNvPr id="384" name="Straight Connector 383"/>
          <p:cNvCxnSpPr/>
          <p:nvPr/>
        </p:nvCxnSpPr>
        <p:spPr>
          <a:xfrm flipV="1">
            <a:off x="6132932" y="3920380"/>
            <a:ext cx="0" cy="256661"/>
          </a:xfrm>
          <a:prstGeom prst="line">
            <a:avLst/>
          </a:prstGeom>
          <a:noFill/>
          <a:ln w="38100" cap="flat" cmpd="sng" algn="ctr">
            <a:solidFill>
              <a:srgbClr val="008000"/>
            </a:solidFill>
            <a:prstDash val="solid"/>
          </a:ln>
          <a:effectLst/>
        </p:spPr>
      </p:cxnSp>
      <p:cxnSp>
        <p:nvCxnSpPr>
          <p:cNvPr id="385" name="Straight Connector 384"/>
          <p:cNvCxnSpPr/>
          <p:nvPr/>
        </p:nvCxnSpPr>
        <p:spPr>
          <a:xfrm flipV="1">
            <a:off x="6134392" y="3471072"/>
            <a:ext cx="0" cy="713294"/>
          </a:xfrm>
          <a:prstGeom prst="line">
            <a:avLst/>
          </a:prstGeom>
          <a:noFill/>
          <a:ln w="38100" cap="flat" cmpd="sng" algn="ctr">
            <a:solidFill>
              <a:srgbClr val="008000"/>
            </a:solidFill>
            <a:prstDash val="solid"/>
          </a:ln>
          <a:effectLst/>
        </p:spPr>
      </p:cxnSp>
      <p:cxnSp>
        <p:nvCxnSpPr>
          <p:cNvPr id="386" name="Straight Connector 385"/>
          <p:cNvCxnSpPr/>
          <p:nvPr/>
        </p:nvCxnSpPr>
        <p:spPr>
          <a:xfrm flipH="1">
            <a:off x="5974522" y="3485495"/>
            <a:ext cx="164592" cy="1"/>
          </a:xfrm>
          <a:prstGeom prst="line">
            <a:avLst/>
          </a:prstGeom>
          <a:noFill/>
          <a:ln w="38100" cap="flat" cmpd="sng" algn="ctr">
            <a:solidFill>
              <a:srgbClr val="008000"/>
            </a:solidFill>
            <a:prstDash val="solid"/>
          </a:ln>
          <a:effectLst/>
        </p:spPr>
      </p:cxnSp>
      <p:cxnSp>
        <p:nvCxnSpPr>
          <p:cNvPr id="387" name="Straight Connector 386"/>
          <p:cNvCxnSpPr/>
          <p:nvPr/>
        </p:nvCxnSpPr>
        <p:spPr>
          <a:xfrm flipH="1" flipV="1">
            <a:off x="5469088" y="3471071"/>
            <a:ext cx="9486" cy="713294"/>
          </a:xfrm>
          <a:prstGeom prst="line">
            <a:avLst/>
          </a:prstGeom>
          <a:noFill/>
          <a:ln w="38100" cap="flat" cmpd="sng" algn="ctr">
            <a:solidFill>
              <a:srgbClr val="A0B9C8"/>
            </a:solidFill>
            <a:prstDash val="solid"/>
          </a:ln>
          <a:effectLst/>
        </p:spPr>
      </p:cxnSp>
      <p:cxnSp>
        <p:nvCxnSpPr>
          <p:cNvPr id="388" name="Straight Connector 387"/>
          <p:cNvCxnSpPr/>
          <p:nvPr/>
        </p:nvCxnSpPr>
        <p:spPr>
          <a:xfrm>
            <a:off x="5469088" y="3485484"/>
            <a:ext cx="660540" cy="0"/>
          </a:xfrm>
          <a:prstGeom prst="line">
            <a:avLst/>
          </a:prstGeom>
          <a:noFill/>
          <a:ln w="38100" cap="flat" cmpd="sng" algn="ctr">
            <a:solidFill>
              <a:srgbClr val="A0B9C8"/>
            </a:solidFill>
            <a:prstDash val="solid"/>
          </a:ln>
          <a:effectLst/>
        </p:spPr>
      </p:cxnSp>
      <p:pic>
        <p:nvPicPr>
          <p:cNvPr id="389" name="Picture 388" descr="MAG2600_icon_prelaunch.png"/>
          <p:cNvPicPr>
            <a:picLocks noChangeAspect="1"/>
          </p:cNvPicPr>
          <p:nvPr/>
        </p:nvPicPr>
        <p:blipFill>
          <a:blip r:embed="rId8" cstate="email"/>
          <a:stretch>
            <a:fillRect/>
          </a:stretch>
        </p:blipFill>
        <p:spPr>
          <a:xfrm>
            <a:off x="4706970" y="4232728"/>
            <a:ext cx="493432" cy="167285"/>
          </a:xfrm>
          <a:prstGeom prst="rect">
            <a:avLst/>
          </a:prstGeom>
        </p:spPr>
      </p:pic>
      <p:sp>
        <p:nvSpPr>
          <p:cNvPr id="390" name="Rectangle 389"/>
          <p:cNvSpPr/>
          <p:nvPr/>
        </p:nvSpPr>
        <p:spPr>
          <a:xfrm>
            <a:off x="4516740" y="4115804"/>
            <a:ext cx="625383" cy="122000"/>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b="1" dirty="0" smtClean="0">
                <a:latin typeface="Arial" pitchFamily="34" charset="0"/>
              </a:rPr>
              <a:t>MAG</a:t>
            </a:r>
          </a:p>
        </p:txBody>
      </p:sp>
      <p:sp>
        <p:nvSpPr>
          <p:cNvPr id="391" name="Rectangle 390"/>
          <p:cNvSpPr/>
          <p:nvPr/>
        </p:nvSpPr>
        <p:spPr>
          <a:xfrm>
            <a:off x="4334367" y="5236631"/>
            <a:ext cx="1141408" cy="132138"/>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b="1" dirty="0" smtClean="0">
                <a:latin typeface="Arial" pitchFamily="34" charset="0"/>
              </a:rPr>
              <a:t>Servers</a:t>
            </a:r>
          </a:p>
        </p:txBody>
      </p:sp>
      <p:sp>
        <p:nvSpPr>
          <p:cNvPr id="392" name="Rectangle 391"/>
          <p:cNvSpPr/>
          <p:nvPr/>
        </p:nvSpPr>
        <p:spPr>
          <a:xfrm>
            <a:off x="5548323" y="4037340"/>
            <a:ext cx="457200" cy="78473"/>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b="1" dirty="0" smtClean="0">
                <a:latin typeface="Arial" pitchFamily="34" charset="0"/>
              </a:rPr>
              <a:t>SRX</a:t>
            </a:r>
          </a:p>
        </p:txBody>
      </p:sp>
      <p:cxnSp>
        <p:nvCxnSpPr>
          <p:cNvPr id="393" name="Straight Connector 392"/>
          <p:cNvCxnSpPr>
            <a:endCxn id="448" idx="3"/>
          </p:cNvCxnSpPr>
          <p:nvPr/>
        </p:nvCxnSpPr>
        <p:spPr>
          <a:xfrm flipV="1">
            <a:off x="5797479" y="3172102"/>
            <a:ext cx="0" cy="298972"/>
          </a:xfrm>
          <a:prstGeom prst="line">
            <a:avLst/>
          </a:prstGeom>
          <a:noFill/>
          <a:ln w="38100" cap="flat" cmpd="sng" algn="ctr">
            <a:solidFill>
              <a:srgbClr val="A0B9C8"/>
            </a:solidFill>
            <a:prstDash val="solid"/>
          </a:ln>
          <a:effectLst/>
        </p:spPr>
      </p:cxnSp>
      <p:grpSp>
        <p:nvGrpSpPr>
          <p:cNvPr id="394" name="Group 96"/>
          <p:cNvGrpSpPr/>
          <p:nvPr/>
        </p:nvGrpSpPr>
        <p:grpSpPr>
          <a:xfrm>
            <a:off x="4601750" y="4813438"/>
            <a:ext cx="609758" cy="432480"/>
            <a:chOff x="3783386" y="2020008"/>
            <a:chExt cx="582428" cy="550284"/>
          </a:xfrm>
        </p:grpSpPr>
        <p:pic>
          <p:nvPicPr>
            <p:cNvPr id="395" name="Picture 394" descr="Apps.png"/>
            <p:cNvPicPr>
              <a:picLocks noChangeAspect="1"/>
            </p:cNvPicPr>
            <p:nvPr/>
          </p:nvPicPr>
          <p:blipFill rotWithShape="1">
            <a:blip r:embed="rId9" cstate="email"/>
            <a:srcRect/>
            <a:stretch/>
          </p:blipFill>
          <p:spPr>
            <a:xfrm>
              <a:off x="3783386" y="2135073"/>
              <a:ext cx="328548" cy="435218"/>
            </a:xfrm>
            <a:prstGeom prst="rect">
              <a:avLst/>
            </a:prstGeom>
          </p:spPr>
        </p:pic>
        <p:pic>
          <p:nvPicPr>
            <p:cNvPr id="396" name="Picture 395" descr="Juniper Server.png"/>
            <p:cNvPicPr>
              <a:picLocks noChangeAspect="1"/>
            </p:cNvPicPr>
            <p:nvPr/>
          </p:nvPicPr>
          <p:blipFill>
            <a:blip r:embed="rId10" cstate="email"/>
            <a:stretch>
              <a:fillRect/>
            </a:stretch>
          </p:blipFill>
          <p:spPr>
            <a:xfrm>
              <a:off x="4111937" y="2020008"/>
              <a:ext cx="253877" cy="550284"/>
            </a:xfrm>
            <a:prstGeom prst="rect">
              <a:avLst/>
            </a:prstGeom>
          </p:spPr>
        </p:pic>
      </p:grpSp>
      <p:sp>
        <p:nvSpPr>
          <p:cNvPr id="397" name="Rectangle 396"/>
          <p:cNvSpPr/>
          <p:nvPr/>
        </p:nvSpPr>
        <p:spPr>
          <a:xfrm>
            <a:off x="4608650" y="4745836"/>
            <a:ext cx="457200"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b="1" dirty="0" smtClean="0">
                <a:latin typeface="Arial" pitchFamily="34" charset="0"/>
              </a:rPr>
              <a:t>WLC</a:t>
            </a:r>
          </a:p>
        </p:txBody>
      </p:sp>
      <p:pic>
        <p:nvPicPr>
          <p:cNvPr id="398" name="Picture 397" descr="wlc2800.png"/>
          <p:cNvPicPr preferRelativeResize="0">
            <a:picLocks noChangeAspect="1"/>
          </p:cNvPicPr>
          <p:nvPr/>
        </p:nvPicPr>
        <p:blipFill>
          <a:blip r:embed="rId11" cstate="email"/>
          <a:stretch>
            <a:fillRect/>
          </a:stretch>
        </p:blipFill>
        <p:spPr>
          <a:xfrm>
            <a:off x="4564245" y="4485638"/>
            <a:ext cx="647265" cy="100841"/>
          </a:xfrm>
          <a:prstGeom prst="rect">
            <a:avLst/>
          </a:prstGeom>
        </p:spPr>
      </p:pic>
      <p:sp>
        <p:nvSpPr>
          <p:cNvPr id="399" name="Rectangle 5"/>
          <p:cNvSpPr>
            <a:spLocks noChangeArrowheads="1"/>
          </p:cNvSpPr>
          <p:nvPr/>
        </p:nvSpPr>
        <p:spPr bwMode="auto">
          <a:xfrm>
            <a:off x="6282042" y="3790112"/>
            <a:ext cx="428625" cy="159891"/>
          </a:xfrm>
          <a:prstGeom prst="rect">
            <a:avLst/>
          </a:prstGeom>
          <a:noFill/>
          <a:ln w="28575" algn="ctr">
            <a:noFill/>
            <a:miter lim="800000"/>
            <a:headEnd/>
            <a:tailEnd/>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ysClr val="windowText" lastClr="000000"/>
                </a:solidFill>
                <a:effectLst/>
                <a:uLnTx/>
                <a:uFillTx/>
              </a:rPr>
              <a:t>MX</a:t>
            </a:r>
            <a:endParaRPr kumimoji="0" lang="en-US" sz="1800" b="0" i="0" u="none" strike="noStrike" kern="0" cap="none" spc="0" normalizeH="0" baseline="0" noProof="0" dirty="0">
              <a:ln>
                <a:noFill/>
              </a:ln>
              <a:solidFill>
                <a:sysClr val="windowText" lastClr="000000"/>
              </a:solidFill>
              <a:effectLst/>
              <a:uLnTx/>
              <a:uFillTx/>
            </a:endParaRPr>
          </a:p>
        </p:txBody>
      </p:sp>
      <p:pic>
        <p:nvPicPr>
          <p:cNvPr id="400" name="Picture 54" descr="SRX 650.png"/>
          <p:cNvPicPr>
            <a:picLocks noChangeAspect="1"/>
          </p:cNvPicPr>
          <p:nvPr/>
        </p:nvPicPr>
        <p:blipFill>
          <a:blip r:embed="rId12" cstate="email"/>
          <a:srcRect/>
          <a:stretch>
            <a:fillRect/>
          </a:stretch>
        </p:blipFill>
        <p:spPr bwMode="auto">
          <a:xfrm>
            <a:off x="5868223" y="3920389"/>
            <a:ext cx="491314" cy="138359"/>
          </a:xfrm>
          <a:prstGeom prst="rect">
            <a:avLst/>
          </a:prstGeom>
          <a:noFill/>
          <a:ln w="9525">
            <a:noFill/>
            <a:miter lim="800000"/>
            <a:headEnd/>
            <a:tailEnd/>
          </a:ln>
        </p:spPr>
      </p:pic>
      <p:sp>
        <p:nvSpPr>
          <p:cNvPr id="401" name="TextBox 400"/>
          <p:cNvSpPr txBox="1"/>
          <p:nvPr/>
        </p:nvSpPr>
        <p:spPr>
          <a:xfrm>
            <a:off x="4117564" y="3104205"/>
            <a:ext cx="764659" cy="242388"/>
          </a:xfrm>
          <a:prstGeom prst="rect">
            <a:avLst/>
          </a:prstGeom>
          <a:noFill/>
        </p:spPr>
        <p:txBody>
          <a:bodyPr wrap="none" lIns="57163" tIns="28582" rIns="57163" bIns="28582"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ysClr val="windowText" lastClr="000000"/>
                </a:solidFill>
                <a:effectLst/>
                <a:uLnTx/>
                <a:uFillTx/>
              </a:rPr>
              <a:t>Campus </a:t>
            </a:r>
          </a:p>
        </p:txBody>
      </p:sp>
      <p:cxnSp>
        <p:nvCxnSpPr>
          <p:cNvPr id="402" name="Straight Connector 401"/>
          <p:cNvCxnSpPr/>
          <p:nvPr/>
        </p:nvCxnSpPr>
        <p:spPr>
          <a:xfrm flipV="1">
            <a:off x="5773176" y="3481802"/>
            <a:ext cx="372314" cy="119"/>
          </a:xfrm>
          <a:prstGeom prst="line">
            <a:avLst/>
          </a:prstGeom>
          <a:noFill/>
          <a:ln w="38100" cap="flat" cmpd="sng" algn="ctr">
            <a:solidFill>
              <a:srgbClr val="008000"/>
            </a:solidFill>
            <a:prstDash val="solid"/>
          </a:ln>
          <a:effectLst/>
        </p:spPr>
      </p:cxnSp>
      <p:cxnSp>
        <p:nvCxnSpPr>
          <p:cNvPr id="403" name="Straight Connector 402"/>
          <p:cNvCxnSpPr/>
          <p:nvPr/>
        </p:nvCxnSpPr>
        <p:spPr>
          <a:xfrm flipH="1">
            <a:off x="5464297" y="3479620"/>
            <a:ext cx="324833" cy="2117"/>
          </a:xfrm>
          <a:prstGeom prst="line">
            <a:avLst/>
          </a:prstGeom>
          <a:noFill/>
          <a:ln w="38100" cap="flat" cmpd="sng" algn="ctr">
            <a:solidFill>
              <a:srgbClr val="008000"/>
            </a:solidFill>
            <a:prstDash val="solid"/>
          </a:ln>
          <a:effectLst/>
        </p:spPr>
      </p:cxnSp>
      <p:cxnSp>
        <p:nvCxnSpPr>
          <p:cNvPr id="404" name="Straight Connector 403"/>
          <p:cNvCxnSpPr/>
          <p:nvPr/>
        </p:nvCxnSpPr>
        <p:spPr>
          <a:xfrm flipV="1">
            <a:off x="5471677" y="3471081"/>
            <a:ext cx="0" cy="705969"/>
          </a:xfrm>
          <a:prstGeom prst="line">
            <a:avLst/>
          </a:prstGeom>
          <a:noFill/>
          <a:ln w="38100" cap="flat" cmpd="sng" algn="ctr">
            <a:solidFill>
              <a:srgbClr val="008000"/>
            </a:solidFill>
            <a:prstDash val="solid"/>
          </a:ln>
          <a:effectLst/>
        </p:spPr>
      </p:cxnSp>
      <p:cxnSp>
        <p:nvCxnSpPr>
          <p:cNvPr id="405" name="Straight Connector 404"/>
          <p:cNvCxnSpPr/>
          <p:nvPr/>
        </p:nvCxnSpPr>
        <p:spPr>
          <a:xfrm flipV="1">
            <a:off x="6140726" y="4044556"/>
            <a:ext cx="0" cy="128305"/>
          </a:xfrm>
          <a:prstGeom prst="line">
            <a:avLst/>
          </a:prstGeom>
          <a:noFill/>
          <a:ln w="38100" cap="flat" cmpd="sng" algn="ctr">
            <a:solidFill>
              <a:srgbClr val="008000"/>
            </a:solidFill>
            <a:prstDash val="solid"/>
          </a:ln>
          <a:effectLst/>
        </p:spPr>
      </p:cxnSp>
      <p:pic>
        <p:nvPicPr>
          <p:cNvPr id="406" name="Picture 2" descr="C:\_Project Folder\Icons\MX8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186461" y="3615322"/>
            <a:ext cx="511969" cy="160884"/>
          </a:xfrm>
          <a:prstGeom prst="rect">
            <a:avLst/>
          </a:prstGeom>
          <a:noFill/>
          <a:ln w="9525">
            <a:noFill/>
            <a:miter lim="800000"/>
            <a:headEnd/>
            <a:tailEnd/>
          </a:ln>
        </p:spPr>
      </p:pic>
      <p:pic>
        <p:nvPicPr>
          <p:cNvPr id="407" name="Picture 54" descr="SRX 650.png"/>
          <p:cNvPicPr>
            <a:picLocks noChangeAspect="1"/>
          </p:cNvPicPr>
          <p:nvPr/>
        </p:nvPicPr>
        <p:blipFill>
          <a:blip r:embed="rId12" cstate="email"/>
          <a:srcRect/>
          <a:stretch>
            <a:fillRect/>
          </a:stretch>
        </p:blipFill>
        <p:spPr bwMode="auto">
          <a:xfrm>
            <a:off x="5189248" y="3928423"/>
            <a:ext cx="486155" cy="130317"/>
          </a:xfrm>
          <a:prstGeom prst="rect">
            <a:avLst/>
          </a:prstGeom>
          <a:noFill/>
          <a:ln w="9525">
            <a:noFill/>
            <a:miter lim="800000"/>
            <a:headEnd/>
            <a:tailEnd/>
          </a:ln>
        </p:spPr>
      </p:pic>
      <p:sp>
        <p:nvSpPr>
          <p:cNvPr id="408" name="Rectangle 5"/>
          <p:cNvSpPr>
            <a:spLocks noChangeArrowheads="1"/>
          </p:cNvSpPr>
          <p:nvPr/>
        </p:nvSpPr>
        <p:spPr bwMode="auto">
          <a:xfrm>
            <a:off x="5224061" y="3790112"/>
            <a:ext cx="428625" cy="159891"/>
          </a:xfrm>
          <a:prstGeom prst="rect">
            <a:avLst/>
          </a:prstGeom>
          <a:noFill/>
          <a:ln w="28575" algn="ctr">
            <a:noFill/>
            <a:miter lim="800000"/>
            <a:headEnd/>
            <a:tailEnd/>
          </a:ln>
        </p:spPr>
        <p:txBody>
          <a:bodyPr lIns="0" tIns="0" rIns="0" bIns="0"/>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700" b="1" i="0" u="none" strike="noStrike" kern="0" cap="none" spc="0" normalizeH="0" baseline="0" noProof="0" dirty="0" smtClean="0">
                <a:ln>
                  <a:noFill/>
                </a:ln>
                <a:solidFill>
                  <a:sysClr val="windowText" lastClr="000000"/>
                </a:solidFill>
                <a:effectLst/>
                <a:uLnTx/>
                <a:uFillTx/>
              </a:rPr>
              <a:t>MX</a:t>
            </a:r>
            <a:endParaRPr kumimoji="0" lang="en-US" sz="1800" b="0" i="0" u="none" strike="noStrike" kern="0" cap="none" spc="0" normalizeH="0" baseline="0" noProof="0" dirty="0">
              <a:ln>
                <a:noFill/>
              </a:ln>
              <a:solidFill>
                <a:sysClr val="windowText" lastClr="000000"/>
              </a:solidFill>
              <a:effectLst/>
              <a:uLnTx/>
              <a:uFillTx/>
            </a:endParaRPr>
          </a:p>
        </p:txBody>
      </p:sp>
      <p:cxnSp>
        <p:nvCxnSpPr>
          <p:cNvPr id="409" name="Straight Connector 408"/>
          <p:cNvCxnSpPr/>
          <p:nvPr/>
        </p:nvCxnSpPr>
        <p:spPr>
          <a:xfrm flipH="1" flipV="1">
            <a:off x="6135131" y="3476470"/>
            <a:ext cx="4024" cy="156231"/>
          </a:xfrm>
          <a:prstGeom prst="line">
            <a:avLst/>
          </a:prstGeom>
          <a:noFill/>
          <a:ln w="38100" cap="flat" cmpd="sng" algn="ctr">
            <a:solidFill>
              <a:srgbClr val="FF0000"/>
            </a:solidFill>
            <a:prstDash val="solid"/>
          </a:ln>
          <a:effectLst/>
        </p:spPr>
      </p:cxnSp>
      <p:pic>
        <p:nvPicPr>
          <p:cNvPr id="410" name="Picture 409" descr="wlc2800.png"/>
          <p:cNvPicPr preferRelativeResize="0">
            <a:picLocks noChangeAspect="1"/>
          </p:cNvPicPr>
          <p:nvPr/>
        </p:nvPicPr>
        <p:blipFill>
          <a:blip r:embed="rId14" cstate="email"/>
          <a:stretch>
            <a:fillRect/>
          </a:stretch>
        </p:blipFill>
        <p:spPr>
          <a:xfrm>
            <a:off x="4550176" y="4653528"/>
            <a:ext cx="650226" cy="86139"/>
          </a:xfrm>
          <a:prstGeom prst="rect">
            <a:avLst/>
          </a:prstGeom>
        </p:spPr>
      </p:pic>
      <p:sp>
        <p:nvSpPr>
          <p:cNvPr id="411" name="Oval 410"/>
          <p:cNvSpPr/>
          <p:nvPr/>
        </p:nvSpPr>
        <p:spPr>
          <a:xfrm>
            <a:off x="4516727" y="4420746"/>
            <a:ext cx="771764" cy="211631"/>
          </a:xfrm>
          <a:prstGeom prst="ellipse">
            <a:avLst/>
          </a:prstGeom>
          <a:solidFill>
            <a:srgbClr val="FF9539">
              <a:lumMod val="75000"/>
              <a:alpha val="33000"/>
            </a:srgbClr>
          </a:solidFill>
          <a:ln w="25400" cap="flat" cmpd="sng" algn="ctr">
            <a:no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cxnSp>
        <p:nvCxnSpPr>
          <p:cNvPr id="412" name="Straight Connector 411"/>
          <p:cNvCxnSpPr/>
          <p:nvPr/>
        </p:nvCxnSpPr>
        <p:spPr>
          <a:xfrm flipV="1">
            <a:off x="6005524" y="3481794"/>
            <a:ext cx="1" cy="273347"/>
          </a:xfrm>
          <a:prstGeom prst="line">
            <a:avLst/>
          </a:prstGeom>
          <a:noFill/>
          <a:ln w="38100" cap="flat" cmpd="sng" algn="ctr">
            <a:solidFill>
              <a:srgbClr val="008000"/>
            </a:solidFill>
            <a:prstDash val="solid"/>
          </a:ln>
          <a:effectLst/>
        </p:spPr>
      </p:cxnSp>
      <p:pic>
        <p:nvPicPr>
          <p:cNvPr id="413" name="Picture 2" descr="C:\_Project Folder\Icons\MX80.pn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5877669" y="3615322"/>
            <a:ext cx="511969" cy="160884"/>
          </a:xfrm>
          <a:prstGeom prst="rect">
            <a:avLst/>
          </a:prstGeom>
          <a:noFill/>
          <a:ln w="9525">
            <a:noFill/>
            <a:miter lim="800000"/>
            <a:headEnd/>
            <a:tailEnd/>
          </a:ln>
        </p:spPr>
      </p:pic>
      <p:sp>
        <p:nvSpPr>
          <p:cNvPr id="414" name="Oval 413"/>
          <p:cNvSpPr/>
          <p:nvPr/>
        </p:nvSpPr>
        <p:spPr>
          <a:xfrm>
            <a:off x="5743746" y="3570953"/>
            <a:ext cx="771764" cy="533317"/>
          </a:xfrm>
          <a:prstGeom prst="ellipse">
            <a:avLst/>
          </a:prstGeom>
          <a:solidFill>
            <a:srgbClr val="FF9539">
              <a:lumMod val="75000"/>
              <a:alpha val="33000"/>
            </a:srgbClr>
          </a:solidFill>
          <a:ln w="25400" cap="flat" cmpd="sng" algn="ctr">
            <a:no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15" name="Oval 414"/>
          <p:cNvSpPr/>
          <p:nvPr/>
        </p:nvSpPr>
        <p:spPr>
          <a:xfrm>
            <a:off x="5887498" y="3434278"/>
            <a:ext cx="346254" cy="198431"/>
          </a:xfrm>
          <a:prstGeom prst="ellipse">
            <a:avLst/>
          </a:prstGeom>
          <a:solidFill>
            <a:srgbClr val="FF9539">
              <a:lumMod val="75000"/>
              <a:alpha val="33000"/>
            </a:srgbClr>
          </a:solidFill>
          <a:ln w="25400" cap="flat" cmpd="sng" algn="ctr">
            <a:no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16" name="Group 415"/>
          <p:cNvGrpSpPr/>
          <p:nvPr/>
        </p:nvGrpSpPr>
        <p:grpSpPr>
          <a:xfrm>
            <a:off x="457208" y="1849973"/>
            <a:ext cx="3059113" cy="667927"/>
            <a:chOff x="457199" y="926419"/>
            <a:chExt cx="3059113" cy="667927"/>
          </a:xfrm>
        </p:grpSpPr>
        <p:sp>
          <p:nvSpPr>
            <p:cNvPr id="417" name="Rectangle 416"/>
            <p:cNvSpPr/>
            <p:nvPr/>
          </p:nvSpPr>
          <p:spPr>
            <a:xfrm>
              <a:off x="457199" y="926419"/>
              <a:ext cx="3059113" cy="667927"/>
            </a:xfrm>
            <a:prstGeom prst="rect">
              <a:avLst/>
            </a:prstGeom>
            <a:solidFill>
              <a:srgbClr val="5D87A1"/>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FFFFFF"/>
                  </a:solidFill>
                  <a:effectLst/>
                  <a:uLnTx/>
                  <a:uFillTx/>
                  <a:latin typeface="Arial"/>
                  <a:ea typeface="+mn-ea"/>
                  <a:cs typeface="+mn-cs"/>
                </a:rPr>
                <a:t>Designed for </a:t>
              </a:r>
              <a:br>
                <a:rPr kumimoji="0" lang="en-US" sz="1300" b="0" i="0" u="none" strike="noStrike" kern="0" cap="none" spc="0" normalizeH="0" baseline="0" noProof="0" dirty="0" smtClean="0">
                  <a:ln>
                    <a:noFill/>
                  </a:ln>
                  <a:solidFill>
                    <a:srgbClr val="FFFFFF"/>
                  </a:solidFill>
                  <a:effectLst/>
                  <a:uLnTx/>
                  <a:uFillTx/>
                  <a:latin typeface="Arial"/>
                  <a:ea typeface="+mn-ea"/>
                  <a:cs typeface="+mn-cs"/>
                </a:rPr>
              </a:br>
              <a:r>
                <a:rPr kumimoji="0" lang="en-US" sz="1300" b="0" i="0" u="none" strike="noStrike" kern="0" cap="none" spc="0" normalizeH="0" baseline="0" noProof="0" dirty="0" smtClean="0">
                  <a:ln>
                    <a:noFill/>
                  </a:ln>
                  <a:solidFill>
                    <a:srgbClr val="FFFFFF"/>
                  </a:solidFill>
                  <a:effectLst/>
                  <a:uLnTx/>
                  <a:uFillTx/>
                  <a:latin typeface="Arial"/>
                  <a:ea typeface="+mn-ea"/>
                  <a:cs typeface="+mn-cs"/>
                </a:rPr>
                <a:t>Mission-Critical Networks</a:t>
              </a:r>
              <a:endParaRPr kumimoji="0" lang="en-US" sz="1300" b="0" i="0" u="none" strike="noStrike" kern="0" cap="none" spc="0" normalizeH="0" baseline="0" noProof="0" dirty="0">
                <a:ln>
                  <a:noFill/>
                </a:ln>
                <a:solidFill>
                  <a:srgbClr val="FFFFFF"/>
                </a:solidFill>
                <a:effectLst/>
                <a:uLnTx/>
                <a:uFillTx/>
                <a:latin typeface="Arial"/>
                <a:ea typeface="+mn-ea"/>
                <a:cs typeface="+mn-cs"/>
              </a:endParaRPr>
            </a:p>
          </p:txBody>
        </p:sp>
        <p:sp>
          <p:nvSpPr>
            <p:cNvPr id="418" name="Oval 417"/>
            <p:cNvSpPr/>
            <p:nvPr/>
          </p:nvSpPr>
          <p:spPr>
            <a:xfrm>
              <a:off x="581613" y="1079524"/>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dirty="0">
                  <a:ln>
                    <a:noFill/>
                  </a:ln>
                  <a:solidFill>
                    <a:srgbClr val="333333"/>
                  </a:solidFill>
                  <a:effectLst/>
                  <a:uLnTx/>
                  <a:uFillTx/>
                  <a:latin typeface="Arial"/>
                  <a:ea typeface="+mn-ea"/>
                  <a:cs typeface="+mn-cs"/>
                </a:rPr>
                <a:t>1</a:t>
              </a:r>
            </a:p>
          </p:txBody>
        </p:sp>
      </p:grpSp>
      <p:grpSp>
        <p:nvGrpSpPr>
          <p:cNvPr id="419" name="Group 418"/>
          <p:cNvGrpSpPr/>
          <p:nvPr/>
        </p:nvGrpSpPr>
        <p:grpSpPr>
          <a:xfrm>
            <a:off x="457200" y="2569022"/>
            <a:ext cx="3059112" cy="667927"/>
            <a:chOff x="457200" y="1645469"/>
            <a:chExt cx="3059112" cy="667927"/>
          </a:xfrm>
        </p:grpSpPr>
        <p:sp>
          <p:nvSpPr>
            <p:cNvPr id="420" name="Rectangle 419"/>
            <p:cNvSpPr/>
            <p:nvPr/>
          </p:nvSpPr>
          <p:spPr>
            <a:xfrm>
              <a:off x="457200" y="1645469"/>
              <a:ext cx="3059112" cy="667927"/>
            </a:xfrm>
            <a:prstGeom prst="rect">
              <a:avLst/>
            </a:prstGeom>
            <a:solidFill>
              <a:srgbClr val="2F5376"/>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FFFFFF"/>
                  </a:solidFill>
                  <a:effectLst/>
                  <a:uLnTx/>
                  <a:uFillTx/>
                  <a:latin typeface="Arial"/>
                  <a:ea typeface="+mn-ea"/>
                  <a:cs typeface="+mn-cs"/>
                </a:rPr>
                <a:t>Layers of Protection </a:t>
              </a:r>
              <a:br>
                <a:rPr kumimoji="0" lang="en-US" sz="1300" b="0" i="0" u="none" strike="noStrike" kern="0" cap="none" spc="0" normalizeH="0" baseline="0" noProof="0" dirty="0" smtClean="0">
                  <a:ln>
                    <a:noFill/>
                  </a:ln>
                  <a:solidFill>
                    <a:srgbClr val="FFFFFF"/>
                  </a:solidFill>
                  <a:effectLst/>
                  <a:uLnTx/>
                  <a:uFillTx/>
                  <a:latin typeface="Arial"/>
                  <a:ea typeface="+mn-ea"/>
                  <a:cs typeface="+mn-cs"/>
                </a:rPr>
              </a:br>
              <a:r>
                <a:rPr kumimoji="0" lang="en-US" sz="1300" b="0" i="0" u="none" strike="noStrike" kern="0" cap="none" spc="0" normalizeH="0" baseline="0" noProof="0" dirty="0" smtClean="0">
                  <a:ln>
                    <a:noFill/>
                  </a:ln>
                  <a:solidFill>
                    <a:srgbClr val="FFFFFF"/>
                  </a:solidFill>
                  <a:effectLst/>
                  <a:uLnTx/>
                  <a:uFillTx/>
                  <a:latin typeface="Arial"/>
                  <a:ea typeface="+mn-ea"/>
                  <a:cs typeface="+mn-cs"/>
                </a:rPr>
                <a:t>for Planned and </a:t>
              </a:r>
              <a:br>
                <a:rPr kumimoji="0" lang="en-US" sz="1300" b="0" i="0" u="none" strike="noStrike" kern="0" cap="none" spc="0" normalizeH="0" baseline="0" noProof="0" dirty="0" smtClean="0">
                  <a:ln>
                    <a:noFill/>
                  </a:ln>
                  <a:solidFill>
                    <a:srgbClr val="FFFFFF"/>
                  </a:solidFill>
                  <a:effectLst/>
                  <a:uLnTx/>
                  <a:uFillTx/>
                  <a:latin typeface="Arial"/>
                  <a:ea typeface="+mn-ea"/>
                  <a:cs typeface="+mn-cs"/>
                </a:rPr>
              </a:br>
              <a:r>
                <a:rPr kumimoji="0" lang="en-US" sz="1300" b="0" i="0" u="none" strike="noStrike" kern="0" cap="none" spc="0" normalizeH="0" baseline="0" noProof="0" dirty="0" smtClean="0">
                  <a:ln>
                    <a:noFill/>
                  </a:ln>
                  <a:solidFill>
                    <a:srgbClr val="FFFFFF"/>
                  </a:solidFill>
                  <a:effectLst/>
                  <a:uLnTx/>
                  <a:uFillTx/>
                  <a:latin typeface="Arial"/>
                  <a:ea typeface="+mn-ea"/>
                  <a:cs typeface="+mn-cs"/>
                </a:rPr>
                <a:t>Unplanned Outages</a:t>
              </a:r>
              <a:endParaRPr kumimoji="0" lang="en-US" sz="1300" b="0" i="0" u="none" strike="noStrike" kern="0" cap="none" spc="0" normalizeH="0" baseline="0" noProof="0" dirty="0">
                <a:ln>
                  <a:noFill/>
                </a:ln>
                <a:solidFill>
                  <a:srgbClr val="FFFFFF"/>
                </a:solidFill>
                <a:effectLst/>
                <a:uLnTx/>
                <a:uFillTx/>
                <a:latin typeface="Arial"/>
                <a:ea typeface="+mn-ea"/>
                <a:cs typeface="+mn-cs"/>
              </a:endParaRPr>
            </a:p>
          </p:txBody>
        </p:sp>
        <p:sp>
          <p:nvSpPr>
            <p:cNvPr id="421" name="Oval 420"/>
            <p:cNvSpPr/>
            <p:nvPr/>
          </p:nvSpPr>
          <p:spPr>
            <a:xfrm>
              <a:off x="581613" y="1800358"/>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a:ln>
                    <a:noFill/>
                  </a:ln>
                  <a:solidFill>
                    <a:srgbClr val="333333"/>
                  </a:solidFill>
                  <a:effectLst/>
                  <a:uLnTx/>
                  <a:uFillTx/>
                  <a:latin typeface="Arial"/>
                  <a:ea typeface="+mn-ea"/>
                  <a:cs typeface="+mn-cs"/>
                </a:rPr>
                <a:t>2</a:t>
              </a:r>
              <a:endParaRPr kumimoji="0" lang="en-US" sz="1400" b="0" i="0" u="none" strike="noStrike" kern="0" cap="none" spc="0" normalizeH="0" baseline="0" noProof="0" dirty="0">
                <a:ln>
                  <a:noFill/>
                </a:ln>
                <a:solidFill>
                  <a:srgbClr val="333333"/>
                </a:solidFill>
                <a:effectLst/>
                <a:uLnTx/>
                <a:uFillTx/>
                <a:latin typeface="Arial"/>
                <a:ea typeface="+mn-ea"/>
                <a:cs typeface="+mn-cs"/>
              </a:endParaRPr>
            </a:p>
          </p:txBody>
        </p:sp>
      </p:grpSp>
      <p:grpSp>
        <p:nvGrpSpPr>
          <p:cNvPr id="422" name="Group 421"/>
          <p:cNvGrpSpPr/>
          <p:nvPr/>
        </p:nvGrpSpPr>
        <p:grpSpPr>
          <a:xfrm>
            <a:off x="457200" y="3286108"/>
            <a:ext cx="3059112" cy="667927"/>
            <a:chOff x="457200" y="2362555"/>
            <a:chExt cx="3059112" cy="667927"/>
          </a:xfrm>
        </p:grpSpPr>
        <p:sp>
          <p:nvSpPr>
            <p:cNvPr id="423" name="Rectangle 422"/>
            <p:cNvSpPr/>
            <p:nvPr/>
          </p:nvSpPr>
          <p:spPr>
            <a:xfrm>
              <a:off x="457200" y="2362555"/>
              <a:ext cx="3059112" cy="667927"/>
            </a:xfrm>
            <a:prstGeom prst="rect">
              <a:avLst/>
            </a:prstGeom>
            <a:solidFill>
              <a:srgbClr val="1D3645"/>
            </a:solidFill>
            <a:ln w="25400" cap="flat" cmpd="sng" algn="ctr">
              <a:noFill/>
              <a:prstDash val="solid"/>
            </a:ln>
            <a:effectLst/>
          </p:spPr>
          <p:txBody>
            <a:bodyPr lIns="64008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300" b="0" i="0" u="none" strike="noStrike" kern="0" cap="none" spc="0" normalizeH="0" baseline="0" noProof="0" dirty="0" smtClean="0">
                  <a:ln>
                    <a:noFill/>
                  </a:ln>
                  <a:solidFill>
                    <a:srgbClr val="FFFFFF"/>
                  </a:solidFill>
                  <a:effectLst/>
                  <a:uLnTx/>
                  <a:uFillTx/>
                  <a:latin typeface="Arial"/>
                  <a:ea typeface="+mn-ea"/>
                  <a:cs typeface="+mn-cs"/>
                </a:rPr>
                <a:t>Simplified Operations</a:t>
              </a:r>
              <a:endParaRPr kumimoji="0" lang="en-US" sz="1300" b="0" i="0" u="none" strike="noStrike" kern="0" cap="none" spc="0" normalizeH="0" baseline="0" noProof="0" dirty="0">
                <a:ln>
                  <a:noFill/>
                </a:ln>
                <a:solidFill>
                  <a:srgbClr val="FFFFFF"/>
                </a:solidFill>
                <a:effectLst/>
                <a:uLnTx/>
                <a:uFillTx/>
                <a:latin typeface="Arial"/>
                <a:ea typeface="+mn-ea"/>
                <a:cs typeface="+mn-cs"/>
              </a:endParaRPr>
            </a:p>
          </p:txBody>
        </p:sp>
        <p:sp>
          <p:nvSpPr>
            <p:cNvPr id="424" name="Oval 423"/>
            <p:cNvSpPr/>
            <p:nvPr/>
          </p:nvSpPr>
          <p:spPr>
            <a:xfrm>
              <a:off x="581613" y="2517444"/>
              <a:ext cx="358148" cy="358148"/>
            </a:xfrm>
            <a:prstGeom prst="ellipse">
              <a:avLst/>
            </a:prstGeom>
            <a:solidFill>
              <a:srgbClr val="FFFFFF">
                <a:lumMod val="95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400" b="0" i="0" u="none" strike="noStrike" kern="0" cap="none" spc="0" normalizeH="0" baseline="0" noProof="0" dirty="0">
                  <a:ln>
                    <a:noFill/>
                  </a:ln>
                  <a:solidFill>
                    <a:srgbClr val="333333"/>
                  </a:solidFill>
                  <a:effectLst/>
                  <a:uLnTx/>
                  <a:uFillTx/>
                  <a:latin typeface="Arial"/>
                  <a:ea typeface="+mn-ea"/>
                  <a:cs typeface="+mn-cs"/>
                </a:rPr>
                <a:t>3</a:t>
              </a:r>
            </a:p>
          </p:txBody>
        </p:sp>
      </p:grpSp>
      <p:sp>
        <p:nvSpPr>
          <p:cNvPr id="425" name="Rectangle 424"/>
          <p:cNvSpPr/>
          <p:nvPr>
            <p:custDataLst>
              <p:tags r:id="rId2"/>
            </p:custDataLst>
          </p:nvPr>
        </p:nvSpPr>
        <p:spPr>
          <a:xfrm>
            <a:off x="2548532" y="4855813"/>
            <a:ext cx="962452" cy="580672"/>
          </a:xfrm>
          <a:prstGeom prst="rect">
            <a:avLst/>
          </a:prstGeom>
          <a:solidFill>
            <a:srgbClr val="FF9539"/>
          </a:solidFill>
          <a:ln w="25400" cap="flat" cmpd="sng" algn="ctr">
            <a:noFill/>
            <a:prstDash val="solid"/>
          </a:ln>
          <a:effectLst/>
        </p:spPr>
        <p:txBody>
          <a:bodyPr lIns="91440" tIns="0" rIns="9144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5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No Single Point of </a:t>
            </a:r>
            <a:r>
              <a:rPr kumimoji="0" lang="en-US" sz="105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Failure</a:t>
            </a:r>
          </a:p>
        </p:txBody>
      </p:sp>
      <p:sp>
        <p:nvSpPr>
          <p:cNvPr id="426" name="Rectangle 425"/>
          <p:cNvSpPr/>
          <p:nvPr>
            <p:custDataLst>
              <p:tags r:id="rId3"/>
            </p:custDataLst>
          </p:nvPr>
        </p:nvSpPr>
        <p:spPr>
          <a:xfrm>
            <a:off x="1502865" y="4855813"/>
            <a:ext cx="962452" cy="580672"/>
          </a:xfrm>
          <a:prstGeom prst="rect">
            <a:avLst/>
          </a:prstGeom>
          <a:solidFill>
            <a:srgbClr val="FF9539"/>
          </a:solidFill>
          <a:ln w="25400" cap="flat" cmpd="sng" algn="ctr">
            <a:noFill/>
            <a:prstDash val="solid"/>
          </a:ln>
          <a:effectLst/>
        </p:spPr>
        <p:txBody>
          <a:bodyPr lIns="45720" tIns="0" rIns="4572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5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Carrier Class Network for Enterprise</a:t>
            </a:r>
          </a:p>
        </p:txBody>
      </p:sp>
      <p:sp>
        <p:nvSpPr>
          <p:cNvPr id="427" name="Rectangle 426"/>
          <p:cNvSpPr/>
          <p:nvPr>
            <p:custDataLst>
              <p:tags r:id="rId4"/>
            </p:custDataLst>
          </p:nvPr>
        </p:nvSpPr>
        <p:spPr>
          <a:xfrm>
            <a:off x="457199" y="4855813"/>
            <a:ext cx="962452" cy="580672"/>
          </a:xfrm>
          <a:prstGeom prst="rect">
            <a:avLst/>
          </a:prstGeom>
          <a:solidFill>
            <a:srgbClr val="FF9539"/>
          </a:solidFill>
          <a:ln w="25400" cap="flat" cmpd="sng" algn="ctr">
            <a:noFill/>
            <a:prstDash val="solid"/>
          </a:ln>
          <a:effectLst/>
        </p:spPr>
        <p:txBody>
          <a:bodyPr wrap="square" lIns="91440" tIns="0" rIns="91440" bIns="0"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r>
              <a:rPr kumimoji="0" lang="en-US" sz="105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80% Fewer Managed Devices</a:t>
            </a:r>
          </a:p>
        </p:txBody>
      </p:sp>
      <p:sp>
        <p:nvSpPr>
          <p:cNvPr id="428" name="Rectangle 427"/>
          <p:cNvSpPr/>
          <p:nvPr/>
        </p:nvSpPr>
        <p:spPr>
          <a:xfrm>
            <a:off x="4119127" y="1852187"/>
            <a:ext cx="3008540" cy="885016"/>
          </a:xfrm>
          <a:prstGeom prst="rect">
            <a:avLst/>
          </a:prstGeom>
          <a:solidFill>
            <a:srgbClr val="A0B9C8">
              <a:lumMod val="75000"/>
              <a:alpha val="24000"/>
            </a:srgbClr>
          </a:solidFill>
          <a:ln w="25400" cap="flat" cmpd="sng" algn="ctr">
            <a:noFill/>
            <a:prstDash val="solid"/>
          </a:ln>
          <a:effectLst/>
        </p:spPr>
        <p:txBody>
          <a:bodyPr lIns="81648" tIns="40824" rIns="81648" bIns="40824"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sp>
        <p:nvSpPr>
          <p:cNvPr id="429" name="Rectangle 428"/>
          <p:cNvSpPr/>
          <p:nvPr/>
        </p:nvSpPr>
        <p:spPr>
          <a:xfrm>
            <a:off x="6344222" y="2543305"/>
            <a:ext cx="517269"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SRX</a:t>
            </a:r>
          </a:p>
        </p:txBody>
      </p:sp>
      <p:sp>
        <p:nvSpPr>
          <p:cNvPr id="430" name="Rectangle 429"/>
          <p:cNvSpPr/>
          <p:nvPr/>
        </p:nvSpPr>
        <p:spPr>
          <a:xfrm>
            <a:off x="5726263" y="2527682"/>
            <a:ext cx="459565"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EX</a:t>
            </a:r>
          </a:p>
        </p:txBody>
      </p:sp>
      <p:sp>
        <p:nvSpPr>
          <p:cNvPr id="431" name="Rectangle 430"/>
          <p:cNvSpPr/>
          <p:nvPr/>
        </p:nvSpPr>
        <p:spPr>
          <a:xfrm>
            <a:off x="5191687" y="2575190"/>
            <a:ext cx="228601"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dirty="0">
                <a:latin typeface="Arial" pitchFamily="34" charset="0"/>
              </a:rPr>
              <a:t>AP</a:t>
            </a:r>
          </a:p>
        </p:txBody>
      </p:sp>
      <p:cxnSp>
        <p:nvCxnSpPr>
          <p:cNvPr id="432" name="Straight Connector 431"/>
          <p:cNvCxnSpPr>
            <a:endCxn id="450" idx="1"/>
          </p:cNvCxnSpPr>
          <p:nvPr/>
        </p:nvCxnSpPr>
        <p:spPr>
          <a:xfrm>
            <a:off x="5342117" y="2169411"/>
            <a:ext cx="384132" cy="272710"/>
          </a:xfrm>
          <a:prstGeom prst="line">
            <a:avLst/>
          </a:prstGeom>
          <a:noFill/>
          <a:ln w="28575" cap="flat" cmpd="sng" algn="ctr">
            <a:solidFill>
              <a:srgbClr val="A0B9C8"/>
            </a:solidFill>
            <a:prstDash val="solid"/>
          </a:ln>
          <a:effectLst/>
        </p:spPr>
      </p:cxnSp>
      <p:sp>
        <p:nvSpPr>
          <p:cNvPr id="433" name="TextBox 432"/>
          <p:cNvSpPr txBox="1"/>
          <p:nvPr/>
        </p:nvSpPr>
        <p:spPr>
          <a:xfrm>
            <a:off x="4133249" y="1853885"/>
            <a:ext cx="730985" cy="242382"/>
          </a:xfrm>
          <a:prstGeom prst="rect">
            <a:avLst/>
          </a:prstGeom>
          <a:noFill/>
        </p:spPr>
        <p:txBody>
          <a:bodyPr wrap="none" lIns="57158" tIns="28579" rIns="57158" bIns="28579"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rPr>
              <a:t>Branch  </a:t>
            </a:r>
          </a:p>
        </p:txBody>
      </p:sp>
      <p:sp>
        <p:nvSpPr>
          <p:cNvPr id="434" name="Rectangle 433"/>
          <p:cNvSpPr/>
          <p:nvPr/>
        </p:nvSpPr>
        <p:spPr>
          <a:xfrm>
            <a:off x="4211816" y="2125110"/>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35" name="Group 119"/>
          <p:cNvGrpSpPr/>
          <p:nvPr/>
        </p:nvGrpSpPr>
        <p:grpSpPr>
          <a:xfrm>
            <a:off x="4393866" y="2183195"/>
            <a:ext cx="175228" cy="382963"/>
            <a:chOff x="1095375" y="2432050"/>
            <a:chExt cx="547687" cy="1196975"/>
          </a:xfrm>
          <a:solidFill>
            <a:srgbClr val="FFFFFF"/>
          </a:solidFill>
        </p:grpSpPr>
        <p:sp>
          <p:nvSpPr>
            <p:cNvPr id="436" name="Freeform 10"/>
            <p:cNvSpPr>
              <a:spLocks/>
            </p:cNvSpPr>
            <p:nvPr/>
          </p:nvSpPr>
          <p:spPr bwMode="auto">
            <a:xfrm>
              <a:off x="1168400" y="2432050"/>
              <a:ext cx="203200" cy="203200"/>
            </a:xfrm>
            <a:custGeom>
              <a:avLst/>
              <a:gdLst>
                <a:gd name="T0" fmla="*/ 129 w 256"/>
                <a:gd name="T1" fmla="*/ 256 h 256"/>
                <a:gd name="T2" fmla="*/ 153 w 256"/>
                <a:gd name="T3" fmla="*/ 252 h 256"/>
                <a:gd name="T4" fmla="*/ 178 w 256"/>
                <a:gd name="T5" fmla="*/ 244 h 256"/>
                <a:gd name="T6" fmla="*/ 199 w 256"/>
                <a:gd name="T7" fmla="*/ 233 h 256"/>
                <a:gd name="T8" fmla="*/ 218 w 256"/>
                <a:gd name="T9" fmla="*/ 218 h 256"/>
                <a:gd name="T10" fmla="*/ 233 w 256"/>
                <a:gd name="T11" fmla="*/ 199 h 256"/>
                <a:gd name="T12" fmla="*/ 246 w 256"/>
                <a:gd name="T13" fmla="*/ 178 h 256"/>
                <a:gd name="T14" fmla="*/ 254 w 256"/>
                <a:gd name="T15" fmla="*/ 153 h 256"/>
                <a:gd name="T16" fmla="*/ 256 w 256"/>
                <a:gd name="T17" fmla="*/ 127 h 256"/>
                <a:gd name="T18" fmla="*/ 256 w 256"/>
                <a:gd name="T19" fmla="*/ 113 h 256"/>
                <a:gd name="T20" fmla="*/ 250 w 256"/>
                <a:gd name="T21" fmla="*/ 89 h 256"/>
                <a:gd name="T22" fmla="*/ 241 w 256"/>
                <a:gd name="T23" fmla="*/ 66 h 256"/>
                <a:gd name="T24" fmla="*/ 227 w 256"/>
                <a:gd name="T25" fmla="*/ 45 h 256"/>
                <a:gd name="T26" fmla="*/ 208 w 256"/>
                <a:gd name="T27" fmla="*/ 28 h 256"/>
                <a:gd name="T28" fmla="*/ 189 w 256"/>
                <a:gd name="T29" fmla="*/ 15 h 256"/>
                <a:gd name="T30" fmla="*/ 167 w 256"/>
                <a:gd name="T31" fmla="*/ 5 h 256"/>
                <a:gd name="T32" fmla="*/ 140 w 256"/>
                <a:gd name="T33" fmla="*/ 0 h 256"/>
                <a:gd name="T34" fmla="*/ 129 w 256"/>
                <a:gd name="T35" fmla="*/ 0 h 256"/>
                <a:gd name="T36" fmla="*/ 102 w 256"/>
                <a:gd name="T37" fmla="*/ 1 h 256"/>
                <a:gd name="T38" fmla="*/ 78 w 256"/>
                <a:gd name="T39" fmla="*/ 9 h 256"/>
                <a:gd name="T40" fmla="*/ 57 w 256"/>
                <a:gd name="T41" fmla="*/ 20 h 256"/>
                <a:gd name="T42" fmla="*/ 38 w 256"/>
                <a:gd name="T43" fmla="*/ 37 h 256"/>
                <a:gd name="T44" fmla="*/ 23 w 256"/>
                <a:gd name="T45" fmla="*/ 56 h 256"/>
                <a:gd name="T46" fmla="*/ 9 w 256"/>
                <a:gd name="T47" fmla="*/ 77 h 256"/>
                <a:gd name="T48" fmla="*/ 4 w 256"/>
                <a:gd name="T49" fmla="*/ 102 h 256"/>
                <a:gd name="T50" fmla="*/ 0 w 256"/>
                <a:gd name="T51" fmla="*/ 127 h 256"/>
                <a:gd name="T52" fmla="*/ 2 w 256"/>
                <a:gd name="T53" fmla="*/ 140 h 256"/>
                <a:gd name="T54" fmla="*/ 5 w 256"/>
                <a:gd name="T55" fmla="*/ 165 h 256"/>
                <a:gd name="T56" fmla="*/ 15 w 256"/>
                <a:gd name="T57" fmla="*/ 187 h 256"/>
                <a:gd name="T58" fmla="*/ 30 w 256"/>
                <a:gd name="T59" fmla="*/ 208 h 256"/>
                <a:gd name="T60" fmla="*/ 47 w 256"/>
                <a:gd name="T61" fmla="*/ 225 h 256"/>
                <a:gd name="T62" fmla="*/ 66 w 256"/>
                <a:gd name="T63" fmla="*/ 240 h 256"/>
                <a:gd name="T64" fmla="*/ 91 w 256"/>
                <a:gd name="T65" fmla="*/ 250 h 256"/>
                <a:gd name="T66" fmla="*/ 116 w 256"/>
                <a:gd name="T67" fmla="*/ 254 h 256"/>
                <a:gd name="T68" fmla="*/ 129 w 256"/>
                <a:gd name="T69" fmla="*/ 25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6" h="256">
                  <a:moveTo>
                    <a:pt x="129" y="256"/>
                  </a:moveTo>
                  <a:lnTo>
                    <a:pt x="129" y="256"/>
                  </a:lnTo>
                  <a:lnTo>
                    <a:pt x="140" y="254"/>
                  </a:lnTo>
                  <a:lnTo>
                    <a:pt x="153" y="252"/>
                  </a:lnTo>
                  <a:lnTo>
                    <a:pt x="167" y="250"/>
                  </a:lnTo>
                  <a:lnTo>
                    <a:pt x="178" y="244"/>
                  </a:lnTo>
                  <a:lnTo>
                    <a:pt x="189" y="240"/>
                  </a:lnTo>
                  <a:lnTo>
                    <a:pt x="199" y="233"/>
                  </a:lnTo>
                  <a:lnTo>
                    <a:pt x="208" y="225"/>
                  </a:lnTo>
                  <a:lnTo>
                    <a:pt x="218" y="218"/>
                  </a:lnTo>
                  <a:lnTo>
                    <a:pt x="227" y="208"/>
                  </a:lnTo>
                  <a:lnTo>
                    <a:pt x="233" y="199"/>
                  </a:lnTo>
                  <a:lnTo>
                    <a:pt x="241" y="187"/>
                  </a:lnTo>
                  <a:lnTo>
                    <a:pt x="246" y="178"/>
                  </a:lnTo>
                  <a:lnTo>
                    <a:pt x="250" y="165"/>
                  </a:lnTo>
                  <a:lnTo>
                    <a:pt x="254" y="153"/>
                  </a:lnTo>
                  <a:lnTo>
                    <a:pt x="256" y="140"/>
                  </a:lnTo>
                  <a:lnTo>
                    <a:pt x="256" y="127"/>
                  </a:lnTo>
                  <a:lnTo>
                    <a:pt x="256" y="127"/>
                  </a:lnTo>
                  <a:lnTo>
                    <a:pt x="256" y="113"/>
                  </a:lnTo>
                  <a:lnTo>
                    <a:pt x="254" y="102"/>
                  </a:lnTo>
                  <a:lnTo>
                    <a:pt x="250" y="89"/>
                  </a:lnTo>
                  <a:lnTo>
                    <a:pt x="246" y="77"/>
                  </a:lnTo>
                  <a:lnTo>
                    <a:pt x="241" y="66"/>
                  </a:lnTo>
                  <a:lnTo>
                    <a:pt x="233" y="56"/>
                  </a:lnTo>
                  <a:lnTo>
                    <a:pt x="227" y="45"/>
                  </a:lnTo>
                  <a:lnTo>
                    <a:pt x="218" y="37"/>
                  </a:lnTo>
                  <a:lnTo>
                    <a:pt x="208" y="28"/>
                  </a:lnTo>
                  <a:lnTo>
                    <a:pt x="199" y="20"/>
                  </a:lnTo>
                  <a:lnTo>
                    <a:pt x="189" y="15"/>
                  </a:lnTo>
                  <a:lnTo>
                    <a:pt x="178" y="9"/>
                  </a:lnTo>
                  <a:lnTo>
                    <a:pt x="167" y="5"/>
                  </a:lnTo>
                  <a:lnTo>
                    <a:pt x="153" y="1"/>
                  </a:lnTo>
                  <a:lnTo>
                    <a:pt x="140" y="0"/>
                  </a:lnTo>
                  <a:lnTo>
                    <a:pt x="129" y="0"/>
                  </a:lnTo>
                  <a:lnTo>
                    <a:pt x="129" y="0"/>
                  </a:lnTo>
                  <a:lnTo>
                    <a:pt x="116" y="0"/>
                  </a:lnTo>
                  <a:lnTo>
                    <a:pt x="102" y="1"/>
                  </a:lnTo>
                  <a:lnTo>
                    <a:pt x="91" y="5"/>
                  </a:lnTo>
                  <a:lnTo>
                    <a:pt x="78" y="9"/>
                  </a:lnTo>
                  <a:lnTo>
                    <a:pt x="66" y="15"/>
                  </a:lnTo>
                  <a:lnTo>
                    <a:pt x="57" y="20"/>
                  </a:lnTo>
                  <a:lnTo>
                    <a:pt x="47" y="28"/>
                  </a:lnTo>
                  <a:lnTo>
                    <a:pt x="38" y="37"/>
                  </a:lnTo>
                  <a:lnTo>
                    <a:pt x="30" y="45"/>
                  </a:lnTo>
                  <a:lnTo>
                    <a:pt x="23" y="56"/>
                  </a:lnTo>
                  <a:lnTo>
                    <a:pt x="15" y="66"/>
                  </a:lnTo>
                  <a:lnTo>
                    <a:pt x="9" y="77"/>
                  </a:lnTo>
                  <a:lnTo>
                    <a:pt x="5" y="89"/>
                  </a:lnTo>
                  <a:lnTo>
                    <a:pt x="4" y="102"/>
                  </a:lnTo>
                  <a:lnTo>
                    <a:pt x="2" y="113"/>
                  </a:lnTo>
                  <a:lnTo>
                    <a:pt x="0" y="127"/>
                  </a:lnTo>
                  <a:lnTo>
                    <a:pt x="0" y="127"/>
                  </a:lnTo>
                  <a:lnTo>
                    <a:pt x="2" y="140"/>
                  </a:lnTo>
                  <a:lnTo>
                    <a:pt x="4" y="153"/>
                  </a:lnTo>
                  <a:lnTo>
                    <a:pt x="5" y="165"/>
                  </a:lnTo>
                  <a:lnTo>
                    <a:pt x="9" y="178"/>
                  </a:lnTo>
                  <a:lnTo>
                    <a:pt x="15" y="187"/>
                  </a:lnTo>
                  <a:lnTo>
                    <a:pt x="23" y="199"/>
                  </a:lnTo>
                  <a:lnTo>
                    <a:pt x="30" y="208"/>
                  </a:lnTo>
                  <a:lnTo>
                    <a:pt x="38" y="218"/>
                  </a:lnTo>
                  <a:lnTo>
                    <a:pt x="47" y="225"/>
                  </a:lnTo>
                  <a:lnTo>
                    <a:pt x="57" y="233"/>
                  </a:lnTo>
                  <a:lnTo>
                    <a:pt x="66" y="240"/>
                  </a:lnTo>
                  <a:lnTo>
                    <a:pt x="78" y="244"/>
                  </a:lnTo>
                  <a:lnTo>
                    <a:pt x="91" y="250"/>
                  </a:lnTo>
                  <a:lnTo>
                    <a:pt x="102" y="252"/>
                  </a:lnTo>
                  <a:lnTo>
                    <a:pt x="116" y="254"/>
                  </a:lnTo>
                  <a:lnTo>
                    <a:pt x="129" y="256"/>
                  </a:lnTo>
                  <a:lnTo>
                    <a:pt x="129" y="2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7" name="Freeform 11"/>
            <p:cNvSpPr>
              <a:spLocks/>
            </p:cNvSpPr>
            <p:nvPr/>
          </p:nvSpPr>
          <p:spPr bwMode="auto">
            <a:xfrm>
              <a:off x="1325562" y="2703513"/>
              <a:ext cx="188913" cy="125412"/>
            </a:xfrm>
            <a:custGeom>
              <a:avLst/>
              <a:gdLst>
                <a:gd name="T0" fmla="*/ 42 w 237"/>
                <a:gd name="T1" fmla="*/ 157 h 157"/>
                <a:gd name="T2" fmla="*/ 42 w 237"/>
                <a:gd name="T3" fmla="*/ 157 h 157"/>
                <a:gd name="T4" fmla="*/ 38 w 237"/>
                <a:gd name="T5" fmla="*/ 144 h 157"/>
                <a:gd name="T6" fmla="*/ 36 w 237"/>
                <a:gd name="T7" fmla="*/ 133 h 157"/>
                <a:gd name="T8" fmla="*/ 36 w 237"/>
                <a:gd name="T9" fmla="*/ 123 h 157"/>
                <a:gd name="T10" fmla="*/ 38 w 237"/>
                <a:gd name="T11" fmla="*/ 114 h 157"/>
                <a:gd name="T12" fmla="*/ 40 w 237"/>
                <a:gd name="T13" fmla="*/ 106 h 157"/>
                <a:gd name="T14" fmla="*/ 44 w 237"/>
                <a:gd name="T15" fmla="*/ 99 h 157"/>
                <a:gd name="T16" fmla="*/ 55 w 237"/>
                <a:gd name="T17" fmla="*/ 89 h 157"/>
                <a:gd name="T18" fmla="*/ 66 w 237"/>
                <a:gd name="T19" fmla="*/ 81 h 157"/>
                <a:gd name="T20" fmla="*/ 76 w 237"/>
                <a:gd name="T21" fmla="*/ 78 h 157"/>
                <a:gd name="T22" fmla="*/ 87 w 237"/>
                <a:gd name="T23" fmla="*/ 74 h 157"/>
                <a:gd name="T24" fmla="*/ 237 w 237"/>
                <a:gd name="T25" fmla="*/ 74 h 157"/>
                <a:gd name="T26" fmla="*/ 237 w 237"/>
                <a:gd name="T27" fmla="*/ 74 h 157"/>
                <a:gd name="T28" fmla="*/ 235 w 237"/>
                <a:gd name="T29" fmla="*/ 59 h 157"/>
                <a:gd name="T30" fmla="*/ 233 w 237"/>
                <a:gd name="T31" fmla="*/ 44 h 157"/>
                <a:gd name="T32" fmla="*/ 228 w 237"/>
                <a:gd name="T33" fmla="*/ 32 h 157"/>
                <a:gd name="T34" fmla="*/ 222 w 237"/>
                <a:gd name="T35" fmla="*/ 23 h 157"/>
                <a:gd name="T36" fmla="*/ 216 w 237"/>
                <a:gd name="T37" fmla="*/ 15 h 157"/>
                <a:gd name="T38" fmla="*/ 209 w 237"/>
                <a:gd name="T39" fmla="*/ 9 h 157"/>
                <a:gd name="T40" fmla="*/ 201 w 237"/>
                <a:gd name="T41" fmla="*/ 6 h 157"/>
                <a:gd name="T42" fmla="*/ 194 w 237"/>
                <a:gd name="T43" fmla="*/ 4 h 157"/>
                <a:gd name="T44" fmla="*/ 176 w 237"/>
                <a:gd name="T45" fmla="*/ 0 h 157"/>
                <a:gd name="T46" fmla="*/ 163 w 237"/>
                <a:gd name="T47" fmla="*/ 0 h 157"/>
                <a:gd name="T48" fmla="*/ 150 w 237"/>
                <a:gd name="T49" fmla="*/ 4 h 157"/>
                <a:gd name="T50" fmla="*/ 0 w 237"/>
                <a:gd name="T51" fmla="*/ 78 h 157"/>
                <a:gd name="T52" fmla="*/ 42 w 237"/>
                <a:gd name="T53"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7" h="157">
                  <a:moveTo>
                    <a:pt x="42" y="157"/>
                  </a:moveTo>
                  <a:lnTo>
                    <a:pt x="42" y="157"/>
                  </a:lnTo>
                  <a:lnTo>
                    <a:pt x="38" y="144"/>
                  </a:lnTo>
                  <a:lnTo>
                    <a:pt x="36" y="133"/>
                  </a:lnTo>
                  <a:lnTo>
                    <a:pt x="36" y="123"/>
                  </a:lnTo>
                  <a:lnTo>
                    <a:pt x="38" y="114"/>
                  </a:lnTo>
                  <a:lnTo>
                    <a:pt x="40" y="106"/>
                  </a:lnTo>
                  <a:lnTo>
                    <a:pt x="44" y="99"/>
                  </a:lnTo>
                  <a:lnTo>
                    <a:pt x="55" y="89"/>
                  </a:lnTo>
                  <a:lnTo>
                    <a:pt x="66" y="81"/>
                  </a:lnTo>
                  <a:lnTo>
                    <a:pt x="76" y="78"/>
                  </a:lnTo>
                  <a:lnTo>
                    <a:pt x="87" y="74"/>
                  </a:lnTo>
                  <a:lnTo>
                    <a:pt x="237" y="74"/>
                  </a:lnTo>
                  <a:lnTo>
                    <a:pt x="237" y="74"/>
                  </a:lnTo>
                  <a:lnTo>
                    <a:pt x="235" y="59"/>
                  </a:lnTo>
                  <a:lnTo>
                    <a:pt x="233" y="44"/>
                  </a:lnTo>
                  <a:lnTo>
                    <a:pt x="228" y="32"/>
                  </a:lnTo>
                  <a:lnTo>
                    <a:pt x="222" y="23"/>
                  </a:lnTo>
                  <a:lnTo>
                    <a:pt x="216" y="15"/>
                  </a:lnTo>
                  <a:lnTo>
                    <a:pt x="209" y="9"/>
                  </a:lnTo>
                  <a:lnTo>
                    <a:pt x="201" y="6"/>
                  </a:lnTo>
                  <a:lnTo>
                    <a:pt x="194" y="4"/>
                  </a:lnTo>
                  <a:lnTo>
                    <a:pt x="176" y="0"/>
                  </a:lnTo>
                  <a:lnTo>
                    <a:pt x="163" y="0"/>
                  </a:lnTo>
                  <a:lnTo>
                    <a:pt x="150" y="4"/>
                  </a:lnTo>
                  <a:lnTo>
                    <a:pt x="0" y="78"/>
                  </a:lnTo>
                  <a:lnTo>
                    <a:pt x="42" y="15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8" name="Freeform 12"/>
            <p:cNvSpPr>
              <a:spLocks/>
            </p:cNvSpPr>
            <p:nvPr/>
          </p:nvSpPr>
          <p:spPr bwMode="auto">
            <a:xfrm>
              <a:off x="1376362" y="2592388"/>
              <a:ext cx="266700" cy="236537"/>
            </a:xfrm>
            <a:custGeom>
              <a:avLst/>
              <a:gdLst>
                <a:gd name="T0" fmla="*/ 316 w 335"/>
                <a:gd name="T1" fmla="*/ 0 h 297"/>
                <a:gd name="T2" fmla="*/ 316 w 335"/>
                <a:gd name="T3" fmla="*/ 0 h 297"/>
                <a:gd name="T4" fmla="*/ 311 w 335"/>
                <a:gd name="T5" fmla="*/ 0 h 297"/>
                <a:gd name="T6" fmla="*/ 305 w 335"/>
                <a:gd name="T7" fmla="*/ 1 h 297"/>
                <a:gd name="T8" fmla="*/ 299 w 335"/>
                <a:gd name="T9" fmla="*/ 3 h 297"/>
                <a:gd name="T10" fmla="*/ 295 w 335"/>
                <a:gd name="T11" fmla="*/ 7 h 297"/>
                <a:gd name="T12" fmla="*/ 290 w 335"/>
                <a:gd name="T13" fmla="*/ 15 h 297"/>
                <a:gd name="T14" fmla="*/ 288 w 335"/>
                <a:gd name="T15" fmla="*/ 17 h 297"/>
                <a:gd name="T16" fmla="*/ 231 w 335"/>
                <a:gd name="T17" fmla="*/ 242 h 297"/>
                <a:gd name="T18" fmla="*/ 22 w 335"/>
                <a:gd name="T19" fmla="*/ 242 h 297"/>
                <a:gd name="T20" fmla="*/ 22 w 335"/>
                <a:gd name="T21" fmla="*/ 242 h 297"/>
                <a:gd name="T22" fmla="*/ 15 w 335"/>
                <a:gd name="T23" fmla="*/ 246 h 297"/>
                <a:gd name="T24" fmla="*/ 9 w 335"/>
                <a:gd name="T25" fmla="*/ 252 h 297"/>
                <a:gd name="T26" fmla="*/ 3 w 335"/>
                <a:gd name="T27" fmla="*/ 258 h 297"/>
                <a:gd name="T28" fmla="*/ 0 w 335"/>
                <a:gd name="T29" fmla="*/ 265 h 297"/>
                <a:gd name="T30" fmla="*/ 0 w 335"/>
                <a:gd name="T31" fmla="*/ 269 h 297"/>
                <a:gd name="T32" fmla="*/ 0 w 335"/>
                <a:gd name="T33" fmla="*/ 275 h 297"/>
                <a:gd name="T34" fmla="*/ 3 w 335"/>
                <a:gd name="T35" fmla="*/ 280 h 297"/>
                <a:gd name="T36" fmla="*/ 7 w 335"/>
                <a:gd name="T37" fmla="*/ 286 h 297"/>
                <a:gd name="T38" fmla="*/ 13 w 335"/>
                <a:gd name="T39" fmla="*/ 292 h 297"/>
                <a:gd name="T40" fmla="*/ 20 w 335"/>
                <a:gd name="T41" fmla="*/ 297 h 297"/>
                <a:gd name="T42" fmla="*/ 250 w 335"/>
                <a:gd name="T43" fmla="*/ 297 h 297"/>
                <a:gd name="T44" fmla="*/ 250 w 335"/>
                <a:gd name="T45" fmla="*/ 297 h 297"/>
                <a:gd name="T46" fmla="*/ 254 w 335"/>
                <a:gd name="T47" fmla="*/ 297 h 297"/>
                <a:gd name="T48" fmla="*/ 261 w 335"/>
                <a:gd name="T49" fmla="*/ 294 h 297"/>
                <a:gd name="T50" fmla="*/ 267 w 335"/>
                <a:gd name="T51" fmla="*/ 290 h 297"/>
                <a:gd name="T52" fmla="*/ 271 w 335"/>
                <a:gd name="T53" fmla="*/ 284 h 297"/>
                <a:gd name="T54" fmla="*/ 275 w 335"/>
                <a:gd name="T55" fmla="*/ 276 h 297"/>
                <a:gd name="T56" fmla="*/ 278 w 335"/>
                <a:gd name="T57" fmla="*/ 265 h 297"/>
                <a:gd name="T58" fmla="*/ 278 w 335"/>
                <a:gd name="T59" fmla="*/ 265 h 297"/>
                <a:gd name="T60" fmla="*/ 311 w 335"/>
                <a:gd name="T61" fmla="*/ 136 h 297"/>
                <a:gd name="T62" fmla="*/ 335 w 335"/>
                <a:gd name="T63" fmla="*/ 32 h 297"/>
                <a:gd name="T64" fmla="*/ 335 w 335"/>
                <a:gd name="T65" fmla="*/ 32 h 297"/>
                <a:gd name="T66" fmla="*/ 335 w 335"/>
                <a:gd name="T67" fmla="*/ 28 h 297"/>
                <a:gd name="T68" fmla="*/ 333 w 335"/>
                <a:gd name="T69" fmla="*/ 19 h 297"/>
                <a:gd name="T70" fmla="*/ 332 w 335"/>
                <a:gd name="T71" fmla="*/ 13 h 297"/>
                <a:gd name="T72" fmla="*/ 328 w 335"/>
                <a:gd name="T73" fmla="*/ 7 h 297"/>
                <a:gd name="T74" fmla="*/ 324 w 335"/>
                <a:gd name="T75" fmla="*/ 3 h 297"/>
                <a:gd name="T76" fmla="*/ 316 w 335"/>
                <a:gd name="T77" fmla="*/ 0 h 297"/>
                <a:gd name="T78" fmla="*/ 316 w 335"/>
                <a:gd name="T79"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5" h="297">
                  <a:moveTo>
                    <a:pt x="316" y="0"/>
                  </a:moveTo>
                  <a:lnTo>
                    <a:pt x="316" y="0"/>
                  </a:lnTo>
                  <a:lnTo>
                    <a:pt x="311" y="0"/>
                  </a:lnTo>
                  <a:lnTo>
                    <a:pt x="305" y="1"/>
                  </a:lnTo>
                  <a:lnTo>
                    <a:pt x="299" y="3"/>
                  </a:lnTo>
                  <a:lnTo>
                    <a:pt x="295" y="7"/>
                  </a:lnTo>
                  <a:lnTo>
                    <a:pt x="290" y="15"/>
                  </a:lnTo>
                  <a:lnTo>
                    <a:pt x="288" y="17"/>
                  </a:lnTo>
                  <a:lnTo>
                    <a:pt x="231" y="242"/>
                  </a:lnTo>
                  <a:lnTo>
                    <a:pt x="22" y="242"/>
                  </a:lnTo>
                  <a:lnTo>
                    <a:pt x="22" y="242"/>
                  </a:lnTo>
                  <a:lnTo>
                    <a:pt x="15" y="246"/>
                  </a:lnTo>
                  <a:lnTo>
                    <a:pt x="9" y="252"/>
                  </a:lnTo>
                  <a:lnTo>
                    <a:pt x="3" y="258"/>
                  </a:lnTo>
                  <a:lnTo>
                    <a:pt x="0" y="265"/>
                  </a:lnTo>
                  <a:lnTo>
                    <a:pt x="0" y="269"/>
                  </a:lnTo>
                  <a:lnTo>
                    <a:pt x="0" y="275"/>
                  </a:lnTo>
                  <a:lnTo>
                    <a:pt x="3" y="280"/>
                  </a:lnTo>
                  <a:lnTo>
                    <a:pt x="7" y="286"/>
                  </a:lnTo>
                  <a:lnTo>
                    <a:pt x="13" y="292"/>
                  </a:lnTo>
                  <a:lnTo>
                    <a:pt x="20" y="297"/>
                  </a:lnTo>
                  <a:lnTo>
                    <a:pt x="250" y="297"/>
                  </a:lnTo>
                  <a:lnTo>
                    <a:pt x="250" y="297"/>
                  </a:lnTo>
                  <a:lnTo>
                    <a:pt x="254" y="297"/>
                  </a:lnTo>
                  <a:lnTo>
                    <a:pt x="261" y="294"/>
                  </a:lnTo>
                  <a:lnTo>
                    <a:pt x="267" y="290"/>
                  </a:lnTo>
                  <a:lnTo>
                    <a:pt x="271" y="284"/>
                  </a:lnTo>
                  <a:lnTo>
                    <a:pt x="275" y="276"/>
                  </a:lnTo>
                  <a:lnTo>
                    <a:pt x="278" y="265"/>
                  </a:lnTo>
                  <a:lnTo>
                    <a:pt x="278" y="265"/>
                  </a:lnTo>
                  <a:lnTo>
                    <a:pt x="311" y="136"/>
                  </a:lnTo>
                  <a:lnTo>
                    <a:pt x="335" y="32"/>
                  </a:lnTo>
                  <a:lnTo>
                    <a:pt x="335" y="32"/>
                  </a:lnTo>
                  <a:lnTo>
                    <a:pt x="335" y="28"/>
                  </a:lnTo>
                  <a:lnTo>
                    <a:pt x="333" y="19"/>
                  </a:lnTo>
                  <a:lnTo>
                    <a:pt x="332" y="13"/>
                  </a:lnTo>
                  <a:lnTo>
                    <a:pt x="328" y="7"/>
                  </a:lnTo>
                  <a:lnTo>
                    <a:pt x="324" y="3"/>
                  </a:lnTo>
                  <a:lnTo>
                    <a:pt x="316" y="0"/>
                  </a:lnTo>
                  <a:lnTo>
                    <a:pt x="3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sp>
          <p:nvSpPr>
            <p:cNvPr id="439" name="Freeform 13"/>
            <p:cNvSpPr>
              <a:spLocks noEditPoints="1"/>
            </p:cNvSpPr>
            <p:nvPr/>
          </p:nvSpPr>
          <p:spPr bwMode="auto">
            <a:xfrm>
              <a:off x="1095375" y="2655888"/>
              <a:ext cx="482600" cy="973137"/>
            </a:xfrm>
            <a:custGeom>
              <a:avLst/>
              <a:gdLst>
                <a:gd name="T0" fmla="*/ 320 w 609"/>
                <a:gd name="T1" fmla="*/ 249 h 1227"/>
                <a:gd name="T2" fmla="*/ 313 w 609"/>
                <a:gd name="T3" fmla="*/ 247 h 1227"/>
                <a:gd name="T4" fmla="*/ 203 w 609"/>
                <a:gd name="T5" fmla="*/ 31 h 1227"/>
                <a:gd name="T6" fmla="*/ 176 w 609"/>
                <a:gd name="T7" fmla="*/ 10 h 1227"/>
                <a:gd name="T8" fmla="*/ 123 w 609"/>
                <a:gd name="T9" fmla="*/ 0 h 1227"/>
                <a:gd name="T10" fmla="*/ 98 w 609"/>
                <a:gd name="T11" fmla="*/ 6 h 1227"/>
                <a:gd name="T12" fmla="*/ 64 w 609"/>
                <a:gd name="T13" fmla="*/ 25 h 1227"/>
                <a:gd name="T14" fmla="*/ 43 w 609"/>
                <a:gd name="T15" fmla="*/ 55 h 1227"/>
                <a:gd name="T16" fmla="*/ 26 w 609"/>
                <a:gd name="T17" fmla="*/ 112 h 1227"/>
                <a:gd name="T18" fmla="*/ 17 w 609"/>
                <a:gd name="T19" fmla="*/ 279 h 1227"/>
                <a:gd name="T20" fmla="*/ 6 w 609"/>
                <a:gd name="T21" fmla="*/ 507 h 1227"/>
                <a:gd name="T22" fmla="*/ 4 w 609"/>
                <a:gd name="T23" fmla="*/ 558 h 1227"/>
                <a:gd name="T24" fmla="*/ 4 w 609"/>
                <a:gd name="T25" fmla="*/ 1104 h 1227"/>
                <a:gd name="T26" fmla="*/ 0 w 609"/>
                <a:gd name="T27" fmla="*/ 1133 h 1227"/>
                <a:gd name="T28" fmla="*/ 9 w 609"/>
                <a:gd name="T29" fmla="*/ 1188 h 1227"/>
                <a:gd name="T30" fmla="*/ 25 w 609"/>
                <a:gd name="T31" fmla="*/ 1210 h 1227"/>
                <a:gd name="T32" fmla="*/ 47 w 609"/>
                <a:gd name="T33" fmla="*/ 1222 h 1227"/>
                <a:gd name="T34" fmla="*/ 89 w 609"/>
                <a:gd name="T35" fmla="*/ 1227 h 1227"/>
                <a:gd name="T36" fmla="*/ 114 w 609"/>
                <a:gd name="T37" fmla="*/ 1218 h 1227"/>
                <a:gd name="T38" fmla="*/ 129 w 609"/>
                <a:gd name="T39" fmla="*/ 1205 h 1227"/>
                <a:gd name="T40" fmla="*/ 146 w 609"/>
                <a:gd name="T41" fmla="*/ 1174 h 1227"/>
                <a:gd name="T42" fmla="*/ 157 w 609"/>
                <a:gd name="T43" fmla="*/ 1191 h 1227"/>
                <a:gd name="T44" fmla="*/ 186 w 609"/>
                <a:gd name="T45" fmla="*/ 1222 h 1227"/>
                <a:gd name="T46" fmla="*/ 214 w 609"/>
                <a:gd name="T47" fmla="*/ 1227 h 1227"/>
                <a:gd name="T48" fmla="*/ 254 w 609"/>
                <a:gd name="T49" fmla="*/ 1220 h 1227"/>
                <a:gd name="T50" fmla="*/ 281 w 609"/>
                <a:gd name="T51" fmla="*/ 1201 h 1227"/>
                <a:gd name="T52" fmla="*/ 290 w 609"/>
                <a:gd name="T53" fmla="*/ 1176 h 1227"/>
                <a:gd name="T54" fmla="*/ 347 w 609"/>
                <a:gd name="T55" fmla="*/ 858 h 1227"/>
                <a:gd name="T56" fmla="*/ 341 w 609"/>
                <a:gd name="T57" fmla="*/ 814 h 1227"/>
                <a:gd name="T58" fmla="*/ 262 w 609"/>
                <a:gd name="T59" fmla="*/ 649 h 1227"/>
                <a:gd name="T60" fmla="*/ 241 w 609"/>
                <a:gd name="T61" fmla="*/ 601 h 1227"/>
                <a:gd name="T62" fmla="*/ 233 w 609"/>
                <a:gd name="T63" fmla="*/ 581 h 1227"/>
                <a:gd name="T64" fmla="*/ 229 w 609"/>
                <a:gd name="T65" fmla="*/ 545 h 1227"/>
                <a:gd name="T66" fmla="*/ 239 w 609"/>
                <a:gd name="T67" fmla="*/ 400 h 1227"/>
                <a:gd name="T68" fmla="*/ 214 w 609"/>
                <a:gd name="T69" fmla="*/ 389 h 1227"/>
                <a:gd name="T70" fmla="*/ 184 w 609"/>
                <a:gd name="T71" fmla="*/ 349 h 1227"/>
                <a:gd name="T72" fmla="*/ 127 w 609"/>
                <a:gd name="T73" fmla="*/ 173 h 1227"/>
                <a:gd name="T74" fmla="*/ 207 w 609"/>
                <a:gd name="T75" fmla="*/ 334 h 1227"/>
                <a:gd name="T76" fmla="*/ 243 w 609"/>
                <a:gd name="T77" fmla="*/ 372 h 1227"/>
                <a:gd name="T78" fmla="*/ 273 w 609"/>
                <a:gd name="T79" fmla="*/ 380 h 1227"/>
                <a:gd name="T80" fmla="*/ 542 w 609"/>
                <a:gd name="T81" fmla="*/ 380 h 1227"/>
                <a:gd name="T82" fmla="*/ 567 w 609"/>
                <a:gd name="T83" fmla="*/ 376 h 1227"/>
                <a:gd name="T84" fmla="*/ 590 w 609"/>
                <a:gd name="T85" fmla="*/ 364 h 1227"/>
                <a:gd name="T86" fmla="*/ 607 w 609"/>
                <a:gd name="T87" fmla="*/ 332 h 1227"/>
                <a:gd name="T88" fmla="*/ 609 w 609"/>
                <a:gd name="T89" fmla="*/ 311 h 1227"/>
                <a:gd name="T90" fmla="*/ 601 w 609"/>
                <a:gd name="T91" fmla="*/ 279 h 1227"/>
                <a:gd name="T92" fmla="*/ 575 w 609"/>
                <a:gd name="T93" fmla="*/ 254 h 1227"/>
                <a:gd name="T94" fmla="*/ 558 w 609"/>
                <a:gd name="T95" fmla="*/ 249 h 1227"/>
                <a:gd name="T96" fmla="*/ 150 w 609"/>
                <a:gd name="T97" fmla="*/ 755 h 1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09" h="1227">
                  <a:moveTo>
                    <a:pt x="558" y="249"/>
                  </a:moveTo>
                  <a:lnTo>
                    <a:pt x="558" y="249"/>
                  </a:lnTo>
                  <a:lnTo>
                    <a:pt x="320" y="249"/>
                  </a:lnTo>
                  <a:lnTo>
                    <a:pt x="320" y="249"/>
                  </a:lnTo>
                  <a:lnTo>
                    <a:pt x="317" y="247"/>
                  </a:lnTo>
                  <a:lnTo>
                    <a:pt x="313" y="247"/>
                  </a:lnTo>
                  <a:lnTo>
                    <a:pt x="311" y="245"/>
                  </a:lnTo>
                  <a:lnTo>
                    <a:pt x="203" y="31"/>
                  </a:lnTo>
                  <a:lnTo>
                    <a:pt x="203" y="31"/>
                  </a:lnTo>
                  <a:lnTo>
                    <a:pt x="195" y="23"/>
                  </a:lnTo>
                  <a:lnTo>
                    <a:pt x="188" y="17"/>
                  </a:lnTo>
                  <a:lnTo>
                    <a:pt x="176" y="10"/>
                  </a:lnTo>
                  <a:lnTo>
                    <a:pt x="161" y="4"/>
                  </a:lnTo>
                  <a:lnTo>
                    <a:pt x="144" y="0"/>
                  </a:lnTo>
                  <a:lnTo>
                    <a:pt x="123" y="0"/>
                  </a:lnTo>
                  <a:lnTo>
                    <a:pt x="112" y="2"/>
                  </a:lnTo>
                  <a:lnTo>
                    <a:pt x="98" y="6"/>
                  </a:lnTo>
                  <a:lnTo>
                    <a:pt x="98" y="6"/>
                  </a:lnTo>
                  <a:lnTo>
                    <a:pt x="85" y="12"/>
                  </a:lnTo>
                  <a:lnTo>
                    <a:pt x="76" y="17"/>
                  </a:lnTo>
                  <a:lnTo>
                    <a:pt x="64" y="25"/>
                  </a:lnTo>
                  <a:lnTo>
                    <a:pt x="57" y="34"/>
                  </a:lnTo>
                  <a:lnTo>
                    <a:pt x="49" y="44"/>
                  </a:lnTo>
                  <a:lnTo>
                    <a:pt x="43" y="55"/>
                  </a:lnTo>
                  <a:lnTo>
                    <a:pt x="34" y="76"/>
                  </a:lnTo>
                  <a:lnTo>
                    <a:pt x="28" y="95"/>
                  </a:lnTo>
                  <a:lnTo>
                    <a:pt x="26" y="112"/>
                  </a:lnTo>
                  <a:lnTo>
                    <a:pt x="25" y="129"/>
                  </a:lnTo>
                  <a:lnTo>
                    <a:pt x="25" y="129"/>
                  </a:lnTo>
                  <a:lnTo>
                    <a:pt x="17" y="279"/>
                  </a:lnTo>
                  <a:lnTo>
                    <a:pt x="7" y="469"/>
                  </a:lnTo>
                  <a:lnTo>
                    <a:pt x="7" y="469"/>
                  </a:lnTo>
                  <a:lnTo>
                    <a:pt x="6" y="507"/>
                  </a:lnTo>
                  <a:lnTo>
                    <a:pt x="4" y="554"/>
                  </a:lnTo>
                  <a:lnTo>
                    <a:pt x="4" y="558"/>
                  </a:lnTo>
                  <a:lnTo>
                    <a:pt x="4" y="558"/>
                  </a:lnTo>
                  <a:lnTo>
                    <a:pt x="2" y="738"/>
                  </a:lnTo>
                  <a:lnTo>
                    <a:pt x="2" y="738"/>
                  </a:lnTo>
                  <a:lnTo>
                    <a:pt x="4" y="1104"/>
                  </a:lnTo>
                  <a:lnTo>
                    <a:pt x="4" y="1104"/>
                  </a:lnTo>
                  <a:lnTo>
                    <a:pt x="2" y="1117"/>
                  </a:lnTo>
                  <a:lnTo>
                    <a:pt x="0" y="1133"/>
                  </a:lnTo>
                  <a:lnTo>
                    <a:pt x="2" y="1152"/>
                  </a:lnTo>
                  <a:lnTo>
                    <a:pt x="4" y="1169"/>
                  </a:lnTo>
                  <a:lnTo>
                    <a:pt x="9" y="1188"/>
                  </a:lnTo>
                  <a:lnTo>
                    <a:pt x="13" y="1195"/>
                  </a:lnTo>
                  <a:lnTo>
                    <a:pt x="19" y="1203"/>
                  </a:lnTo>
                  <a:lnTo>
                    <a:pt x="25" y="1210"/>
                  </a:lnTo>
                  <a:lnTo>
                    <a:pt x="32" y="1214"/>
                  </a:lnTo>
                  <a:lnTo>
                    <a:pt x="32" y="1214"/>
                  </a:lnTo>
                  <a:lnTo>
                    <a:pt x="47" y="1222"/>
                  </a:lnTo>
                  <a:lnTo>
                    <a:pt x="62" y="1225"/>
                  </a:lnTo>
                  <a:lnTo>
                    <a:pt x="76" y="1227"/>
                  </a:lnTo>
                  <a:lnTo>
                    <a:pt x="89" y="1227"/>
                  </a:lnTo>
                  <a:lnTo>
                    <a:pt x="98" y="1225"/>
                  </a:lnTo>
                  <a:lnTo>
                    <a:pt x="108" y="1222"/>
                  </a:lnTo>
                  <a:lnTo>
                    <a:pt x="114" y="1218"/>
                  </a:lnTo>
                  <a:lnTo>
                    <a:pt x="119" y="1214"/>
                  </a:lnTo>
                  <a:lnTo>
                    <a:pt x="119" y="1214"/>
                  </a:lnTo>
                  <a:lnTo>
                    <a:pt x="129" y="1205"/>
                  </a:lnTo>
                  <a:lnTo>
                    <a:pt x="136" y="1195"/>
                  </a:lnTo>
                  <a:lnTo>
                    <a:pt x="142" y="1184"/>
                  </a:lnTo>
                  <a:lnTo>
                    <a:pt x="146" y="1174"/>
                  </a:lnTo>
                  <a:lnTo>
                    <a:pt x="146" y="1174"/>
                  </a:lnTo>
                  <a:lnTo>
                    <a:pt x="152" y="1184"/>
                  </a:lnTo>
                  <a:lnTo>
                    <a:pt x="157" y="1191"/>
                  </a:lnTo>
                  <a:lnTo>
                    <a:pt x="165" y="1203"/>
                  </a:lnTo>
                  <a:lnTo>
                    <a:pt x="174" y="1212"/>
                  </a:lnTo>
                  <a:lnTo>
                    <a:pt x="186" y="1222"/>
                  </a:lnTo>
                  <a:lnTo>
                    <a:pt x="199" y="1227"/>
                  </a:lnTo>
                  <a:lnTo>
                    <a:pt x="207" y="1227"/>
                  </a:lnTo>
                  <a:lnTo>
                    <a:pt x="214" y="1227"/>
                  </a:lnTo>
                  <a:lnTo>
                    <a:pt x="214" y="1227"/>
                  </a:lnTo>
                  <a:lnTo>
                    <a:pt x="241" y="1224"/>
                  </a:lnTo>
                  <a:lnTo>
                    <a:pt x="254" y="1220"/>
                  </a:lnTo>
                  <a:lnTo>
                    <a:pt x="264" y="1216"/>
                  </a:lnTo>
                  <a:lnTo>
                    <a:pt x="273" y="1210"/>
                  </a:lnTo>
                  <a:lnTo>
                    <a:pt x="281" y="1201"/>
                  </a:lnTo>
                  <a:lnTo>
                    <a:pt x="286" y="1191"/>
                  </a:lnTo>
                  <a:lnTo>
                    <a:pt x="290" y="1176"/>
                  </a:lnTo>
                  <a:lnTo>
                    <a:pt x="290" y="1176"/>
                  </a:lnTo>
                  <a:lnTo>
                    <a:pt x="320" y="1007"/>
                  </a:lnTo>
                  <a:lnTo>
                    <a:pt x="347" y="858"/>
                  </a:lnTo>
                  <a:lnTo>
                    <a:pt x="347" y="858"/>
                  </a:lnTo>
                  <a:lnTo>
                    <a:pt x="347" y="840"/>
                  </a:lnTo>
                  <a:lnTo>
                    <a:pt x="343" y="823"/>
                  </a:lnTo>
                  <a:lnTo>
                    <a:pt x="341" y="814"/>
                  </a:lnTo>
                  <a:lnTo>
                    <a:pt x="338" y="806"/>
                  </a:lnTo>
                  <a:lnTo>
                    <a:pt x="338" y="806"/>
                  </a:lnTo>
                  <a:lnTo>
                    <a:pt x="262" y="649"/>
                  </a:lnTo>
                  <a:lnTo>
                    <a:pt x="262" y="649"/>
                  </a:lnTo>
                  <a:lnTo>
                    <a:pt x="252" y="626"/>
                  </a:lnTo>
                  <a:lnTo>
                    <a:pt x="241" y="601"/>
                  </a:lnTo>
                  <a:lnTo>
                    <a:pt x="241" y="601"/>
                  </a:lnTo>
                  <a:lnTo>
                    <a:pt x="237" y="590"/>
                  </a:lnTo>
                  <a:lnTo>
                    <a:pt x="233" y="581"/>
                  </a:lnTo>
                  <a:lnTo>
                    <a:pt x="233" y="581"/>
                  </a:lnTo>
                  <a:lnTo>
                    <a:pt x="231" y="564"/>
                  </a:lnTo>
                  <a:lnTo>
                    <a:pt x="229" y="545"/>
                  </a:lnTo>
                  <a:lnTo>
                    <a:pt x="229" y="545"/>
                  </a:lnTo>
                  <a:lnTo>
                    <a:pt x="229" y="545"/>
                  </a:lnTo>
                  <a:lnTo>
                    <a:pt x="239" y="400"/>
                  </a:lnTo>
                  <a:lnTo>
                    <a:pt x="239" y="400"/>
                  </a:lnTo>
                  <a:lnTo>
                    <a:pt x="226" y="397"/>
                  </a:lnTo>
                  <a:lnTo>
                    <a:pt x="214" y="389"/>
                  </a:lnTo>
                  <a:lnTo>
                    <a:pt x="205" y="378"/>
                  </a:lnTo>
                  <a:lnTo>
                    <a:pt x="195" y="368"/>
                  </a:lnTo>
                  <a:lnTo>
                    <a:pt x="184" y="349"/>
                  </a:lnTo>
                  <a:lnTo>
                    <a:pt x="180" y="342"/>
                  </a:lnTo>
                  <a:lnTo>
                    <a:pt x="93" y="173"/>
                  </a:lnTo>
                  <a:lnTo>
                    <a:pt x="127" y="173"/>
                  </a:lnTo>
                  <a:lnTo>
                    <a:pt x="127" y="173"/>
                  </a:lnTo>
                  <a:lnTo>
                    <a:pt x="207" y="334"/>
                  </a:lnTo>
                  <a:lnTo>
                    <a:pt x="207" y="334"/>
                  </a:lnTo>
                  <a:lnTo>
                    <a:pt x="218" y="351"/>
                  </a:lnTo>
                  <a:lnTo>
                    <a:pt x="229" y="363"/>
                  </a:lnTo>
                  <a:lnTo>
                    <a:pt x="243" y="372"/>
                  </a:lnTo>
                  <a:lnTo>
                    <a:pt x="254" y="376"/>
                  </a:lnTo>
                  <a:lnTo>
                    <a:pt x="265" y="380"/>
                  </a:lnTo>
                  <a:lnTo>
                    <a:pt x="273" y="380"/>
                  </a:lnTo>
                  <a:lnTo>
                    <a:pt x="281" y="380"/>
                  </a:lnTo>
                  <a:lnTo>
                    <a:pt x="281" y="380"/>
                  </a:lnTo>
                  <a:lnTo>
                    <a:pt x="542" y="380"/>
                  </a:lnTo>
                  <a:lnTo>
                    <a:pt x="542" y="380"/>
                  </a:lnTo>
                  <a:lnTo>
                    <a:pt x="556" y="380"/>
                  </a:lnTo>
                  <a:lnTo>
                    <a:pt x="567" y="376"/>
                  </a:lnTo>
                  <a:lnTo>
                    <a:pt x="577" y="374"/>
                  </a:lnTo>
                  <a:lnTo>
                    <a:pt x="584" y="368"/>
                  </a:lnTo>
                  <a:lnTo>
                    <a:pt x="590" y="364"/>
                  </a:lnTo>
                  <a:lnTo>
                    <a:pt x="595" y="357"/>
                  </a:lnTo>
                  <a:lnTo>
                    <a:pt x="603" y="345"/>
                  </a:lnTo>
                  <a:lnTo>
                    <a:pt x="607" y="332"/>
                  </a:lnTo>
                  <a:lnTo>
                    <a:pt x="609" y="321"/>
                  </a:lnTo>
                  <a:lnTo>
                    <a:pt x="609" y="311"/>
                  </a:lnTo>
                  <a:lnTo>
                    <a:pt x="609" y="311"/>
                  </a:lnTo>
                  <a:lnTo>
                    <a:pt x="609" y="302"/>
                  </a:lnTo>
                  <a:lnTo>
                    <a:pt x="607" y="294"/>
                  </a:lnTo>
                  <a:lnTo>
                    <a:pt x="601" y="279"/>
                  </a:lnTo>
                  <a:lnTo>
                    <a:pt x="594" y="270"/>
                  </a:lnTo>
                  <a:lnTo>
                    <a:pt x="584" y="260"/>
                  </a:lnTo>
                  <a:lnTo>
                    <a:pt x="575" y="254"/>
                  </a:lnTo>
                  <a:lnTo>
                    <a:pt x="565" y="251"/>
                  </a:lnTo>
                  <a:lnTo>
                    <a:pt x="558" y="249"/>
                  </a:lnTo>
                  <a:lnTo>
                    <a:pt x="558" y="249"/>
                  </a:lnTo>
                  <a:close/>
                  <a:moveTo>
                    <a:pt x="199" y="856"/>
                  </a:moveTo>
                  <a:lnTo>
                    <a:pt x="150" y="1121"/>
                  </a:lnTo>
                  <a:lnTo>
                    <a:pt x="150" y="755"/>
                  </a:lnTo>
                  <a:lnTo>
                    <a:pt x="199" y="8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33333"/>
                </a:solidFill>
                <a:effectLst/>
                <a:uLnTx/>
                <a:uFillTx/>
              </a:endParaRPr>
            </a:p>
          </p:txBody>
        </p:sp>
      </p:grpSp>
      <p:pic>
        <p:nvPicPr>
          <p:cNvPr id="440" name="Picture 439" descr="WLA532.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93930" y="2323269"/>
            <a:ext cx="224094" cy="244466"/>
          </a:xfrm>
          <a:prstGeom prst="rect">
            <a:avLst/>
          </a:prstGeom>
          <a:noFill/>
          <a:ln>
            <a:noFill/>
          </a:ln>
        </p:spPr>
      </p:pic>
      <p:pic>
        <p:nvPicPr>
          <p:cNvPr id="441" name="Picture 440" descr="WLA532.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5193930" y="2070062"/>
            <a:ext cx="224094" cy="244466"/>
          </a:xfrm>
          <a:prstGeom prst="rect">
            <a:avLst/>
          </a:prstGeom>
          <a:noFill/>
          <a:ln>
            <a:noFill/>
          </a:ln>
        </p:spPr>
      </p:pic>
      <p:grpSp>
        <p:nvGrpSpPr>
          <p:cNvPr id="442" name="Group 441"/>
          <p:cNvGrpSpPr/>
          <p:nvPr/>
        </p:nvGrpSpPr>
        <p:grpSpPr>
          <a:xfrm>
            <a:off x="4590789" y="2136709"/>
            <a:ext cx="231866" cy="231867"/>
            <a:chOff x="9168267" y="2351735"/>
            <a:chExt cx="255053" cy="255053"/>
          </a:xfrm>
        </p:grpSpPr>
        <p:sp>
          <p:nvSpPr>
            <p:cNvPr id="443" name="Oval 442"/>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44" name="Picture 443"/>
            <p:cNvPicPr>
              <a:picLocks noChangeAspect="1"/>
            </p:cNvPicPr>
            <p:nvPr/>
          </p:nvPicPr>
          <p:blipFill>
            <a:blip r:embed="rId16" cstate="screen">
              <a:extLst>
                <a:ext uri="{BEBA8EAE-BF5A-486C-A8C5-ECC9F3942E4B}">
                  <a14:imgProps xmlns:a14="http://schemas.microsoft.com/office/drawing/2010/main">
                    <a14:imgLayer r:embed="rId17">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grpSp>
        <p:nvGrpSpPr>
          <p:cNvPr id="445" name="Group 444"/>
          <p:cNvGrpSpPr/>
          <p:nvPr/>
        </p:nvGrpSpPr>
        <p:grpSpPr>
          <a:xfrm>
            <a:off x="4590789" y="2380792"/>
            <a:ext cx="231866" cy="231867"/>
            <a:chOff x="9231815" y="1463481"/>
            <a:chExt cx="255053" cy="255053"/>
          </a:xfrm>
        </p:grpSpPr>
        <p:sp>
          <p:nvSpPr>
            <p:cNvPr id="446" name="Oval 445"/>
            <p:cNvSpPr/>
            <p:nvPr/>
          </p:nvSpPr>
          <p:spPr>
            <a:xfrm>
              <a:off x="9231815" y="1463481"/>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47" name="Picture 4" descr="\\psf\Host\Volumes\EP File Share\Touch\Project Juniper Partner Conference\Development\T2592\Artwork\Diagram Development\T2592_Diagrams-11.png"/>
            <p:cNvPicPr>
              <a:picLocks noChangeAspect="1" noChangeArrowheads="1"/>
            </p:cNvPicPr>
            <p:nvPr/>
          </p:nvPicPr>
          <p:blipFill>
            <a:blip r:embed="rId18" cstate="screen">
              <a:extLst>
                <a:ext uri="{BEBA8EAE-BF5A-486C-A8C5-ECC9F3942E4B}">
                  <a14:imgProps xmlns:a14="http://schemas.microsoft.com/office/drawing/2010/main">
                    <a14:imgLayer r:embed="rId19">
                      <a14:imgEffect>
                        <a14:brightnessContrast bright="100000"/>
                      </a14:imgEffect>
                    </a14:imgLayer>
                  </a14:imgProps>
                </a:ext>
                <a:ext uri="{28A0092B-C50C-407E-A947-70E740481C1C}">
                  <a14:useLocalDpi xmlns:a14="http://schemas.microsoft.com/office/drawing/2010/main"/>
                </a:ext>
              </a:extLst>
            </a:blip>
            <a:stretch>
              <a:fillRect/>
            </a:stretch>
          </p:blipFill>
          <p:spPr bwMode="auto">
            <a:xfrm>
              <a:off x="9276215" y="1510593"/>
              <a:ext cx="166255" cy="157942"/>
            </a:xfrm>
            <a:prstGeom prst="rect">
              <a:avLst/>
            </a:prstGeom>
            <a:noFill/>
            <a:ln>
              <a:noFill/>
            </a:ln>
            <a:extLst/>
          </p:spPr>
        </p:pic>
      </p:grpSp>
      <p:sp>
        <p:nvSpPr>
          <p:cNvPr id="448" name="Freeform 447"/>
          <p:cNvSpPr/>
          <p:nvPr/>
        </p:nvSpPr>
        <p:spPr>
          <a:xfrm>
            <a:off x="5375458" y="2441708"/>
            <a:ext cx="1977375" cy="795241"/>
          </a:xfrm>
          <a:custGeom>
            <a:avLst/>
            <a:gdLst>
              <a:gd name="connsiteX0" fmla="*/ 0 w 2559539"/>
              <a:gd name="connsiteY0" fmla="*/ 0 h 1629508"/>
              <a:gd name="connsiteX1" fmla="*/ 2559539 w 2559539"/>
              <a:gd name="connsiteY1" fmla="*/ 3908 h 1629508"/>
              <a:gd name="connsiteX2" fmla="*/ 2559539 w 2559539"/>
              <a:gd name="connsiteY2" fmla="*/ 1496646 h 1629508"/>
              <a:gd name="connsiteX3" fmla="*/ 773723 w 2559539"/>
              <a:gd name="connsiteY3" fmla="*/ 1496646 h 1629508"/>
              <a:gd name="connsiteX4" fmla="*/ 773723 w 2559539"/>
              <a:gd name="connsiteY4" fmla="*/ 1625600 h 1629508"/>
              <a:gd name="connsiteX5" fmla="*/ 773723 w 2559539"/>
              <a:gd name="connsiteY5" fmla="*/ 1629508 h 1629508"/>
              <a:gd name="connsiteX0" fmla="*/ 0 w 2270370"/>
              <a:gd name="connsiteY0" fmla="*/ 0 h 1629508"/>
              <a:gd name="connsiteX1" fmla="*/ 2270370 w 2270370"/>
              <a:gd name="connsiteY1" fmla="*/ 3908 h 1629508"/>
              <a:gd name="connsiteX2" fmla="*/ 2270370 w 2270370"/>
              <a:gd name="connsiteY2" fmla="*/ 1496646 h 1629508"/>
              <a:gd name="connsiteX3" fmla="*/ 484554 w 2270370"/>
              <a:gd name="connsiteY3" fmla="*/ 1496646 h 1629508"/>
              <a:gd name="connsiteX4" fmla="*/ 484554 w 2270370"/>
              <a:gd name="connsiteY4" fmla="*/ 1625600 h 1629508"/>
              <a:gd name="connsiteX5" fmla="*/ 484554 w 2270370"/>
              <a:gd name="connsiteY5" fmla="*/ 1629508 h 162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0370" h="1629508">
                <a:moveTo>
                  <a:pt x="0" y="0"/>
                </a:moveTo>
                <a:lnTo>
                  <a:pt x="2270370" y="3908"/>
                </a:lnTo>
                <a:lnTo>
                  <a:pt x="2270370" y="1496646"/>
                </a:lnTo>
                <a:lnTo>
                  <a:pt x="484554" y="1496646"/>
                </a:lnTo>
                <a:lnTo>
                  <a:pt x="484554" y="1625600"/>
                </a:lnTo>
                <a:lnTo>
                  <a:pt x="484554" y="1629508"/>
                </a:lnTo>
              </a:path>
            </a:pathLst>
          </a:custGeom>
          <a:noFill/>
          <a:ln w="25400" cap="flat" cmpd="sng" algn="ctr">
            <a:solidFill>
              <a:srgbClr val="A0B9C8"/>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449" name="Picture 54" descr="SRX 650.png"/>
          <p:cNvPicPr>
            <a:picLocks noChangeAspect="1"/>
          </p:cNvPicPr>
          <p:nvPr/>
        </p:nvPicPr>
        <p:blipFill>
          <a:blip r:embed="rId20" cstate="email">
            <a:extLst>
              <a:ext uri="{28A0092B-C50C-407E-A947-70E740481C1C}">
                <a14:useLocalDpi xmlns:a14="http://schemas.microsoft.com/office/drawing/2010/main"/>
              </a:ext>
            </a:extLst>
          </a:blip>
          <a:srcRect/>
          <a:stretch>
            <a:fillRect/>
          </a:stretch>
        </p:blipFill>
        <p:spPr bwMode="auto">
          <a:xfrm>
            <a:off x="6338266" y="2324843"/>
            <a:ext cx="535984" cy="203833"/>
          </a:xfrm>
          <a:prstGeom prst="rect">
            <a:avLst/>
          </a:prstGeom>
          <a:noFill/>
          <a:ln w="9525">
            <a:noFill/>
            <a:miter lim="800000"/>
            <a:headEnd/>
            <a:tailEnd/>
          </a:ln>
        </p:spPr>
      </p:pic>
      <p:pic>
        <p:nvPicPr>
          <p:cNvPr id="450" name="Picture 58" descr="EX 2200_24.png"/>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auto">
          <a:xfrm>
            <a:off x="5726264" y="2373438"/>
            <a:ext cx="468313" cy="137383"/>
          </a:xfrm>
          <a:prstGeom prst="rect">
            <a:avLst/>
          </a:prstGeom>
          <a:noFill/>
          <a:ln w="9525">
            <a:noFill/>
            <a:miter lim="800000"/>
            <a:headEnd/>
            <a:tailEnd/>
          </a:ln>
        </p:spPr>
      </p:pic>
      <p:cxnSp>
        <p:nvCxnSpPr>
          <p:cNvPr id="451" name="Straight Connector 450"/>
          <p:cNvCxnSpPr/>
          <p:nvPr/>
        </p:nvCxnSpPr>
        <p:spPr>
          <a:xfrm flipV="1">
            <a:off x="5795660" y="3149809"/>
            <a:ext cx="1516" cy="325575"/>
          </a:xfrm>
          <a:prstGeom prst="line">
            <a:avLst/>
          </a:prstGeom>
          <a:noFill/>
          <a:ln w="38100" cap="flat" cmpd="sng" algn="ctr">
            <a:solidFill>
              <a:srgbClr val="008000"/>
            </a:solidFill>
            <a:prstDash val="solid"/>
          </a:ln>
          <a:effectLst/>
        </p:spPr>
      </p:cxnSp>
      <p:cxnSp>
        <p:nvCxnSpPr>
          <p:cNvPr id="452" name="Straight Connector 451"/>
          <p:cNvCxnSpPr/>
          <p:nvPr/>
        </p:nvCxnSpPr>
        <p:spPr>
          <a:xfrm flipH="1">
            <a:off x="5791030" y="3172100"/>
            <a:ext cx="1579657" cy="0"/>
          </a:xfrm>
          <a:prstGeom prst="line">
            <a:avLst/>
          </a:prstGeom>
          <a:noFill/>
          <a:ln w="38100" cap="flat" cmpd="sng" algn="ctr">
            <a:solidFill>
              <a:srgbClr val="008000"/>
            </a:solidFill>
            <a:prstDash val="solid"/>
          </a:ln>
          <a:effectLst/>
        </p:spPr>
      </p:cxnSp>
      <p:cxnSp>
        <p:nvCxnSpPr>
          <p:cNvPr id="453" name="Straight Connector 452"/>
          <p:cNvCxnSpPr/>
          <p:nvPr/>
        </p:nvCxnSpPr>
        <p:spPr>
          <a:xfrm flipV="1">
            <a:off x="7352833" y="2990470"/>
            <a:ext cx="0" cy="181630"/>
          </a:xfrm>
          <a:prstGeom prst="line">
            <a:avLst/>
          </a:prstGeom>
          <a:noFill/>
          <a:ln w="38100" cap="flat" cmpd="sng" algn="ctr">
            <a:solidFill>
              <a:srgbClr val="008000"/>
            </a:solidFill>
            <a:prstDash val="solid"/>
          </a:ln>
          <a:effectLst/>
        </p:spPr>
      </p:cxnSp>
      <p:pic>
        <p:nvPicPr>
          <p:cNvPr id="454" name="Picture 453" descr="Network Cloud 1.png"/>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7097021" y="2651905"/>
            <a:ext cx="1099086" cy="406504"/>
          </a:xfrm>
          <a:prstGeom prst="rect">
            <a:avLst/>
          </a:prstGeom>
        </p:spPr>
      </p:pic>
      <p:pic>
        <p:nvPicPr>
          <p:cNvPr id="455" name="Picture 454" descr="BTS Node Tower.png"/>
          <p:cNvPicPr preferRelativeResize="0">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7896272" y="2458669"/>
            <a:ext cx="217731" cy="359921"/>
          </a:xfrm>
          <a:prstGeom prst="rect">
            <a:avLst/>
          </a:prstGeom>
          <a:noFill/>
          <a:ln>
            <a:noFill/>
          </a:ln>
        </p:spPr>
      </p:pic>
      <p:sp>
        <p:nvSpPr>
          <p:cNvPr id="456" name="Rectangle 455"/>
          <p:cNvSpPr/>
          <p:nvPr>
            <p:custDataLst>
              <p:tags r:id="rId5"/>
            </p:custDataLst>
          </p:nvPr>
        </p:nvSpPr>
        <p:spPr>
          <a:xfrm>
            <a:off x="6202748" y="4417891"/>
            <a:ext cx="1001122" cy="961622"/>
          </a:xfrm>
          <a:prstGeom prst="rect">
            <a:avLst/>
          </a:prstGeom>
          <a:solidFill>
            <a:srgbClr val="345AC4">
              <a:alpha val="62000"/>
            </a:srgbClr>
          </a:solidFill>
          <a:ln w="25400" cap="flat" cmpd="sng" algn="ctr">
            <a:noFill/>
            <a:prstDash val="solid"/>
          </a:ln>
          <a:effectLst>
            <a:softEdge rad="12700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cxnSp>
        <p:nvCxnSpPr>
          <p:cNvPr id="457" name="Straight Connector 456"/>
          <p:cNvCxnSpPr>
            <a:stCxn id="488" idx="3"/>
          </p:cNvCxnSpPr>
          <p:nvPr/>
        </p:nvCxnSpPr>
        <p:spPr>
          <a:xfrm flipV="1">
            <a:off x="7546288" y="4627794"/>
            <a:ext cx="263404" cy="259215"/>
          </a:xfrm>
          <a:prstGeom prst="line">
            <a:avLst/>
          </a:prstGeom>
          <a:noFill/>
          <a:ln w="38100" cap="flat" cmpd="sng" algn="ctr">
            <a:solidFill>
              <a:srgbClr val="008000"/>
            </a:solidFill>
            <a:prstDash val="solid"/>
          </a:ln>
          <a:effectLst/>
        </p:spPr>
      </p:cxnSp>
      <p:cxnSp>
        <p:nvCxnSpPr>
          <p:cNvPr id="458" name="Straight Connector 457"/>
          <p:cNvCxnSpPr>
            <a:stCxn id="487" idx="3"/>
          </p:cNvCxnSpPr>
          <p:nvPr/>
        </p:nvCxnSpPr>
        <p:spPr>
          <a:xfrm flipV="1">
            <a:off x="7538853" y="4577956"/>
            <a:ext cx="166325" cy="84163"/>
          </a:xfrm>
          <a:prstGeom prst="line">
            <a:avLst/>
          </a:prstGeom>
          <a:noFill/>
          <a:ln w="38100" cap="flat" cmpd="sng" algn="ctr">
            <a:solidFill>
              <a:srgbClr val="008000"/>
            </a:solidFill>
            <a:prstDash val="solid"/>
          </a:ln>
          <a:effectLst/>
        </p:spPr>
      </p:cxnSp>
      <p:cxnSp>
        <p:nvCxnSpPr>
          <p:cNvPr id="459" name="Straight Connector 458"/>
          <p:cNvCxnSpPr>
            <a:stCxn id="487" idx="3"/>
          </p:cNvCxnSpPr>
          <p:nvPr/>
        </p:nvCxnSpPr>
        <p:spPr>
          <a:xfrm flipV="1">
            <a:off x="7538853" y="4577956"/>
            <a:ext cx="166325" cy="84163"/>
          </a:xfrm>
          <a:prstGeom prst="line">
            <a:avLst/>
          </a:prstGeom>
          <a:noFill/>
          <a:ln w="38100" cap="flat" cmpd="sng" algn="ctr">
            <a:solidFill>
              <a:srgbClr val="008000"/>
            </a:solidFill>
            <a:prstDash val="solid"/>
          </a:ln>
          <a:effectLst/>
        </p:spPr>
      </p:cxnSp>
      <p:cxnSp>
        <p:nvCxnSpPr>
          <p:cNvPr id="460" name="Straight Connector 459"/>
          <p:cNvCxnSpPr>
            <a:stCxn id="487" idx="3"/>
          </p:cNvCxnSpPr>
          <p:nvPr/>
        </p:nvCxnSpPr>
        <p:spPr>
          <a:xfrm flipV="1">
            <a:off x="7538853" y="4577956"/>
            <a:ext cx="166325" cy="84163"/>
          </a:xfrm>
          <a:prstGeom prst="line">
            <a:avLst/>
          </a:prstGeom>
          <a:noFill/>
          <a:ln w="38100" cap="flat" cmpd="sng" algn="ctr">
            <a:solidFill>
              <a:srgbClr val="FF0000"/>
            </a:solidFill>
            <a:prstDash val="solid"/>
          </a:ln>
          <a:effectLst/>
        </p:spPr>
      </p:cxnSp>
      <p:cxnSp>
        <p:nvCxnSpPr>
          <p:cNvPr id="461" name="Straight Connector 460"/>
          <p:cNvCxnSpPr/>
          <p:nvPr/>
        </p:nvCxnSpPr>
        <p:spPr>
          <a:xfrm>
            <a:off x="5495439" y="4169434"/>
            <a:ext cx="643675" cy="1896"/>
          </a:xfrm>
          <a:prstGeom prst="line">
            <a:avLst/>
          </a:prstGeom>
          <a:noFill/>
          <a:ln w="38100" cap="flat" cmpd="sng" algn="ctr">
            <a:solidFill>
              <a:srgbClr val="A0B9C8"/>
            </a:solidFill>
            <a:prstDash val="solid"/>
          </a:ln>
          <a:effectLst/>
        </p:spPr>
      </p:cxnSp>
      <p:cxnSp>
        <p:nvCxnSpPr>
          <p:cNvPr id="462" name="Straight Connector 461"/>
          <p:cNvCxnSpPr/>
          <p:nvPr/>
        </p:nvCxnSpPr>
        <p:spPr>
          <a:xfrm flipV="1">
            <a:off x="5767460" y="4693318"/>
            <a:ext cx="1771378" cy="4039"/>
          </a:xfrm>
          <a:prstGeom prst="line">
            <a:avLst/>
          </a:prstGeom>
          <a:noFill/>
          <a:ln w="38100" cap="flat" cmpd="sng" algn="ctr">
            <a:solidFill>
              <a:srgbClr val="A0B9C8"/>
            </a:solidFill>
            <a:prstDash val="solid"/>
          </a:ln>
          <a:effectLst/>
        </p:spPr>
      </p:cxnSp>
      <p:cxnSp>
        <p:nvCxnSpPr>
          <p:cNvPr id="463" name="Straight Connector 462"/>
          <p:cNvCxnSpPr/>
          <p:nvPr/>
        </p:nvCxnSpPr>
        <p:spPr>
          <a:xfrm flipV="1">
            <a:off x="5767474" y="4184366"/>
            <a:ext cx="9463" cy="946250"/>
          </a:xfrm>
          <a:prstGeom prst="line">
            <a:avLst/>
          </a:prstGeom>
          <a:noFill/>
          <a:ln w="38100" cap="flat" cmpd="sng" algn="ctr">
            <a:solidFill>
              <a:srgbClr val="5D87A1">
                <a:lumMod val="60000"/>
                <a:lumOff val="40000"/>
              </a:srgbClr>
            </a:solidFill>
            <a:prstDash val="solid"/>
          </a:ln>
          <a:effectLst/>
        </p:spPr>
      </p:cxnSp>
      <p:cxnSp>
        <p:nvCxnSpPr>
          <p:cNvPr id="464" name="Straight Connector 463"/>
          <p:cNvCxnSpPr/>
          <p:nvPr/>
        </p:nvCxnSpPr>
        <p:spPr>
          <a:xfrm>
            <a:off x="5767460" y="5116894"/>
            <a:ext cx="1771378" cy="0"/>
          </a:xfrm>
          <a:prstGeom prst="line">
            <a:avLst/>
          </a:prstGeom>
          <a:noFill/>
          <a:ln w="38100" cap="flat" cmpd="sng" algn="ctr">
            <a:solidFill>
              <a:srgbClr val="A0B9C8"/>
            </a:solidFill>
            <a:prstDash val="solid"/>
          </a:ln>
          <a:effectLst/>
        </p:spPr>
      </p:cxnSp>
      <p:sp>
        <p:nvSpPr>
          <p:cNvPr id="465" name="Rectangle 464"/>
          <p:cNvSpPr/>
          <p:nvPr/>
        </p:nvSpPr>
        <p:spPr>
          <a:xfrm>
            <a:off x="6497384" y="5236170"/>
            <a:ext cx="457200"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b="1" dirty="0" smtClean="0">
                <a:latin typeface="Arial" pitchFamily="34" charset="0"/>
              </a:rPr>
              <a:t>EX</a:t>
            </a:r>
          </a:p>
        </p:txBody>
      </p:sp>
      <p:sp>
        <p:nvSpPr>
          <p:cNvPr id="466" name="Rectangle 465"/>
          <p:cNvSpPr/>
          <p:nvPr/>
        </p:nvSpPr>
        <p:spPr>
          <a:xfrm>
            <a:off x="7226805" y="5231036"/>
            <a:ext cx="457200" cy="156945"/>
          </a:xfrm>
          <a:prstGeom prst="rect">
            <a:avLst/>
          </a:prstGeom>
          <a:noFill/>
          <a:ln w="28575" algn="ctr">
            <a:noFill/>
            <a:miter lim="800000"/>
            <a:headEnd/>
            <a:tailEnd/>
          </a:ln>
        </p:spPr>
        <p:txBody>
          <a:bodyPr vert="horz" wrap="square" lIns="0" tIns="0" rIns="0" bIns="0" numCol="1" anchor="t" anchorCtr="0" compatLnSpc="1">
            <a:prstTxWarp prst="textNoShape">
              <a:avLst/>
            </a:prstTxWarp>
          </a:bodyPr>
          <a:lstStyle/>
          <a:p>
            <a:pPr algn="ctr" fontAlgn="base">
              <a:spcBef>
                <a:spcPct val="0"/>
              </a:spcBef>
              <a:spcAft>
                <a:spcPct val="0"/>
              </a:spcAft>
            </a:pPr>
            <a:r>
              <a:rPr lang="en-US" sz="700" b="1" dirty="0" smtClean="0">
                <a:latin typeface="Arial" pitchFamily="34" charset="0"/>
              </a:rPr>
              <a:t>AP</a:t>
            </a:r>
          </a:p>
        </p:txBody>
      </p:sp>
      <p:cxnSp>
        <p:nvCxnSpPr>
          <p:cNvPr id="467" name="Straight Connector 466"/>
          <p:cNvCxnSpPr/>
          <p:nvPr/>
        </p:nvCxnSpPr>
        <p:spPr>
          <a:xfrm flipV="1">
            <a:off x="5186452" y="4533217"/>
            <a:ext cx="600309" cy="2829"/>
          </a:xfrm>
          <a:prstGeom prst="line">
            <a:avLst/>
          </a:prstGeom>
          <a:noFill/>
          <a:ln w="38100" cap="flat" cmpd="sng" algn="ctr">
            <a:solidFill>
              <a:srgbClr val="5D87A1">
                <a:lumMod val="60000"/>
                <a:lumOff val="40000"/>
              </a:srgbClr>
            </a:solidFill>
            <a:prstDash val="solid"/>
          </a:ln>
          <a:effectLst/>
        </p:spPr>
      </p:cxnSp>
      <p:pic>
        <p:nvPicPr>
          <p:cNvPr id="468" name="Picture 60" descr="EX 3200_24.png"/>
          <p:cNvPicPr>
            <a:picLocks noChangeAspect="1"/>
          </p:cNvPicPr>
          <p:nvPr/>
        </p:nvPicPr>
        <p:blipFill>
          <a:blip r:embed="rId24" cstate="email"/>
          <a:srcRect/>
          <a:stretch>
            <a:fillRect/>
          </a:stretch>
        </p:blipFill>
        <p:spPr bwMode="auto">
          <a:xfrm>
            <a:off x="6368565" y="5074069"/>
            <a:ext cx="718968" cy="106103"/>
          </a:xfrm>
          <a:prstGeom prst="rect">
            <a:avLst/>
          </a:prstGeom>
          <a:noFill/>
          <a:ln w="9525">
            <a:noFill/>
            <a:miter lim="800000"/>
            <a:headEnd/>
            <a:tailEnd/>
          </a:ln>
        </p:spPr>
      </p:pic>
      <p:pic>
        <p:nvPicPr>
          <p:cNvPr id="469" name="Picture 468" descr="WLA532.png"/>
          <p:cNvPicPr>
            <a:picLocks noChangeAspect="1"/>
          </p:cNvPicPr>
          <p:nvPr/>
        </p:nvPicPr>
        <p:blipFill>
          <a:blip r:embed="rId25" cstate="email"/>
          <a:stretch>
            <a:fillRect/>
          </a:stretch>
        </p:blipFill>
        <p:spPr>
          <a:xfrm>
            <a:off x="7310982" y="5023904"/>
            <a:ext cx="232618" cy="188086"/>
          </a:xfrm>
          <a:prstGeom prst="rect">
            <a:avLst/>
          </a:prstGeom>
        </p:spPr>
      </p:pic>
      <p:cxnSp>
        <p:nvCxnSpPr>
          <p:cNvPr id="470" name="Straight Connector 469"/>
          <p:cNvCxnSpPr/>
          <p:nvPr/>
        </p:nvCxnSpPr>
        <p:spPr>
          <a:xfrm flipV="1">
            <a:off x="5200402" y="4900363"/>
            <a:ext cx="2104810" cy="3312"/>
          </a:xfrm>
          <a:prstGeom prst="line">
            <a:avLst/>
          </a:prstGeom>
          <a:noFill/>
          <a:ln w="38100" cap="flat" cmpd="sng" algn="ctr">
            <a:solidFill>
              <a:srgbClr val="5D87A1">
                <a:lumMod val="60000"/>
                <a:lumOff val="40000"/>
              </a:srgbClr>
            </a:solidFill>
            <a:prstDash val="solid"/>
          </a:ln>
          <a:effectLst/>
        </p:spPr>
      </p:cxnSp>
      <p:cxnSp>
        <p:nvCxnSpPr>
          <p:cNvPr id="471" name="Straight Connector 470"/>
          <p:cNvCxnSpPr>
            <a:stCxn id="389" idx="3"/>
          </p:cNvCxnSpPr>
          <p:nvPr/>
        </p:nvCxnSpPr>
        <p:spPr>
          <a:xfrm>
            <a:off x="5200403" y="4316370"/>
            <a:ext cx="586353" cy="0"/>
          </a:xfrm>
          <a:prstGeom prst="line">
            <a:avLst/>
          </a:prstGeom>
          <a:noFill/>
          <a:ln w="38100" cap="flat" cmpd="sng" algn="ctr">
            <a:solidFill>
              <a:srgbClr val="5D87A1">
                <a:lumMod val="60000"/>
                <a:lumOff val="40000"/>
              </a:srgbClr>
            </a:solidFill>
            <a:prstDash val="solid"/>
          </a:ln>
          <a:effectLst/>
        </p:spPr>
      </p:cxnSp>
      <p:cxnSp>
        <p:nvCxnSpPr>
          <p:cNvPr id="472" name="Straight Connector 471"/>
          <p:cNvCxnSpPr/>
          <p:nvPr/>
        </p:nvCxnSpPr>
        <p:spPr>
          <a:xfrm>
            <a:off x="5738035" y="4696587"/>
            <a:ext cx="1751626" cy="0"/>
          </a:xfrm>
          <a:prstGeom prst="line">
            <a:avLst/>
          </a:prstGeom>
          <a:noFill/>
          <a:ln w="38100" cap="flat" cmpd="sng" algn="ctr">
            <a:solidFill>
              <a:srgbClr val="008000"/>
            </a:solidFill>
            <a:prstDash val="solid"/>
          </a:ln>
          <a:effectLst/>
        </p:spPr>
      </p:cxnSp>
      <p:cxnSp>
        <p:nvCxnSpPr>
          <p:cNvPr id="473" name="Straight Connector 472"/>
          <p:cNvCxnSpPr/>
          <p:nvPr/>
        </p:nvCxnSpPr>
        <p:spPr>
          <a:xfrm flipV="1">
            <a:off x="5757045" y="4903423"/>
            <a:ext cx="1691640" cy="0"/>
          </a:xfrm>
          <a:prstGeom prst="line">
            <a:avLst/>
          </a:prstGeom>
          <a:noFill/>
          <a:ln w="38100" cap="flat" cmpd="sng" algn="ctr">
            <a:solidFill>
              <a:srgbClr val="008000"/>
            </a:solidFill>
            <a:prstDash val="solid"/>
          </a:ln>
          <a:effectLst/>
        </p:spPr>
      </p:cxnSp>
      <p:cxnSp>
        <p:nvCxnSpPr>
          <p:cNvPr id="474" name="Straight Connector 473"/>
          <p:cNvCxnSpPr/>
          <p:nvPr/>
        </p:nvCxnSpPr>
        <p:spPr>
          <a:xfrm flipH="1">
            <a:off x="5767473" y="4171336"/>
            <a:ext cx="388939" cy="1531"/>
          </a:xfrm>
          <a:prstGeom prst="line">
            <a:avLst/>
          </a:prstGeom>
          <a:noFill/>
          <a:ln w="38100" cap="flat" cmpd="sng" algn="ctr">
            <a:solidFill>
              <a:srgbClr val="008000"/>
            </a:solidFill>
            <a:prstDash val="solid"/>
          </a:ln>
          <a:effectLst/>
        </p:spPr>
      </p:cxnSp>
      <p:cxnSp>
        <p:nvCxnSpPr>
          <p:cNvPr id="475" name="Straight Connector 474"/>
          <p:cNvCxnSpPr/>
          <p:nvPr/>
        </p:nvCxnSpPr>
        <p:spPr>
          <a:xfrm flipH="1" flipV="1">
            <a:off x="5790979" y="4169434"/>
            <a:ext cx="354527" cy="3423"/>
          </a:xfrm>
          <a:prstGeom prst="line">
            <a:avLst/>
          </a:prstGeom>
          <a:noFill/>
          <a:ln w="38100" cap="flat" cmpd="sng" algn="ctr">
            <a:solidFill>
              <a:srgbClr val="FF0000"/>
            </a:solidFill>
            <a:prstDash val="solid"/>
          </a:ln>
          <a:effectLst/>
        </p:spPr>
      </p:cxnSp>
      <p:cxnSp>
        <p:nvCxnSpPr>
          <p:cNvPr id="476" name="Straight Connector 475"/>
          <p:cNvCxnSpPr/>
          <p:nvPr/>
        </p:nvCxnSpPr>
        <p:spPr>
          <a:xfrm flipV="1">
            <a:off x="5773192" y="4697805"/>
            <a:ext cx="3747" cy="213410"/>
          </a:xfrm>
          <a:prstGeom prst="line">
            <a:avLst/>
          </a:prstGeom>
          <a:noFill/>
          <a:ln w="38100" cap="flat" cmpd="sng" algn="ctr">
            <a:solidFill>
              <a:srgbClr val="008000"/>
            </a:solidFill>
            <a:prstDash val="solid"/>
          </a:ln>
          <a:effectLst/>
        </p:spPr>
      </p:cxnSp>
      <p:cxnSp>
        <p:nvCxnSpPr>
          <p:cNvPr id="477" name="Straight Connector 476"/>
          <p:cNvCxnSpPr/>
          <p:nvPr/>
        </p:nvCxnSpPr>
        <p:spPr>
          <a:xfrm flipH="1">
            <a:off x="5464301" y="4168154"/>
            <a:ext cx="338521" cy="0"/>
          </a:xfrm>
          <a:prstGeom prst="line">
            <a:avLst/>
          </a:prstGeom>
          <a:noFill/>
          <a:ln w="38100" cap="flat" cmpd="sng" algn="ctr">
            <a:solidFill>
              <a:srgbClr val="008000"/>
            </a:solidFill>
            <a:prstDash val="solid"/>
          </a:ln>
          <a:effectLst/>
        </p:spPr>
      </p:cxnSp>
      <p:cxnSp>
        <p:nvCxnSpPr>
          <p:cNvPr id="478" name="Straight Connector 477"/>
          <p:cNvCxnSpPr/>
          <p:nvPr/>
        </p:nvCxnSpPr>
        <p:spPr>
          <a:xfrm flipV="1">
            <a:off x="5786755" y="4693321"/>
            <a:ext cx="1661930" cy="908"/>
          </a:xfrm>
          <a:prstGeom prst="line">
            <a:avLst/>
          </a:prstGeom>
          <a:noFill/>
          <a:ln w="38100" cap="flat" cmpd="sng" algn="ctr">
            <a:solidFill>
              <a:srgbClr val="FF0000"/>
            </a:solidFill>
            <a:prstDash val="solid"/>
          </a:ln>
          <a:effectLst/>
        </p:spPr>
      </p:cxnSp>
      <p:cxnSp>
        <p:nvCxnSpPr>
          <p:cNvPr id="479" name="Straight Connector 478"/>
          <p:cNvCxnSpPr/>
          <p:nvPr/>
        </p:nvCxnSpPr>
        <p:spPr>
          <a:xfrm flipV="1">
            <a:off x="6139920" y="4049211"/>
            <a:ext cx="0" cy="135156"/>
          </a:xfrm>
          <a:prstGeom prst="line">
            <a:avLst/>
          </a:prstGeom>
          <a:noFill/>
          <a:ln w="38100" cap="flat" cmpd="sng" algn="ctr">
            <a:solidFill>
              <a:srgbClr val="FF0000"/>
            </a:solidFill>
            <a:prstDash val="solid"/>
          </a:ln>
          <a:effectLst/>
        </p:spPr>
      </p:cxnSp>
      <p:cxnSp>
        <p:nvCxnSpPr>
          <p:cNvPr id="480" name="Straight Connector 479"/>
          <p:cNvCxnSpPr/>
          <p:nvPr/>
        </p:nvCxnSpPr>
        <p:spPr>
          <a:xfrm>
            <a:off x="5201670" y="4539630"/>
            <a:ext cx="555952" cy="209"/>
          </a:xfrm>
          <a:prstGeom prst="line">
            <a:avLst/>
          </a:prstGeom>
          <a:noFill/>
          <a:ln w="38100" cap="flat" cmpd="sng" algn="ctr">
            <a:solidFill>
              <a:srgbClr val="008000"/>
            </a:solidFill>
            <a:prstDash val="solid"/>
          </a:ln>
          <a:effectLst/>
        </p:spPr>
      </p:cxnSp>
      <p:cxnSp>
        <p:nvCxnSpPr>
          <p:cNvPr id="481" name="Straight Connector 480"/>
          <p:cNvCxnSpPr/>
          <p:nvPr/>
        </p:nvCxnSpPr>
        <p:spPr>
          <a:xfrm flipV="1">
            <a:off x="5201670" y="4545516"/>
            <a:ext cx="555952" cy="1"/>
          </a:xfrm>
          <a:prstGeom prst="line">
            <a:avLst/>
          </a:prstGeom>
          <a:noFill/>
          <a:ln w="38100" cap="flat" cmpd="sng" algn="ctr">
            <a:solidFill>
              <a:srgbClr val="FF0000"/>
            </a:solidFill>
            <a:prstDash val="solid"/>
          </a:ln>
          <a:effectLst/>
        </p:spPr>
      </p:cxnSp>
      <p:cxnSp>
        <p:nvCxnSpPr>
          <p:cNvPr id="482" name="Straight Connector 481"/>
          <p:cNvCxnSpPr/>
          <p:nvPr/>
        </p:nvCxnSpPr>
        <p:spPr>
          <a:xfrm flipV="1">
            <a:off x="5165000" y="4691796"/>
            <a:ext cx="588100" cy="2151"/>
          </a:xfrm>
          <a:prstGeom prst="line">
            <a:avLst/>
          </a:prstGeom>
          <a:noFill/>
          <a:ln w="38100" cap="flat" cmpd="sng" algn="ctr">
            <a:solidFill>
              <a:srgbClr val="5D87A1">
                <a:lumMod val="60000"/>
                <a:lumOff val="40000"/>
              </a:srgbClr>
            </a:solidFill>
            <a:prstDash val="solid"/>
          </a:ln>
          <a:effectLst/>
        </p:spPr>
      </p:cxnSp>
      <p:cxnSp>
        <p:nvCxnSpPr>
          <p:cNvPr id="483" name="Straight Connector 482"/>
          <p:cNvCxnSpPr/>
          <p:nvPr/>
        </p:nvCxnSpPr>
        <p:spPr>
          <a:xfrm>
            <a:off x="5165000" y="4694226"/>
            <a:ext cx="608176" cy="0"/>
          </a:xfrm>
          <a:prstGeom prst="line">
            <a:avLst/>
          </a:prstGeom>
          <a:noFill/>
          <a:ln w="38100" cap="flat" cmpd="sng" algn="ctr">
            <a:solidFill>
              <a:srgbClr val="008000"/>
            </a:solidFill>
            <a:prstDash val="solid"/>
          </a:ln>
          <a:effectLst/>
        </p:spPr>
      </p:cxnSp>
      <p:pic>
        <p:nvPicPr>
          <p:cNvPr id="484" name="Picture 60" descr="EX 3200_24.png"/>
          <p:cNvPicPr>
            <a:picLocks noChangeAspect="1"/>
          </p:cNvPicPr>
          <p:nvPr/>
        </p:nvPicPr>
        <p:blipFill>
          <a:blip r:embed="rId24" cstate="email"/>
          <a:srcRect/>
          <a:stretch>
            <a:fillRect/>
          </a:stretch>
        </p:blipFill>
        <p:spPr bwMode="auto">
          <a:xfrm>
            <a:off x="6368564" y="4620954"/>
            <a:ext cx="716338" cy="106103"/>
          </a:xfrm>
          <a:prstGeom prst="rect">
            <a:avLst/>
          </a:prstGeom>
          <a:noFill/>
          <a:ln w="9525">
            <a:noFill/>
            <a:miter lim="800000"/>
            <a:headEnd/>
            <a:tailEnd/>
          </a:ln>
        </p:spPr>
      </p:pic>
      <p:pic>
        <p:nvPicPr>
          <p:cNvPr id="485" name="Picture 60" descr="EX 3200_24.png"/>
          <p:cNvPicPr>
            <a:picLocks noChangeAspect="1"/>
          </p:cNvPicPr>
          <p:nvPr/>
        </p:nvPicPr>
        <p:blipFill>
          <a:blip r:embed="rId24" cstate="email"/>
          <a:srcRect/>
          <a:stretch>
            <a:fillRect/>
          </a:stretch>
        </p:blipFill>
        <p:spPr bwMode="auto">
          <a:xfrm>
            <a:off x="6375136" y="4854728"/>
            <a:ext cx="707039" cy="102299"/>
          </a:xfrm>
          <a:prstGeom prst="rect">
            <a:avLst/>
          </a:prstGeom>
          <a:noFill/>
          <a:ln w="9525">
            <a:noFill/>
            <a:miter lim="800000"/>
            <a:headEnd/>
            <a:tailEnd/>
          </a:ln>
        </p:spPr>
      </p:pic>
      <p:sp>
        <p:nvSpPr>
          <p:cNvPr id="486" name="Oval 485"/>
          <p:cNvSpPr/>
          <p:nvPr/>
        </p:nvSpPr>
        <p:spPr>
          <a:xfrm>
            <a:off x="6334211" y="4525530"/>
            <a:ext cx="771764" cy="292706"/>
          </a:xfrm>
          <a:prstGeom prst="ellipse">
            <a:avLst/>
          </a:prstGeom>
          <a:solidFill>
            <a:srgbClr val="FF9539">
              <a:lumMod val="75000"/>
              <a:alpha val="33000"/>
            </a:srgbClr>
          </a:solidFill>
          <a:ln w="25400" cap="flat" cmpd="sng" algn="ctr">
            <a:no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pic>
        <p:nvPicPr>
          <p:cNvPr id="487" name="Picture 486" descr="WLA532.png"/>
          <p:cNvPicPr>
            <a:picLocks noChangeAspect="1"/>
          </p:cNvPicPr>
          <p:nvPr/>
        </p:nvPicPr>
        <p:blipFill>
          <a:blip r:embed="rId25" cstate="email"/>
          <a:stretch>
            <a:fillRect/>
          </a:stretch>
        </p:blipFill>
        <p:spPr>
          <a:xfrm>
            <a:off x="7311828" y="4567932"/>
            <a:ext cx="227010" cy="188354"/>
          </a:xfrm>
          <a:prstGeom prst="rect">
            <a:avLst/>
          </a:prstGeom>
        </p:spPr>
      </p:pic>
      <p:pic>
        <p:nvPicPr>
          <p:cNvPr id="488" name="Picture 487" descr="WLA532.png"/>
          <p:cNvPicPr>
            <a:picLocks noChangeAspect="1"/>
          </p:cNvPicPr>
          <p:nvPr/>
        </p:nvPicPr>
        <p:blipFill>
          <a:blip r:embed="rId26" cstate="email"/>
          <a:stretch>
            <a:fillRect/>
          </a:stretch>
        </p:blipFill>
        <p:spPr>
          <a:xfrm>
            <a:off x="7309921" y="4788939"/>
            <a:ext cx="236375" cy="196122"/>
          </a:xfrm>
          <a:prstGeom prst="rect">
            <a:avLst/>
          </a:prstGeom>
        </p:spPr>
      </p:pic>
      <p:sp>
        <p:nvSpPr>
          <p:cNvPr id="489" name="Oval 488"/>
          <p:cNvSpPr/>
          <p:nvPr/>
        </p:nvSpPr>
        <p:spPr>
          <a:xfrm>
            <a:off x="7226807" y="4525032"/>
            <a:ext cx="341528" cy="274157"/>
          </a:xfrm>
          <a:prstGeom prst="ellipse">
            <a:avLst/>
          </a:prstGeom>
          <a:solidFill>
            <a:srgbClr val="FF9539">
              <a:lumMod val="75000"/>
              <a:alpha val="33000"/>
            </a:srgbClr>
          </a:solidFill>
          <a:ln w="25400" cap="flat" cmpd="sng" algn="ctr">
            <a:noFill/>
            <a:prstDash val="solid"/>
          </a:ln>
          <a:effectLst/>
        </p:spPr>
        <p:txBody>
          <a:bodyPr lIns="81652" tIns="40827" rIns="81652" bIns="40827"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cxnSp>
        <p:nvCxnSpPr>
          <p:cNvPr id="490" name="Straight Connector 489"/>
          <p:cNvCxnSpPr/>
          <p:nvPr/>
        </p:nvCxnSpPr>
        <p:spPr>
          <a:xfrm flipV="1">
            <a:off x="5776986" y="4178881"/>
            <a:ext cx="0" cy="540867"/>
          </a:xfrm>
          <a:prstGeom prst="line">
            <a:avLst/>
          </a:prstGeom>
          <a:noFill/>
          <a:ln w="38100" cap="flat" cmpd="sng" algn="ctr">
            <a:solidFill>
              <a:srgbClr val="008000"/>
            </a:solidFill>
            <a:prstDash val="solid"/>
          </a:ln>
          <a:effectLst/>
        </p:spPr>
      </p:cxnSp>
      <p:sp>
        <p:nvSpPr>
          <p:cNvPr id="491" name="Rectangle 490"/>
          <p:cNvSpPr/>
          <p:nvPr/>
        </p:nvSpPr>
        <p:spPr>
          <a:xfrm>
            <a:off x="7821313" y="4336902"/>
            <a:ext cx="499136" cy="499136"/>
          </a:xfrm>
          <a:prstGeom prst="rect">
            <a:avLst/>
          </a:prstGeom>
          <a:solidFill>
            <a:srgbClr val="1D3645"/>
          </a:solidFill>
          <a:ln w="127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F8B952"/>
              </a:buClr>
              <a:buSzPct val="250000"/>
              <a:buFontTx/>
              <a:buNone/>
              <a:tabLst/>
              <a:defRPr/>
            </a:pPr>
            <a:endParaRPr kumimoji="0" lang="en-US" sz="1800" b="0" i="0" u="none" strike="noStrike" kern="0" cap="none" spc="0" normalizeH="0" baseline="0" noProof="0" dirty="0">
              <a:ln>
                <a:noFill/>
              </a:ln>
              <a:solidFill>
                <a:srgbClr val="292929"/>
              </a:solidFill>
              <a:effectLst/>
              <a:uLnTx/>
              <a:uFillTx/>
              <a:latin typeface="Arial"/>
              <a:ea typeface="+mn-ea"/>
              <a:cs typeface="+mn-cs"/>
            </a:endParaRPr>
          </a:p>
        </p:txBody>
      </p:sp>
      <p:grpSp>
        <p:nvGrpSpPr>
          <p:cNvPr id="492" name="Group 115"/>
          <p:cNvGrpSpPr/>
          <p:nvPr/>
        </p:nvGrpSpPr>
        <p:grpSpPr>
          <a:xfrm>
            <a:off x="7995939" y="4399957"/>
            <a:ext cx="140565" cy="393173"/>
            <a:chOff x="9819920" y="2244570"/>
            <a:chExt cx="219075" cy="612776"/>
          </a:xfrm>
          <a:solidFill>
            <a:srgbClr val="FFFFFF"/>
          </a:solidFill>
        </p:grpSpPr>
        <p:sp>
          <p:nvSpPr>
            <p:cNvPr id="493" name="Freeform 492"/>
            <p:cNvSpPr>
              <a:spLocks/>
            </p:cNvSpPr>
            <p:nvPr/>
          </p:nvSpPr>
          <p:spPr bwMode="auto">
            <a:xfrm>
              <a:off x="9880245" y="2244570"/>
              <a:ext cx="87313" cy="87313"/>
            </a:xfrm>
            <a:custGeom>
              <a:avLst/>
              <a:gdLst>
                <a:gd name="T0" fmla="*/ 81 w 163"/>
                <a:gd name="T1" fmla="*/ 164 h 164"/>
                <a:gd name="T2" fmla="*/ 81 w 163"/>
                <a:gd name="T3" fmla="*/ 164 h 164"/>
                <a:gd name="T4" fmla="*/ 98 w 163"/>
                <a:gd name="T5" fmla="*/ 163 h 164"/>
                <a:gd name="T6" fmla="*/ 113 w 163"/>
                <a:gd name="T7" fmla="*/ 157 h 164"/>
                <a:gd name="T8" fmla="*/ 127 w 163"/>
                <a:gd name="T9" fmla="*/ 150 h 164"/>
                <a:gd name="T10" fmla="*/ 139 w 163"/>
                <a:gd name="T11" fmla="*/ 140 h 164"/>
                <a:gd name="T12" fmla="*/ 149 w 163"/>
                <a:gd name="T13" fmla="*/ 128 h 164"/>
                <a:gd name="T14" fmla="*/ 157 w 163"/>
                <a:gd name="T15" fmla="*/ 114 h 164"/>
                <a:gd name="T16" fmla="*/ 161 w 163"/>
                <a:gd name="T17" fmla="*/ 98 h 164"/>
                <a:gd name="T18" fmla="*/ 163 w 163"/>
                <a:gd name="T19" fmla="*/ 82 h 164"/>
                <a:gd name="T20" fmla="*/ 163 w 163"/>
                <a:gd name="T21" fmla="*/ 82 h 164"/>
                <a:gd name="T22" fmla="*/ 161 w 163"/>
                <a:gd name="T23" fmla="*/ 65 h 164"/>
                <a:gd name="T24" fmla="*/ 157 w 163"/>
                <a:gd name="T25" fmla="*/ 49 h 164"/>
                <a:gd name="T26" fmla="*/ 149 w 163"/>
                <a:gd name="T27" fmla="*/ 36 h 164"/>
                <a:gd name="T28" fmla="*/ 139 w 163"/>
                <a:gd name="T29" fmla="*/ 23 h 164"/>
                <a:gd name="T30" fmla="*/ 127 w 163"/>
                <a:gd name="T31" fmla="*/ 13 h 164"/>
                <a:gd name="T32" fmla="*/ 113 w 163"/>
                <a:gd name="T33" fmla="*/ 6 h 164"/>
                <a:gd name="T34" fmla="*/ 98 w 163"/>
                <a:gd name="T35" fmla="*/ 1 h 164"/>
                <a:gd name="T36" fmla="*/ 81 w 163"/>
                <a:gd name="T37" fmla="*/ 0 h 164"/>
                <a:gd name="T38" fmla="*/ 81 w 163"/>
                <a:gd name="T39" fmla="*/ 0 h 164"/>
                <a:gd name="T40" fmla="*/ 65 w 163"/>
                <a:gd name="T41" fmla="*/ 1 h 164"/>
                <a:gd name="T42" fmla="*/ 50 w 163"/>
                <a:gd name="T43" fmla="*/ 6 h 164"/>
                <a:gd name="T44" fmla="*/ 35 w 163"/>
                <a:gd name="T45" fmla="*/ 13 h 164"/>
                <a:gd name="T46" fmla="*/ 24 w 163"/>
                <a:gd name="T47" fmla="*/ 23 h 164"/>
                <a:gd name="T48" fmla="*/ 14 w 163"/>
                <a:gd name="T49" fmla="*/ 36 h 164"/>
                <a:gd name="T50" fmla="*/ 7 w 163"/>
                <a:gd name="T51" fmla="*/ 49 h 164"/>
                <a:gd name="T52" fmla="*/ 1 w 163"/>
                <a:gd name="T53" fmla="*/ 65 h 164"/>
                <a:gd name="T54" fmla="*/ 0 w 163"/>
                <a:gd name="T55" fmla="*/ 82 h 164"/>
                <a:gd name="T56" fmla="*/ 0 w 163"/>
                <a:gd name="T57" fmla="*/ 82 h 164"/>
                <a:gd name="T58" fmla="*/ 1 w 163"/>
                <a:gd name="T59" fmla="*/ 98 h 164"/>
                <a:gd name="T60" fmla="*/ 7 w 163"/>
                <a:gd name="T61" fmla="*/ 114 h 164"/>
                <a:gd name="T62" fmla="*/ 14 w 163"/>
                <a:gd name="T63" fmla="*/ 128 h 164"/>
                <a:gd name="T64" fmla="*/ 24 w 163"/>
                <a:gd name="T65" fmla="*/ 140 h 164"/>
                <a:gd name="T66" fmla="*/ 35 w 163"/>
                <a:gd name="T67" fmla="*/ 150 h 164"/>
                <a:gd name="T68" fmla="*/ 50 w 163"/>
                <a:gd name="T69" fmla="*/ 157 h 164"/>
                <a:gd name="T70" fmla="*/ 65 w 163"/>
                <a:gd name="T71" fmla="*/ 163 h 164"/>
                <a:gd name="T72" fmla="*/ 81 w 163"/>
                <a:gd name="T73" fmla="*/ 164 h 164"/>
                <a:gd name="T74" fmla="*/ 81 w 163"/>
                <a:gd name="T75" fmla="*/ 164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3" h="164">
                  <a:moveTo>
                    <a:pt x="81" y="164"/>
                  </a:moveTo>
                  <a:lnTo>
                    <a:pt x="81" y="164"/>
                  </a:lnTo>
                  <a:lnTo>
                    <a:pt x="98" y="163"/>
                  </a:lnTo>
                  <a:lnTo>
                    <a:pt x="113" y="157"/>
                  </a:lnTo>
                  <a:lnTo>
                    <a:pt x="127" y="150"/>
                  </a:lnTo>
                  <a:lnTo>
                    <a:pt x="139" y="140"/>
                  </a:lnTo>
                  <a:lnTo>
                    <a:pt x="149" y="128"/>
                  </a:lnTo>
                  <a:lnTo>
                    <a:pt x="157" y="114"/>
                  </a:lnTo>
                  <a:lnTo>
                    <a:pt x="161" y="98"/>
                  </a:lnTo>
                  <a:lnTo>
                    <a:pt x="163" y="82"/>
                  </a:lnTo>
                  <a:lnTo>
                    <a:pt x="163" y="82"/>
                  </a:lnTo>
                  <a:lnTo>
                    <a:pt x="161" y="65"/>
                  </a:lnTo>
                  <a:lnTo>
                    <a:pt x="157" y="49"/>
                  </a:lnTo>
                  <a:lnTo>
                    <a:pt x="149" y="36"/>
                  </a:lnTo>
                  <a:lnTo>
                    <a:pt x="139" y="23"/>
                  </a:lnTo>
                  <a:lnTo>
                    <a:pt x="127" y="13"/>
                  </a:lnTo>
                  <a:lnTo>
                    <a:pt x="113" y="6"/>
                  </a:lnTo>
                  <a:lnTo>
                    <a:pt x="98" y="1"/>
                  </a:lnTo>
                  <a:lnTo>
                    <a:pt x="81" y="0"/>
                  </a:lnTo>
                  <a:lnTo>
                    <a:pt x="81" y="0"/>
                  </a:lnTo>
                  <a:lnTo>
                    <a:pt x="65" y="1"/>
                  </a:lnTo>
                  <a:lnTo>
                    <a:pt x="50" y="6"/>
                  </a:lnTo>
                  <a:lnTo>
                    <a:pt x="35" y="13"/>
                  </a:lnTo>
                  <a:lnTo>
                    <a:pt x="24" y="23"/>
                  </a:lnTo>
                  <a:lnTo>
                    <a:pt x="14" y="36"/>
                  </a:lnTo>
                  <a:lnTo>
                    <a:pt x="7" y="49"/>
                  </a:lnTo>
                  <a:lnTo>
                    <a:pt x="1" y="65"/>
                  </a:lnTo>
                  <a:lnTo>
                    <a:pt x="0" y="82"/>
                  </a:lnTo>
                  <a:lnTo>
                    <a:pt x="0" y="82"/>
                  </a:lnTo>
                  <a:lnTo>
                    <a:pt x="1" y="98"/>
                  </a:lnTo>
                  <a:lnTo>
                    <a:pt x="7" y="114"/>
                  </a:lnTo>
                  <a:lnTo>
                    <a:pt x="14" y="128"/>
                  </a:lnTo>
                  <a:lnTo>
                    <a:pt x="24" y="140"/>
                  </a:lnTo>
                  <a:lnTo>
                    <a:pt x="35" y="150"/>
                  </a:lnTo>
                  <a:lnTo>
                    <a:pt x="50" y="157"/>
                  </a:lnTo>
                  <a:lnTo>
                    <a:pt x="65" y="163"/>
                  </a:lnTo>
                  <a:lnTo>
                    <a:pt x="81" y="164"/>
                  </a:lnTo>
                  <a:lnTo>
                    <a:pt x="81" y="16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494" name="Freeform 8"/>
            <p:cNvSpPr>
              <a:spLocks noEditPoints="1"/>
            </p:cNvSpPr>
            <p:nvPr/>
          </p:nvSpPr>
          <p:spPr bwMode="auto">
            <a:xfrm>
              <a:off x="9819920" y="2265208"/>
              <a:ext cx="219075" cy="592138"/>
            </a:xfrm>
            <a:custGeom>
              <a:avLst/>
              <a:gdLst>
                <a:gd name="T0" fmla="*/ 394 w 414"/>
                <a:gd name="T1" fmla="*/ 105 h 1119"/>
                <a:gd name="T2" fmla="*/ 384 w 414"/>
                <a:gd name="T3" fmla="*/ 34 h 1119"/>
                <a:gd name="T4" fmla="*/ 377 w 414"/>
                <a:gd name="T5" fmla="*/ 14 h 1119"/>
                <a:gd name="T6" fmla="*/ 354 w 414"/>
                <a:gd name="T7" fmla="*/ 14 h 1119"/>
                <a:gd name="T8" fmla="*/ 265 w 414"/>
                <a:gd name="T9" fmla="*/ 122 h 1119"/>
                <a:gd name="T10" fmla="*/ 331 w 414"/>
                <a:gd name="T11" fmla="*/ 157 h 1119"/>
                <a:gd name="T12" fmla="*/ 304 w 414"/>
                <a:gd name="T13" fmla="*/ 170 h 1119"/>
                <a:gd name="T14" fmla="*/ 251 w 414"/>
                <a:gd name="T15" fmla="*/ 145 h 1119"/>
                <a:gd name="T16" fmla="*/ 225 w 414"/>
                <a:gd name="T17" fmla="*/ 283 h 1119"/>
                <a:gd name="T18" fmla="*/ 198 w 414"/>
                <a:gd name="T19" fmla="*/ 155 h 1119"/>
                <a:gd name="T20" fmla="*/ 175 w 414"/>
                <a:gd name="T21" fmla="*/ 253 h 1119"/>
                <a:gd name="T22" fmla="*/ 146 w 414"/>
                <a:gd name="T23" fmla="*/ 171 h 1119"/>
                <a:gd name="T24" fmla="*/ 92 w 414"/>
                <a:gd name="T25" fmla="*/ 170 h 1119"/>
                <a:gd name="T26" fmla="*/ 29 w 414"/>
                <a:gd name="T27" fmla="*/ 201 h 1119"/>
                <a:gd name="T28" fmla="*/ 14 w 414"/>
                <a:gd name="T29" fmla="*/ 254 h 1119"/>
                <a:gd name="T30" fmla="*/ 1 w 414"/>
                <a:gd name="T31" fmla="*/ 569 h 1119"/>
                <a:gd name="T32" fmla="*/ 36 w 414"/>
                <a:gd name="T33" fmla="*/ 593 h 1119"/>
                <a:gd name="T34" fmla="*/ 76 w 414"/>
                <a:gd name="T35" fmla="*/ 580 h 1119"/>
                <a:gd name="T36" fmla="*/ 90 w 414"/>
                <a:gd name="T37" fmla="*/ 319 h 1119"/>
                <a:gd name="T38" fmla="*/ 90 w 414"/>
                <a:gd name="T39" fmla="*/ 1020 h 1119"/>
                <a:gd name="T40" fmla="*/ 117 w 414"/>
                <a:gd name="T41" fmla="*/ 1115 h 1119"/>
                <a:gd name="T42" fmla="*/ 182 w 414"/>
                <a:gd name="T43" fmla="*/ 1100 h 1119"/>
                <a:gd name="T44" fmla="*/ 196 w 414"/>
                <a:gd name="T45" fmla="*/ 562 h 1119"/>
                <a:gd name="T46" fmla="*/ 205 w 414"/>
                <a:gd name="T47" fmla="*/ 1083 h 1119"/>
                <a:gd name="T48" fmla="*/ 252 w 414"/>
                <a:gd name="T49" fmla="*/ 1119 h 1119"/>
                <a:gd name="T50" fmla="*/ 304 w 414"/>
                <a:gd name="T51" fmla="*/ 1077 h 1119"/>
                <a:gd name="T52" fmla="*/ 304 w 414"/>
                <a:gd name="T53" fmla="*/ 581 h 1119"/>
                <a:gd name="T54" fmla="*/ 345 w 414"/>
                <a:gd name="T55" fmla="*/ 400 h 1119"/>
                <a:gd name="T56" fmla="*/ 397 w 414"/>
                <a:gd name="T57" fmla="*/ 410 h 1119"/>
                <a:gd name="T58" fmla="*/ 414 w 414"/>
                <a:gd name="T59" fmla="*/ 351 h 1119"/>
                <a:gd name="T60" fmla="*/ 335 w 414"/>
                <a:gd name="T61" fmla="*/ 88 h 1119"/>
                <a:gd name="T62" fmla="*/ 344 w 414"/>
                <a:gd name="T63" fmla="*/ 80 h 1119"/>
                <a:gd name="T64" fmla="*/ 344 w 414"/>
                <a:gd name="T65" fmla="*/ 93 h 1119"/>
                <a:gd name="T66" fmla="*/ 318 w 414"/>
                <a:gd name="T67" fmla="*/ 23 h 1119"/>
                <a:gd name="T68" fmla="*/ 358 w 414"/>
                <a:gd name="T69" fmla="*/ 65 h 1119"/>
                <a:gd name="T70" fmla="*/ 309 w 414"/>
                <a:gd name="T71" fmla="*/ 46 h 1119"/>
                <a:gd name="T72" fmla="*/ 321 w 414"/>
                <a:gd name="T73" fmla="*/ 88 h 1119"/>
                <a:gd name="T74" fmla="*/ 321 w 414"/>
                <a:gd name="T75" fmla="*/ 73 h 1119"/>
                <a:gd name="T76" fmla="*/ 329 w 414"/>
                <a:gd name="T77" fmla="*/ 82 h 1119"/>
                <a:gd name="T78" fmla="*/ 308 w 414"/>
                <a:gd name="T79" fmla="*/ 66 h 1119"/>
                <a:gd name="T80" fmla="*/ 311 w 414"/>
                <a:gd name="T81" fmla="*/ 78 h 1119"/>
                <a:gd name="T82" fmla="*/ 298 w 414"/>
                <a:gd name="T83" fmla="*/ 73 h 1119"/>
                <a:gd name="T84" fmla="*/ 289 w 414"/>
                <a:gd name="T85" fmla="*/ 124 h 1119"/>
                <a:gd name="T86" fmla="*/ 282 w 414"/>
                <a:gd name="T87" fmla="*/ 113 h 1119"/>
                <a:gd name="T88" fmla="*/ 295 w 414"/>
                <a:gd name="T89" fmla="*/ 113 h 1119"/>
                <a:gd name="T90" fmla="*/ 291 w 414"/>
                <a:gd name="T91" fmla="*/ 98 h 1119"/>
                <a:gd name="T92" fmla="*/ 299 w 414"/>
                <a:gd name="T93" fmla="*/ 88 h 1119"/>
                <a:gd name="T94" fmla="*/ 302 w 414"/>
                <a:gd name="T95" fmla="*/ 99 h 1119"/>
                <a:gd name="T96" fmla="*/ 312 w 414"/>
                <a:gd name="T97" fmla="*/ 128 h 1119"/>
                <a:gd name="T98" fmla="*/ 301 w 414"/>
                <a:gd name="T99" fmla="*/ 124 h 1119"/>
                <a:gd name="T100" fmla="*/ 309 w 414"/>
                <a:gd name="T101" fmla="*/ 116 h 1119"/>
                <a:gd name="T102" fmla="*/ 312 w 414"/>
                <a:gd name="T103" fmla="*/ 109 h 1119"/>
                <a:gd name="T104" fmla="*/ 312 w 414"/>
                <a:gd name="T105" fmla="*/ 95 h 1119"/>
                <a:gd name="T106" fmla="*/ 322 w 414"/>
                <a:gd name="T107" fmla="*/ 103 h 1119"/>
                <a:gd name="T108" fmla="*/ 332 w 414"/>
                <a:gd name="T109" fmla="*/ 132 h 1119"/>
                <a:gd name="T110" fmla="*/ 321 w 414"/>
                <a:gd name="T111" fmla="*/ 135 h 1119"/>
                <a:gd name="T112" fmla="*/ 325 w 414"/>
                <a:gd name="T113" fmla="*/ 122 h 1119"/>
                <a:gd name="T114" fmla="*/ 332 w 414"/>
                <a:gd name="T115" fmla="*/ 132 h 1119"/>
                <a:gd name="T116" fmla="*/ 327 w 414"/>
                <a:gd name="T117" fmla="*/ 106 h 1119"/>
                <a:gd name="T118" fmla="*/ 340 w 414"/>
                <a:gd name="T119" fmla="*/ 105 h 1119"/>
                <a:gd name="T120" fmla="*/ 331 w 414"/>
                <a:gd name="T121" fmla="*/ 115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4" h="1119">
                  <a:moveTo>
                    <a:pt x="414" y="136"/>
                  </a:moveTo>
                  <a:lnTo>
                    <a:pt x="414" y="136"/>
                  </a:lnTo>
                  <a:lnTo>
                    <a:pt x="413" y="125"/>
                  </a:lnTo>
                  <a:lnTo>
                    <a:pt x="410" y="116"/>
                  </a:lnTo>
                  <a:lnTo>
                    <a:pt x="405" y="111"/>
                  </a:lnTo>
                  <a:lnTo>
                    <a:pt x="400" y="108"/>
                  </a:lnTo>
                  <a:lnTo>
                    <a:pt x="394" y="105"/>
                  </a:lnTo>
                  <a:lnTo>
                    <a:pt x="388" y="103"/>
                  </a:lnTo>
                  <a:lnTo>
                    <a:pt x="375" y="103"/>
                  </a:lnTo>
                  <a:lnTo>
                    <a:pt x="375" y="103"/>
                  </a:lnTo>
                  <a:lnTo>
                    <a:pt x="367" y="103"/>
                  </a:lnTo>
                  <a:lnTo>
                    <a:pt x="358" y="106"/>
                  </a:lnTo>
                  <a:lnTo>
                    <a:pt x="384" y="34"/>
                  </a:lnTo>
                  <a:lnTo>
                    <a:pt x="384" y="34"/>
                  </a:lnTo>
                  <a:lnTo>
                    <a:pt x="385" y="31"/>
                  </a:lnTo>
                  <a:lnTo>
                    <a:pt x="384" y="29"/>
                  </a:lnTo>
                  <a:lnTo>
                    <a:pt x="382" y="26"/>
                  </a:lnTo>
                  <a:lnTo>
                    <a:pt x="380" y="24"/>
                  </a:lnTo>
                  <a:lnTo>
                    <a:pt x="375" y="21"/>
                  </a:lnTo>
                  <a:lnTo>
                    <a:pt x="377" y="14"/>
                  </a:lnTo>
                  <a:lnTo>
                    <a:pt x="377" y="14"/>
                  </a:lnTo>
                  <a:lnTo>
                    <a:pt x="377" y="13"/>
                  </a:lnTo>
                  <a:lnTo>
                    <a:pt x="375" y="11"/>
                  </a:lnTo>
                  <a:lnTo>
                    <a:pt x="360" y="6"/>
                  </a:lnTo>
                  <a:lnTo>
                    <a:pt x="360" y="6"/>
                  </a:lnTo>
                  <a:lnTo>
                    <a:pt x="358" y="6"/>
                  </a:lnTo>
                  <a:lnTo>
                    <a:pt x="357" y="7"/>
                  </a:lnTo>
                  <a:lnTo>
                    <a:pt x="354" y="14"/>
                  </a:lnTo>
                  <a:lnTo>
                    <a:pt x="318" y="1"/>
                  </a:lnTo>
                  <a:lnTo>
                    <a:pt x="318" y="1"/>
                  </a:lnTo>
                  <a:lnTo>
                    <a:pt x="315" y="0"/>
                  </a:lnTo>
                  <a:lnTo>
                    <a:pt x="312" y="1"/>
                  </a:lnTo>
                  <a:lnTo>
                    <a:pt x="309" y="3"/>
                  </a:lnTo>
                  <a:lnTo>
                    <a:pt x="308" y="7"/>
                  </a:lnTo>
                  <a:lnTo>
                    <a:pt x="265" y="122"/>
                  </a:lnTo>
                  <a:lnTo>
                    <a:pt x="265" y="122"/>
                  </a:lnTo>
                  <a:lnTo>
                    <a:pt x="264" y="126"/>
                  </a:lnTo>
                  <a:lnTo>
                    <a:pt x="265" y="129"/>
                  </a:lnTo>
                  <a:lnTo>
                    <a:pt x="266" y="132"/>
                  </a:lnTo>
                  <a:lnTo>
                    <a:pt x="268" y="134"/>
                  </a:lnTo>
                  <a:lnTo>
                    <a:pt x="331" y="157"/>
                  </a:lnTo>
                  <a:lnTo>
                    <a:pt x="331" y="157"/>
                  </a:lnTo>
                  <a:lnTo>
                    <a:pt x="334" y="157"/>
                  </a:lnTo>
                  <a:lnTo>
                    <a:pt x="335" y="157"/>
                  </a:lnTo>
                  <a:lnTo>
                    <a:pt x="335" y="157"/>
                  </a:lnTo>
                  <a:lnTo>
                    <a:pt x="337" y="180"/>
                  </a:lnTo>
                  <a:lnTo>
                    <a:pt x="337" y="180"/>
                  </a:lnTo>
                  <a:lnTo>
                    <a:pt x="321" y="174"/>
                  </a:lnTo>
                  <a:lnTo>
                    <a:pt x="304" y="170"/>
                  </a:lnTo>
                  <a:lnTo>
                    <a:pt x="304" y="170"/>
                  </a:lnTo>
                  <a:lnTo>
                    <a:pt x="289" y="165"/>
                  </a:lnTo>
                  <a:lnTo>
                    <a:pt x="278" y="161"/>
                  </a:lnTo>
                  <a:lnTo>
                    <a:pt x="262" y="154"/>
                  </a:lnTo>
                  <a:lnTo>
                    <a:pt x="254" y="148"/>
                  </a:lnTo>
                  <a:lnTo>
                    <a:pt x="251" y="145"/>
                  </a:lnTo>
                  <a:lnTo>
                    <a:pt x="251" y="145"/>
                  </a:lnTo>
                  <a:lnTo>
                    <a:pt x="249" y="171"/>
                  </a:lnTo>
                  <a:lnTo>
                    <a:pt x="246" y="195"/>
                  </a:lnTo>
                  <a:lnTo>
                    <a:pt x="242" y="218"/>
                  </a:lnTo>
                  <a:lnTo>
                    <a:pt x="238" y="240"/>
                  </a:lnTo>
                  <a:lnTo>
                    <a:pt x="229" y="272"/>
                  </a:lnTo>
                  <a:lnTo>
                    <a:pt x="225" y="283"/>
                  </a:lnTo>
                  <a:lnTo>
                    <a:pt x="225" y="283"/>
                  </a:lnTo>
                  <a:lnTo>
                    <a:pt x="221" y="253"/>
                  </a:lnTo>
                  <a:lnTo>
                    <a:pt x="216" y="224"/>
                  </a:lnTo>
                  <a:lnTo>
                    <a:pt x="209" y="197"/>
                  </a:lnTo>
                  <a:lnTo>
                    <a:pt x="223" y="177"/>
                  </a:lnTo>
                  <a:lnTo>
                    <a:pt x="198" y="155"/>
                  </a:lnTo>
                  <a:lnTo>
                    <a:pt x="198" y="154"/>
                  </a:lnTo>
                  <a:lnTo>
                    <a:pt x="198" y="155"/>
                  </a:lnTo>
                  <a:lnTo>
                    <a:pt x="198" y="154"/>
                  </a:lnTo>
                  <a:lnTo>
                    <a:pt x="198" y="155"/>
                  </a:lnTo>
                  <a:lnTo>
                    <a:pt x="172" y="177"/>
                  </a:lnTo>
                  <a:lnTo>
                    <a:pt x="186" y="197"/>
                  </a:lnTo>
                  <a:lnTo>
                    <a:pt x="186" y="197"/>
                  </a:lnTo>
                  <a:lnTo>
                    <a:pt x="180" y="224"/>
                  </a:lnTo>
                  <a:lnTo>
                    <a:pt x="175" y="253"/>
                  </a:lnTo>
                  <a:lnTo>
                    <a:pt x="170" y="283"/>
                  </a:lnTo>
                  <a:lnTo>
                    <a:pt x="170" y="283"/>
                  </a:lnTo>
                  <a:lnTo>
                    <a:pt x="168" y="272"/>
                  </a:lnTo>
                  <a:lnTo>
                    <a:pt x="159" y="240"/>
                  </a:lnTo>
                  <a:lnTo>
                    <a:pt x="153" y="218"/>
                  </a:lnTo>
                  <a:lnTo>
                    <a:pt x="149" y="195"/>
                  </a:lnTo>
                  <a:lnTo>
                    <a:pt x="146" y="171"/>
                  </a:lnTo>
                  <a:lnTo>
                    <a:pt x="145" y="145"/>
                  </a:lnTo>
                  <a:lnTo>
                    <a:pt x="145" y="145"/>
                  </a:lnTo>
                  <a:lnTo>
                    <a:pt x="142" y="148"/>
                  </a:lnTo>
                  <a:lnTo>
                    <a:pt x="133" y="154"/>
                  </a:lnTo>
                  <a:lnTo>
                    <a:pt x="117" y="161"/>
                  </a:lnTo>
                  <a:lnTo>
                    <a:pt x="106" y="165"/>
                  </a:lnTo>
                  <a:lnTo>
                    <a:pt x="92" y="170"/>
                  </a:lnTo>
                  <a:lnTo>
                    <a:pt x="92" y="170"/>
                  </a:lnTo>
                  <a:lnTo>
                    <a:pt x="79" y="172"/>
                  </a:lnTo>
                  <a:lnTo>
                    <a:pt x="66" y="178"/>
                  </a:lnTo>
                  <a:lnTo>
                    <a:pt x="54" y="183"/>
                  </a:lnTo>
                  <a:lnTo>
                    <a:pt x="44" y="190"/>
                  </a:lnTo>
                  <a:lnTo>
                    <a:pt x="36" y="195"/>
                  </a:lnTo>
                  <a:lnTo>
                    <a:pt x="29" y="201"/>
                  </a:lnTo>
                  <a:lnTo>
                    <a:pt x="24" y="207"/>
                  </a:lnTo>
                  <a:lnTo>
                    <a:pt x="21" y="211"/>
                  </a:lnTo>
                  <a:lnTo>
                    <a:pt x="21" y="211"/>
                  </a:lnTo>
                  <a:lnTo>
                    <a:pt x="19" y="218"/>
                  </a:lnTo>
                  <a:lnTo>
                    <a:pt x="17" y="226"/>
                  </a:lnTo>
                  <a:lnTo>
                    <a:pt x="16" y="236"/>
                  </a:lnTo>
                  <a:lnTo>
                    <a:pt x="14" y="254"/>
                  </a:lnTo>
                  <a:lnTo>
                    <a:pt x="14" y="254"/>
                  </a:lnTo>
                  <a:lnTo>
                    <a:pt x="4" y="388"/>
                  </a:lnTo>
                  <a:lnTo>
                    <a:pt x="0" y="483"/>
                  </a:lnTo>
                  <a:lnTo>
                    <a:pt x="0" y="525"/>
                  </a:lnTo>
                  <a:lnTo>
                    <a:pt x="0" y="558"/>
                  </a:lnTo>
                  <a:lnTo>
                    <a:pt x="0" y="558"/>
                  </a:lnTo>
                  <a:lnTo>
                    <a:pt x="1" y="569"/>
                  </a:lnTo>
                  <a:lnTo>
                    <a:pt x="4" y="575"/>
                  </a:lnTo>
                  <a:lnTo>
                    <a:pt x="7" y="580"/>
                  </a:lnTo>
                  <a:lnTo>
                    <a:pt x="11" y="585"/>
                  </a:lnTo>
                  <a:lnTo>
                    <a:pt x="17" y="590"/>
                  </a:lnTo>
                  <a:lnTo>
                    <a:pt x="26" y="593"/>
                  </a:lnTo>
                  <a:lnTo>
                    <a:pt x="36" y="593"/>
                  </a:lnTo>
                  <a:lnTo>
                    <a:pt x="36" y="593"/>
                  </a:lnTo>
                  <a:lnTo>
                    <a:pt x="46" y="593"/>
                  </a:lnTo>
                  <a:lnTo>
                    <a:pt x="54" y="591"/>
                  </a:lnTo>
                  <a:lnTo>
                    <a:pt x="66" y="587"/>
                  </a:lnTo>
                  <a:lnTo>
                    <a:pt x="73" y="584"/>
                  </a:lnTo>
                  <a:lnTo>
                    <a:pt x="74" y="582"/>
                  </a:lnTo>
                  <a:lnTo>
                    <a:pt x="74" y="582"/>
                  </a:lnTo>
                  <a:lnTo>
                    <a:pt x="76" y="580"/>
                  </a:lnTo>
                  <a:lnTo>
                    <a:pt x="79" y="574"/>
                  </a:lnTo>
                  <a:lnTo>
                    <a:pt x="82" y="561"/>
                  </a:lnTo>
                  <a:lnTo>
                    <a:pt x="85" y="541"/>
                  </a:lnTo>
                  <a:lnTo>
                    <a:pt x="85" y="541"/>
                  </a:lnTo>
                  <a:lnTo>
                    <a:pt x="85" y="418"/>
                  </a:lnTo>
                  <a:lnTo>
                    <a:pt x="85" y="319"/>
                  </a:lnTo>
                  <a:lnTo>
                    <a:pt x="90" y="319"/>
                  </a:lnTo>
                  <a:lnTo>
                    <a:pt x="93" y="581"/>
                  </a:lnTo>
                  <a:lnTo>
                    <a:pt x="93" y="581"/>
                  </a:lnTo>
                  <a:lnTo>
                    <a:pt x="92" y="641"/>
                  </a:lnTo>
                  <a:lnTo>
                    <a:pt x="89" y="782"/>
                  </a:lnTo>
                  <a:lnTo>
                    <a:pt x="89" y="866"/>
                  </a:lnTo>
                  <a:lnTo>
                    <a:pt x="89" y="948"/>
                  </a:lnTo>
                  <a:lnTo>
                    <a:pt x="90" y="1020"/>
                  </a:lnTo>
                  <a:lnTo>
                    <a:pt x="93" y="1077"/>
                  </a:lnTo>
                  <a:lnTo>
                    <a:pt x="93" y="1077"/>
                  </a:lnTo>
                  <a:lnTo>
                    <a:pt x="95" y="1090"/>
                  </a:lnTo>
                  <a:lnTo>
                    <a:pt x="97" y="1097"/>
                  </a:lnTo>
                  <a:lnTo>
                    <a:pt x="102" y="1105"/>
                  </a:lnTo>
                  <a:lnTo>
                    <a:pt x="109" y="1110"/>
                  </a:lnTo>
                  <a:lnTo>
                    <a:pt x="117" y="1115"/>
                  </a:lnTo>
                  <a:lnTo>
                    <a:pt x="129" y="1118"/>
                  </a:lnTo>
                  <a:lnTo>
                    <a:pt x="143" y="1119"/>
                  </a:lnTo>
                  <a:lnTo>
                    <a:pt x="143" y="1119"/>
                  </a:lnTo>
                  <a:lnTo>
                    <a:pt x="156" y="1118"/>
                  </a:lnTo>
                  <a:lnTo>
                    <a:pt x="168" y="1113"/>
                  </a:lnTo>
                  <a:lnTo>
                    <a:pt x="176" y="1107"/>
                  </a:lnTo>
                  <a:lnTo>
                    <a:pt x="182" y="1100"/>
                  </a:lnTo>
                  <a:lnTo>
                    <a:pt x="188" y="1092"/>
                  </a:lnTo>
                  <a:lnTo>
                    <a:pt x="191" y="1083"/>
                  </a:lnTo>
                  <a:lnTo>
                    <a:pt x="193" y="1073"/>
                  </a:lnTo>
                  <a:lnTo>
                    <a:pt x="193" y="1063"/>
                  </a:lnTo>
                  <a:lnTo>
                    <a:pt x="193" y="1063"/>
                  </a:lnTo>
                  <a:lnTo>
                    <a:pt x="193" y="562"/>
                  </a:lnTo>
                  <a:lnTo>
                    <a:pt x="196" y="562"/>
                  </a:lnTo>
                  <a:lnTo>
                    <a:pt x="198" y="562"/>
                  </a:lnTo>
                  <a:lnTo>
                    <a:pt x="202" y="562"/>
                  </a:lnTo>
                  <a:lnTo>
                    <a:pt x="202" y="562"/>
                  </a:lnTo>
                  <a:lnTo>
                    <a:pt x="202" y="1063"/>
                  </a:lnTo>
                  <a:lnTo>
                    <a:pt x="202" y="1063"/>
                  </a:lnTo>
                  <a:lnTo>
                    <a:pt x="203" y="1073"/>
                  </a:lnTo>
                  <a:lnTo>
                    <a:pt x="205" y="1083"/>
                  </a:lnTo>
                  <a:lnTo>
                    <a:pt x="208" y="1092"/>
                  </a:lnTo>
                  <a:lnTo>
                    <a:pt x="213" y="1100"/>
                  </a:lnTo>
                  <a:lnTo>
                    <a:pt x="221" y="1107"/>
                  </a:lnTo>
                  <a:lnTo>
                    <a:pt x="229" y="1113"/>
                  </a:lnTo>
                  <a:lnTo>
                    <a:pt x="239" y="1118"/>
                  </a:lnTo>
                  <a:lnTo>
                    <a:pt x="252" y="1119"/>
                  </a:lnTo>
                  <a:lnTo>
                    <a:pt x="252" y="1119"/>
                  </a:lnTo>
                  <a:lnTo>
                    <a:pt x="268" y="1118"/>
                  </a:lnTo>
                  <a:lnTo>
                    <a:pt x="279" y="1115"/>
                  </a:lnTo>
                  <a:lnTo>
                    <a:pt x="288" y="1110"/>
                  </a:lnTo>
                  <a:lnTo>
                    <a:pt x="294" y="1105"/>
                  </a:lnTo>
                  <a:lnTo>
                    <a:pt x="298" y="1097"/>
                  </a:lnTo>
                  <a:lnTo>
                    <a:pt x="301" y="1090"/>
                  </a:lnTo>
                  <a:lnTo>
                    <a:pt x="304" y="1077"/>
                  </a:lnTo>
                  <a:lnTo>
                    <a:pt x="304" y="1077"/>
                  </a:lnTo>
                  <a:lnTo>
                    <a:pt x="305" y="1020"/>
                  </a:lnTo>
                  <a:lnTo>
                    <a:pt x="307" y="948"/>
                  </a:lnTo>
                  <a:lnTo>
                    <a:pt x="308" y="866"/>
                  </a:lnTo>
                  <a:lnTo>
                    <a:pt x="307" y="782"/>
                  </a:lnTo>
                  <a:lnTo>
                    <a:pt x="305" y="641"/>
                  </a:lnTo>
                  <a:lnTo>
                    <a:pt x="304" y="581"/>
                  </a:lnTo>
                  <a:lnTo>
                    <a:pt x="305" y="319"/>
                  </a:lnTo>
                  <a:lnTo>
                    <a:pt x="305" y="319"/>
                  </a:lnTo>
                  <a:lnTo>
                    <a:pt x="327" y="365"/>
                  </a:lnTo>
                  <a:lnTo>
                    <a:pt x="327" y="365"/>
                  </a:lnTo>
                  <a:lnTo>
                    <a:pt x="335" y="385"/>
                  </a:lnTo>
                  <a:lnTo>
                    <a:pt x="341" y="394"/>
                  </a:lnTo>
                  <a:lnTo>
                    <a:pt x="345" y="400"/>
                  </a:lnTo>
                  <a:lnTo>
                    <a:pt x="352" y="405"/>
                  </a:lnTo>
                  <a:lnTo>
                    <a:pt x="360" y="410"/>
                  </a:lnTo>
                  <a:lnTo>
                    <a:pt x="368" y="413"/>
                  </a:lnTo>
                  <a:lnTo>
                    <a:pt x="378" y="413"/>
                  </a:lnTo>
                  <a:lnTo>
                    <a:pt x="378" y="413"/>
                  </a:lnTo>
                  <a:lnTo>
                    <a:pt x="388" y="413"/>
                  </a:lnTo>
                  <a:lnTo>
                    <a:pt x="397" y="410"/>
                  </a:lnTo>
                  <a:lnTo>
                    <a:pt x="403" y="404"/>
                  </a:lnTo>
                  <a:lnTo>
                    <a:pt x="407" y="397"/>
                  </a:lnTo>
                  <a:lnTo>
                    <a:pt x="411" y="388"/>
                  </a:lnTo>
                  <a:lnTo>
                    <a:pt x="413" y="378"/>
                  </a:lnTo>
                  <a:lnTo>
                    <a:pt x="414" y="365"/>
                  </a:lnTo>
                  <a:lnTo>
                    <a:pt x="414" y="351"/>
                  </a:lnTo>
                  <a:lnTo>
                    <a:pt x="414" y="351"/>
                  </a:lnTo>
                  <a:lnTo>
                    <a:pt x="414" y="136"/>
                  </a:lnTo>
                  <a:lnTo>
                    <a:pt x="414" y="136"/>
                  </a:lnTo>
                  <a:close/>
                  <a:moveTo>
                    <a:pt x="340" y="93"/>
                  </a:moveTo>
                  <a:lnTo>
                    <a:pt x="340" y="93"/>
                  </a:lnTo>
                  <a:lnTo>
                    <a:pt x="337" y="92"/>
                  </a:lnTo>
                  <a:lnTo>
                    <a:pt x="335" y="90"/>
                  </a:lnTo>
                  <a:lnTo>
                    <a:pt x="335" y="88"/>
                  </a:lnTo>
                  <a:lnTo>
                    <a:pt x="335" y="85"/>
                  </a:lnTo>
                  <a:lnTo>
                    <a:pt x="335" y="85"/>
                  </a:lnTo>
                  <a:lnTo>
                    <a:pt x="337" y="82"/>
                  </a:lnTo>
                  <a:lnTo>
                    <a:pt x="340" y="80"/>
                  </a:lnTo>
                  <a:lnTo>
                    <a:pt x="341" y="79"/>
                  </a:lnTo>
                  <a:lnTo>
                    <a:pt x="344" y="80"/>
                  </a:lnTo>
                  <a:lnTo>
                    <a:pt x="344" y="80"/>
                  </a:lnTo>
                  <a:lnTo>
                    <a:pt x="347" y="82"/>
                  </a:lnTo>
                  <a:lnTo>
                    <a:pt x="348" y="83"/>
                  </a:lnTo>
                  <a:lnTo>
                    <a:pt x="348" y="86"/>
                  </a:lnTo>
                  <a:lnTo>
                    <a:pt x="348" y="89"/>
                  </a:lnTo>
                  <a:lnTo>
                    <a:pt x="348" y="89"/>
                  </a:lnTo>
                  <a:lnTo>
                    <a:pt x="347" y="92"/>
                  </a:lnTo>
                  <a:lnTo>
                    <a:pt x="344" y="93"/>
                  </a:lnTo>
                  <a:lnTo>
                    <a:pt x="342" y="95"/>
                  </a:lnTo>
                  <a:lnTo>
                    <a:pt x="340" y="93"/>
                  </a:lnTo>
                  <a:lnTo>
                    <a:pt x="340" y="93"/>
                  </a:lnTo>
                  <a:close/>
                  <a:moveTo>
                    <a:pt x="309" y="46"/>
                  </a:moveTo>
                  <a:lnTo>
                    <a:pt x="317" y="24"/>
                  </a:lnTo>
                  <a:lnTo>
                    <a:pt x="317" y="24"/>
                  </a:lnTo>
                  <a:lnTo>
                    <a:pt x="318" y="23"/>
                  </a:lnTo>
                  <a:lnTo>
                    <a:pt x="321" y="21"/>
                  </a:lnTo>
                  <a:lnTo>
                    <a:pt x="364" y="39"/>
                  </a:lnTo>
                  <a:lnTo>
                    <a:pt x="364" y="39"/>
                  </a:lnTo>
                  <a:lnTo>
                    <a:pt x="365" y="40"/>
                  </a:lnTo>
                  <a:lnTo>
                    <a:pt x="365" y="43"/>
                  </a:lnTo>
                  <a:lnTo>
                    <a:pt x="358" y="65"/>
                  </a:lnTo>
                  <a:lnTo>
                    <a:pt x="358" y="65"/>
                  </a:lnTo>
                  <a:lnTo>
                    <a:pt x="355" y="66"/>
                  </a:lnTo>
                  <a:lnTo>
                    <a:pt x="354" y="66"/>
                  </a:lnTo>
                  <a:lnTo>
                    <a:pt x="311" y="50"/>
                  </a:lnTo>
                  <a:lnTo>
                    <a:pt x="311" y="50"/>
                  </a:lnTo>
                  <a:lnTo>
                    <a:pt x="309" y="49"/>
                  </a:lnTo>
                  <a:lnTo>
                    <a:pt x="309" y="46"/>
                  </a:lnTo>
                  <a:lnTo>
                    <a:pt x="309" y="46"/>
                  </a:lnTo>
                  <a:close/>
                  <a:moveTo>
                    <a:pt x="329" y="82"/>
                  </a:moveTo>
                  <a:lnTo>
                    <a:pt x="329" y="82"/>
                  </a:lnTo>
                  <a:lnTo>
                    <a:pt x="328" y="85"/>
                  </a:lnTo>
                  <a:lnTo>
                    <a:pt x="327" y="86"/>
                  </a:lnTo>
                  <a:lnTo>
                    <a:pt x="324" y="88"/>
                  </a:lnTo>
                  <a:lnTo>
                    <a:pt x="321" y="88"/>
                  </a:lnTo>
                  <a:lnTo>
                    <a:pt x="321" y="88"/>
                  </a:lnTo>
                  <a:lnTo>
                    <a:pt x="318" y="86"/>
                  </a:lnTo>
                  <a:lnTo>
                    <a:pt x="317" y="83"/>
                  </a:lnTo>
                  <a:lnTo>
                    <a:pt x="317" y="80"/>
                  </a:lnTo>
                  <a:lnTo>
                    <a:pt x="317" y="78"/>
                  </a:lnTo>
                  <a:lnTo>
                    <a:pt x="317" y="78"/>
                  </a:lnTo>
                  <a:lnTo>
                    <a:pt x="318" y="75"/>
                  </a:lnTo>
                  <a:lnTo>
                    <a:pt x="321" y="73"/>
                  </a:lnTo>
                  <a:lnTo>
                    <a:pt x="324" y="73"/>
                  </a:lnTo>
                  <a:lnTo>
                    <a:pt x="327" y="73"/>
                  </a:lnTo>
                  <a:lnTo>
                    <a:pt x="327" y="73"/>
                  </a:lnTo>
                  <a:lnTo>
                    <a:pt x="328" y="75"/>
                  </a:lnTo>
                  <a:lnTo>
                    <a:pt x="329" y="76"/>
                  </a:lnTo>
                  <a:lnTo>
                    <a:pt x="331" y="79"/>
                  </a:lnTo>
                  <a:lnTo>
                    <a:pt x="329" y="82"/>
                  </a:lnTo>
                  <a:lnTo>
                    <a:pt x="329" y="82"/>
                  </a:lnTo>
                  <a:close/>
                  <a:moveTo>
                    <a:pt x="299" y="70"/>
                  </a:moveTo>
                  <a:lnTo>
                    <a:pt x="299" y="70"/>
                  </a:lnTo>
                  <a:lnTo>
                    <a:pt x="301" y="67"/>
                  </a:lnTo>
                  <a:lnTo>
                    <a:pt x="302" y="66"/>
                  </a:lnTo>
                  <a:lnTo>
                    <a:pt x="305" y="66"/>
                  </a:lnTo>
                  <a:lnTo>
                    <a:pt x="308" y="66"/>
                  </a:lnTo>
                  <a:lnTo>
                    <a:pt x="308" y="66"/>
                  </a:lnTo>
                  <a:lnTo>
                    <a:pt x="311" y="67"/>
                  </a:lnTo>
                  <a:lnTo>
                    <a:pt x="312" y="70"/>
                  </a:lnTo>
                  <a:lnTo>
                    <a:pt x="312" y="73"/>
                  </a:lnTo>
                  <a:lnTo>
                    <a:pt x="312" y="76"/>
                  </a:lnTo>
                  <a:lnTo>
                    <a:pt x="312" y="76"/>
                  </a:lnTo>
                  <a:lnTo>
                    <a:pt x="311" y="78"/>
                  </a:lnTo>
                  <a:lnTo>
                    <a:pt x="308" y="80"/>
                  </a:lnTo>
                  <a:lnTo>
                    <a:pt x="305" y="80"/>
                  </a:lnTo>
                  <a:lnTo>
                    <a:pt x="302" y="80"/>
                  </a:lnTo>
                  <a:lnTo>
                    <a:pt x="302" y="80"/>
                  </a:lnTo>
                  <a:lnTo>
                    <a:pt x="301" y="79"/>
                  </a:lnTo>
                  <a:lnTo>
                    <a:pt x="299" y="76"/>
                  </a:lnTo>
                  <a:lnTo>
                    <a:pt x="298" y="73"/>
                  </a:lnTo>
                  <a:lnTo>
                    <a:pt x="299" y="70"/>
                  </a:lnTo>
                  <a:lnTo>
                    <a:pt x="299" y="70"/>
                  </a:lnTo>
                  <a:close/>
                  <a:moveTo>
                    <a:pt x="295" y="119"/>
                  </a:moveTo>
                  <a:lnTo>
                    <a:pt x="295" y="119"/>
                  </a:lnTo>
                  <a:lnTo>
                    <a:pt x="294" y="122"/>
                  </a:lnTo>
                  <a:lnTo>
                    <a:pt x="292" y="124"/>
                  </a:lnTo>
                  <a:lnTo>
                    <a:pt x="289" y="124"/>
                  </a:lnTo>
                  <a:lnTo>
                    <a:pt x="287" y="124"/>
                  </a:lnTo>
                  <a:lnTo>
                    <a:pt x="287" y="124"/>
                  </a:lnTo>
                  <a:lnTo>
                    <a:pt x="284" y="122"/>
                  </a:lnTo>
                  <a:lnTo>
                    <a:pt x="282" y="119"/>
                  </a:lnTo>
                  <a:lnTo>
                    <a:pt x="282" y="116"/>
                  </a:lnTo>
                  <a:lnTo>
                    <a:pt x="282" y="113"/>
                  </a:lnTo>
                  <a:lnTo>
                    <a:pt x="282" y="113"/>
                  </a:lnTo>
                  <a:lnTo>
                    <a:pt x="284" y="112"/>
                  </a:lnTo>
                  <a:lnTo>
                    <a:pt x="287" y="109"/>
                  </a:lnTo>
                  <a:lnTo>
                    <a:pt x="289" y="109"/>
                  </a:lnTo>
                  <a:lnTo>
                    <a:pt x="292" y="109"/>
                  </a:lnTo>
                  <a:lnTo>
                    <a:pt x="292" y="109"/>
                  </a:lnTo>
                  <a:lnTo>
                    <a:pt x="294" y="111"/>
                  </a:lnTo>
                  <a:lnTo>
                    <a:pt x="295" y="113"/>
                  </a:lnTo>
                  <a:lnTo>
                    <a:pt x="297" y="116"/>
                  </a:lnTo>
                  <a:lnTo>
                    <a:pt x="295" y="119"/>
                  </a:lnTo>
                  <a:lnTo>
                    <a:pt x="295" y="119"/>
                  </a:lnTo>
                  <a:close/>
                  <a:moveTo>
                    <a:pt x="295" y="102"/>
                  </a:moveTo>
                  <a:lnTo>
                    <a:pt x="295" y="102"/>
                  </a:lnTo>
                  <a:lnTo>
                    <a:pt x="292" y="101"/>
                  </a:lnTo>
                  <a:lnTo>
                    <a:pt x="291" y="98"/>
                  </a:lnTo>
                  <a:lnTo>
                    <a:pt x="289" y="95"/>
                  </a:lnTo>
                  <a:lnTo>
                    <a:pt x="291" y="92"/>
                  </a:lnTo>
                  <a:lnTo>
                    <a:pt x="291" y="92"/>
                  </a:lnTo>
                  <a:lnTo>
                    <a:pt x="292" y="90"/>
                  </a:lnTo>
                  <a:lnTo>
                    <a:pt x="294" y="88"/>
                  </a:lnTo>
                  <a:lnTo>
                    <a:pt x="297" y="88"/>
                  </a:lnTo>
                  <a:lnTo>
                    <a:pt x="299" y="88"/>
                  </a:lnTo>
                  <a:lnTo>
                    <a:pt x="299" y="88"/>
                  </a:lnTo>
                  <a:lnTo>
                    <a:pt x="302" y="89"/>
                  </a:lnTo>
                  <a:lnTo>
                    <a:pt x="304" y="92"/>
                  </a:lnTo>
                  <a:lnTo>
                    <a:pt x="304" y="95"/>
                  </a:lnTo>
                  <a:lnTo>
                    <a:pt x="304" y="98"/>
                  </a:lnTo>
                  <a:lnTo>
                    <a:pt x="304" y="98"/>
                  </a:lnTo>
                  <a:lnTo>
                    <a:pt x="302" y="99"/>
                  </a:lnTo>
                  <a:lnTo>
                    <a:pt x="299" y="102"/>
                  </a:lnTo>
                  <a:lnTo>
                    <a:pt x="298" y="102"/>
                  </a:lnTo>
                  <a:lnTo>
                    <a:pt x="295" y="102"/>
                  </a:lnTo>
                  <a:lnTo>
                    <a:pt x="295" y="102"/>
                  </a:lnTo>
                  <a:close/>
                  <a:moveTo>
                    <a:pt x="314" y="126"/>
                  </a:moveTo>
                  <a:lnTo>
                    <a:pt x="314" y="126"/>
                  </a:lnTo>
                  <a:lnTo>
                    <a:pt x="312" y="128"/>
                  </a:lnTo>
                  <a:lnTo>
                    <a:pt x="309" y="131"/>
                  </a:lnTo>
                  <a:lnTo>
                    <a:pt x="308" y="131"/>
                  </a:lnTo>
                  <a:lnTo>
                    <a:pt x="305" y="131"/>
                  </a:lnTo>
                  <a:lnTo>
                    <a:pt x="305" y="131"/>
                  </a:lnTo>
                  <a:lnTo>
                    <a:pt x="302" y="129"/>
                  </a:lnTo>
                  <a:lnTo>
                    <a:pt x="301" y="126"/>
                  </a:lnTo>
                  <a:lnTo>
                    <a:pt x="301" y="124"/>
                  </a:lnTo>
                  <a:lnTo>
                    <a:pt x="301" y="121"/>
                  </a:lnTo>
                  <a:lnTo>
                    <a:pt x="301" y="121"/>
                  </a:lnTo>
                  <a:lnTo>
                    <a:pt x="302" y="118"/>
                  </a:lnTo>
                  <a:lnTo>
                    <a:pt x="305" y="116"/>
                  </a:lnTo>
                  <a:lnTo>
                    <a:pt x="307" y="116"/>
                  </a:lnTo>
                  <a:lnTo>
                    <a:pt x="309" y="116"/>
                  </a:lnTo>
                  <a:lnTo>
                    <a:pt x="309" y="116"/>
                  </a:lnTo>
                  <a:lnTo>
                    <a:pt x="312" y="118"/>
                  </a:lnTo>
                  <a:lnTo>
                    <a:pt x="314" y="121"/>
                  </a:lnTo>
                  <a:lnTo>
                    <a:pt x="314" y="124"/>
                  </a:lnTo>
                  <a:lnTo>
                    <a:pt x="314" y="126"/>
                  </a:lnTo>
                  <a:lnTo>
                    <a:pt x="314" y="126"/>
                  </a:lnTo>
                  <a:close/>
                  <a:moveTo>
                    <a:pt x="312" y="109"/>
                  </a:moveTo>
                  <a:lnTo>
                    <a:pt x="312" y="109"/>
                  </a:lnTo>
                  <a:lnTo>
                    <a:pt x="311" y="108"/>
                  </a:lnTo>
                  <a:lnTo>
                    <a:pt x="309" y="105"/>
                  </a:lnTo>
                  <a:lnTo>
                    <a:pt x="308" y="102"/>
                  </a:lnTo>
                  <a:lnTo>
                    <a:pt x="309" y="99"/>
                  </a:lnTo>
                  <a:lnTo>
                    <a:pt x="309" y="99"/>
                  </a:lnTo>
                  <a:lnTo>
                    <a:pt x="311" y="96"/>
                  </a:lnTo>
                  <a:lnTo>
                    <a:pt x="312" y="95"/>
                  </a:lnTo>
                  <a:lnTo>
                    <a:pt x="315" y="95"/>
                  </a:lnTo>
                  <a:lnTo>
                    <a:pt x="318" y="95"/>
                  </a:lnTo>
                  <a:lnTo>
                    <a:pt x="318" y="95"/>
                  </a:lnTo>
                  <a:lnTo>
                    <a:pt x="321" y="96"/>
                  </a:lnTo>
                  <a:lnTo>
                    <a:pt x="322" y="99"/>
                  </a:lnTo>
                  <a:lnTo>
                    <a:pt x="322" y="101"/>
                  </a:lnTo>
                  <a:lnTo>
                    <a:pt x="322" y="103"/>
                  </a:lnTo>
                  <a:lnTo>
                    <a:pt x="322" y="103"/>
                  </a:lnTo>
                  <a:lnTo>
                    <a:pt x="321" y="106"/>
                  </a:lnTo>
                  <a:lnTo>
                    <a:pt x="318" y="108"/>
                  </a:lnTo>
                  <a:lnTo>
                    <a:pt x="315" y="109"/>
                  </a:lnTo>
                  <a:lnTo>
                    <a:pt x="312" y="109"/>
                  </a:lnTo>
                  <a:lnTo>
                    <a:pt x="312" y="109"/>
                  </a:lnTo>
                  <a:close/>
                  <a:moveTo>
                    <a:pt x="332" y="132"/>
                  </a:moveTo>
                  <a:lnTo>
                    <a:pt x="332" y="132"/>
                  </a:lnTo>
                  <a:lnTo>
                    <a:pt x="331" y="135"/>
                  </a:lnTo>
                  <a:lnTo>
                    <a:pt x="328" y="136"/>
                  </a:lnTo>
                  <a:lnTo>
                    <a:pt x="325" y="138"/>
                  </a:lnTo>
                  <a:lnTo>
                    <a:pt x="322" y="138"/>
                  </a:lnTo>
                  <a:lnTo>
                    <a:pt x="322" y="138"/>
                  </a:lnTo>
                  <a:lnTo>
                    <a:pt x="321" y="135"/>
                  </a:lnTo>
                  <a:lnTo>
                    <a:pt x="319" y="134"/>
                  </a:lnTo>
                  <a:lnTo>
                    <a:pt x="318" y="131"/>
                  </a:lnTo>
                  <a:lnTo>
                    <a:pt x="319" y="128"/>
                  </a:lnTo>
                  <a:lnTo>
                    <a:pt x="319" y="128"/>
                  </a:lnTo>
                  <a:lnTo>
                    <a:pt x="321" y="125"/>
                  </a:lnTo>
                  <a:lnTo>
                    <a:pt x="322" y="124"/>
                  </a:lnTo>
                  <a:lnTo>
                    <a:pt x="325" y="122"/>
                  </a:lnTo>
                  <a:lnTo>
                    <a:pt x="328" y="124"/>
                  </a:lnTo>
                  <a:lnTo>
                    <a:pt x="328" y="124"/>
                  </a:lnTo>
                  <a:lnTo>
                    <a:pt x="331" y="125"/>
                  </a:lnTo>
                  <a:lnTo>
                    <a:pt x="332" y="126"/>
                  </a:lnTo>
                  <a:lnTo>
                    <a:pt x="332" y="129"/>
                  </a:lnTo>
                  <a:lnTo>
                    <a:pt x="332" y="132"/>
                  </a:lnTo>
                  <a:lnTo>
                    <a:pt x="332" y="132"/>
                  </a:lnTo>
                  <a:close/>
                  <a:moveTo>
                    <a:pt x="331" y="115"/>
                  </a:moveTo>
                  <a:lnTo>
                    <a:pt x="331" y="115"/>
                  </a:lnTo>
                  <a:lnTo>
                    <a:pt x="328" y="113"/>
                  </a:lnTo>
                  <a:lnTo>
                    <a:pt x="327" y="112"/>
                  </a:lnTo>
                  <a:lnTo>
                    <a:pt x="327" y="109"/>
                  </a:lnTo>
                  <a:lnTo>
                    <a:pt x="327" y="106"/>
                  </a:lnTo>
                  <a:lnTo>
                    <a:pt x="327" y="106"/>
                  </a:lnTo>
                  <a:lnTo>
                    <a:pt x="328" y="103"/>
                  </a:lnTo>
                  <a:lnTo>
                    <a:pt x="331" y="102"/>
                  </a:lnTo>
                  <a:lnTo>
                    <a:pt x="334" y="101"/>
                  </a:lnTo>
                  <a:lnTo>
                    <a:pt x="337" y="102"/>
                  </a:lnTo>
                  <a:lnTo>
                    <a:pt x="337" y="102"/>
                  </a:lnTo>
                  <a:lnTo>
                    <a:pt x="338" y="103"/>
                  </a:lnTo>
                  <a:lnTo>
                    <a:pt x="340" y="105"/>
                  </a:lnTo>
                  <a:lnTo>
                    <a:pt x="341" y="108"/>
                  </a:lnTo>
                  <a:lnTo>
                    <a:pt x="340" y="111"/>
                  </a:lnTo>
                  <a:lnTo>
                    <a:pt x="340" y="111"/>
                  </a:lnTo>
                  <a:lnTo>
                    <a:pt x="338" y="113"/>
                  </a:lnTo>
                  <a:lnTo>
                    <a:pt x="337" y="115"/>
                  </a:lnTo>
                  <a:lnTo>
                    <a:pt x="334" y="116"/>
                  </a:lnTo>
                  <a:lnTo>
                    <a:pt x="331" y="115"/>
                  </a:lnTo>
                  <a:lnTo>
                    <a:pt x="331" y="1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grpSp>
      <p:grpSp>
        <p:nvGrpSpPr>
          <p:cNvPr id="495" name="Group 494"/>
          <p:cNvGrpSpPr/>
          <p:nvPr/>
        </p:nvGrpSpPr>
        <p:grpSpPr>
          <a:xfrm>
            <a:off x="7697021" y="4476892"/>
            <a:ext cx="231866" cy="231867"/>
            <a:chOff x="9168267" y="2351735"/>
            <a:chExt cx="255053" cy="255053"/>
          </a:xfrm>
        </p:grpSpPr>
        <p:sp>
          <p:nvSpPr>
            <p:cNvPr id="496" name="Oval 495"/>
            <p:cNvSpPr/>
            <p:nvPr/>
          </p:nvSpPr>
          <p:spPr>
            <a:xfrm>
              <a:off x="9168267" y="2351735"/>
              <a:ext cx="255053" cy="255053"/>
            </a:xfrm>
            <a:prstGeom prst="ellipse">
              <a:avLst/>
            </a:prstGeom>
            <a:solidFill>
              <a:srgbClr val="2F5376"/>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497" name="Picture 496"/>
            <p:cNvPicPr>
              <a:picLocks noChangeAspect="1"/>
            </p:cNvPicPr>
            <p:nvPr/>
          </p:nvPicPr>
          <p:blipFill>
            <a:blip r:embed="rId16" cstate="screen">
              <a:extLst>
                <a:ext uri="{BEBA8EAE-BF5A-486C-A8C5-ECC9F3942E4B}">
                  <a14:imgProps xmlns:a14="http://schemas.microsoft.com/office/drawing/2010/main">
                    <a14:imgLayer r:embed="rId27">
                      <a14:imgEffect>
                        <a14:brightnessContrast bright="100000"/>
                      </a14:imgEffect>
                    </a14:imgLayer>
                  </a14:imgProps>
                </a:ext>
                <a:ext uri="{28A0092B-C50C-407E-A947-70E740481C1C}">
                  <a14:useLocalDpi xmlns:a14="http://schemas.microsoft.com/office/drawing/2010/main"/>
                </a:ext>
              </a:extLst>
            </a:blip>
            <a:stretch>
              <a:fillRect/>
            </a:stretch>
          </p:blipFill>
          <p:spPr>
            <a:xfrm>
              <a:off x="9252680" y="2386694"/>
              <a:ext cx="86227" cy="185135"/>
            </a:xfrm>
            <a:prstGeom prst="rect">
              <a:avLst/>
            </a:prstGeom>
          </p:spPr>
        </p:pic>
      </p:grpSp>
    </p:spTree>
    <p:custDataLst>
      <p:tags r:id="rId1"/>
    </p:custDataLst>
    <p:extLst>
      <p:ext uri="{BB962C8B-B14F-4D97-AF65-F5344CB8AC3E}">
        <p14:creationId xmlns:p14="http://schemas.microsoft.com/office/powerpoint/2010/main" val="33086527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59"/>
                                        </p:tgtEl>
                                        <p:attrNameLst>
                                          <p:attrName>style.visibility</p:attrName>
                                        </p:attrNameLst>
                                      </p:cBhvr>
                                      <p:to>
                                        <p:strVal val="visible"/>
                                      </p:to>
                                    </p:set>
                                    <p:animEffect transition="in" filter="wipe(left)">
                                      <p:cBhvr>
                                        <p:cTn id="7" dur="250"/>
                                        <p:tgtEl>
                                          <p:spTgt spid="45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5"/>
                                        </p:tgtEl>
                                        <p:attrNameLst>
                                          <p:attrName>style.visibility</p:attrName>
                                        </p:attrNameLst>
                                      </p:cBhvr>
                                      <p:to>
                                        <p:strVal val="visible"/>
                                      </p:to>
                                    </p:set>
                                    <p:animEffect transition="in" filter="fade">
                                      <p:cBhvr>
                                        <p:cTn id="10" dur="250"/>
                                        <p:tgtEl>
                                          <p:spTgt spid="415"/>
                                        </p:tgtEl>
                                      </p:cBhvr>
                                    </p:animEffect>
                                  </p:childTnLst>
                                </p:cTn>
                              </p:par>
                            </p:childTnLst>
                          </p:cTn>
                        </p:par>
                        <p:par>
                          <p:cTn id="11" fill="hold">
                            <p:stCondLst>
                              <p:cond delay="250"/>
                            </p:stCondLst>
                            <p:childTnLst>
                              <p:par>
                                <p:cTn id="12" presetID="12" presetClass="entr" presetSubtype="1" fill="hold" nodeType="afterEffect">
                                  <p:stCondLst>
                                    <p:cond delay="0"/>
                                  </p:stCondLst>
                                  <p:childTnLst>
                                    <p:set>
                                      <p:cBhvr>
                                        <p:cTn id="13" dur="1" fill="hold">
                                          <p:stCondLst>
                                            <p:cond delay="0"/>
                                          </p:stCondLst>
                                        </p:cTn>
                                        <p:tgtEl>
                                          <p:spTgt spid="409"/>
                                        </p:tgtEl>
                                        <p:attrNameLst>
                                          <p:attrName>style.visibility</p:attrName>
                                        </p:attrNameLst>
                                      </p:cBhvr>
                                      <p:to>
                                        <p:strVal val="visible"/>
                                      </p:to>
                                    </p:set>
                                    <p:animEffect transition="in" filter="slide(fromTop)">
                                      <p:cBhvr>
                                        <p:cTn id="14" dur="500"/>
                                        <p:tgtEl>
                                          <p:spTgt spid="409"/>
                                        </p:tgtEl>
                                      </p:cBhvr>
                                    </p:animEffect>
                                  </p:childTnLst>
                                </p:cTn>
                              </p:par>
                            </p:childTnLst>
                          </p:cTn>
                        </p:par>
                        <p:par>
                          <p:cTn id="15" fill="hold">
                            <p:stCondLst>
                              <p:cond delay="750"/>
                            </p:stCondLst>
                            <p:childTnLst>
                              <p:par>
                                <p:cTn id="16" presetID="22" presetClass="entr" presetSubtype="1" fill="hold" nodeType="afterEffect">
                                  <p:stCondLst>
                                    <p:cond delay="0"/>
                                  </p:stCondLst>
                                  <p:childTnLst>
                                    <p:set>
                                      <p:cBhvr>
                                        <p:cTn id="17" dur="1" fill="hold">
                                          <p:stCondLst>
                                            <p:cond delay="0"/>
                                          </p:stCondLst>
                                        </p:cTn>
                                        <p:tgtEl>
                                          <p:spTgt spid="412"/>
                                        </p:tgtEl>
                                        <p:attrNameLst>
                                          <p:attrName>style.visibility</p:attrName>
                                        </p:attrNameLst>
                                      </p:cBhvr>
                                      <p:to>
                                        <p:strVal val="visible"/>
                                      </p:to>
                                    </p:set>
                                    <p:animEffect transition="in" filter="wipe(up)">
                                      <p:cBhvr>
                                        <p:cTn id="18" dur="500"/>
                                        <p:tgtEl>
                                          <p:spTgt spid="412"/>
                                        </p:tgtEl>
                                      </p:cBhvr>
                                    </p:animEffect>
                                  </p:childTnLst>
                                </p:cTn>
                              </p:par>
                            </p:childTnLst>
                          </p:cTn>
                        </p:par>
                        <p:par>
                          <p:cTn id="19" fill="hold">
                            <p:stCondLst>
                              <p:cond delay="1250"/>
                            </p:stCondLst>
                            <p:childTnLst>
                              <p:par>
                                <p:cTn id="20" presetID="9" presetClass="exit" presetSubtype="0" fill="hold" nodeType="afterEffect">
                                  <p:stCondLst>
                                    <p:cond delay="0"/>
                                  </p:stCondLst>
                                  <p:childTnLst>
                                    <p:animEffect transition="out" filter="dissolve">
                                      <p:cBhvr>
                                        <p:cTn id="21" dur="1000"/>
                                        <p:tgtEl>
                                          <p:spTgt spid="409"/>
                                        </p:tgtEl>
                                      </p:cBhvr>
                                    </p:animEffect>
                                    <p:set>
                                      <p:cBhvr>
                                        <p:cTn id="22" dur="1" fill="hold">
                                          <p:stCondLst>
                                            <p:cond delay="999"/>
                                          </p:stCondLst>
                                        </p:cTn>
                                        <p:tgtEl>
                                          <p:spTgt spid="409"/>
                                        </p:tgtEl>
                                        <p:attrNameLst>
                                          <p:attrName>style.visibility</p:attrName>
                                        </p:attrNameLst>
                                      </p:cBhvr>
                                      <p:to>
                                        <p:strVal val="hidden"/>
                                      </p:to>
                                    </p:set>
                                  </p:childTnLst>
                                </p:cTn>
                              </p:par>
                            </p:childTnLst>
                          </p:cTn>
                        </p:par>
                        <p:par>
                          <p:cTn id="23" fill="hold">
                            <p:stCondLst>
                              <p:cond delay="2250"/>
                            </p:stCondLst>
                            <p:childTnLst>
                              <p:par>
                                <p:cTn id="24" presetID="10" presetClass="exit" presetSubtype="0" fill="hold" nodeType="afterEffect">
                                  <p:stCondLst>
                                    <p:cond delay="0"/>
                                  </p:stCondLst>
                                  <p:childTnLst>
                                    <p:animEffect transition="out" filter="fade">
                                      <p:cBhvr>
                                        <p:cTn id="25" dur="500"/>
                                        <p:tgtEl>
                                          <p:spTgt spid="412"/>
                                        </p:tgtEl>
                                      </p:cBhvr>
                                    </p:animEffect>
                                    <p:set>
                                      <p:cBhvr>
                                        <p:cTn id="26" dur="1" fill="hold">
                                          <p:stCondLst>
                                            <p:cond delay="499"/>
                                          </p:stCondLst>
                                        </p:cTn>
                                        <p:tgtEl>
                                          <p:spTgt spid="412"/>
                                        </p:tgtEl>
                                        <p:attrNameLst>
                                          <p:attrName>style.visibility</p:attrName>
                                        </p:attrNameLst>
                                      </p:cBhvr>
                                      <p:to>
                                        <p:strVal val="hidden"/>
                                      </p:to>
                                    </p:set>
                                  </p:childTnLst>
                                </p:cTn>
                              </p:par>
                            </p:childTnLst>
                          </p:cTn>
                        </p:par>
                        <p:par>
                          <p:cTn id="27" fill="hold">
                            <p:stCondLst>
                              <p:cond delay="2750"/>
                            </p:stCondLst>
                            <p:childTnLst>
                              <p:par>
                                <p:cTn id="28" presetID="10" presetClass="exit" presetSubtype="0" fill="hold" grpId="1" nodeType="afterEffect">
                                  <p:stCondLst>
                                    <p:cond delay="0"/>
                                  </p:stCondLst>
                                  <p:childTnLst>
                                    <p:animEffect transition="out" filter="fade">
                                      <p:cBhvr>
                                        <p:cTn id="29" dur="500"/>
                                        <p:tgtEl>
                                          <p:spTgt spid="415"/>
                                        </p:tgtEl>
                                      </p:cBhvr>
                                    </p:animEffect>
                                    <p:set>
                                      <p:cBhvr>
                                        <p:cTn id="30" dur="1" fill="hold">
                                          <p:stCondLst>
                                            <p:cond delay="499"/>
                                          </p:stCondLst>
                                        </p:cTn>
                                        <p:tgtEl>
                                          <p:spTgt spid="415"/>
                                        </p:tgtEl>
                                        <p:attrNameLst>
                                          <p:attrName>style.visibility</p:attrName>
                                        </p:attrNameLst>
                                      </p:cBhvr>
                                      <p:to>
                                        <p:strVal val="hidden"/>
                                      </p:to>
                                    </p:set>
                                  </p:childTnLst>
                                </p:cTn>
                              </p:par>
                            </p:childTnLst>
                          </p:cTn>
                        </p:par>
                        <p:par>
                          <p:cTn id="31" fill="hold">
                            <p:stCondLst>
                              <p:cond delay="3250"/>
                            </p:stCondLst>
                            <p:childTnLst>
                              <p:par>
                                <p:cTn id="32" presetID="10" presetClass="entr" presetSubtype="0" fill="hold" grpId="0" nodeType="afterEffect">
                                  <p:stCondLst>
                                    <p:cond delay="0"/>
                                  </p:stCondLst>
                                  <p:childTnLst>
                                    <p:set>
                                      <p:cBhvr>
                                        <p:cTn id="33" dur="1" fill="hold">
                                          <p:stCondLst>
                                            <p:cond delay="0"/>
                                          </p:stCondLst>
                                        </p:cTn>
                                        <p:tgtEl>
                                          <p:spTgt spid="414"/>
                                        </p:tgtEl>
                                        <p:attrNameLst>
                                          <p:attrName>style.visibility</p:attrName>
                                        </p:attrNameLst>
                                      </p:cBhvr>
                                      <p:to>
                                        <p:strVal val="visible"/>
                                      </p:to>
                                    </p:set>
                                    <p:animEffect transition="in" filter="fade">
                                      <p:cBhvr>
                                        <p:cTn id="34" dur="250"/>
                                        <p:tgtEl>
                                          <p:spTgt spid="414"/>
                                        </p:tgtEl>
                                      </p:cBhvr>
                                    </p:animEffect>
                                  </p:childTnLst>
                                </p:cTn>
                              </p:par>
                            </p:childTnLst>
                          </p:cTn>
                        </p:par>
                        <p:par>
                          <p:cTn id="35" fill="hold">
                            <p:stCondLst>
                              <p:cond delay="3500"/>
                            </p:stCondLst>
                            <p:childTnLst>
                              <p:par>
                                <p:cTn id="36" presetID="22" presetClass="entr" presetSubtype="1" fill="hold" nodeType="afterEffect">
                                  <p:stCondLst>
                                    <p:cond delay="0"/>
                                  </p:stCondLst>
                                  <p:childTnLst>
                                    <p:set>
                                      <p:cBhvr>
                                        <p:cTn id="37" dur="1" fill="hold">
                                          <p:stCondLst>
                                            <p:cond delay="0"/>
                                          </p:stCondLst>
                                        </p:cTn>
                                        <p:tgtEl>
                                          <p:spTgt spid="479"/>
                                        </p:tgtEl>
                                        <p:attrNameLst>
                                          <p:attrName>style.visibility</p:attrName>
                                        </p:attrNameLst>
                                      </p:cBhvr>
                                      <p:to>
                                        <p:strVal val="visible"/>
                                      </p:to>
                                    </p:set>
                                    <p:animEffect transition="in" filter="wipe(up)">
                                      <p:cBhvr>
                                        <p:cTn id="38" dur="250"/>
                                        <p:tgtEl>
                                          <p:spTgt spid="479"/>
                                        </p:tgtEl>
                                      </p:cBhvr>
                                    </p:animEffect>
                                  </p:childTnLst>
                                </p:cTn>
                              </p:par>
                            </p:childTnLst>
                          </p:cTn>
                        </p:par>
                        <p:par>
                          <p:cTn id="39" fill="hold">
                            <p:stCondLst>
                              <p:cond delay="3750"/>
                            </p:stCondLst>
                            <p:childTnLst>
                              <p:par>
                                <p:cTn id="40" presetID="22" presetClass="entr" presetSubtype="2" fill="hold" nodeType="afterEffect">
                                  <p:stCondLst>
                                    <p:cond delay="0"/>
                                  </p:stCondLst>
                                  <p:childTnLst>
                                    <p:set>
                                      <p:cBhvr>
                                        <p:cTn id="41" dur="1" fill="hold">
                                          <p:stCondLst>
                                            <p:cond delay="0"/>
                                          </p:stCondLst>
                                        </p:cTn>
                                        <p:tgtEl>
                                          <p:spTgt spid="475"/>
                                        </p:tgtEl>
                                        <p:attrNameLst>
                                          <p:attrName>style.visibility</p:attrName>
                                        </p:attrNameLst>
                                      </p:cBhvr>
                                      <p:to>
                                        <p:strVal val="visible"/>
                                      </p:to>
                                    </p:set>
                                    <p:animEffect transition="in" filter="wipe(right)">
                                      <p:cBhvr>
                                        <p:cTn id="42" dur="250"/>
                                        <p:tgtEl>
                                          <p:spTgt spid="475"/>
                                        </p:tgtEl>
                                      </p:cBhvr>
                                    </p:animEffect>
                                  </p:childTnLst>
                                </p:cTn>
                              </p:par>
                            </p:childTnLst>
                          </p:cTn>
                        </p:par>
                        <p:par>
                          <p:cTn id="43" fill="hold">
                            <p:stCondLst>
                              <p:cond delay="4000"/>
                            </p:stCondLst>
                            <p:childTnLst>
                              <p:par>
                                <p:cTn id="44" presetID="22" presetClass="entr" presetSubtype="2" fill="hold" nodeType="afterEffect">
                                  <p:stCondLst>
                                    <p:cond delay="200"/>
                                  </p:stCondLst>
                                  <p:childTnLst>
                                    <p:set>
                                      <p:cBhvr>
                                        <p:cTn id="45" dur="1" fill="hold">
                                          <p:stCondLst>
                                            <p:cond delay="0"/>
                                          </p:stCondLst>
                                        </p:cTn>
                                        <p:tgtEl>
                                          <p:spTgt spid="403"/>
                                        </p:tgtEl>
                                        <p:attrNameLst>
                                          <p:attrName>style.visibility</p:attrName>
                                        </p:attrNameLst>
                                      </p:cBhvr>
                                      <p:to>
                                        <p:strVal val="visible"/>
                                      </p:to>
                                    </p:set>
                                    <p:animEffect transition="in" filter="wipe(right)">
                                      <p:cBhvr>
                                        <p:cTn id="46" dur="250"/>
                                        <p:tgtEl>
                                          <p:spTgt spid="403"/>
                                        </p:tgtEl>
                                      </p:cBhvr>
                                    </p:animEffect>
                                  </p:childTnLst>
                                </p:cTn>
                              </p:par>
                            </p:childTnLst>
                          </p:cTn>
                        </p:par>
                        <p:par>
                          <p:cTn id="47" fill="hold">
                            <p:stCondLst>
                              <p:cond delay="4450"/>
                            </p:stCondLst>
                            <p:childTnLst>
                              <p:par>
                                <p:cTn id="48" presetID="22" presetClass="entr" presetSubtype="1" fill="hold" nodeType="afterEffect">
                                  <p:stCondLst>
                                    <p:cond delay="0"/>
                                  </p:stCondLst>
                                  <p:childTnLst>
                                    <p:set>
                                      <p:cBhvr>
                                        <p:cTn id="49" dur="1" fill="hold">
                                          <p:stCondLst>
                                            <p:cond delay="0"/>
                                          </p:stCondLst>
                                        </p:cTn>
                                        <p:tgtEl>
                                          <p:spTgt spid="404"/>
                                        </p:tgtEl>
                                        <p:attrNameLst>
                                          <p:attrName>style.visibility</p:attrName>
                                        </p:attrNameLst>
                                      </p:cBhvr>
                                      <p:to>
                                        <p:strVal val="visible"/>
                                      </p:to>
                                    </p:set>
                                    <p:animEffect transition="in" filter="wipe(up)">
                                      <p:cBhvr>
                                        <p:cTn id="50" dur="300"/>
                                        <p:tgtEl>
                                          <p:spTgt spid="404"/>
                                        </p:tgtEl>
                                      </p:cBhvr>
                                    </p:animEffect>
                                  </p:childTnLst>
                                </p:cTn>
                              </p:par>
                            </p:childTnLst>
                          </p:cTn>
                        </p:par>
                        <p:par>
                          <p:cTn id="51" fill="hold">
                            <p:stCondLst>
                              <p:cond delay="4750"/>
                            </p:stCondLst>
                            <p:childTnLst>
                              <p:par>
                                <p:cTn id="52" presetID="22" presetClass="entr" presetSubtype="8" fill="hold" nodeType="afterEffect">
                                  <p:stCondLst>
                                    <p:cond delay="0"/>
                                  </p:stCondLst>
                                  <p:childTnLst>
                                    <p:set>
                                      <p:cBhvr>
                                        <p:cTn id="53" dur="1" fill="hold">
                                          <p:stCondLst>
                                            <p:cond delay="0"/>
                                          </p:stCondLst>
                                        </p:cTn>
                                        <p:tgtEl>
                                          <p:spTgt spid="477"/>
                                        </p:tgtEl>
                                        <p:attrNameLst>
                                          <p:attrName>style.visibility</p:attrName>
                                        </p:attrNameLst>
                                      </p:cBhvr>
                                      <p:to>
                                        <p:strVal val="visible"/>
                                      </p:to>
                                    </p:set>
                                    <p:animEffect transition="in" filter="wipe(left)">
                                      <p:cBhvr>
                                        <p:cTn id="54" dur="300"/>
                                        <p:tgtEl>
                                          <p:spTgt spid="477"/>
                                        </p:tgtEl>
                                      </p:cBhvr>
                                    </p:animEffect>
                                  </p:childTnLst>
                                </p:cTn>
                              </p:par>
                            </p:childTnLst>
                          </p:cTn>
                        </p:par>
                        <p:par>
                          <p:cTn id="55" fill="hold">
                            <p:stCondLst>
                              <p:cond delay="5050"/>
                            </p:stCondLst>
                            <p:childTnLst>
                              <p:par>
                                <p:cTn id="56" presetID="10" presetClass="exit" presetSubtype="0" fill="hold" nodeType="afterEffect">
                                  <p:stCondLst>
                                    <p:cond delay="0"/>
                                  </p:stCondLst>
                                  <p:childTnLst>
                                    <p:animEffect transition="out" filter="fade">
                                      <p:cBhvr>
                                        <p:cTn id="57" dur="500"/>
                                        <p:tgtEl>
                                          <p:spTgt spid="414"/>
                                        </p:tgtEl>
                                      </p:cBhvr>
                                    </p:animEffect>
                                    <p:set>
                                      <p:cBhvr>
                                        <p:cTn id="58" dur="1" fill="hold">
                                          <p:stCondLst>
                                            <p:cond delay="499"/>
                                          </p:stCondLst>
                                        </p:cTn>
                                        <p:tgtEl>
                                          <p:spTgt spid="414"/>
                                        </p:tgtEl>
                                        <p:attrNameLst>
                                          <p:attrName>style.visibility</p:attrName>
                                        </p:attrNameLst>
                                      </p:cBhvr>
                                      <p:to>
                                        <p:strVal val="hidden"/>
                                      </p:to>
                                    </p:set>
                                  </p:childTnLst>
                                </p:cTn>
                              </p:par>
                            </p:childTnLst>
                          </p:cTn>
                        </p:par>
                        <p:par>
                          <p:cTn id="59" fill="hold">
                            <p:stCondLst>
                              <p:cond delay="5550"/>
                            </p:stCondLst>
                            <p:childTnLst>
                              <p:par>
                                <p:cTn id="60" presetID="10" presetClass="exit" presetSubtype="0" fill="hold" nodeType="afterEffect">
                                  <p:stCondLst>
                                    <p:cond delay="0"/>
                                  </p:stCondLst>
                                  <p:childTnLst>
                                    <p:animEffect transition="out" filter="fade">
                                      <p:cBhvr>
                                        <p:cTn id="61" dur="500"/>
                                        <p:tgtEl>
                                          <p:spTgt spid="479"/>
                                        </p:tgtEl>
                                      </p:cBhvr>
                                    </p:animEffect>
                                    <p:set>
                                      <p:cBhvr>
                                        <p:cTn id="62" dur="1" fill="hold">
                                          <p:stCondLst>
                                            <p:cond delay="499"/>
                                          </p:stCondLst>
                                        </p:cTn>
                                        <p:tgtEl>
                                          <p:spTgt spid="479"/>
                                        </p:tgtEl>
                                        <p:attrNameLst>
                                          <p:attrName>style.visibility</p:attrName>
                                        </p:attrNameLst>
                                      </p:cBhvr>
                                      <p:to>
                                        <p:strVal val="hidden"/>
                                      </p:to>
                                    </p:set>
                                  </p:childTnLst>
                                </p:cTn>
                              </p:par>
                            </p:childTnLst>
                          </p:cTn>
                        </p:par>
                        <p:par>
                          <p:cTn id="63" fill="hold">
                            <p:stCondLst>
                              <p:cond delay="6050"/>
                            </p:stCondLst>
                            <p:childTnLst>
                              <p:par>
                                <p:cTn id="64" presetID="10" presetClass="exit" presetSubtype="0" fill="hold" nodeType="afterEffect">
                                  <p:stCondLst>
                                    <p:cond delay="0"/>
                                  </p:stCondLst>
                                  <p:childTnLst>
                                    <p:animEffect transition="out" filter="fade">
                                      <p:cBhvr>
                                        <p:cTn id="65" dur="500"/>
                                        <p:tgtEl>
                                          <p:spTgt spid="475"/>
                                        </p:tgtEl>
                                      </p:cBhvr>
                                    </p:animEffect>
                                    <p:set>
                                      <p:cBhvr>
                                        <p:cTn id="66" dur="1" fill="hold">
                                          <p:stCondLst>
                                            <p:cond delay="499"/>
                                          </p:stCondLst>
                                        </p:cTn>
                                        <p:tgtEl>
                                          <p:spTgt spid="475"/>
                                        </p:tgtEl>
                                        <p:attrNameLst>
                                          <p:attrName>style.visibility</p:attrName>
                                        </p:attrNameLst>
                                      </p:cBhvr>
                                      <p:to>
                                        <p:strVal val="hidden"/>
                                      </p:to>
                                    </p:set>
                                  </p:childTnLst>
                                </p:cTn>
                              </p:par>
                            </p:childTnLst>
                          </p:cTn>
                        </p:par>
                        <p:par>
                          <p:cTn id="67" fill="hold">
                            <p:stCondLst>
                              <p:cond delay="6550"/>
                            </p:stCondLst>
                            <p:childTnLst>
                              <p:par>
                                <p:cTn id="68" presetID="10" presetClass="exit" presetSubtype="0" fill="hold" nodeType="afterEffect">
                                  <p:stCondLst>
                                    <p:cond delay="0"/>
                                  </p:stCondLst>
                                  <p:childTnLst>
                                    <p:animEffect transition="out" filter="fade">
                                      <p:cBhvr>
                                        <p:cTn id="69" dur="500"/>
                                        <p:tgtEl>
                                          <p:spTgt spid="403"/>
                                        </p:tgtEl>
                                      </p:cBhvr>
                                    </p:animEffect>
                                    <p:set>
                                      <p:cBhvr>
                                        <p:cTn id="70" dur="1" fill="hold">
                                          <p:stCondLst>
                                            <p:cond delay="499"/>
                                          </p:stCondLst>
                                        </p:cTn>
                                        <p:tgtEl>
                                          <p:spTgt spid="403"/>
                                        </p:tgtEl>
                                        <p:attrNameLst>
                                          <p:attrName>style.visibility</p:attrName>
                                        </p:attrNameLst>
                                      </p:cBhvr>
                                      <p:to>
                                        <p:strVal val="hidden"/>
                                      </p:to>
                                    </p:set>
                                  </p:childTnLst>
                                </p:cTn>
                              </p:par>
                            </p:childTnLst>
                          </p:cTn>
                        </p:par>
                        <p:par>
                          <p:cTn id="71" fill="hold">
                            <p:stCondLst>
                              <p:cond delay="7050"/>
                            </p:stCondLst>
                            <p:childTnLst>
                              <p:par>
                                <p:cTn id="72" presetID="10" presetClass="exit" presetSubtype="0" fill="hold" nodeType="afterEffect">
                                  <p:stCondLst>
                                    <p:cond delay="0"/>
                                  </p:stCondLst>
                                  <p:childTnLst>
                                    <p:animEffect transition="out" filter="fade">
                                      <p:cBhvr>
                                        <p:cTn id="73" dur="500"/>
                                        <p:tgtEl>
                                          <p:spTgt spid="404"/>
                                        </p:tgtEl>
                                      </p:cBhvr>
                                    </p:animEffect>
                                    <p:set>
                                      <p:cBhvr>
                                        <p:cTn id="74" dur="1" fill="hold">
                                          <p:stCondLst>
                                            <p:cond delay="499"/>
                                          </p:stCondLst>
                                        </p:cTn>
                                        <p:tgtEl>
                                          <p:spTgt spid="404"/>
                                        </p:tgtEl>
                                        <p:attrNameLst>
                                          <p:attrName>style.visibility</p:attrName>
                                        </p:attrNameLst>
                                      </p:cBhvr>
                                      <p:to>
                                        <p:strVal val="hidden"/>
                                      </p:to>
                                    </p:set>
                                  </p:childTnLst>
                                </p:cTn>
                              </p:par>
                            </p:childTnLst>
                          </p:cTn>
                        </p:par>
                        <p:par>
                          <p:cTn id="75" fill="hold">
                            <p:stCondLst>
                              <p:cond delay="7550"/>
                            </p:stCondLst>
                            <p:childTnLst>
                              <p:par>
                                <p:cTn id="76" presetID="10" presetClass="exit" presetSubtype="0" fill="hold" nodeType="afterEffect">
                                  <p:stCondLst>
                                    <p:cond delay="0"/>
                                  </p:stCondLst>
                                  <p:childTnLst>
                                    <p:animEffect transition="out" filter="fade">
                                      <p:cBhvr>
                                        <p:cTn id="77" dur="500"/>
                                        <p:tgtEl>
                                          <p:spTgt spid="477"/>
                                        </p:tgtEl>
                                      </p:cBhvr>
                                    </p:animEffect>
                                    <p:set>
                                      <p:cBhvr>
                                        <p:cTn id="78" dur="1" fill="hold">
                                          <p:stCondLst>
                                            <p:cond delay="499"/>
                                          </p:stCondLst>
                                        </p:cTn>
                                        <p:tgtEl>
                                          <p:spTgt spid="477"/>
                                        </p:tgtEl>
                                        <p:attrNameLst>
                                          <p:attrName>style.visibility</p:attrName>
                                        </p:attrNameLst>
                                      </p:cBhvr>
                                      <p:to>
                                        <p:strVal val="hidden"/>
                                      </p:to>
                                    </p:set>
                                  </p:childTnLst>
                                </p:cTn>
                              </p:par>
                            </p:childTnLst>
                          </p:cTn>
                        </p:par>
                        <p:par>
                          <p:cTn id="79" fill="hold">
                            <p:stCondLst>
                              <p:cond delay="8050"/>
                            </p:stCondLst>
                            <p:childTnLst>
                              <p:par>
                                <p:cTn id="80" presetID="10" presetClass="entr" presetSubtype="0" fill="hold" grpId="0" nodeType="afterEffect">
                                  <p:stCondLst>
                                    <p:cond delay="0"/>
                                  </p:stCondLst>
                                  <p:childTnLst>
                                    <p:set>
                                      <p:cBhvr>
                                        <p:cTn id="81" dur="1" fill="hold">
                                          <p:stCondLst>
                                            <p:cond delay="0"/>
                                          </p:stCondLst>
                                        </p:cTn>
                                        <p:tgtEl>
                                          <p:spTgt spid="411"/>
                                        </p:tgtEl>
                                        <p:attrNameLst>
                                          <p:attrName>style.visibility</p:attrName>
                                        </p:attrNameLst>
                                      </p:cBhvr>
                                      <p:to>
                                        <p:strVal val="visible"/>
                                      </p:to>
                                    </p:set>
                                    <p:animEffect transition="in" filter="fade">
                                      <p:cBhvr>
                                        <p:cTn id="82" dur="250"/>
                                        <p:tgtEl>
                                          <p:spTgt spid="411"/>
                                        </p:tgtEl>
                                      </p:cBhvr>
                                    </p:animEffect>
                                  </p:childTnLst>
                                </p:cTn>
                              </p:par>
                            </p:childTnLst>
                          </p:cTn>
                        </p:par>
                        <p:par>
                          <p:cTn id="83" fill="hold">
                            <p:stCondLst>
                              <p:cond delay="8300"/>
                            </p:stCondLst>
                            <p:childTnLst>
                              <p:par>
                                <p:cTn id="84" presetID="22" presetClass="entr" presetSubtype="2" fill="hold" nodeType="afterEffect">
                                  <p:stCondLst>
                                    <p:cond delay="0"/>
                                  </p:stCondLst>
                                  <p:childTnLst>
                                    <p:set>
                                      <p:cBhvr>
                                        <p:cTn id="85" dur="1" fill="hold">
                                          <p:stCondLst>
                                            <p:cond delay="0"/>
                                          </p:stCondLst>
                                        </p:cTn>
                                        <p:tgtEl>
                                          <p:spTgt spid="481"/>
                                        </p:tgtEl>
                                        <p:attrNameLst>
                                          <p:attrName>style.visibility</p:attrName>
                                        </p:attrNameLst>
                                      </p:cBhvr>
                                      <p:to>
                                        <p:strVal val="visible"/>
                                      </p:to>
                                    </p:set>
                                    <p:animEffect transition="in" filter="wipe(right)">
                                      <p:cBhvr>
                                        <p:cTn id="86" dur="250"/>
                                        <p:tgtEl>
                                          <p:spTgt spid="481"/>
                                        </p:tgtEl>
                                      </p:cBhvr>
                                    </p:animEffect>
                                  </p:childTnLst>
                                </p:cTn>
                              </p:par>
                            </p:childTnLst>
                          </p:cTn>
                        </p:par>
                        <p:par>
                          <p:cTn id="87" fill="hold">
                            <p:stCondLst>
                              <p:cond delay="8550"/>
                            </p:stCondLst>
                            <p:childTnLst>
                              <p:par>
                                <p:cTn id="88" presetID="22" presetClass="entr" presetSubtype="2" fill="hold" nodeType="afterEffect">
                                  <p:stCondLst>
                                    <p:cond delay="150"/>
                                  </p:stCondLst>
                                  <p:childTnLst>
                                    <p:set>
                                      <p:cBhvr>
                                        <p:cTn id="89" dur="1" fill="hold">
                                          <p:stCondLst>
                                            <p:cond delay="0"/>
                                          </p:stCondLst>
                                        </p:cTn>
                                        <p:tgtEl>
                                          <p:spTgt spid="483"/>
                                        </p:tgtEl>
                                        <p:attrNameLst>
                                          <p:attrName>style.visibility</p:attrName>
                                        </p:attrNameLst>
                                      </p:cBhvr>
                                      <p:to>
                                        <p:strVal val="visible"/>
                                      </p:to>
                                    </p:set>
                                    <p:animEffect transition="in" filter="wipe(right)">
                                      <p:cBhvr>
                                        <p:cTn id="90" dur="250"/>
                                        <p:tgtEl>
                                          <p:spTgt spid="483"/>
                                        </p:tgtEl>
                                      </p:cBhvr>
                                    </p:animEffect>
                                  </p:childTnLst>
                                </p:cTn>
                              </p:par>
                            </p:childTnLst>
                          </p:cTn>
                        </p:par>
                        <p:par>
                          <p:cTn id="91" fill="hold">
                            <p:stCondLst>
                              <p:cond delay="8950"/>
                            </p:stCondLst>
                            <p:childTnLst>
                              <p:par>
                                <p:cTn id="92" presetID="10" presetClass="exit" presetSubtype="0" fill="hold" grpId="1" nodeType="afterEffect">
                                  <p:stCondLst>
                                    <p:cond delay="0"/>
                                  </p:stCondLst>
                                  <p:childTnLst>
                                    <p:animEffect transition="out" filter="fade">
                                      <p:cBhvr>
                                        <p:cTn id="93" dur="500"/>
                                        <p:tgtEl>
                                          <p:spTgt spid="411"/>
                                        </p:tgtEl>
                                      </p:cBhvr>
                                    </p:animEffect>
                                    <p:set>
                                      <p:cBhvr>
                                        <p:cTn id="94" dur="1" fill="hold">
                                          <p:stCondLst>
                                            <p:cond delay="499"/>
                                          </p:stCondLst>
                                        </p:cTn>
                                        <p:tgtEl>
                                          <p:spTgt spid="411"/>
                                        </p:tgtEl>
                                        <p:attrNameLst>
                                          <p:attrName>style.visibility</p:attrName>
                                        </p:attrNameLst>
                                      </p:cBhvr>
                                      <p:to>
                                        <p:strVal val="hidden"/>
                                      </p:to>
                                    </p:set>
                                  </p:childTnLst>
                                </p:cTn>
                              </p:par>
                            </p:childTnLst>
                          </p:cTn>
                        </p:par>
                        <p:par>
                          <p:cTn id="95" fill="hold">
                            <p:stCondLst>
                              <p:cond delay="9450"/>
                            </p:stCondLst>
                            <p:childTnLst>
                              <p:par>
                                <p:cTn id="96" presetID="10" presetClass="exit" presetSubtype="0" fill="hold" nodeType="afterEffect">
                                  <p:stCondLst>
                                    <p:cond delay="0"/>
                                  </p:stCondLst>
                                  <p:childTnLst>
                                    <p:animEffect transition="out" filter="fade">
                                      <p:cBhvr>
                                        <p:cTn id="97" dur="500"/>
                                        <p:tgtEl>
                                          <p:spTgt spid="481"/>
                                        </p:tgtEl>
                                      </p:cBhvr>
                                    </p:animEffect>
                                    <p:set>
                                      <p:cBhvr>
                                        <p:cTn id="98" dur="1" fill="hold">
                                          <p:stCondLst>
                                            <p:cond delay="499"/>
                                          </p:stCondLst>
                                        </p:cTn>
                                        <p:tgtEl>
                                          <p:spTgt spid="481"/>
                                        </p:tgtEl>
                                        <p:attrNameLst>
                                          <p:attrName>style.visibility</p:attrName>
                                        </p:attrNameLst>
                                      </p:cBhvr>
                                      <p:to>
                                        <p:strVal val="hidden"/>
                                      </p:to>
                                    </p:set>
                                  </p:childTnLst>
                                </p:cTn>
                              </p:par>
                            </p:childTnLst>
                          </p:cTn>
                        </p:par>
                        <p:par>
                          <p:cTn id="99" fill="hold">
                            <p:stCondLst>
                              <p:cond delay="9950"/>
                            </p:stCondLst>
                            <p:childTnLst>
                              <p:par>
                                <p:cTn id="100" presetID="10" presetClass="exit" presetSubtype="0" fill="hold" nodeType="afterEffect">
                                  <p:stCondLst>
                                    <p:cond delay="0"/>
                                  </p:stCondLst>
                                  <p:childTnLst>
                                    <p:animEffect transition="out" filter="fade">
                                      <p:cBhvr>
                                        <p:cTn id="101" dur="500"/>
                                        <p:tgtEl>
                                          <p:spTgt spid="483"/>
                                        </p:tgtEl>
                                      </p:cBhvr>
                                    </p:animEffect>
                                    <p:set>
                                      <p:cBhvr>
                                        <p:cTn id="102" dur="1" fill="hold">
                                          <p:stCondLst>
                                            <p:cond delay="499"/>
                                          </p:stCondLst>
                                        </p:cTn>
                                        <p:tgtEl>
                                          <p:spTgt spid="483"/>
                                        </p:tgtEl>
                                        <p:attrNameLst>
                                          <p:attrName>style.visibility</p:attrName>
                                        </p:attrNameLst>
                                      </p:cBhvr>
                                      <p:to>
                                        <p:strVal val="hidden"/>
                                      </p:to>
                                    </p:set>
                                  </p:childTnLst>
                                </p:cTn>
                              </p:par>
                            </p:childTnLst>
                          </p:cTn>
                        </p:par>
                        <p:par>
                          <p:cTn id="103" fill="hold">
                            <p:stCondLst>
                              <p:cond delay="10450"/>
                            </p:stCondLst>
                            <p:childTnLst>
                              <p:par>
                                <p:cTn id="104" presetID="10" presetClass="entr" presetSubtype="0" fill="hold" grpId="0" nodeType="afterEffect">
                                  <p:stCondLst>
                                    <p:cond delay="0"/>
                                  </p:stCondLst>
                                  <p:childTnLst>
                                    <p:set>
                                      <p:cBhvr>
                                        <p:cTn id="105" dur="1" fill="hold">
                                          <p:stCondLst>
                                            <p:cond delay="0"/>
                                          </p:stCondLst>
                                        </p:cTn>
                                        <p:tgtEl>
                                          <p:spTgt spid="486"/>
                                        </p:tgtEl>
                                        <p:attrNameLst>
                                          <p:attrName>style.visibility</p:attrName>
                                        </p:attrNameLst>
                                      </p:cBhvr>
                                      <p:to>
                                        <p:strVal val="visible"/>
                                      </p:to>
                                    </p:set>
                                    <p:animEffect transition="in" filter="fade">
                                      <p:cBhvr>
                                        <p:cTn id="106" dur="250"/>
                                        <p:tgtEl>
                                          <p:spTgt spid="486"/>
                                        </p:tgtEl>
                                      </p:cBhvr>
                                    </p:animEffect>
                                  </p:childTnLst>
                                </p:cTn>
                              </p:par>
                            </p:childTnLst>
                          </p:cTn>
                        </p:par>
                        <p:par>
                          <p:cTn id="107" fill="hold">
                            <p:stCondLst>
                              <p:cond delay="10700"/>
                            </p:stCondLst>
                            <p:childTnLst>
                              <p:par>
                                <p:cTn id="108" presetID="12" presetClass="entr" presetSubtype="4" fill="hold" nodeType="afterEffect">
                                  <p:stCondLst>
                                    <p:cond delay="0"/>
                                  </p:stCondLst>
                                  <p:childTnLst>
                                    <p:set>
                                      <p:cBhvr>
                                        <p:cTn id="109" dur="1" fill="hold">
                                          <p:stCondLst>
                                            <p:cond delay="0"/>
                                          </p:stCondLst>
                                        </p:cTn>
                                        <p:tgtEl>
                                          <p:spTgt spid="478"/>
                                        </p:tgtEl>
                                        <p:attrNameLst>
                                          <p:attrName>style.visibility</p:attrName>
                                        </p:attrNameLst>
                                      </p:cBhvr>
                                      <p:to>
                                        <p:strVal val="visible"/>
                                      </p:to>
                                    </p:set>
                                    <p:animEffect transition="in" filter="slide(fromBottom)">
                                      <p:cBhvr>
                                        <p:cTn id="110" dur="500"/>
                                        <p:tgtEl>
                                          <p:spTgt spid="478"/>
                                        </p:tgtEl>
                                      </p:cBhvr>
                                    </p:animEffect>
                                  </p:childTnLst>
                                </p:cTn>
                              </p:par>
                            </p:childTnLst>
                          </p:cTn>
                        </p:par>
                        <p:par>
                          <p:cTn id="111" fill="hold">
                            <p:stCondLst>
                              <p:cond delay="11200"/>
                            </p:stCondLst>
                            <p:childTnLst>
                              <p:par>
                                <p:cTn id="112" presetID="22" presetClass="entr" presetSubtype="1" fill="hold" nodeType="afterEffect">
                                  <p:stCondLst>
                                    <p:cond delay="0"/>
                                  </p:stCondLst>
                                  <p:childTnLst>
                                    <p:set>
                                      <p:cBhvr>
                                        <p:cTn id="113" dur="1" fill="hold">
                                          <p:stCondLst>
                                            <p:cond delay="0"/>
                                          </p:stCondLst>
                                        </p:cTn>
                                        <p:tgtEl>
                                          <p:spTgt spid="476"/>
                                        </p:tgtEl>
                                        <p:attrNameLst>
                                          <p:attrName>style.visibility</p:attrName>
                                        </p:attrNameLst>
                                      </p:cBhvr>
                                      <p:to>
                                        <p:strVal val="visible"/>
                                      </p:to>
                                    </p:set>
                                    <p:animEffect transition="in" filter="wipe(up)">
                                      <p:cBhvr>
                                        <p:cTn id="114" dur="250"/>
                                        <p:tgtEl>
                                          <p:spTgt spid="476"/>
                                        </p:tgtEl>
                                      </p:cBhvr>
                                    </p:animEffect>
                                  </p:childTnLst>
                                </p:cTn>
                              </p:par>
                            </p:childTnLst>
                          </p:cTn>
                        </p:par>
                        <p:par>
                          <p:cTn id="115" fill="hold">
                            <p:stCondLst>
                              <p:cond delay="11450"/>
                            </p:stCondLst>
                            <p:childTnLst>
                              <p:par>
                                <p:cTn id="116" presetID="12" presetClass="entr" presetSubtype="8" fill="hold" nodeType="afterEffect">
                                  <p:stCondLst>
                                    <p:cond delay="0"/>
                                  </p:stCondLst>
                                  <p:childTnLst>
                                    <p:set>
                                      <p:cBhvr>
                                        <p:cTn id="117" dur="1" fill="hold">
                                          <p:stCondLst>
                                            <p:cond delay="0"/>
                                          </p:stCondLst>
                                        </p:cTn>
                                        <p:tgtEl>
                                          <p:spTgt spid="473"/>
                                        </p:tgtEl>
                                        <p:attrNameLst>
                                          <p:attrName>style.visibility</p:attrName>
                                        </p:attrNameLst>
                                      </p:cBhvr>
                                      <p:to>
                                        <p:strVal val="visible"/>
                                      </p:to>
                                    </p:set>
                                    <p:animEffect transition="in" filter="slide(fromLeft)">
                                      <p:cBhvr>
                                        <p:cTn id="118" dur="500"/>
                                        <p:tgtEl>
                                          <p:spTgt spid="473"/>
                                        </p:tgtEl>
                                      </p:cBhvr>
                                    </p:animEffect>
                                  </p:childTnLst>
                                </p:cTn>
                              </p:par>
                            </p:childTnLst>
                          </p:cTn>
                        </p:par>
                        <p:par>
                          <p:cTn id="119" fill="hold">
                            <p:stCondLst>
                              <p:cond delay="11950"/>
                            </p:stCondLst>
                            <p:childTnLst>
                              <p:par>
                                <p:cTn id="120" presetID="22" presetClass="entr" presetSubtype="4" fill="hold" nodeType="afterEffect">
                                  <p:stCondLst>
                                    <p:cond delay="0"/>
                                  </p:stCondLst>
                                  <p:childTnLst>
                                    <p:set>
                                      <p:cBhvr>
                                        <p:cTn id="121" dur="1" fill="hold">
                                          <p:stCondLst>
                                            <p:cond delay="0"/>
                                          </p:stCondLst>
                                        </p:cTn>
                                        <p:tgtEl>
                                          <p:spTgt spid="457"/>
                                        </p:tgtEl>
                                        <p:attrNameLst>
                                          <p:attrName>style.visibility</p:attrName>
                                        </p:attrNameLst>
                                      </p:cBhvr>
                                      <p:to>
                                        <p:strVal val="visible"/>
                                      </p:to>
                                    </p:set>
                                    <p:animEffect transition="in" filter="wipe(down)">
                                      <p:cBhvr>
                                        <p:cTn id="122" dur="250"/>
                                        <p:tgtEl>
                                          <p:spTgt spid="457"/>
                                        </p:tgtEl>
                                      </p:cBhvr>
                                    </p:animEffect>
                                  </p:childTnLst>
                                </p:cTn>
                              </p:par>
                            </p:childTnLst>
                          </p:cTn>
                        </p:par>
                        <p:par>
                          <p:cTn id="123" fill="hold">
                            <p:stCondLst>
                              <p:cond delay="12200"/>
                            </p:stCondLst>
                            <p:childTnLst>
                              <p:par>
                                <p:cTn id="124" presetID="9" presetClass="exit" presetSubtype="0" fill="hold" grpId="1" nodeType="afterEffect">
                                  <p:stCondLst>
                                    <p:cond delay="0"/>
                                  </p:stCondLst>
                                  <p:childTnLst>
                                    <p:animEffect transition="out" filter="dissolve">
                                      <p:cBhvr>
                                        <p:cTn id="125" dur="500"/>
                                        <p:tgtEl>
                                          <p:spTgt spid="486"/>
                                        </p:tgtEl>
                                      </p:cBhvr>
                                    </p:animEffect>
                                    <p:set>
                                      <p:cBhvr>
                                        <p:cTn id="126" dur="1" fill="hold">
                                          <p:stCondLst>
                                            <p:cond delay="499"/>
                                          </p:stCondLst>
                                        </p:cTn>
                                        <p:tgtEl>
                                          <p:spTgt spid="486"/>
                                        </p:tgtEl>
                                        <p:attrNameLst>
                                          <p:attrName>style.visibility</p:attrName>
                                        </p:attrNameLst>
                                      </p:cBhvr>
                                      <p:to>
                                        <p:strVal val="hidden"/>
                                      </p:to>
                                    </p:set>
                                  </p:childTnLst>
                                </p:cTn>
                              </p:par>
                            </p:childTnLst>
                          </p:cTn>
                        </p:par>
                        <p:par>
                          <p:cTn id="127" fill="hold">
                            <p:stCondLst>
                              <p:cond delay="12700"/>
                            </p:stCondLst>
                            <p:childTnLst>
                              <p:par>
                                <p:cTn id="128" presetID="9" presetClass="exit" presetSubtype="0" fill="hold" nodeType="afterEffect">
                                  <p:stCondLst>
                                    <p:cond delay="0"/>
                                  </p:stCondLst>
                                  <p:childTnLst>
                                    <p:animEffect transition="out" filter="dissolve">
                                      <p:cBhvr>
                                        <p:cTn id="129" dur="500"/>
                                        <p:tgtEl>
                                          <p:spTgt spid="478"/>
                                        </p:tgtEl>
                                      </p:cBhvr>
                                    </p:animEffect>
                                    <p:set>
                                      <p:cBhvr>
                                        <p:cTn id="130" dur="1" fill="hold">
                                          <p:stCondLst>
                                            <p:cond delay="499"/>
                                          </p:stCondLst>
                                        </p:cTn>
                                        <p:tgtEl>
                                          <p:spTgt spid="478"/>
                                        </p:tgtEl>
                                        <p:attrNameLst>
                                          <p:attrName>style.visibility</p:attrName>
                                        </p:attrNameLst>
                                      </p:cBhvr>
                                      <p:to>
                                        <p:strVal val="hidden"/>
                                      </p:to>
                                    </p:set>
                                  </p:childTnLst>
                                </p:cTn>
                              </p:par>
                            </p:childTnLst>
                          </p:cTn>
                        </p:par>
                        <p:par>
                          <p:cTn id="131" fill="hold">
                            <p:stCondLst>
                              <p:cond delay="13200"/>
                            </p:stCondLst>
                            <p:childTnLst>
                              <p:par>
                                <p:cTn id="132" presetID="10" presetClass="entr" presetSubtype="0" fill="hold" grpId="0" nodeType="afterEffect">
                                  <p:stCondLst>
                                    <p:cond delay="0"/>
                                  </p:stCondLst>
                                  <p:childTnLst>
                                    <p:set>
                                      <p:cBhvr>
                                        <p:cTn id="133" dur="1" fill="hold">
                                          <p:stCondLst>
                                            <p:cond delay="0"/>
                                          </p:stCondLst>
                                        </p:cTn>
                                        <p:tgtEl>
                                          <p:spTgt spid="489"/>
                                        </p:tgtEl>
                                        <p:attrNameLst>
                                          <p:attrName>style.visibility</p:attrName>
                                        </p:attrNameLst>
                                      </p:cBhvr>
                                      <p:to>
                                        <p:strVal val="visible"/>
                                      </p:to>
                                    </p:set>
                                    <p:animEffect transition="in" filter="fade">
                                      <p:cBhvr>
                                        <p:cTn id="134" dur="250"/>
                                        <p:tgtEl>
                                          <p:spTgt spid="489"/>
                                        </p:tgtEl>
                                      </p:cBhvr>
                                    </p:animEffect>
                                  </p:childTnLst>
                                </p:cTn>
                              </p:par>
                            </p:childTnLst>
                          </p:cTn>
                        </p:par>
                        <p:par>
                          <p:cTn id="135" fill="hold">
                            <p:stCondLst>
                              <p:cond delay="13450"/>
                            </p:stCondLst>
                            <p:childTnLst>
                              <p:par>
                                <p:cTn id="136" presetID="22" presetClass="entr" presetSubtype="8" fill="hold" nodeType="afterEffect">
                                  <p:stCondLst>
                                    <p:cond delay="0"/>
                                  </p:stCondLst>
                                  <p:childTnLst>
                                    <p:set>
                                      <p:cBhvr>
                                        <p:cTn id="137" dur="1" fill="hold">
                                          <p:stCondLst>
                                            <p:cond delay="0"/>
                                          </p:stCondLst>
                                        </p:cTn>
                                        <p:tgtEl>
                                          <p:spTgt spid="460"/>
                                        </p:tgtEl>
                                        <p:attrNameLst>
                                          <p:attrName>style.visibility</p:attrName>
                                        </p:attrNameLst>
                                      </p:cBhvr>
                                      <p:to>
                                        <p:strVal val="visible"/>
                                      </p:to>
                                    </p:set>
                                    <p:animEffect transition="in" filter="wipe(left)">
                                      <p:cBhvr>
                                        <p:cTn id="138" dur="250"/>
                                        <p:tgtEl>
                                          <p:spTgt spid="460"/>
                                        </p:tgtEl>
                                      </p:cBhvr>
                                    </p:animEffect>
                                  </p:childTnLst>
                                </p:cTn>
                              </p:par>
                            </p:childTnLst>
                          </p:cTn>
                        </p:par>
                        <p:par>
                          <p:cTn id="139" fill="hold">
                            <p:stCondLst>
                              <p:cond delay="13700"/>
                            </p:stCondLst>
                            <p:childTnLst>
                              <p:par>
                                <p:cTn id="140" presetID="9" presetClass="exit" presetSubtype="0" fill="hold" grpId="1" nodeType="afterEffect">
                                  <p:stCondLst>
                                    <p:cond delay="0"/>
                                  </p:stCondLst>
                                  <p:childTnLst>
                                    <p:animEffect transition="out" filter="dissolve">
                                      <p:cBhvr>
                                        <p:cTn id="141" dur="500"/>
                                        <p:tgtEl>
                                          <p:spTgt spid="489"/>
                                        </p:tgtEl>
                                      </p:cBhvr>
                                    </p:animEffect>
                                    <p:set>
                                      <p:cBhvr>
                                        <p:cTn id="142" dur="1" fill="hold">
                                          <p:stCondLst>
                                            <p:cond delay="499"/>
                                          </p:stCondLst>
                                        </p:cTn>
                                        <p:tgtEl>
                                          <p:spTgt spid="489"/>
                                        </p:tgtEl>
                                        <p:attrNameLst>
                                          <p:attrName>style.visibility</p:attrName>
                                        </p:attrNameLst>
                                      </p:cBhvr>
                                      <p:to>
                                        <p:strVal val="hidden"/>
                                      </p:to>
                                    </p:set>
                                  </p:childTnLst>
                                </p:cTn>
                              </p:par>
                            </p:childTnLst>
                          </p:cTn>
                        </p:par>
                        <p:par>
                          <p:cTn id="143" fill="hold">
                            <p:stCondLst>
                              <p:cond delay="14200"/>
                            </p:stCondLst>
                            <p:childTnLst>
                              <p:par>
                                <p:cTn id="144" presetID="9" presetClass="exit" presetSubtype="0" fill="hold" nodeType="afterEffect">
                                  <p:stCondLst>
                                    <p:cond delay="0"/>
                                  </p:stCondLst>
                                  <p:childTnLst>
                                    <p:animEffect transition="out" filter="dissolve">
                                      <p:cBhvr>
                                        <p:cTn id="145" dur="500"/>
                                        <p:tgtEl>
                                          <p:spTgt spid="460"/>
                                        </p:tgtEl>
                                      </p:cBhvr>
                                    </p:animEffect>
                                    <p:set>
                                      <p:cBhvr>
                                        <p:cTn id="146" dur="1" fill="hold">
                                          <p:stCondLst>
                                            <p:cond delay="499"/>
                                          </p:stCondLst>
                                        </p:cTn>
                                        <p:tgtEl>
                                          <p:spTgt spid="460"/>
                                        </p:tgtEl>
                                        <p:attrNameLst>
                                          <p:attrName>style.visibility</p:attrName>
                                        </p:attrNameLst>
                                      </p:cBhvr>
                                      <p:to>
                                        <p:strVal val="hidden"/>
                                      </p:to>
                                    </p:set>
                                  </p:childTnLst>
                                </p:cTn>
                              </p:par>
                              <p:par>
                                <p:cTn id="147" presetID="8" presetClass="exit" presetSubtype="16" fill="hold" nodeType="withEffect">
                                  <p:stCondLst>
                                    <p:cond delay="0"/>
                                  </p:stCondLst>
                                  <p:childTnLst>
                                    <p:animEffect transition="out" filter="diamond(in)">
                                      <p:cBhvr>
                                        <p:cTn id="148" dur="2000"/>
                                        <p:tgtEl>
                                          <p:spTgt spid="473"/>
                                        </p:tgtEl>
                                      </p:cBhvr>
                                    </p:animEffect>
                                    <p:set>
                                      <p:cBhvr>
                                        <p:cTn id="149" dur="1" fill="hold">
                                          <p:stCondLst>
                                            <p:cond delay="1999"/>
                                          </p:stCondLst>
                                        </p:cTn>
                                        <p:tgtEl>
                                          <p:spTgt spid="473"/>
                                        </p:tgtEl>
                                        <p:attrNameLst>
                                          <p:attrName>style.visibility</p:attrName>
                                        </p:attrNameLst>
                                      </p:cBhvr>
                                      <p:to>
                                        <p:strVal val="hidden"/>
                                      </p:to>
                                    </p:set>
                                  </p:childTnLst>
                                </p:cTn>
                              </p:par>
                              <p:par>
                                <p:cTn id="150" presetID="9" presetClass="exit" presetSubtype="0" fill="hold" nodeType="withEffect">
                                  <p:stCondLst>
                                    <p:cond delay="0"/>
                                  </p:stCondLst>
                                  <p:childTnLst>
                                    <p:animEffect transition="out" filter="dissolve">
                                      <p:cBhvr>
                                        <p:cTn id="151" dur="500"/>
                                        <p:tgtEl>
                                          <p:spTgt spid="476"/>
                                        </p:tgtEl>
                                      </p:cBhvr>
                                    </p:animEffect>
                                    <p:set>
                                      <p:cBhvr>
                                        <p:cTn id="152" dur="1" fill="hold">
                                          <p:stCondLst>
                                            <p:cond delay="499"/>
                                          </p:stCondLst>
                                        </p:cTn>
                                        <p:tgtEl>
                                          <p:spTgt spid="476"/>
                                        </p:tgtEl>
                                        <p:attrNameLst>
                                          <p:attrName>style.visibility</p:attrName>
                                        </p:attrNameLst>
                                      </p:cBhvr>
                                      <p:to>
                                        <p:strVal val="hidden"/>
                                      </p:to>
                                    </p:set>
                                  </p:childTnLst>
                                </p:cTn>
                              </p:par>
                              <p:par>
                                <p:cTn id="153" presetID="9" presetClass="exit" presetSubtype="0" fill="hold" nodeType="withEffect">
                                  <p:stCondLst>
                                    <p:cond delay="0"/>
                                  </p:stCondLst>
                                  <p:childTnLst>
                                    <p:animEffect transition="out" filter="dissolve">
                                      <p:cBhvr>
                                        <p:cTn id="154" dur="500"/>
                                        <p:tgtEl>
                                          <p:spTgt spid="457"/>
                                        </p:tgtEl>
                                      </p:cBhvr>
                                    </p:animEffect>
                                    <p:set>
                                      <p:cBhvr>
                                        <p:cTn id="155" dur="1" fill="hold">
                                          <p:stCondLst>
                                            <p:cond delay="499"/>
                                          </p:stCondLst>
                                        </p:cTn>
                                        <p:tgtEl>
                                          <p:spTgt spid="457"/>
                                        </p:tgtEl>
                                        <p:attrNameLst>
                                          <p:attrName>style.visibility</p:attrName>
                                        </p:attrNameLst>
                                      </p:cBhvr>
                                      <p:to>
                                        <p:strVal val="hidden"/>
                                      </p:to>
                                    </p:set>
                                  </p:childTnLst>
                                </p:cTn>
                              </p:par>
                            </p:childTnLst>
                          </p:cTn>
                        </p:par>
                        <p:par>
                          <p:cTn id="156" fill="hold">
                            <p:stCondLst>
                              <p:cond delay="16200"/>
                            </p:stCondLst>
                            <p:childTnLst>
                              <p:par>
                                <p:cTn id="157" presetID="10" presetClass="entr" presetSubtype="0" fill="hold" nodeType="afterEffect">
                                  <p:stCondLst>
                                    <p:cond delay="0"/>
                                  </p:stCondLst>
                                  <p:childTnLst>
                                    <p:set>
                                      <p:cBhvr>
                                        <p:cTn id="158" dur="1" fill="hold">
                                          <p:stCondLst>
                                            <p:cond delay="0"/>
                                          </p:stCondLst>
                                        </p:cTn>
                                        <p:tgtEl>
                                          <p:spTgt spid="419"/>
                                        </p:tgtEl>
                                        <p:attrNameLst>
                                          <p:attrName>style.visibility</p:attrName>
                                        </p:attrNameLst>
                                      </p:cBhvr>
                                      <p:to>
                                        <p:strVal val="visible"/>
                                      </p:to>
                                    </p:set>
                                    <p:animEffect transition="in" filter="fade">
                                      <p:cBhvr>
                                        <p:cTn id="159" dur="500"/>
                                        <p:tgtEl>
                                          <p:spTgt spid="419"/>
                                        </p:tgtEl>
                                      </p:cBhvr>
                                    </p:animEffect>
                                  </p:childTnLst>
                                </p:cTn>
                              </p:par>
                            </p:childTnLst>
                          </p:cTn>
                        </p:par>
                        <p:par>
                          <p:cTn id="160" fill="hold">
                            <p:stCondLst>
                              <p:cond delay="16700"/>
                            </p:stCondLst>
                            <p:childTnLst>
                              <p:par>
                                <p:cTn id="161" presetID="10" presetClass="entr" presetSubtype="0" fill="hold" nodeType="afterEffect">
                                  <p:stCondLst>
                                    <p:cond delay="0"/>
                                  </p:stCondLst>
                                  <p:childTnLst>
                                    <p:set>
                                      <p:cBhvr>
                                        <p:cTn id="162" dur="1" fill="hold">
                                          <p:stCondLst>
                                            <p:cond delay="0"/>
                                          </p:stCondLst>
                                        </p:cTn>
                                        <p:tgtEl>
                                          <p:spTgt spid="422"/>
                                        </p:tgtEl>
                                        <p:attrNameLst>
                                          <p:attrName>style.visibility</p:attrName>
                                        </p:attrNameLst>
                                      </p:cBhvr>
                                      <p:to>
                                        <p:strVal val="visible"/>
                                      </p:to>
                                    </p:set>
                                    <p:animEffect transition="in" filter="fade">
                                      <p:cBhvr>
                                        <p:cTn id="163" dur="500"/>
                                        <p:tgtEl>
                                          <p:spTgt spid="422"/>
                                        </p:tgtEl>
                                      </p:cBhvr>
                                    </p:animEffect>
                                  </p:childTnLst>
                                </p:cTn>
                              </p:par>
                            </p:childTnLst>
                          </p:cTn>
                        </p:par>
                        <p:par>
                          <p:cTn id="164" fill="hold">
                            <p:stCondLst>
                              <p:cond delay="17200"/>
                            </p:stCondLst>
                            <p:childTnLst>
                              <p:par>
                                <p:cTn id="165" presetID="9" presetClass="entr" presetSubtype="0" fill="hold" grpId="0" nodeType="afterEffect">
                                  <p:stCondLst>
                                    <p:cond delay="0"/>
                                  </p:stCondLst>
                                  <p:childTnLst>
                                    <p:set>
                                      <p:cBhvr>
                                        <p:cTn id="166" dur="1" fill="hold">
                                          <p:stCondLst>
                                            <p:cond delay="0"/>
                                          </p:stCondLst>
                                        </p:cTn>
                                        <p:tgtEl>
                                          <p:spTgt spid="427"/>
                                        </p:tgtEl>
                                        <p:attrNameLst>
                                          <p:attrName>style.visibility</p:attrName>
                                        </p:attrNameLst>
                                      </p:cBhvr>
                                      <p:to>
                                        <p:strVal val="visible"/>
                                      </p:to>
                                    </p:set>
                                    <p:animEffect transition="in" filter="dissolve">
                                      <p:cBhvr>
                                        <p:cTn id="167" dur="500"/>
                                        <p:tgtEl>
                                          <p:spTgt spid="427"/>
                                        </p:tgtEl>
                                      </p:cBhvr>
                                    </p:animEffect>
                                  </p:childTnLst>
                                </p:cTn>
                              </p:par>
                              <p:par>
                                <p:cTn id="168" presetID="9" presetClass="entr" presetSubtype="0" fill="hold" grpId="0" nodeType="withEffect">
                                  <p:stCondLst>
                                    <p:cond delay="0"/>
                                  </p:stCondLst>
                                  <p:childTnLst>
                                    <p:set>
                                      <p:cBhvr>
                                        <p:cTn id="169" dur="1" fill="hold">
                                          <p:stCondLst>
                                            <p:cond delay="0"/>
                                          </p:stCondLst>
                                        </p:cTn>
                                        <p:tgtEl>
                                          <p:spTgt spid="425"/>
                                        </p:tgtEl>
                                        <p:attrNameLst>
                                          <p:attrName>style.visibility</p:attrName>
                                        </p:attrNameLst>
                                      </p:cBhvr>
                                      <p:to>
                                        <p:strVal val="visible"/>
                                      </p:to>
                                    </p:set>
                                    <p:animEffect transition="in" filter="dissolve">
                                      <p:cBhvr>
                                        <p:cTn id="170" dur="500"/>
                                        <p:tgtEl>
                                          <p:spTgt spid="425"/>
                                        </p:tgtEl>
                                      </p:cBhvr>
                                    </p:animEffect>
                                  </p:childTnLst>
                                </p:cTn>
                              </p:par>
                              <p:par>
                                <p:cTn id="171" presetID="9" presetClass="entr" presetSubtype="0" fill="hold" grpId="0" nodeType="withEffect">
                                  <p:stCondLst>
                                    <p:cond delay="0"/>
                                  </p:stCondLst>
                                  <p:childTnLst>
                                    <p:set>
                                      <p:cBhvr>
                                        <p:cTn id="172" dur="1" fill="hold">
                                          <p:stCondLst>
                                            <p:cond delay="0"/>
                                          </p:stCondLst>
                                        </p:cTn>
                                        <p:tgtEl>
                                          <p:spTgt spid="426"/>
                                        </p:tgtEl>
                                        <p:attrNameLst>
                                          <p:attrName>style.visibility</p:attrName>
                                        </p:attrNameLst>
                                      </p:cBhvr>
                                      <p:to>
                                        <p:strVal val="visible"/>
                                      </p:to>
                                    </p:set>
                                    <p:animEffect transition="in" filter="dissolve">
                                      <p:cBhvr>
                                        <p:cTn id="173" dur="500"/>
                                        <p:tgtEl>
                                          <p:spTgt spid="426"/>
                                        </p:tgtEl>
                                      </p:cBhvr>
                                    </p:animEffect>
                                  </p:childTnLst>
                                </p:cTn>
                              </p:par>
                              <p:par>
                                <p:cTn id="174" presetID="1" presetClass="entr" presetSubtype="0" fill="hold" grpId="0" nodeType="withEffect">
                                  <p:stCondLst>
                                    <p:cond delay="0"/>
                                  </p:stCondLst>
                                  <p:childTnLst>
                                    <p:set>
                                      <p:cBhvr>
                                        <p:cTn id="175" dur="1" fill="hold">
                                          <p:stCondLst>
                                            <p:cond delay="0"/>
                                          </p:stCondLst>
                                        </p:cTn>
                                        <p:tgtEl>
                                          <p:spTgt spid="4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animBg="1"/>
      <p:bldP spid="411" grpId="1" animBg="1"/>
      <p:bldP spid="414" grpId="0" animBg="1"/>
      <p:bldP spid="415" grpId="0" animBg="1"/>
      <p:bldP spid="415" grpId="1" animBg="1"/>
      <p:bldP spid="425" grpId="0" animBg="1"/>
      <p:bldP spid="426" grpId="0" animBg="1"/>
      <p:bldP spid="427" grpId="0" animBg="1"/>
      <p:bldP spid="456" grpId="0" animBg="1"/>
      <p:bldP spid="486" grpId="0" animBg="1"/>
      <p:bldP spid="486" grpId="1" animBg="1"/>
      <p:bldP spid="489" grpId="0" animBg="1"/>
      <p:bldP spid="489"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14591"/>
            <a:ext cx="7979230" cy="963137"/>
          </a:xfrm>
        </p:spPr>
        <p:txBody>
          <a:bodyPr/>
          <a:lstStyle/>
          <a:p>
            <a:r>
              <a:rPr lang="en-US" dirty="0" smtClean="0"/>
              <a:t>SIMPLY CONNECTED</a:t>
            </a:r>
            <a:br>
              <a:rPr lang="en-US" dirty="0" smtClean="0"/>
            </a:br>
            <a:r>
              <a:rPr lang="en-US" sz="2400" b="0" dirty="0" smtClean="0"/>
              <a:t>A day in the life of a simply connected user</a:t>
            </a:r>
            <a:endParaRPr lang="en-US" sz="2000" b="0" dirty="0"/>
          </a:p>
        </p:txBody>
      </p:sp>
      <p:sp>
        <p:nvSpPr>
          <p:cNvPr id="6" name="Subtitle 5"/>
          <p:cNvSpPr>
            <a:spLocks noGrp="1"/>
          </p:cNvSpPr>
          <p:nvPr>
            <p:ph type="subTitle" idx="1"/>
          </p:nvPr>
        </p:nvSpPr>
        <p:spPr/>
        <p:txBody>
          <a:bodyPr/>
          <a:lstStyle/>
          <a:p>
            <a:endParaRPr lang="en-US" dirty="0" smtClean="0"/>
          </a:p>
          <a:p>
            <a:r>
              <a:rPr lang="en-US" dirty="0" smtClean="0"/>
              <a:t>March 20, 2012</a:t>
            </a:r>
            <a:endParaRPr lang="en-US" dirty="0"/>
          </a:p>
        </p:txBody>
      </p:sp>
    </p:spTree>
    <p:custDataLst>
      <p:tags r:id="rId1"/>
    </p:custDataLst>
    <p:extLst>
      <p:ext uri="{BB962C8B-B14F-4D97-AF65-F5344CB8AC3E}">
        <p14:creationId xmlns:p14="http://schemas.microsoft.com/office/powerpoint/2010/main" val="130454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3" cstate="print"/>
          <a:stretch>
            <a:fillRect/>
          </a:stretch>
        </p:blipFill>
        <p:spPr bwMode="gray">
          <a:xfrm>
            <a:off x="-9525" y="-9525"/>
            <a:ext cx="9163050" cy="6877050"/>
          </a:xfrm>
          <a:prstGeom prst="rect">
            <a:avLst/>
          </a:prstGeom>
          <a:noFill/>
          <a:ln>
            <a:noFill/>
          </a:ln>
        </p:spPr>
      </p:pic>
      <p:sp>
        <p:nvSpPr>
          <p:cNvPr id="32" name="Title 1"/>
          <p:cNvSpPr>
            <a:spLocks noGrp="1"/>
          </p:cNvSpPr>
          <p:nvPr>
            <p:ph type="title"/>
          </p:nvPr>
        </p:nvSpPr>
        <p:spPr/>
        <p:txBody>
          <a:bodyPr/>
          <a:lstStyle/>
          <a:p>
            <a:r>
              <a:rPr lang="en-US" dirty="0">
                <a:solidFill>
                  <a:schemeClr val="bg1"/>
                </a:solidFill>
              </a:rPr>
              <a:t>The goal is to be SIMPLY Connected</a:t>
            </a:r>
            <a:endParaRPr lang="en-US" dirty="0"/>
          </a:p>
        </p:txBody>
      </p:sp>
      <p:grpSp>
        <p:nvGrpSpPr>
          <p:cNvPr id="2" name="Group 8"/>
          <p:cNvGrpSpPr/>
          <p:nvPr/>
        </p:nvGrpSpPr>
        <p:grpSpPr>
          <a:xfrm>
            <a:off x="3388242" y="1932967"/>
            <a:ext cx="5445760" cy="3027679"/>
            <a:chOff x="-1" y="1274893"/>
            <a:chExt cx="9144000" cy="4107622"/>
          </a:xfrm>
        </p:grpSpPr>
        <p:sp>
          <p:nvSpPr>
            <p:cNvPr id="19" name="Rectangle 18"/>
            <p:cNvSpPr/>
            <p:nvPr/>
          </p:nvSpPr>
          <p:spPr>
            <a:xfrm>
              <a:off x="6537434" y="3715682"/>
              <a:ext cx="2606565" cy="1666833"/>
            </a:xfrm>
            <a:prstGeom prst="rect">
              <a:avLst/>
            </a:prstGeom>
            <a:gradFill flip="none" rotWithShape="1">
              <a:gsLst>
                <a:gs pos="0">
                  <a:srgbClr val="0079CC">
                    <a:alpha val="54000"/>
                  </a:srgbClr>
                </a:gs>
                <a:gs pos="100000">
                  <a:schemeClr val="bg1">
                    <a:alpha val="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72">
                <a:defRPr/>
              </a:pPr>
              <a:endParaRPr lang="en-US" sz="1200" b="1" dirty="0">
                <a:solidFill>
                  <a:srgbClr val="FFFFFF"/>
                </a:solidFill>
              </a:endParaRPr>
            </a:p>
          </p:txBody>
        </p:sp>
        <p:sp>
          <p:nvSpPr>
            <p:cNvPr id="21" name="Rectangle 20"/>
            <p:cNvSpPr/>
            <p:nvPr/>
          </p:nvSpPr>
          <p:spPr>
            <a:xfrm flipH="1">
              <a:off x="-1" y="3715682"/>
              <a:ext cx="2469931" cy="1666833"/>
            </a:xfrm>
            <a:prstGeom prst="rect">
              <a:avLst/>
            </a:prstGeom>
            <a:gradFill flip="none" rotWithShape="1">
              <a:gsLst>
                <a:gs pos="0">
                  <a:srgbClr val="0079CC">
                    <a:alpha val="54000"/>
                  </a:srgbClr>
                </a:gs>
                <a:gs pos="100000">
                  <a:schemeClr val="bg1">
                    <a:alpha val="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72">
                <a:defRPr/>
              </a:pPr>
              <a:endParaRPr lang="en-US" sz="1200" b="1" dirty="0">
                <a:solidFill>
                  <a:srgbClr val="FFFFFF"/>
                </a:solidFill>
              </a:endParaRPr>
            </a:p>
          </p:txBody>
        </p:sp>
        <p:sp>
          <p:nvSpPr>
            <p:cNvPr id="15" name="Rectangle 14"/>
            <p:cNvSpPr/>
            <p:nvPr/>
          </p:nvSpPr>
          <p:spPr>
            <a:xfrm>
              <a:off x="6535682" y="1600201"/>
              <a:ext cx="2608317" cy="1666833"/>
            </a:xfrm>
            <a:prstGeom prst="rect">
              <a:avLst/>
            </a:prstGeom>
            <a:gradFill flip="none" rotWithShape="1">
              <a:gsLst>
                <a:gs pos="0">
                  <a:srgbClr val="0079CC">
                    <a:alpha val="54000"/>
                  </a:srgbClr>
                </a:gs>
                <a:gs pos="100000">
                  <a:schemeClr val="bg1">
                    <a:alpha val="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72">
                <a:defRPr/>
              </a:pPr>
              <a:endParaRPr lang="en-US" sz="1200" b="1" dirty="0">
                <a:solidFill>
                  <a:srgbClr val="FFFFFF"/>
                </a:solidFill>
              </a:endParaRPr>
            </a:p>
          </p:txBody>
        </p:sp>
        <p:sp>
          <p:nvSpPr>
            <p:cNvPr id="4" name="Freeform 7"/>
            <p:cNvSpPr>
              <a:spLocks/>
            </p:cNvSpPr>
            <p:nvPr/>
          </p:nvSpPr>
          <p:spPr bwMode="auto">
            <a:xfrm>
              <a:off x="4652963" y="1639119"/>
              <a:ext cx="1901825" cy="1947894"/>
            </a:xfrm>
            <a:custGeom>
              <a:avLst/>
              <a:gdLst/>
              <a:ahLst/>
              <a:cxnLst/>
              <a:rect l="l" t="t" r="r" b="b"/>
              <a:pathLst>
                <a:path w="5508244" h="4273550">
                  <a:moveTo>
                    <a:pt x="104776" y="0"/>
                  </a:moveTo>
                  <a:lnTo>
                    <a:pt x="133350" y="0"/>
                  </a:lnTo>
                  <a:lnTo>
                    <a:pt x="5508244" y="0"/>
                  </a:lnTo>
                  <a:lnTo>
                    <a:pt x="5508244" y="3468688"/>
                  </a:lnTo>
                  <a:lnTo>
                    <a:pt x="2097088" y="3468688"/>
                  </a:lnTo>
                  <a:lnTo>
                    <a:pt x="2093912" y="3490913"/>
                  </a:lnTo>
                  <a:lnTo>
                    <a:pt x="2093912" y="3514725"/>
                  </a:lnTo>
                  <a:lnTo>
                    <a:pt x="2103438" y="3567113"/>
                  </a:lnTo>
                  <a:lnTo>
                    <a:pt x="2116138" y="3622675"/>
                  </a:lnTo>
                  <a:lnTo>
                    <a:pt x="2135188" y="3686175"/>
                  </a:lnTo>
                  <a:lnTo>
                    <a:pt x="2152650" y="3748087"/>
                  </a:lnTo>
                  <a:lnTo>
                    <a:pt x="2171700" y="3813175"/>
                  </a:lnTo>
                  <a:lnTo>
                    <a:pt x="2184400" y="3870325"/>
                  </a:lnTo>
                  <a:lnTo>
                    <a:pt x="2185988" y="3902075"/>
                  </a:lnTo>
                  <a:lnTo>
                    <a:pt x="2189162" y="3925887"/>
                  </a:lnTo>
                  <a:lnTo>
                    <a:pt x="2185988" y="3962400"/>
                  </a:lnTo>
                  <a:lnTo>
                    <a:pt x="2178050" y="3997325"/>
                  </a:lnTo>
                  <a:lnTo>
                    <a:pt x="2168526" y="4030663"/>
                  </a:lnTo>
                  <a:lnTo>
                    <a:pt x="2152650" y="4060825"/>
                  </a:lnTo>
                  <a:lnTo>
                    <a:pt x="2132012" y="4092575"/>
                  </a:lnTo>
                  <a:lnTo>
                    <a:pt x="2109788" y="4119563"/>
                  </a:lnTo>
                  <a:lnTo>
                    <a:pt x="2082800" y="4146550"/>
                  </a:lnTo>
                  <a:lnTo>
                    <a:pt x="2051050" y="4171950"/>
                  </a:lnTo>
                  <a:lnTo>
                    <a:pt x="2017712" y="4192587"/>
                  </a:lnTo>
                  <a:lnTo>
                    <a:pt x="1981200" y="4214813"/>
                  </a:lnTo>
                  <a:lnTo>
                    <a:pt x="1944688" y="4230687"/>
                  </a:lnTo>
                  <a:lnTo>
                    <a:pt x="1905000" y="4244975"/>
                  </a:lnTo>
                  <a:lnTo>
                    <a:pt x="1860550" y="4257675"/>
                  </a:lnTo>
                  <a:lnTo>
                    <a:pt x="1814512" y="4267200"/>
                  </a:lnTo>
                  <a:lnTo>
                    <a:pt x="1768476" y="4270375"/>
                  </a:lnTo>
                  <a:lnTo>
                    <a:pt x="1720850" y="4273550"/>
                  </a:lnTo>
                  <a:lnTo>
                    <a:pt x="1673226" y="4270375"/>
                  </a:lnTo>
                  <a:lnTo>
                    <a:pt x="1627188" y="4267200"/>
                  </a:lnTo>
                  <a:lnTo>
                    <a:pt x="1581150" y="4257675"/>
                  </a:lnTo>
                  <a:lnTo>
                    <a:pt x="1538288" y="4244975"/>
                  </a:lnTo>
                  <a:lnTo>
                    <a:pt x="1498600" y="4230687"/>
                  </a:lnTo>
                  <a:lnTo>
                    <a:pt x="1462088" y="4214813"/>
                  </a:lnTo>
                  <a:lnTo>
                    <a:pt x="1425576" y="4192587"/>
                  </a:lnTo>
                  <a:lnTo>
                    <a:pt x="1392238" y="4171950"/>
                  </a:lnTo>
                  <a:lnTo>
                    <a:pt x="1360488" y="4146550"/>
                  </a:lnTo>
                  <a:lnTo>
                    <a:pt x="1336676" y="4119563"/>
                  </a:lnTo>
                  <a:lnTo>
                    <a:pt x="1311276" y="4092575"/>
                  </a:lnTo>
                  <a:lnTo>
                    <a:pt x="1293812" y="4060825"/>
                  </a:lnTo>
                  <a:lnTo>
                    <a:pt x="1274762" y="4030663"/>
                  </a:lnTo>
                  <a:lnTo>
                    <a:pt x="1265238" y="3997325"/>
                  </a:lnTo>
                  <a:lnTo>
                    <a:pt x="1255712" y="3962400"/>
                  </a:lnTo>
                  <a:lnTo>
                    <a:pt x="1255712" y="3925887"/>
                  </a:lnTo>
                  <a:lnTo>
                    <a:pt x="1258888" y="3876675"/>
                  </a:lnTo>
                  <a:lnTo>
                    <a:pt x="1268412" y="3819525"/>
                  </a:lnTo>
                  <a:lnTo>
                    <a:pt x="1296988" y="3695700"/>
                  </a:lnTo>
                  <a:lnTo>
                    <a:pt x="1308100" y="3635375"/>
                  </a:lnTo>
                  <a:lnTo>
                    <a:pt x="1317626" y="3573463"/>
                  </a:lnTo>
                  <a:lnTo>
                    <a:pt x="1320800" y="3544887"/>
                  </a:lnTo>
                  <a:lnTo>
                    <a:pt x="1320800" y="3517900"/>
                  </a:lnTo>
                  <a:lnTo>
                    <a:pt x="1320800" y="3494088"/>
                  </a:lnTo>
                  <a:lnTo>
                    <a:pt x="1317626" y="3468688"/>
                  </a:lnTo>
                  <a:lnTo>
                    <a:pt x="133350" y="3468688"/>
                  </a:lnTo>
                  <a:lnTo>
                    <a:pt x="104776" y="3465513"/>
                  </a:lnTo>
                  <a:lnTo>
                    <a:pt x="80962" y="3459163"/>
                  </a:lnTo>
                  <a:lnTo>
                    <a:pt x="58738" y="3448050"/>
                  </a:lnTo>
                  <a:lnTo>
                    <a:pt x="41276" y="3432175"/>
                  </a:lnTo>
                  <a:lnTo>
                    <a:pt x="22226" y="3413125"/>
                  </a:lnTo>
                  <a:lnTo>
                    <a:pt x="12700" y="3389313"/>
                  </a:lnTo>
                  <a:lnTo>
                    <a:pt x="3176" y="3363913"/>
                  </a:lnTo>
                  <a:lnTo>
                    <a:pt x="0" y="3340100"/>
                  </a:lnTo>
                  <a:lnTo>
                    <a:pt x="0" y="2151063"/>
                  </a:lnTo>
                  <a:lnTo>
                    <a:pt x="9526" y="2143125"/>
                  </a:lnTo>
                  <a:lnTo>
                    <a:pt x="19050" y="2133600"/>
                  </a:lnTo>
                  <a:lnTo>
                    <a:pt x="41276" y="2120900"/>
                  </a:lnTo>
                  <a:lnTo>
                    <a:pt x="65088" y="2111375"/>
                  </a:lnTo>
                  <a:lnTo>
                    <a:pt x="95250" y="2108200"/>
                  </a:lnTo>
                  <a:lnTo>
                    <a:pt x="127000" y="2108200"/>
                  </a:lnTo>
                  <a:lnTo>
                    <a:pt x="160338" y="2111375"/>
                  </a:lnTo>
                  <a:lnTo>
                    <a:pt x="196850" y="2117725"/>
                  </a:lnTo>
                  <a:lnTo>
                    <a:pt x="233362" y="2124075"/>
                  </a:lnTo>
                  <a:lnTo>
                    <a:pt x="311150" y="2143125"/>
                  </a:lnTo>
                  <a:lnTo>
                    <a:pt x="387350" y="2163763"/>
                  </a:lnTo>
                  <a:lnTo>
                    <a:pt x="458788" y="2179638"/>
                  </a:lnTo>
                  <a:lnTo>
                    <a:pt x="488950" y="2185988"/>
                  </a:lnTo>
                  <a:lnTo>
                    <a:pt x="519112" y="2185988"/>
                  </a:lnTo>
                  <a:lnTo>
                    <a:pt x="554038" y="2182813"/>
                  </a:lnTo>
                  <a:lnTo>
                    <a:pt x="587376" y="2176463"/>
                  </a:lnTo>
                  <a:lnTo>
                    <a:pt x="620712" y="2163763"/>
                  </a:lnTo>
                  <a:lnTo>
                    <a:pt x="650876" y="2151063"/>
                  </a:lnTo>
                  <a:lnTo>
                    <a:pt x="679450" y="2130425"/>
                  </a:lnTo>
                  <a:lnTo>
                    <a:pt x="706438" y="2108200"/>
                  </a:lnTo>
                  <a:lnTo>
                    <a:pt x="735012" y="2081213"/>
                  </a:lnTo>
                  <a:lnTo>
                    <a:pt x="755650" y="2054225"/>
                  </a:lnTo>
                  <a:lnTo>
                    <a:pt x="781050" y="2019300"/>
                  </a:lnTo>
                  <a:lnTo>
                    <a:pt x="798512" y="1985963"/>
                  </a:lnTo>
                  <a:lnTo>
                    <a:pt x="814388" y="1949450"/>
                  </a:lnTo>
                  <a:lnTo>
                    <a:pt x="830262" y="1909763"/>
                  </a:lnTo>
                  <a:lnTo>
                    <a:pt x="841376" y="1866900"/>
                  </a:lnTo>
                  <a:lnTo>
                    <a:pt x="847726" y="1822450"/>
                  </a:lnTo>
                  <a:lnTo>
                    <a:pt x="854076" y="1776413"/>
                  </a:lnTo>
                  <a:lnTo>
                    <a:pt x="854076" y="1730375"/>
                  </a:lnTo>
                  <a:lnTo>
                    <a:pt x="854076" y="1684338"/>
                  </a:lnTo>
                  <a:lnTo>
                    <a:pt x="847726" y="1638300"/>
                  </a:lnTo>
                  <a:lnTo>
                    <a:pt x="841376" y="1595438"/>
                  </a:lnTo>
                  <a:lnTo>
                    <a:pt x="830262" y="1555750"/>
                  </a:lnTo>
                  <a:lnTo>
                    <a:pt x="814388" y="1516063"/>
                  </a:lnTo>
                  <a:lnTo>
                    <a:pt x="798512" y="1479550"/>
                  </a:lnTo>
                  <a:lnTo>
                    <a:pt x="781050" y="1443038"/>
                  </a:lnTo>
                  <a:lnTo>
                    <a:pt x="755650" y="1411288"/>
                  </a:lnTo>
                  <a:lnTo>
                    <a:pt x="735012" y="1381125"/>
                  </a:lnTo>
                  <a:lnTo>
                    <a:pt x="706438" y="1357313"/>
                  </a:lnTo>
                  <a:lnTo>
                    <a:pt x="679450" y="1331913"/>
                  </a:lnTo>
                  <a:lnTo>
                    <a:pt x="650876" y="1312863"/>
                  </a:lnTo>
                  <a:lnTo>
                    <a:pt x="620712" y="1298575"/>
                  </a:lnTo>
                  <a:lnTo>
                    <a:pt x="587376" y="1289050"/>
                  </a:lnTo>
                  <a:lnTo>
                    <a:pt x="554038" y="1279525"/>
                  </a:lnTo>
                  <a:lnTo>
                    <a:pt x="519112" y="1279525"/>
                  </a:lnTo>
                  <a:lnTo>
                    <a:pt x="485776" y="1279525"/>
                  </a:lnTo>
                  <a:lnTo>
                    <a:pt x="452438" y="1285875"/>
                  </a:lnTo>
                  <a:lnTo>
                    <a:pt x="374650" y="1304925"/>
                  </a:lnTo>
                  <a:lnTo>
                    <a:pt x="219076" y="1350963"/>
                  </a:lnTo>
                  <a:lnTo>
                    <a:pt x="147638" y="1368425"/>
                  </a:lnTo>
                  <a:lnTo>
                    <a:pt x="114300" y="1371600"/>
                  </a:lnTo>
                  <a:lnTo>
                    <a:pt x="84138" y="1374775"/>
                  </a:lnTo>
                  <a:lnTo>
                    <a:pt x="55562" y="1371600"/>
                  </a:lnTo>
                  <a:lnTo>
                    <a:pt x="34926" y="1365250"/>
                  </a:lnTo>
                  <a:lnTo>
                    <a:pt x="25400" y="1358900"/>
                  </a:lnTo>
                  <a:lnTo>
                    <a:pt x="15876" y="1354138"/>
                  </a:lnTo>
                  <a:lnTo>
                    <a:pt x="6350" y="1344613"/>
                  </a:lnTo>
                  <a:lnTo>
                    <a:pt x="0" y="1335088"/>
                  </a:lnTo>
                  <a:lnTo>
                    <a:pt x="0" y="128588"/>
                  </a:lnTo>
                  <a:lnTo>
                    <a:pt x="3176" y="101600"/>
                  </a:lnTo>
                  <a:lnTo>
                    <a:pt x="12700" y="79375"/>
                  </a:lnTo>
                  <a:lnTo>
                    <a:pt x="22226" y="55563"/>
                  </a:lnTo>
                  <a:lnTo>
                    <a:pt x="41276" y="36513"/>
                  </a:lnTo>
                  <a:lnTo>
                    <a:pt x="58738" y="20638"/>
                  </a:lnTo>
                  <a:lnTo>
                    <a:pt x="80962" y="9525"/>
                  </a:lnTo>
                  <a:close/>
                </a:path>
              </a:pathLst>
            </a:custGeom>
            <a:solidFill>
              <a:srgbClr val="253A47">
                <a:alpha val="89804"/>
              </a:srgbClr>
            </a:solidFill>
            <a:ln>
              <a:noFill/>
            </a:ln>
            <a:effectLst>
              <a:outerShdw blurRad="88900" sx="101000" sy="101000" algn="ctr" rotWithShape="0">
                <a:prstClr val="black">
                  <a:alpha val="20000"/>
                </a:prstClr>
              </a:outerShdw>
            </a:effectLst>
          </p:spPr>
          <p:txBody>
            <a:bodyPr lIns="0" tIns="0" rIns="0" bIns="0" anchor="ctr"/>
            <a:lstStyle/>
            <a:p>
              <a:pPr defTabSz="914172">
                <a:defRPr/>
              </a:pPr>
              <a:endParaRPr lang="en-US" sz="1200" b="1" dirty="0">
                <a:solidFill>
                  <a:srgbClr val="FFFFFF"/>
                </a:solidFill>
                <a:ea typeface="ＭＳ Ｐゴシック" charset="0"/>
              </a:endParaRPr>
            </a:p>
          </p:txBody>
        </p:sp>
        <p:sp>
          <p:nvSpPr>
            <p:cNvPr id="5" name="Freeform 8"/>
            <p:cNvSpPr>
              <a:spLocks/>
            </p:cNvSpPr>
            <p:nvPr/>
          </p:nvSpPr>
          <p:spPr bwMode="auto">
            <a:xfrm>
              <a:off x="4378325" y="3753408"/>
              <a:ext cx="2176463" cy="1562656"/>
            </a:xfrm>
            <a:custGeom>
              <a:avLst/>
              <a:gdLst/>
              <a:ahLst/>
              <a:cxnLst/>
              <a:rect l="l" t="t" r="r" b="b"/>
              <a:pathLst>
                <a:path w="6300788" h="3429000">
                  <a:moveTo>
                    <a:pt x="933450" y="0"/>
                  </a:moveTo>
                  <a:lnTo>
                    <a:pt x="2117726" y="0"/>
                  </a:lnTo>
                  <a:lnTo>
                    <a:pt x="2130426" y="9525"/>
                  </a:lnTo>
                  <a:lnTo>
                    <a:pt x="2139950" y="17463"/>
                  </a:lnTo>
                  <a:lnTo>
                    <a:pt x="2151062" y="39687"/>
                  </a:lnTo>
                  <a:lnTo>
                    <a:pt x="2160588" y="63500"/>
                  </a:lnTo>
                  <a:lnTo>
                    <a:pt x="2163762" y="92075"/>
                  </a:lnTo>
                  <a:lnTo>
                    <a:pt x="2163762" y="125413"/>
                  </a:lnTo>
                  <a:lnTo>
                    <a:pt x="2160588" y="158750"/>
                  </a:lnTo>
                  <a:lnTo>
                    <a:pt x="2154238" y="193675"/>
                  </a:lnTo>
                  <a:lnTo>
                    <a:pt x="2146300" y="233363"/>
                  </a:lnTo>
                  <a:lnTo>
                    <a:pt x="2127250" y="306387"/>
                  </a:lnTo>
                  <a:lnTo>
                    <a:pt x="2108200" y="384175"/>
                  </a:lnTo>
                  <a:lnTo>
                    <a:pt x="2093912" y="454025"/>
                  </a:lnTo>
                  <a:lnTo>
                    <a:pt x="2087562" y="487363"/>
                  </a:lnTo>
                  <a:lnTo>
                    <a:pt x="2087562" y="519113"/>
                  </a:lnTo>
                  <a:lnTo>
                    <a:pt x="2087562" y="552450"/>
                  </a:lnTo>
                  <a:lnTo>
                    <a:pt x="2097088" y="585787"/>
                  </a:lnTo>
                  <a:lnTo>
                    <a:pt x="2105026" y="617537"/>
                  </a:lnTo>
                  <a:lnTo>
                    <a:pt x="2120900" y="647700"/>
                  </a:lnTo>
                  <a:lnTo>
                    <a:pt x="2139950" y="677863"/>
                  </a:lnTo>
                  <a:lnTo>
                    <a:pt x="2163762" y="706437"/>
                  </a:lnTo>
                  <a:lnTo>
                    <a:pt x="2189162" y="730250"/>
                  </a:lnTo>
                  <a:lnTo>
                    <a:pt x="2219326" y="755650"/>
                  </a:lnTo>
                  <a:lnTo>
                    <a:pt x="2249488" y="776287"/>
                  </a:lnTo>
                  <a:lnTo>
                    <a:pt x="2287588" y="798513"/>
                  </a:lnTo>
                  <a:lnTo>
                    <a:pt x="2324100" y="812800"/>
                  </a:lnTo>
                  <a:lnTo>
                    <a:pt x="2363788" y="828675"/>
                  </a:lnTo>
                  <a:lnTo>
                    <a:pt x="2403476" y="838200"/>
                  </a:lnTo>
                  <a:lnTo>
                    <a:pt x="2449512" y="847725"/>
                  </a:lnTo>
                  <a:lnTo>
                    <a:pt x="2492376" y="852487"/>
                  </a:lnTo>
                  <a:lnTo>
                    <a:pt x="2538412" y="852487"/>
                  </a:lnTo>
                  <a:lnTo>
                    <a:pt x="2584450" y="852487"/>
                  </a:lnTo>
                  <a:lnTo>
                    <a:pt x="2630488" y="847725"/>
                  </a:lnTo>
                  <a:lnTo>
                    <a:pt x="2673350" y="838200"/>
                  </a:lnTo>
                  <a:lnTo>
                    <a:pt x="2716212" y="828675"/>
                  </a:lnTo>
                  <a:lnTo>
                    <a:pt x="2755900" y="812800"/>
                  </a:lnTo>
                  <a:lnTo>
                    <a:pt x="2794000" y="795337"/>
                  </a:lnTo>
                  <a:lnTo>
                    <a:pt x="2827338" y="776287"/>
                  </a:lnTo>
                  <a:lnTo>
                    <a:pt x="2860676" y="755650"/>
                  </a:lnTo>
                  <a:lnTo>
                    <a:pt x="2889250" y="730250"/>
                  </a:lnTo>
                  <a:lnTo>
                    <a:pt x="2916238" y="706437"/>
                  </a:lnTo>
                  <a:lnTo>
                    <a:pt x="2938462" y="677863"/>
                  </a:lnTo>
                  <a:lnTo>
                    <a:pt x="2955926" y="647700"/>
                  </a:lnTo>
                  <a:lnTo>
                    <a:pt x="2971800" y="617537"/>
                  </a:lnTo>
                  <a:lnTo>
                    <a:pt x="2984500" y="585787"/>
                  </a:lnTo>
                  <a:lnTo>
                    <a:pt x="2989262" y="552450"/>
                  </a:lnTo>
                  <a:lnTo>
                    <a:pt x="2992438" y="519113"/>
                  </a:lnTo>
                  <a:lnTo>
                    <a:pt x="2989262" y="484187"/>
                  </a:lnTo>
                  <a:lnTo>
                    <a:pt x="2987676" y="450850"/>
                  </a:lnTo>
                  <a:lnTo>
                    <a:pt x="2968626" y="374650"/>
                  </a:lnTo>
                  <a:lnTo>
                    <a:pt x="2922588" y="217487"/>
                  </a:lnTo>
                  <a:lnTo>
                    <a:pt x="2903538" y="144463"/>
                  </a:lnTo>
                  <a:lnTo>
                    <a:pt x="2897188" y="112713"/>
                  </a:lnTo>
                  <a:lnTo>
                    <a:pt x="2897188" y="82550"/>
                  </a:lnTo>
                  <a:lnTo>
                    <a:pt x="2897188" y="55563"/>
                  </a:lnTo>
                  <a:lnTo>
                    <a:pt x="2906712" y="30163"/>
                  </a:lnTo>
                  <a:lnTo>
                    <a:pt x="2909888" y="20637"/>
                  </a:lnTo>
                  <a:lnTo>
                    <a:pt x="2916238" y="12700"/>
                  </a:lnTo>
                  <a:lnTo>
                    <a:pt x="2925762" y="6350"/>
                  </a:lnTo>
                  <a:lnTo>
                    <a:pt x="2935288" y="0"/>
                  </a:lnTo>
                  <a:lnTo>
                    <a:pt x="6300788" y="0"/>
                  </a:lnTo>
                  <a:lnTo>
                    <a:pt x="6300788" y="3429000"/>
                  </a:lnTo>
                  <a:lnTo>
                    <a:pt x="933450" y="3429000"/>
                  </a:lnTo>
                  <a:lnTo>
                    <a:pt x="904876" y="3429000"/>
                  </a:lnTo>
                  <a:lnTo>
                    <a:pt x="881062" y="3419475"/>
                  </a:lnTo>
                  <a:lnTo>
                    <a:pt x="858838" y="3406775"/>
                  </a:lnTo>
                  <a:lnTo>
                    <a:pt x="841376" y="3392487"/>
                  </a:lnTo>
                  <a:lnTo>
                    <a:pt x="825500" y="3373437"/>
                  </a:lnTo>
                  <a:lnTo>
                    <a:pt x="812800" y="3352800"/>
                  </a:lnTo>
                  <a:lnTo>
                    <a:pt x="803276" y="3327400"/>
                  </a:lnTo>
                  <a:lnTo>
                    <a:pt x="800100" y="3300413"/>
                  </a:lnTo>
                  <a:lnTo>
                    <a:pt x="800100" y="2081213"/>
                  </a:lnTo>
                  <a:lnTo>
                    <a:pt x="782638" y="2081213"/>
                  </a:lnTo>
                  <a:lnTo>
                    <a:pt x="757238" y="2081213"/>
                  </a:lnTo>
                  <a:lnTo>
                    <a:pt x="706438" y="2087563"/>
                  </a:lnTo>
                  <a:lnTo>
                    <a:pt x="647700" y="2103437"/>
                  </a:lnTo>
                  <a:lnTo>
                    <a:pt x="585788" y="2120900"/>
                  </a:lnTo>
                  <a:lnTo>
                    <a:pt x="520700" y="2139950"/>
                  </a:lnTo>
                  <a:lnTo>
                    <a:pt x="460376" y="2157413"/>
                  </a:lnTo>
                  <a:lnTo>
                    <a:pt x="398462" y="2170113"/>
                  </a:lnTo>
                  <a:lnTo>
                    <a:pt x="371476" y="2173287"/>
                  </a:lnTo>
                  <a:lnTo>
                    <a:pt x="342900" y="2173287"/>
                  </a:lnTo>
                  <a:lnTo>
                    <a:pt x="309562" y="2170113"/>
                  </a:lnTo>
                  <a:lnTo>
                    <a:pt x="276226" y="2163763"/>
                  </a:lnTo>
                  <a:lnTo>
                    <a:pt x="241300" y="2151063"/>
                  </a:lnTo>
                  <a:lnTo>
                    <a:pt x="207962" y="2136775"/>
                  </a:lnTo>
                  <a:lnTo>
                    <a:pt x="180976" y="2117725"/>
                  </a:lnTo>
                  <a:lnTo>
                    <a:pt x="149226" y="2093913"/>
                  </a:lnTo>
                  <a:lnTo>
                    <a:pt x="125412" y="2065337"/>
                  </a:lnTo>
                  <a:lnTo>
                    <a:pt x="101600" y="2038350"/>
                  </a:lnTo>
                  <a:lnTo>
                    <a:pt x="76200" y="2005013"/>
                  </a:lnTo>
                  <a:lnTo>
                    <a:pt x="57150" y="1966913"/>
                  </a:lnTo>
                  <a:lnTo>
                    <a:pt x="39688" y="1930400"/>
                  </a:lnTo>
                  <a:lnTo>
                    <a:pt x="26988" y="1887537"/>
                  </a:lnTo>
                  <a:lnTo>
                    <a:pt x="14288" y="1844675"/>
                  </a:lnTo>
                  <a:lnTo>
                    <a:pt x="6350" y="1801813"/>
                  </a:lnTo>
                  <a:lnTo>
                    <a:pt x="0" y="1755775"/>
                  </a:lnTo>
                  <a:lnTo>
                    <a:pt x="0" y="1706563"/>
                  </a:lnTo>
                  <a:lnTo>
                    <a:pt x="0" y="1660525"/>
                  </a:lnTo>
                  <a:lnTo>
                    <a:pt x="6350" y="1614487"/>
                  </a:lnTo>
                  <a:lnTo>
                    <a:pt x="14288" y="1568450"/>
                  </a:lnTo>
                  <a:lnTo>
                    <a:pt x="26988" y="1525587"/>
                  </a:lnTo>
                  <a:lnTo>
                    <a:pt x="39688" y="1485900"/>
                  </a:lnTo>
                  <a:lnTo>
                    <a:pt x="57150" y="1446213"/>
                  </a:lnTo>
                  <a:lnTo>
                    <a:pt x="76200" y="1411287"/>
                  </a:lnTo>
                  <a:lnTo>
                    <a:pt x="101600" y="1377950"/>
                  </a:lnTo>
                  <a:lnTo>
                    <a:pt x="125412" y="1347787"/>
                  </a:lnTo>
                  <a:lnTo>
                    <a:pt x="149226" y="1319213"/>
                  </a:lnTo>
                  <a:lnTo>
                    <a:pt x="180976" y="1298575"/>
                  </a:lnTo>
                  <a:lnTo>
                    <a:pt x="207962" y="1276350"/>
                  </a:lnTo>
                  <a:lnTo>
                    <a:pt x="241300" y="1262063"/>
                  </a:lnTo>
                  <a:lnTo>
                    <a:pt x="276226" y="1249363"/>
                  </a:lnTo>
                  <a:lnTo>
                    <a:pt x="309562" y="1243013"/>
                  </a:lnTo>
                  <a:lnTo>
                    <a:pt x="342900" y="1239837"/>
                  </a:lnTo>
                  <a:lnTo>
                    <a:pt x="395288" y="1243013"/>
                  </a:lnTo>
                  <a:lnTo>
                    <a:pt x="450850" y="1255713"/>
                  </a:lnTo>
                  <a:lnTo>
                    <a:pt x="576262" y="1282700"/>
                  </a:lnTo>
                  <a:lnTo>
                    <a:pt x="638176" y="1295400"/>
                  </a:lnTo>
                  <a:lnTo>
                    <a:pt x="696912" y="1304925"/>
                  </a:lnTo>
                  <a:lnTo>
                    <a:pt x="727076" y="1308100"/>
                  </a:lnTo>
                  <a:lnTo>
                    <a:pt x="752476" y="1308100"/>
                  </a:lnTo>
                  <a:lnTo>
                    <a:pt x="779462" y="1308100"/>
                  </a:lnTo>
                  <a:lnTo>
                    <a:pt x="800100" y="1301750"/>
                  </a:lnTo>
                  <a:lnTo>
                    <a:pt x="800100" y="128587"/>
                  </a:lnTo>
                  <a:lnTo>
                    <a:pt x="803276" y="104775"/>
                  </a:lnTo>
                  <a:lnTo>
                    <a:pt x="812800" y="79375"/>
                  </a:lnTo>
                  <a:lnTo>
                    <a:pt x="825500" y="58737"/>
                  </a:lnTo>
                  <a:lnTo>
                    <a:pt x="841376" y="36513"/>
                  </a:lnTo>
                  <a:lnTo>
                    <a:pt x="858838" y="20637"/>
                  </a:lnTo>
                  <a:lnTo>
                    <a:pt x="881062" y="9525"/>
                  </a:lnTo>
                  <a:lnTo>
                    <a:pt x="904876" y="3175"/>
                  </a:lnTo>
                  <a:close/>
                </a:path>
              </a:pathLst>
            </a:custGeom>
            <a:solidFill>
              <a:srgbClr val="253A47">
                <a:alpha val="89804"/>
              </a:srgbClr>
            </a:solidFill>
            <a:ln>
              <a:noFill/>
            </a:ln>
            <a:effectLst>
              <a:outerShdw blurRad="88900" sx="101000" sy="101000" algn="ctr" rotWithShape="0">
                <a:prstClr val="black">
                  <a:alpha val="20000"/>
                </a:prstClr>
              </a:outerShdw>
            </a:effectLst>
          </p:spPr>
          <p:txBody>
            <a:bodyPr lIns="1097280" tIns="1097280"/>
            <a:lstStyle/>
            <a:p>
              <a:pPr defTabSz="914172">
                <a:defRPr/>
              </a:pPr>
              <a:endParaRPr lang="en-US" sz="2400" b="1" dirty="0">
                <a:solidFill>
                  <a:srgbClr val="FFFFFF"/>
                </a:solidFill>
                <a:ea typeface="ＭＳ Ｐゴシック" charset="0"/>
              </a:endParaRPr>
            </a:p>
          </p:txBody>
        </p:sp>
        <p:sp>
          <p:nvSpPr>
            <p:cNvPr id="7" name="Freeform 9"/>
            <p:cNvSpPr>
              <a:spLocks/>
            </p:cNvSpPr>
            <p:nvPr/>
          </p:nvSpPr>
          <p:spPr bwMode="auto">
            <a:xfrm>
              <a:off x="2463800" y="3375403"/>
              <a:ext cx="1900238" cy="1926191"/>
            </a:xfrm>
            <a:custGeom>
              <a:avLst/>
              <a:gdLst/>
              <a:ahLst/>
              <a:cxnLst/>
              <a:rect l="l" t="t" r="r" b="b"/>
              <a:pathLst>
                <a:path w="5504019" h="4224338">
                  <a:moveTo>
                    <a:pt x="1832133" y="0"/>
                  </a:moveTo>
                  <a:lnTo>
                    <a:pt x="1878170" y="3175"/>
                  </a:lnTo>
                  <a:lnTo>
                    <a:pt x="1924207" y="6350"/>
                  </a:lnTo>
                  <a:lnTo>
                    <a:pt x="1970245" y="15875"/>
                  </a:lnTo>
                  <a:lnTo>
                    <a:pt x="2013107" y="26988"/>
                  </a:lnTo>
                  <a:lnTo>
                    <a:pt x="2052795" y="42863"/>
                  </a:lnTo>
                  <a:lnTo>
                    <a:pt x="2090895" y="58738"/>
                  </a:lnTo>
                  <a:lnTo>
                    <a:pt x="2127407" y="79375"/>
                  </a:lnTo>
                  <a:lnTo>
                    <a:pt x="2160745" y="101600"/>
                  </a:lnTo>
                  <a:lnTo>
                    <a:pt x="2190907" y="125413"/>
                  </a:lnTo>
                  <a:lnTo>
                    <a:pt x="2216307" y="153988"/>
                  </a:lnTo>
                  <a:lnTo>
                    <a:pt x="2240119" y="180975"/>
                  </a:lnTo>
                  <a:lnTo>
                    <a:pt x="2259171" y="211138"/>
                  </a:lnTo>
                  <a:lnTo>
                    <a:pt x="2278219" y="242888"/>
                  </a:lnTo>
                  <a:lnTo>
                    <a:pt x="2286157" y="276225"/>
                  </a:lnTo>
                  <a:lnTo>
                    <a:pt x="2295683" y="309563"/>
                  </a:lnTo>
                  <a:lnTo>
                    <a:pt x="2295683" y="346075"/>
                  </a:lnTo>
                  <a:lnTo>
                    <a:pt x="2292507" y="395288"/>
                  </a:lnTo>
                  <a:lnTo>
                    <a:pt x="2284571" y="454025"/>
                  </a:lnTo>
                  <a:lnTo>
                    <a:pt x="2255995" y="576263"/>
                  </a:lnTo>
                  <a:lnTo>
                    <a:pt x="2243295" y="638175"/>
                  </a:lnTo>
                  <a:lnTo>
                    <a:pt x="2235357" y="700088"/>
                  </a:lnTo>
                  <a:lnTo>
                    <a:pt x="2232183" y="727075"/>
                  </a:lnTo>
                  <a:lnTo>
                    <a:pt x="2232183" y="755650"/>
                  </a:lnTo>
                  <a:lnTo>
                    <a:pt x="2232183" y="779463"/>
                  </a:lnTo>
                  <a:lnTo>
                    <a:pt x="2235357" y="804863"/>
                  </a:lnTo>
                  <a:lnTo>
                    <a:pt x="5375433" y="804863"/>
                  </a:lnTo>
                  <a:lnTo>
                    <a:pt x="5400833" y="808038"/>
                  </a:lnTo>
                  <a:lnTo>
                    <a:pt x="5424645" y="812800"/>
                  </a:lnTo>
                  <a:lnTo>
                    <a:pt x="5450045" y="825500"/>
                  </a:lnTo>
                  <a:lnTo>
                    <a:pt x="5467507" y="841375"/>
                  </a:lnTo>
                  <a:lnTo>
                    <a:pt x="5483383" y="858838"/>
                  </a:lnTo>
                  <a:lnTo>
                    <a:pt x="5496083" y="884238"/>
                  </a:lnTo>
                  <a:lnTo>
                    <a:pt x="5500845" y="908050"/>
                  </a:lnTo>
                  <a:lnTo>
                    <a:pt x="5504019" y="933450"/>
                  </a:lnTo>
                  <a:lnTo>
                    <a:pt x="5504019" y="2182813"/>
                  </a:lnTo>
                  <a:lnTo>
                    <a:pt x="5499257" y="2192338"/>
                  </a:lnTo>
                  <a:lnTo>
                    <a:pt x="5489733" y="2201863"/>
                  </a:lnTo>
                  <a:lnTo>
                    <a:pt x="5467507" y="2216150"/>
                  </a:lnTo>
                  <a:lnTo>
                    <a:pt x="5440519" y="2222500"/>
                  </a:lnTo>
                  <a:lnTo>
                    <a:pt x="5411945" y="2225675"/>
                  </a:lnTo>
                  <a:lnTo>
                    <a:pt x="5381783" y="2225675"/>
                  </a:lnTo>
                  <a:lnTo>
                    <a:pt x="5345271" y="2222500"/>
                  </a:lnTo>
                  <a:lnTo>
                    <a:pt x="5311933" y="2216150"/>
                  </a:lnTo>
                  <a:lnTo>
                    <a:pt x="5273833" y="2209800"/>
                  </a:lnTo>
                  <a:lnTo>
                    <a:pt x="5197633" y="2192338"/>
                  </a:lnTo>
                  <a:lnTo>
                    <a:pt x="5121433" y="2170113"/>
                  </a:lnTo>
                  <a:lnTo>
                    <a:pt x="5049995" y="2155825"/>
                  </a:lnTo>
                  <a:lnTo>
                    <a:pt x="5016657" y="2152650"/>
                  </a:lnTo>
                  <a:lnTo>
                    <a:pt x="4986495" y="2149475"/>
                  </a:lnTo>
                  <a:lnTo>
                    <a:pt x="4951571" y="2152650"/>
                  </a:lnTo>
                  <a:lnTo>
                    <a:pt x="4918233" y="2157413"/>
                  </a:lnTo>
                  <a:lnTo>
                    <a:pt x="4888071" y="2170113"/>
                  </a:lnTo>
                  <a:lnTo>
                    <a:pt x="4856319" y="2185988"/>
                  </a:lnTo>
                  <a:lnTo>
                    <a:pt x="4826157" y="2203450"/>
                  </a:lnTo>
                  <a:lnTo>
                    <a:pt x="4799171" y="2225675"/>
                  </a:lnTo>
                  <a:lnTo>
                    <a:pt x="4773771" y="2252663"/>
                  </a:lnTo>
                  <a:lnTo>
                    <a:pt x="4749957" y="2281238"/>
                  </a:lnTo>
                  <a:lnTo>
                    <a:pt x="4727733" y="2314575"/>
                  </a:lnTo>
                  <a:lnTo>
                    <a:pt x="4708683" y="2347913"/>
                  </a:lnTo>
                  <a:lnTo>
                    <a:pt x="4691219" y="2386013"/>
                  </a:lnTo>
                  <a:lnTo>
                    <a:pt x="4678519" y="2425700"/>
                  </a:lnTo>
                  <a:lnTo>
                    <a:pt x="4665819" y="2468563"/>
                  </a:lnTo>
                  <a:lnTo>
                    <a:pt x="4657883" y="2511426"/>
                  </a:lnTo>
                  <a:lnTo>
                    <a:pt x="4654707" y="2557463"/>
                  </a:lnTo>
                  <a:lnTo>
                    <a:pt x="4651533" y="2603500"/>
                  </a:lnTo>
                  <a:lnTo>
                    <a:pt x="4654707" y="2649538"/>
                  </a:lnTo>
                  <a:lnTo>
                    <a:pt x="4657883" y="2695576"/>
                  </a:lnTo>
                  <a:lnTo>
                    <a:pt x="4665819" y="2738438"/>
                  </a:lnTo>
                  <a:lnTo>
                    <a:pt x="4678519" y="2778126"/>
                  </a:lnTo>
                  <a:lnTo>
                    <a:pt x="4691219" y="2817813"/>
                  </a:lnTo>
                  <a:lnTo>
                    <a:pt x="4708683" y="2854326"/>
                  </a:lnTo>
                  <a:lnTo>
                    <a:pt x="4727733" y="2892426"/>
                  </a:lnTo>
                  <a:lnTo>
                    <a:pt x="4749957" y="2922588"/>
                  </a:lnTo>
                  <a:lnTo>
                    <a:pt x="4773771" y="2952750"/>
                  </a:lnTo>
                  <a:lnTo>
                    <a:pt x="4799171" y="2978150"/>
                  </a:lnTo>
                  <a:lnTo>
                    <a:pt x="4826157" y="3001963"/>
                  </a:lnTo>
                  <a:lnTo>
                    <a:pt x="4856319" y="3021013"/>
                  </a:lnTo>
                  <a:lnTo>
                    <a:pt x="4888071" y="3036888"/>
                  </a:lnTo>
                  <a:lnTo>
                    <a:pt x="4918233" y="3048000"/>
                  </a:lnTo>
                  <a:lnTo>
                    <a:pt x="4951571" y="3054350"/>
                  </a:lnTo>
                  <a:lnTo>
                    <a:pt x="4986495" y="3057526"/>
                  </a:lnTo>
                  <a:lnTo>
                    <a:pt x="5019833" y="3054350"/>
                  </a:lnTo>
                  <a:lnTo>
                    <a:pt x="5056345" y="3048000"/>
                  </a:lnTo>
                  <a:lnTo>
                    <a:pt x="5129371" y="3030538"/>
                  </a:lnTo>
                  <a:lnTo>
                    <a:pt x="5286533" y="2984500"/>
                  </a:lnTo>
                  <a:lnTo>
                    <a:pt x="5359557" y="2965450"/>
                  </a:lnTo>
                  <a:lnTo>
                    <a:pt x="5394483" y="2962276"/>
                  </a:lnTo>
                  <a:lnTo>
                    <a:pt x="5421471" y="2959100"/>
                  </a:lnTo>
                  <a:lnTo>
                    <a:pt x="5450045" y="2962276"/>
                  </a:lnTo>
                  <a:lnTo>
                    <a:pt x="5473857" y="2968626"/>
                  </a:lnTo>
                  <a:lnTo>
                    <a:pt x="5483383" y="2974976"/>
                  </a:lnTo>
                  <a:lnTo>
                    <a:pt x="5492907" y="2981326"/>
                  </a:lnTo>
                  <a:lnTo>
                    <a:pt x="5499257" y="2990850"/>
                  </a:lnTo>
                  <a:lnTo>
                    <a:pt x="5504019" y="2998788"/>
                  </a:lnTo>
                  <a:lnTo>
                    <a:pt x="5504019" y="4095751"/>
                  </a:lnTo>
                  <a:lnTo>
                    <a:pt x="5500845" y="4122738"/>
                  </a:lnTo>
                  <a:lnTo>
                    <a:pt x="5496083" y="4148138"/>
                  </a:lnTo>
                  <a:lnTo>
                    <a:pt x="5483383" y="4168776"/>
                  </a:lnTo>
                  <a:lnTo>
                    <a:pt x="5467507" y="4187826"/>
                  </a:lnTo>
                  <a:lnTo>
                    <a:pt x="5450045" y="4202113"/>
                  </a:lnTo>
                  <a:lnTo>
                    <a:pt x="5424645" y="4214813"/>
                  </a:lnTo>
                  <a:lnTo>
                    <a:pt x="5400833" y="4224338"/>
                  </a:lnTo>
                  <a:lnTo>
                    <a:pt x="5375433" y="4224338"/>
                  </a:lnTo>
                  <a:lnTo>
                    <a:pt x="0" y="4224338"/>
                  </a:lnTo>
                  <a:lnTo>
                    <a:pt x="0" y="804863"/>
                  </a:lnTo>
                  <a:lnTo>
                    <a:pt x="1454307" y="804863"/>
                  </a:lnTo>
                  <a:lnTo>
                    <a:pt x="1457483" y="782638"/>
                  </a:lnTo>
                  <a:lnTo>
                    <a:pt x="1457483" y="758825"/>
                  </a:lnTo>
                  <a:lnTo>
                    <a:pt x="1447957" y="709613"/>
                  </a:lnTo>
                  <a:lnTo>
                    <a:pt x="1436845" y="650875"/>
                  </a:lnTo>
                  <a:lnTo>
                    <a:pt x="1417795" y="588963"/>
                  </a:lnTo>
                  <a:lnTo>
                    <a:pt x="1400333" y="525463"/>
                  </a:lnTo>
                  <a:lnTo>
                    <a:pt x="1381283" y="460375"/>
                  </a:lnTo>
                  <a:lnTo>
                    <a:pt x="1368583" y="401638"/>
                  </a:lnTo>
                  <a:lnTo>
                    <a:pt x="1365407" y="371475"/>
                  </a:lnTo>
                  <a:lnTo>
                    <a:pt x="1362233" y="346075"/>
                  </a:lnTo>
                  <a:lnTo>
                    <a:pt x="1365407" y="309563"/>
                  </a:lnTo>
                  <a:lnTo>
                    <a:pt x="1374933" y="276225"/>
                  </a:lnTo>
                  <a:lnTo>
                    <a:pt x="1384457" y="242888"/>
                  </a:lnTo>
                  <a:lnTo>
                    <a:pt x="1400333" y="211138"/>
                  </a:lnTo>
                  <a:lnTo>
                    <a:pt x="1420970" y="180975"/>
                  </a:lnTo>
                  <a:lnTo>
                    <a:pt x="1443195" y="153988"/>
                  </a:lnTo>
                  <a:lnTo>
                    <a:pt x="1470183" y="125413"/>
                  </a:lnTo>
                  <a:lnTo>
                    <a:pt x="1500345" y="101600"/>
                  </a:lnTo>
                  <a:lnTo>
                    <a:pt x="1535270" y="79375"/>
                  </a:lnTo>
                  <a:lnTo>
                    <a:pt x="1571783" y="58738"/>
                  </a:lnTo>
                  <a:lnTo>
                    <a:pt x="1608295" y="42863"/>
                  </a:lnTo>
                  <a:lnTo>
                    <a:pt x="1647983" y="26988"/>
                  </a:lnTo>
                  <a:lnTo>
                    <a:pt x="1690845" y="15875"/>
                  </a:lnTo>
                  <a:lnTo>
                    <a:pt x="1736883" y="6350"/>
                  </a:lnTo>
                  <a:lnTo>
                    <a:pt x="1782920" y="3175"/>
                  </a:lnTo>
                  <a:close/>
                </a:path>
              </a:pathLst>
            </a:custGeom>
            <a:solidFill>
              <a:srgbClr val="253A47">
                <a:alpha val="89804"/>
              </a:srgbClr>
            </a:solidFill>
            <a:ln>
              <a:noFill/>
            </a:ln>
            <a:effectLst>
              <a:outerShdw blurRad="88900" sx="101000" sy="101000" algn="ctr" rotWithShape="0">
                <a:prstClr val="black">
                  <a:alpha val="20000"/>
                </a:prstClr>
              </a:outerShdw>
            </a:effectLst>
          </p:spPr>
          <p:txBody>
            <a:bodyPr lIns="914400" rIns="182880" anchor="ctr"/>
            <a:lstStyle/>
            <a:p>
              <a:pPr defTabSz="914172">
                <a:defRPr/>
              </a:pPr>
              <a:endParaRPr lang="en-US" sz="2400" b="1" dirty="0">
                <a:solidFill>
                  <a:srgbClr val="FFFFFF"/>
                </a:solidFill>
                <a:ea typeface="ＭＳ Ｐゴシック" charset="0"/>
              </a:endParaRPr>
            </a:p>
          </p:txBody>
        </p:sp>
        <p:sp>
          <p:nvSpPr>
            <p:cNvPr id="95242" name="Rectangle 9"/>
            <p:cNvSpPr>
              <a:spLocks noChangeArrowheads="1"/>
            </p:cNvSpPr>
            <p:nvPr/>
          </p:nvSpPr>
          <p:spPr bwMode="white">
            <a:xfrm>
              <a:off x="5192577" y="2290992"/>
              <a:ext cx="1111523" cy="276999"/>
            </a:xfrm>
            <a:prstGeom prst="rect">
              <a:avLst/>
            </a:prstGeom>
            <a:noFill/>
            <a:ln w="9525">
              <a:noFill/>
              <a:miter lim="800000"/>
              <a:headEnd/>
              <a:tailEnd/>
            </a:ln>
          </p:spPr>
          <p:txBody>
            <a:bodyPr wrap="none" lIns="0" tIns="0" rIns="0" bIns="0" anchor="ctr" anchorCtr="0">
              <a:spAutoFit/>
            </a:bodyPr>
            <a:lstStyle/>
            <a:p>
              <a:pPr algn="ctr" fontAlgn="base">
                <a:spcBef>
                  <a:spcPct val="0"/>
                </a:spcBef>
                <a:spcAft>
                  <a:spcPct val="0"/>
                </a:spcAft>
              </a:pPr>
              <a:r>
                <a:rPr lang="en-US" sz="1200" b="1">
                  <a:solidFill>
                    <a:srgbClr val="FFFFFF"/>
                  </a:solidFill>
                  <a:ea typeface="ＭＳ Ｐゴシック" charset="0"/>
                </a:rPr>
                <a:t>WL Series</a:t>
              </a:r>
            </a:p>
          </p:txBody>
        </p:sp>
        <p:sp>
          <p:nvSpPr>
            <p:cNvPr id="95244" name="Rectangle 11"/>
            <p:cNvSpPr>
              <a:spLocks noChangeArrowheads="1"/>
            </p:cNvSpPr>
            <p:nvPr/>
          </p:nvSpPr>
          <p:spPr bwMode="white">
            <a:xfrm>
              <a:off x="2715815" y="4357654"/>
              <a:ext cx="1231106" cy="276999"/>
            </a:xfrm>
            <a:prstGeom prst="rect">
              <a:avLst/>
            </a:prstGeom>
            <a:noFill/>
            <a:ln w="9525">
              <a:noFill/>
              <a:miter lim="800000"/>
              <a:headEnd/>
              <a:tailEnd/>
            </a:ln>
          </p:spPr>
          <p:txBody>
            <a:bodyPr wrap="none" lIns="0" tIns="0" rIns="0" bIns="0" anchor="ctr" anchorCtr="0">
              <a:spAutoFit/>
            </a:bodyPr>
            <a:lstStyle/>
            <a:p>
              <a:pPr algn="ctr" fontAlgn="base">
                <a:spcBef>
                  <a:spcPct val="0"/>
                </a:spcBef>
                <a:spcAft>
                  <a:spcPct val="0"/>
                </a:spcAft>
              </a:pPr>
              <a:r>
                <a:rPr lang="en-US" sz="1200" b="1">
                  <a:solidFill>
                    <a:srgbClr val="FFFFFF"/>
                  </a:solidFill>
                  <a:ea typeface="ＭＳ Ｐゴシック" charset="0"/>
                </a:rPr>
                <a:t>SRX Series</a:t>
              </a:r>
            </a:p>
          </p:txBody>
        </p:sp>
        <p:pic>
          <p:nvPicPr>
            <p:cNvPr id="95246" name="Picture 2" descr="\\.PSF\Host\Volumes\EP File Share\Touch\Project Pulse Launch\Development\T1396\Artwork\Juniper-Smart-phone.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903600" y="3982689"/>
              <a:ext cx="671245" cy="1132818"/>
            </a:xfrm>
            <a:prstGeom prst="rect">
              <a:avLst/>
            </a:prstGeom>
            <a:noFill/>
            <a:ln w="9525">
              <a:noFill/>
              <a:miter lim="800000"/>
              <a:headEnd/>
              <a:tailEnd/>
            </a:ln>
          </p:spPr>
        </p:pic>
        <p:grpSp>
          <p:nvGrpSpPr>
            <p:cNvPr id="3" name="Group 29"/>
            <p:cNvGrpSpPr/>
            <p:nvPr/>
          </p:nvGrpSpPr>
          <p:grpSpPr>
            <a:xfrm>
              <a:off x="325820" y="4067497"/>
              <a:ext cx="2185875" cy="929727"/>
              <a:chOff x="1397876" y="4953000"/>
              <a:chExt cx="2896312" cy="1231900"/>
            </a:xfrm>
          </p:grpSpPr>
          <p:pic>
            <p:nvPicPr>
              <p:cNvPr id="95247" name="Picture 17" descr="SRX3600_FrontWtop"/>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2516188" y="4953000"/>
                <a:ext cx="1778000" cy="1085850"/>
              </a:xfrm>
              <a:prstGeom prst="rect">
                <a:avLst/>
              </a:prstGeom>
              <a:noFill/>
              <a:ln w="9525">
                <a:noFill/>
                <a:miter lim="800000"/>
                <a:headEnd/>
                <a:tailEnd/>
              </a:ln>
            </p:spPr>
          </p:pic>
          <p:pic>
            <p:nvPicPr>
              <p:cNvPr id="95248" name="Picture 32" descr="SRX650"/>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2203450" y="5360988"/>
                <a:ext cx="2079625" cy="685800"/>
              </a:xfrm>
              <a:prstGeom prst="rect">
                <a:avLst/>
              </a:prstGeom>
              <a:noFill/>
              <a:ln w="9525">
                <a:noFill/>
                <a:miter lim="800000"/>
                <a:headEnd/>
                <a:tailEnd/>
              </a:ln>
            </p:spPr>
          </p:pic>
          <p:pic>
            <p:nvPicPr>
              <p:cNvPr id="95249" name="Picture 33" descr="SRX100"/>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1397876" y="5801710"/>
                <a:ext cx="1502979" cy="383190"/>
              </a:xfrm>
              <a:prstGeom prst="rect">
                <a:avLst/>
              </a:prstGeom>
              <a:noFill/>
              <a:ln w="9525">
                <a:noFill/>
                <a:miter lim="800000"/>
                <a:headEnd/>
                <a:tailEnd/>
              </a:ln>
            </p:spPr>
          </p:pic>
        </p:grpSp>
        <p:grpSp>
          <p:nvGrpSpPr>
            <p:cNvPr id="8" name="Group 37"/>
            <p:cNvGrpSpPr>
              <a:grpSpLocks/>
            </p:cNvGrpSpPr>
            <p:nvPr/>
          </p:nvGrpSpPr>
          <p:grpSpPr bwMode="auto">
            <a:xfrm>
              <a:off x="6736912" y="2237548"/>
              <a:ext cx="1082675" cy="692150"/>
              <a:chOff x="3465984" y="4761727"/>
              <a:chExt cx="904913" cy="844300"/>
            </a:xfrm>
          </p:grpSpPr>
          <p:pic>
            <p:nvPicPr>
              <p:cNvPr id="39" name="Picture 34" descr="ex3200_24p_left_low.png"/>
              <p:cNvPicPr preferRelativeResize="0">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69965" y="5087054"/>
                <a:ext cx="892971" cy="253677"/>
              </a:xfrm>
              <a:prstGeom prst="rect">
                <a:avLst/>
              </a:prstGeom>
              <a:noFill/>
              <a:ln>
                <a:noFill/>
              </a:ln>
            </p:spPr>
          </p:pic>
          <p:pic>
            <p:nvPicPr>
              <p:cNvPr id="40" name="Picture 34" descr="ex3200_24p_left_low.png"/>
              <p:cNvPicPr preferRelativeResize="0">
                <a:picLocks/>
              </p:cNvPicPr>
              <p:nvPr/>
            </p:nvPicPr>
            <p:blipFill>
              <a:blip r:embed="rId9" cstate="email">
                <a:extLst>
                  <a:ext uri="{28A0092B-C50C-407E-A947-70E740481C1C}">
                    <a14:useLocalDpi xmlns:a14="http://schemas.microsoft.com/office/drawing/2010/main"/>
                  </a:ext>
                </a:extLst>
              </a:blip>
              <a:srcRect/>
              <a:stretch>
                <a:fillRect/>
              </a:stretch>
            </p:blipFill>
            <p:spPr bwMode="auto">
              <a:xfrm>
                <a:off x="3465984" y="5280700"/>
                <a:ext cx="894298" cy="325327"/>
              </a:xfrm>
              <a:prstGeom prst="rect">
                <a:avLst/>
              </a:prstGeom>
              <a:noFill/>
              <a:ln>
                <a:noFill/>
              </a:ln>
            </p:spPr>
          </p:pic>
          <p:pic>
            <p:nvPicPr>
              <p:cNvPr id="41" name="Picture 34" descr="ex3200_24p_left_low.png"/>
              <p:cNvPicPr preferRelativeResize="0">
                <a:picLocks/>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76599" y="4926326"/>
                <a:ext cx="894298" cy="141363"/>
              </a:xfrm>
              <a:prstGeom prst="rect">
                <a:avLst/>
              </a:prstGeom>
              <a:noFill/>
              <a:ln>
                <a:noFill/>
              </a:ln>
            </p:spPr>
          </p:pic>
          <p:pic>
            <p:nvPicPr>
              <p:cNvPr id="42" name="Picture 34" descr="ex3200_24p_left_low.png"/>
              <p:cNvPicPr preferRelativeResize="0">
                <a:picLocks/>
              </p:cNvPicPr>
              <p:nvPr/>
            </p:nvPicPr>
            <p:blipFill>
              <a:blip r:embed="rId11" cstate="email">
                <a:extLst>
                  <a:ext uri="{28A0092B-C50C-407E-A947-70E740481C1C}">
                    <a14:useLocalDpi xmlns:a14="http://schemas.microsoft.com/office/drawing/2010/main"/>
                  </a:ext>
                </a:extLst>
              </a:blip>
              <a:srcRect/>
              <a:stretch>
                <a:fillRect/>
              </a:stretch>
            </p:blipFill>
            <p:spPr bwMode="auto">
              <a:xfrm>
                <a:off x="3695530" y="4761727"/>
                <a:ext cx="504204" cy="141362"/>
              </a:xfrm>
              <a:prstGeom prst="rect">
                <a:avLst/>
              </a:prstGeom>
              <a:noFill/>
              <a:ln>
                <a:noFill/>
              </a:ln>
            </p:spPr>
          </p:pic>
        </p:grpSp>
        <p:pic>
          <p:nvPicPr>
            <p:cNvPr id="95241" name="Picture 12" descr="junos_pulse_rgb_1800x1200"/>
            <p:cNvPicPr>
              <a:picLocks noChangeAspect="1" noChangeArrowheads="1"/>
            </p:cNvPicPr>
            <p:nvPr/>
          </p:nvPicPr>
          <p:blipFill>
            <a:blip r:embed="rId12" cstate="email">
              <a:lum contrast="20000"/>
              <a:extLst>
                <a:ext uri="{28A0092B-C50C-407E-A947-70E740481C1C}">
                  <a14:useLocalDpi xmlns:a14="http://schemas.microsoft.com/office/drawing/2010/main"/>
                </a:ext>
              </a:extLst>
            </a:blip>
            <a:stretch>
              <a:fillRect/>
            </a:stretch>
          </p:blipFill>
          <p:spPr bwMode="auto">
            <a:xfrm>
              <a:off x="4805363" y="3905898"/>
              <a:ext cx="1616903" cy="1079946"/>
            </a:xfrm>
            <a:prstGeom prst="rect">
              <a:avLst/>
            </a:prstGeom>
            <a:noFill/>
            <a:ln>
              <a:noFill/>
            </a:ln>
          </p:spPr>
        </p:pic>
        <p:sp>
          <p:nvSpPr>
            <p:cNvPr id="27" name="Rectangle 26"/>
            <p:cNvSpPr/>
            <p:nvPr/>
          </p:nvSpPr>
          <p:spPr>
            <a:xfrm flipH="1">
              <a:off x="0" y="1600201"/>
              <a:ext cx="2469931" cy="1666833"/>
            </a:xfrm>
            <a:prstGeom prst="rect">
              <a:avLst/>
            </a:prstGeom>
            <a:gradFill flip="none" rotWithShape="1">
              <a:gsLst>
                <a:gs pos="0">
                  <a:schemeClr val="bg1">
                    <a:alpha val="73000"/>
                  </a:schemeClr>
                </a:gs>
                <a:gs pos="100000">
                  <a:schemeClr val="bg1">
                    <a:alpha val="0"/>
                  </a:schemeClr>
                </a:gs>
              </a:gsLst>
              <a:lin ang="0" scaled="1"/>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72">
                <a:defRPr/>
              </a:pPr>
              <a:endParaRPr lang="en-US" sz="1200" b="1" dirty="0">
                <a:solidFill>
                  <a:srgbClr val="FFFFFF"/>
                </a:solidFill>
              </a:endParaRPr>
            </a:p>
          </p:txBody>
        </p:sp>
        <p:sp>
          <p:nvSpPr>
            <p:cNvPr id="6" name="Freeform 6"/>
            <p:cNvSpPr>
              <a:spLocks/>
            </p:cNvSpPr>
            <p:nvPr/>
          </p:nvSpPr>
          <p:spPr bwMode="auto">
            <a:xfrm>
              <a:off x="2463800" y="1633694"/>
              <a:ext cx="2185988" cy="1591594"/>
            </a:xfrm>
            <a:custGeom>
              <a:avLst/>
              <a:gdLst/>
              <a:ahLst/>
              <a:cxnLst/>
              <a:rect l="l" t="t" r="r" b="b"/>
              <a:pathLst>
                <a:path w="6331107" h="3494088">
                  <a:moveTo>
                    <a:pt x="0" y="0"/>
                  </a:moveTo>
                  <a:lnTo>
                    <a:pt x="5397657" y="0"/>
                  </a:lnTo>
                  <a:lnTo>
                    <a:pt x="5424645" y="0"/>
                  </a:lnTo>
                  <a:lnTo>
                    <a:pt x="5450045" y="9525"/>
                  </a:lnTo>
                  <a:lnTo>
                    <a:pt x="5470683" y="22225"/>
                  </a:lnTo>
                  <a:lnTo>
                    <a:pt x="5489731" y="36513"/>
                  </a:lnTo>
                  <a:lnTo>
                    <a:pt x="5504019" y="55563"/>
                  </a:lnTo>
                  <a:lnTo>
                    <a:pt x="5516719" y="79375"/>
                  </a:lnTo>
                  <a:lnTo>
                    <a:pt x="5526245" y="101600"/>
                  </a:lnTo>
                  <a:lnTo>
                    <a:pt x="5529419" y="128588"/>
                  </a:lnTo>
                  <a:lnTo>
                    <a:pt x="5529419" y="1301750"/>
                  </a:lnTo>
                  <a:lnTo>
                    <a:pt x="5546883" y="1301750"/>
                  </a:lnTo>
                  <a:lnTo>
                    <a:pt x="5572283" y="1301750"/>
                  </a:lnTo>
                  <a:lnTo>
                    <a:pt x="5624669" y="1295400"/>
                  </a:lnTo>
                  <a:lnTo>
                    <a:pt x="5683407" y="1279525"/>
                  </a:lnTo>
                  <a:lnTo>
                    <a:pt x="5743731" y="1262063"/>
                  </a:lnTo>
                  <a:lnTo>
                    <a:pt x="5808819" y="1243013"/>
                  </a:lnTo>
                  <a:lnTo>
                    <a:pt x="5870731" y="1228725"/>
                  </a:lnTo>
                  <a:lnTo>
                    <a:pt x="5931057" y="1216025"/>
                  </a:lnTo>
                  <a:lnTo>
                    <a:pt x="5959631" y="1209675"/>
                  </a:lnTo>
                  <a:lnTo>
                    <a:pt x="5986619" y="1209675"/>
                  </a:lnTo>
                  <a:lnTo>
                    <a:pt x="6019957" y="1212850"/>
                  </a:lnTo>
                  <a:lnTo>
                    <a:pt x="6054883" y="1219200"/>
                  </a:lnTo>
                  <a:lnTo>
                    <a:pt x="6088219" y="1231900"/>
                  </a:lnTo>
                  <a:lnTo>
                    <a:pt x="6121557" y="1246188"/>
                  </a:lnTo>
                  <a:lnTo>
                    <a:pt x="6150131" y="1265238"/>
                  </a:lnTo>
                  <a:lnTo>
                    <a:pt x="6180295" y="1289050"/>
                  </a:lnTo>
                  <a:lnTo>
                    <a:pt x="6204107" y="1317625"/>
                  </a:lnTo>
                  <a:lnTo>
                    <a:pt x="6229507" y="1347788"/>
                  </a:lnTo>
                  <a:lnTo>
                    <a:pt x="6253319" y="1377950"/>
                  </a:lnTo>
                  <a:lnTo>
                    <a:pt x="6272371" y="1416050"/>
                  </a:lnTo>
                  <a:lnTo>
                    <a:pt x="6291419" y="1455738"/>
                  </a:lnTo>
                  <a:lnTo>
                    <a:pt x="6302531" y="1495425"/>
                  </a:lnTo>
                  <a:lnTo>
                    <a:pt x="6315231" y="1538288"/>
                  </a:lnTo>
                  <a:lnTo>
                    <a:pt x="6324757" y="1581150"/>
                  </a:lnTo>
                  <a:lnTo>
                    <a:pt x="6331107" y="1627188"/>
                  </a:lnTo>
                  <a:lnTo>
                    <a:pt x="6331107" y="1676400"/>
                  </a:lnTo>
                  <a:lnTo>
                    <a:pt x="6331107" y="1725613"/>
                  </a:lnTo>
                  <a:lnTo>
                    <a:pt x="6324757" y="1771650"/>
                  </a:lnTo>
                  <a:lnTo>
                    <a:pt x="6315231" y="1814513"/>
                  </a:lnTo>
                  <a:lnTo>
                    <a:pt x="6302531" y="1857375"/>
                  </a:lnTo>
                  <a:lnTo>
                    <a:pt x="6291419" y="1897063"/>
                  </a:lnTo>
                  <a:lnTo>
                    <a:pt x="6272371" y="1936750"/>
                  </a:lnTo>
                  <a:lnTo>
                    <a:pt x="6253319" y="1974850"/>
                  </a:lnTo>
                  <a:lnTo>
                    <a:pt x="6229507" y="2005013"/>
                  </a:lnTo>
                  <a:lnTo>
                    <a:pt x="6204107" y="2035176"/>
                  </a:lnTo>
                  <a:lnTo>
                    <a:pt x="6180295" y="2063751"/>
                  </a:lnTo>
                  <a:lnTo>
                    <a:pt x="6150131" y="2087563"/>
                  </a:lnTo>
                  <a:lnTo>
                    <a:pt x="6121557" y="2106613"/>
                  </a:lnTo>
                  <a:lnTo>
                    <a:pt x="6088219" y="2120900"/>
                  </a:lnTo>
                  <a:lnTo>
                    <a:pt x="6054883" y="2133600"/>
                  </a:lnTo>
                  <a:lnTo>
                    <a:pt x="6019957" y="2139950"/>
                  </a:lnTo>
                  <a:lnTo>
                    <a:pt x="5986619" y="2143125"/>
                  </a:lnTo>
                  <a:lnTo>
                    <a:pt x="5934231" y="2139950"/>
                  </a:lnTo>
                  <a:lnTo>
                    <a:pt x="5878669" y="2130425"/>
                  </a:lnTo>
                  <a:lnTo>
                    <a:pt x="5753257" y="2100263"/>
                  </a:lnTo>
                  <a:lnTo>
                    <a:pt x="5691345" y="2087563"/>
                  </a:lnTo>
                  <a:lnTo>
                    <a:pt x="5631019" y="2078038"/>
                  </a:lnTo>
                  <a:lnTo>
                    <a:pt x="5602445" y="2074863"/>
                  </a:lnTo>
                  <a:lnTo>
                    <a:pt x="5575457" y="2074863"/>
                  </a:lnTo>
                  <a:lnTo>
                    <a:pt x="5550057" y="2078038"/>
                  </a:lnTo>
                  <a:lnTo>
                    <a:pt x="5529419" y="2081213"/>
                  </a:lnTo>
                  <a:lnTo>
                    <a:pt x="5529419" y="3365501"/>
                  </a:lnTo>
                  <a:lnTo>
                    <a:pt x="5526245" y="3389313"/>
                  </a:lnTo>
                  <a:lnTo>
                    <a:pt x="5516719" y="3414713"/>
                  </a:lnTo>
                  <a:lnTo>
                    <a:pt x="5504019" y="3438526"/>
                  </a:lnTo>
                  <a:lnTo>
                    <a:pt x="5489731" y="3457576"/>
                  </a:lnTo>
                  <a:lnTo>
                    <a:pt x="5470683" y="3471863"/>
                  </a:lnTo>
                  <a:lnTo>
                    <a:pt x="5450045" y="3484563"/>
                  </a:lnTo>
                  <a:lnTo>
                    <a:pt x="5424645" y="3490913"/>
                  </a:lnTo>
                  <a:lnTo>
                    <a:pt x="5397657" y="3494088"/>
                  </a:lnTo>
                  <a:lnTo>
                    <a:pt x="2243295" y="3494088"/>
                  </a:lnTo>
                  <a:lnTo>
                    <a:pt x="2235357" y="3487738"/>
                  </a:lnTo>
                  <a:lnTo>
                    <a:pt x="2225831" y="3478213"/>
                  </a:lnTo>
                  <a:lnTo>
                    <a:pt x="2209957" y="3457576"/>
                  </a:lnTo>
                  <a:lnTo>
                    <a:pt x="2203607" y="3429001"/>
                  </a:lnTo>
                  <a:lnTo>
                    <a:pt x="2197257" y="3402013"/>
                  </a:lnTo>
                  <a:lnTo>
                    <a:pt x="2197257" y="3370263"/>
                  </a:lnTo>
                  <a:lnTo>
                    <a:pt x="2203607" y="3333751"/>
                  </a:lnTo>
                  <a:lnTo>
                    <a:pt x="2206783" y="3300413"/>
                  </a:lnTo>
                  <a:lnTo>
                    <a:pt x="2216307" y="3263901"/>
                  </a:lnTo>
                  <a:lnTo>
                    <a:pt x="2235357" y="3186113"/>
                  </a:lnTo>
                  <a:lnTo>
                    <a:pt x="2255995" y="3109913"/>
                  </a:lnTo>
                  <a:lnTo>
                    <a:pt x="2271869" y="3040063"/>
                  </a:lnTo>
                  <a:lnTo>
                    <a:pt x="2275045" y="3005138"/>
                  </a:lnTo>
                  <a:lnTo>
                    <a:pt x="2278219" y="2974976"/>
                  </a:lnTo>
                  <a:lnTo>
                    <a:pt x="2275045" y="2941638"/>
                  </a:lnTo>
                  <a:lnTo>
                    <a:pt x="2268695" y="2906713"/>
                  </a:lnTo>
                  <a:lnTo>
                    <a:pt x="2255995" y="2876551"/>
                  </a:lnTo>
                  <a:lnTo>
                    <a:pt x="2240119" y="2846388"/>
                  </a:lnTo>
                  <a:lnTo>
                    <a:pt x="2222657" y="2814638"/>
                  </a:lnTo>
                  <a:lnTo>
                    <a:pt x="2200431" y="2787651"/>
                  </a:lnTo>
                  <a:lnTo>
                    <a:pt x="2173445" y="2763838"/>
                  </a:lnTo>
                  <a:lnTo>
                    <a:pt x="2144869" y="2738438"/>
                  </a:lnTo>
                  <a:lnTo>
                    <a:pt x="2111532" y="2717801"/>
                  </a:lnTo>
                  <a:lnTo>
                    <a:pt x="2078195" y="2698751"/>
                  </a:lnTo>
                  <a:lnTo>
                    <a:pt x="2041682" y="2679701"/>
                  </a:lnTo>
                  <a:lnTo>
                    <a:pt x="2001995" y="2668588"/>
                  </a:lnTo>
                  <a:lnTo>
                    <a:pt x="1959132" y="2655888"/>
                  </a:lnTo>
                  <a:lnTo>
                    <a:pt x="1914682" y="2646363"/>
                  </a:lnTo>
                  <a:lnTo>
                    <a:pt x="1868645" y="2643188"/>
                  </a:lnTo>
                  <a:lnTo>
                    <a:pt x="1822607" y="2640013"/>
                  </a:lnTo>
                  <a:lnTo>
                    <a:pt x="1776569" y="2643188"/>
                  </a:lnTo>
                  <a:lnTo>
                    <a:pt x="1730532" y="2646363"/>
                  </a:lnTo>
                  <a:lnTo>
                    <a:pt x="1687669" y="2655888"/>
                  </a:lnTo>
                  <a:lnTo>
                    <a:pt x="1647982" y="2668588"/>
                  </a:lnTo>
                  <a:lnTo>
                    <a:pt x="1608295" y="2679701"/>
                  </a:lnTo>
                  <a:lnTo>
                    <a:pt x="1568607" y="2698751"/>
                  </a:lnTo>
                  <a:lnTo>
                    <a:pt x="1535269" y="2717801"/>
                  </a:lnTo>
                  <a:lnTo>
                    <a:pt x="1503519" y="2738438"/>
                  </a:lnTo>
                  <a:lnTo>
                    <a:pt x="1473357" y="2763838"/>
                  </a:lnTo>
                  <a:lnTo>
                    <a:pt x="1447957" y="2787651"/>
                  </a:lnTo>
                  <a:lnTo>
                    <a:pt x="1424145" y="2814638"/>
                  </a:lnTo>
                  <a:lnTo>
                    <a:pt x="1405095" y="2846388"/>
                  </a:lnTo>
                  <a:lnTo>
                    <a:pt x="1390807" y="2876551"/>
                  </a:lnTo>
                  <a:lnTo>
                    <a:pt x="1378107" y="2906713"/>
                  </a:lnTo>
                  <a:lnTo>
                    <a:pt x="1371757" y="2941638"/>
                  </a:lnTo>
                  <a:lnTo>
                    <a:pt x="1368582" y="2974976"/>
                  </a:lnTo>
                  <a:lnTo>
                    <a:pt x="1371757" y="3008313"/>
                  </a:lnTo>
                  <a:lnTo>
                    <a:pt x="1378107" y="3044826"/>
                  </a:lnTo>
                  <a:lnTo>
                    <a:pt x="1397157" y="3119438"/>
                  </a:lnTo>
                  <a:lnTo>
                    <a:pt x="1443195" y="3276601"/>
                  </a:lnTo>
                  <a:lnTo>
                    <a:pt x="1460657" y="3349626"/>
                  </a:lnTo>
                  <a:lnTo>
                    <a:pt x="1463832" y="3382963"/>
                  </a:lnTo>
                  <a:lnTo>
                    <a:pt x="1467007" y="3411538"/>
                  </a:lnTo>
                  <a:lnTo>
                    <a:pt x="1463832" y="3438526"/>
                  </a:lnTo>
                  <a:lnTo>
                    <a:pt x="1457482" y="3462338"/>
                  </a:lnTo>
                  <a:lnTo>
                    <a:pt x="1451132" y="3471863"/>
                  </a:lnTo>
                  <a:lnTo>
                    <a:pt x="1446369" y="3481388"/>
                  </a:lnTo>
                  <a:lnTo>
                    <a:pt x="1436845" y="3487738"/>
                  </a:lnTo>
                  <a:lnTo>
                    <a:pt x="1427319" y="3494088"/>
                  </a:lnTo>
                  <a:lnTo>
                    <a:pt x="0" y="3494088"/>
                  </a:lnTo>
                  <a:close/>
                </a:path>
              </a:pathLst>
            </a:custGeom>
            <a:gradFill flip="none" rotWithShape="1">
              <a:gsLst>
                <a:gs pos="0">
                  <a:srgbClr val="91933D"/>
                </a:gs>
                <a:gs pos="100000">
                  <a:srgbClr val="C9CC62"/>
                </a:gs>
              </a:gsLst>
              <a:lin ang="18900000" scaled="1"/>
              <a:tileRect/>
            </a:gradFill>
            <a:ln>
              <a:noFill/>
            </a:ln>
            <a:effectLst>
              <a:glow rad="63500">
                <a:schemeClr val="bg1">
                  <a:alpha val="40000"/>
                </a:schemeClr>
              </a:glow>
              <a:outerShdw blurRad="127000" sx="101000" sy="101000" algn="ctr" rotWithShape="0">
                <a:schemeClr val="bg1"/>
              </a:outerShdw>
            </a:effectLst>
          </p:spPr>
          <p:txBody>
            <a:bodyPr lIns="182880" rIns="182880" anchor="ctr"/>
            <a:lstStyle/>
            <a:p>
              <a:pPr defTabSz="914172">
                <a:defRPr/>
              </a:pPr>
              <a:endParaRPr lang="en-US" sz="1200" b="1" dirty="0">
                <a:solidFill>
                  <a:srgbClr val="FFFFFF"/>
                </a:solidFill>
                <a:ea typeface="ＭＳ Ｐゴシック" charset="0"/>
              </a:endParaRPr>
            </a:p>
          </p:txBody>
        </p:sp>
        <p:sp>
          <p:nvSpPr>
            <p:cNvPr id="95243" name="Rectangle 10"/>
            <p:cNvSpPr>
              <a:spLocks noChangeArrowheads="1"/>
            </p:cNvSpPr>
            <p:nvPr/>
          </p:nvSpPr>
          <p:spPr bwMode="white">
            <a:xfrm>
              <a:off x="2638882" y="2235736"/>
              <a:ext cx="1550072" cy="387510"/>
            </a:xfrm>
            <a:prstGeom prst="rect">
              <a:avLst/>
            </a:prstGeom>
            <a:noFill/>
            <a:ln w="9525">
              <a:noFill/>
              <a:miter lim="800000"/>
              <a:headEnd/>
              <a:tailEnd/>
            </a:ln>
          </p:spPr>
          <p:txBody>
            <a:bodyPr wrap="none" lIns="0" tIns="0" rIns="0" bIns="0" anchor="ctr" anchorCtr="0">
              <a:spAutoFit/>
            </a:bodyPr>
            <a:lstStyle/>
            <a:p>
              <a:pPr algn="ctr" fontAlgn="base">
                <a:spcBef>
                  <a:spcPct val="0"/>
                </a:spcBef>
                <a:spcAft>
                  <a:spcPct val="0"/>
                </a:spcAft>
              </a:pPr>
              <a:r>
                <a:rPr lang="en-US" sz="1400" b="1" dirty="0">
                  <a:solidFill>
                    <a:srgbClr val="FFFFFF"/>
                  </a:solidFill>
                  <a:ea typeface="ＭＳ Ｐゴシック" charset="0"/>
                </a:rPr>
                <a:t>EX Series</a:t>
              </a:r>
            </a:p>
          </p:txBody>
        </p:sp>
        <p:pic>
          <p:nvPicPr>
            <p:cNvPr id="34" name="Picture 33" descr="Juniper-product-group4.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bwMode="gray">
            <a:xfrm>
              <a:off x="849086" y="1274893"/>
              <a:ext cx="1502229" cy="1896460"/>
            </a:xfrm>
            <a:prstGeom prst="rect">
              <a:avLst/>
            </a:prstGeom>
          </p:spPr>
        </p:pic>
      </p:grpSp>
      <p:grpSp>
        <p:nvGrpSpPr>
          <p:cNvPr id="9" name="Group 48"/>
          <p:cNvGrpSpPr/>
          <p:nvPr/>
        </p:nvGrpSpPr>
        <p:grpSpPr bwMode="gray">
          <a:xfrm>
            <a:off x="6179280" y="1238182"/>
            <a:ext cx="2702610" cy="813816"/>
            <a:chOff x="1119351" y="2918331"/>
            <a:chExt cx="1828800" cy="945999"/>
          </a:xfrm>
        </p:grpSpPr>
        <p:sp>
          <p:nvSpPr>
            <p:cNvPr id="31" name="Rectangle 30"/>
            <p:cNvSpPr/>
            <p:nvPr/>
          </p:nvSpPr>
          <p:spPr bwMode="gray">
            <a:xfrm>
              <a:off x="1119351" y="2918331"/>
              <a:ext cx="1828800" cy="945999"/>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endParaRPr lang="en-US" sz="1100" b="1" dirty="0">
                <a:solidFill>
                  <a:srgbClr val="FFFFFF"/>
                </a:solidFill>
              </a:endParaRPr>
            </a:p>
          </p:txBody>
        </p:sp>
        <p:sp>
          <p:nvSpPr>
            <p:cNvPr id="35" name="Rectangle 34"/>
            <p:cNvSpPr/>
            <p:nvPr/>
          </p:nvSpPr>
          <p:spPr bwMode="gray">
            <a:xfrm>
              <a:off x="1150884" y="2957992"/>
              <a:ext cx="1718441" cy="787683"/>
            </a:xfrm>
            <a:prstGeom prst="rect">
              <a:avLst/>
            </a:prstGeom>
          </p:spPr>
          <p:txBody>
            <a:bodyPr wrap="square">
              <a:spAutoFit/>
            </a:bodyPr>
            <a:lstStyle/>
            <a:p>
              <a:pPr algn="ctr" fontAlgn="base">
                <a:lnSpc>
                  <a:spcPct val="90000"/>
                </a:lnSpc>
                <a:spcBef>
                  <a:spcPct val="0"/>
                </a:spcBef>
                <a:spcAft>
                  <a:spcPct val="0"/>
                </a:spcAft>
              </a:pPr>
              <a:r>
                <a:rPr lang="en-US" sz="1400" b="1" dirty="0" smtClean="0">
                  <a:solidFill>
                    <a:srgbClr val="FFFFFF"/>
                  </a:solidFill>
                  <a:ea typeface="ＭＳ Ｐゴシック" charset="0"/>
                </a:rPr>
                <a:t>Wired-like experience on wireless – resiliency and performance</a:t>
              </a:r>
              <a:endParaRPr lang="en-US" sz="1400" b="1" dirty="0">
                <a:solidFill>
                  <a:srgbClr val="FFFFFF"/>
                </a:solidFill>
                <a:ea typeface="ＭＳ Ｐゴシック" charset="0"/>
              </a:endParaRPr>
            </a:p>
          </p:txBody>
        </p:sp>
      </p:grpSp>
      <p:grpSp>
        <p:nvGrpSpPr>
          <p:cNvPr id="10" name="Group 49"/>
          <p:cNvGrpSpPr/>
          <p:nvPr/>
        </p:nvGrpSpPr>
        <p:grpSpPr bwMode="gray">
          <a:xfrm>
            <a:off x="2881249" y="1242114"/>
            <a:ext cx="3102903" cy="813815"/>
            <a:chOff x="1119351" y="2918331"/>
            <a:chExt cx="1828800" cy="945999"/>
          </a:xfrm>
        </p:grpSpPr>
        <p:sp>
          <p:nvSpPr>
            <p:cNvPr id="38" name="Rectangle 37"/>
            <p:cNvSpPr/>
            <p:nvPr/>
          </p:nvSpPr>
          <p:spPr bwMode="gray">
            <a:xfrm>
              <a:off x="1119351" y="2918331"/>
              <a:ext cx="1828800" cy="945999"/>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endParaRPr lang="en-US" sz="1100" b="1" dirty="0">
                <a:solidFill>
                  <a:srgbClr val="FFFFFF"/>
                </a:solidFill>
              </a:endParaRPr>
            </a:p>
          </p:txBody>
        </p:sp>
        <p:sp>
          <p:nvSpPr>
            <p:cNvPr id="44" name="Rectangle 43"/>
            <p:cNvSpPr/>
            <p:nvPr/>
          </p:nvSpPr>
          <p:spPr bwMode="gray">
            <a:xfrm>
              <a:off x="1185149" y="2950162"/>
              <a:ext cx="1760240" cy="787684"/>
            </a:xfrm>
            <a:prstGeom prst="rect">
              <a:avLst/>
            </a:prstGeom>
          </p:spPr>
          <p:txBody>
            <a:bodyPr wrap="square">
              <a:spAutoFit/>
            </a:bodyPr>
            <a:lstStyle/>
            <a:p>
              <a:pPr algn="ctr" fontAlgn="base">
                <a:lnSpc>
                  <a:spcPct val="90000"/>
                </a:lnSpc>
                <a:spcBef>
                  <a:spcPct val="0"/>
                </a:spcBef>
                <a:spcAft>
                  <a:spcPct val="0"/>
                </a:spcAft>
              </a:pPr>
              <a:r>
                <a:rPr lang="en-US" sz="1400" b="1" dirty="0" smtClean="0">
                  <a:solidFill>
                    <a:srgbClr val="FFFFFF"/>
                  </a:solidFill>
                  <a:ea typeface="ＭＳ Ｐゴシック" charset="0"/>
                </a:rPr>
                <a:t>Simplified switching architecture, now a complete, feature-rich portfolio</a:t>
              </a:r>
            </a:p>
          </p:txBody>
        </p:sp>
      </p:grpSp>
      <p:grpSp>
        <p:nvGrpSpPr>
          <p:cNvPr id="11" name="Group 53"/>
          <p:cNvGrpSpPr/>
          <p:nvPr/>
        </p:nvGrpSpPr>
        <p:grpSpPr bwMode="gray">
          <a:xfrm>
            <a:off x="6165325" y="4990524"/>
            <a:ext cx="2702610" cy="813815"/>
            <a:chOff x="1119351" y="2918330"/>
            <a:chExt cx="1828800" cy="945998"/>
          </a:xfrm>
        </p:grpSpPr>
        <p:sp>
          <p:nvSpPr>
            <p:cNvPr id="46" name="Rectangle 45"/>
            <p:cNvSpPr/>
            <p:nvPr/>
          </p:nvSpPr>
          <p:spPr bwMode="gray">
            <a:xfrm>
              <a:off x="1119351" y="2918330"/>
              <a:ext cx="1828800" cy="945998"/>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endParaRPr lang="en-US" sz="1100" b="1" dirty="0">
                <a:solidFill>
                  <a:srgbClr val="FFFFFF"/>
                </a:solidFill>
              </a:endParaRPr>
            </a:p>
          </p:txBody>
        </p:sp>
        <p:sp>
          <p:nvSpPr>
            <p:cNvPr id="48" name="Rectangle 47"/>
            <p:cNvSpPr/>
            <p:nvPr/>
          </p:nvSpPr>
          <p:spPr bwMode="gray">
            <a:xfrm>
              <a:off x="1201933" y="3080074"/>
              <a:ext cx="1635860" cy="562290"/>
            </a:xfrm>
            <a:prstGeom prst="rect">
              <a:avLst/>
            </a:prstGeom>
          </p:spPr>
          <p:txBody>
            <a:bodyPr wrap="square">
              <a:spAutoFit/>
            </a:bodyPr>
            <a:lstStyle/>
            <a:p>
              <a:pPr algn="ctr" fontAlgn="base">
                <a:lnSpc>
                  <a:spcPct val="90000"/>
                </a:lnSpc>
                <a:spcBef>
                  <a:spcPct val="0"/>
                </a:spcBef>
                <a:spcAft>
                  <a:spcPct val="0"/>
                </a:spcAft>
              </a:pPr>
              <a:r>
                <a:rPr lang="en-US" sz="1400" b="1" dirty="0" smtClean="0">
                  <a:solidFill>
                    <a:srgbClr val="FFFFFF"/>
                  </a:solidFill>
                  <a:ea typeface="ＭＳ Ｐゴシック" charset="0"/>
                </a:rPr>
                <a:t>Device-agnostic secure connectivity</a:t>
              </a:r>
            </a:p>
          </p:txBody>
        </p:sp>
      </p:grpSp>
      <p:grpSp>
        <p:nvGrpSpPr>
          <p:cNvPr id="12" name="Group 57"/>
          <p:cNvGrpSpPr/>
          <p:nvPr/>
        </p:nvGrpSpPr>
        <p:grpSpPr bwMode="gray">
          <a:xfrm>
            <a:off x="2895204" y="4991361"/>
            <a:ext cx="3089737" cy="813816"/>
            <a:chOff x="1119351" y="2918331"/>
            <a:chExt cx="1828800" cy="945999"/>
          </a:xfrm>
        </p:grpSpPr>
        <p:sp>
          <p:nvSpPr>
            <p:cNvPr id="50" name="Rectangle 49"/>
            <p:cNvSpPr/>
            <p:nvPr/>
          </p:nvSpPr>
          <p:spPr bwMode="gray">
            <a:xfrm>
              <a:off x="1119351" y="2918331"/>
              <a:ext cx="1828800" cy="945999"/>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fontAlgn="base">
                <a:spcBef>
                  <a:spcPct val="0"/>
                </a:spcBef>
                <a:spcAft>
                  <a:spcPct val="0"/>
                </a:spcAft>
              </a:pPr>
              <a:endParaRPr lang="en-US" sz="1100" b="1" dirty="0">
                <a:solidFill>
                  <a:srgbClr val="FFFFFF"/>
                </a:solidFill>
              </a:endParaRPr>
            </a:p>
          </p:txBody>
        </p:sp>
        <p:sp>
          <p:nvSpPr>
            <p:cNvPr id="52" name="Rectangle 51"/>
            <p:cNvSpPr/>
            <p:nvPr/>
          </p:nvSpPr>
          <p:spPr bwMode="gray">
            <a:xfrm>
              <a:off x="1201933" y="3080074"/>
              <a:ext cx="1710269" cy="562290"/>
            </a:xfrm>
            <a:prstGeom prst="rect">
              <a:avLst/>
            </a:prstGeom>
          </p:spPr>
          <p:txBody>
            <a:bodyPr wrap="square">
              <a:spAutoFit/>
            </a:bodyPr>
            <a:lstStyle/>
            <a:p>
              <a:pPr algn="ctr" fontAlgn="base">
                <a:lnSpc>
                  <a:spcPct val="90000"/>
                </a:lnSpc>
                <a:spcBef>
                  <a:spcPct val="0"/>
                </a:spcBef>
                <a:spcAft>
                  <a:spcPct val="0"/>
                </a:spcAft>
              </a:pPr>
              <a:r>
                <a:rPr lang="en-US" sz="1400" b="1" dirty="0" smtClean="0">
                  <a:solidFill>
                    <a:srgbClr val="FFFFFF"/>
                  </a:solidFill>
                  <a:ea typeface="ＭＳ Ｐゴシック" charset="0"/>
                </a:rPr>
                <a:t>Security follows user, and application intelligence</a:t>
              </a:r>
            </a:p>
          </p:txBody>
        </p:sp>
      </p:grpSp>
      <p:grpSp>
        <p:nvGrpSpPr>
          <p:cNvPr id="14" name="Group 49"/>
          <p:cNvGrpSpPr/>
          <p:nvPr/>
        </p:nvGrpSpPr>
        <p:grpSpPr bwMode="gray">
          <a:xfrm>
            <a:off x="111639" y="1242153"/>
            <a:ext cx="2686324" cy="4589413"/>
            <a:chOff x="1119350" y="2918331"/>
            <a:chExt cx="1828801" cy="951296"/>
          </a:xfrm>
        </p:grpSpPr>
        <p:sp>
          <p:nvSpPr>
            <p:cNvPr id="45" name="Rectangle 44"/>
            <p:cNvSpPr/>
            <p:nvPr/>
          </p:nvSpPr>
          <p:spPr bwMode="gray">
            <a:xfrm>
              <a:off x="1119351" y="2918331"/>
              <a:ext cx="1828800" cy="945999"/>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fontAlgn="base">
                <a:spcBef>
                  <a:spcPct val="0"/>
                </a:spcBef>
                <a:spcAft>
                  <a:spcPct val="0"/>
                </a:spcAft>
              </a:pPr>
              <a:endParaRPr lang="en-US" sz="1200" b="1" dirty="0">
                <a:solidFill>
                  <a:srgbClr val="FFFFFF"/>
                </a:solidFill>
              </a:endParaRPr>
            </a:p>
          </p:txBody>
        </p:sp>
        <p:sp>
          <p:nvSpPr>
            <p:cNvPr id="47" name="Rectangle 46"/>
            <p:cNvSpPr/>
            <p:nvPr/>
          </p:nvSpPr>
          <p:spPr bwMode="gray">
            <a:xfrm>
              <a:off x="1119350" y="3068773"/>
              <a:ext cx="1818167" cy="800854"/>
            </a:xfrm>
            <a:prstGeom prst="rect">
              <a:avLst/>
            </a:prstGeom>
          </p:spPr>
          <p:txBody>
            <a:bodyPr wrap="square">
              <a:spAutoFit/>
            </a:bodyPr>
            <a:lstStyle/>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Simple for users</a:t>
              </a:r>
            </a:p>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Simple for IT</a:t>
              </a:r>
            </a:p>
            <a:p>
              <a:pPr algn="ctr" fontAlgn="base">
                <a:lnSpc>
                  <a:spcPct val="90000"/>
                </a:lnSpc>
                <a:spcBef>
                  <a:spcPct val="0"/>
                </a:spcBef>
                <a:spcAft>
                  <a:spcPct val="0"/>
                </a:spcAft>
              </a:pPr>
              <a:endParaRPr lang="en-US" sz="1600" b="1" dirty="0">
                <a:solidFill>
                  <a:srgbClr val="FFFFFF"/>
                </a:solidFill>
                <a:effectLst>
                  <a:outerShdw blurRad="50800" dist="38100" dir="2700000" algn="tl" rotWithShape="0">
                    <a:prstClr val="black">
                      <a:alpha val="40000"/>
                    </a:prstClr>
                  </a:outerShdw>
                </a:effectLst>
                <a:ea typeface="ＭＳ Ｐゴシック" charset="0"/>
              </a:endParaRPr>
            </a:p>
            <a:p>
              <a:pPr algn="ctr" fontAlgn="base">
                <a:lnSpc>
                  <a:spcPct val="90000"/>
                </a:lnSpc>
                <a:spcBef>
                  <a:spcPct val="0"/>
                </a:spcBef>
                <a:spcAft>
                  <a:spcPct val="0"/>
                </a:spcAft>
              </a:pPr>
              <a:endParaRPr lang="en-US" sz="1600" b="1" dirty="0" smtClean="0">
                <a:solidFill>
                  <a:srgbClr val="FFFFFF"/>
                </a:solidFill>
                <a:effectLst>
                  <a:outerShdw blurRad="50800" dist="38100" dir="2700000" algn="tl" rotWithShape="0">
                    <a:prstClr val="black">
                      <a:alpha val="40000"/>
                    </a:prstClr>
                  </a:outerShdw>
                </a:effectLst>
                <a:ea typeface="ＭＳ Ｐゴシック" charset="0"/>
              </a:endParaRPr>
            </a:p>
            <a:p>
              <a:pPr algn="ctr" fontAlgn="base">
                <a:lnSpc>
                  <a:spcPct val="90000"/>
                </a:lnSpc>
                <a:spcBef>
                  <a:spcPct val="0"/>
                </a:spcBef>
                <a:spcAft>
                  <a:spcPct val="0"/>
                </a:spcAft>
              </a:pPr>
              <a:endParaRPr lang="en-US" sz="1600" b="1" dirty="0" smtClean="0">
                <a:solidFill>
                  <a:srgbClr val="FFFFFF"/>
                </a:solidFill>
                <a:effectLst>
                  <a:outerShdw blurRad="50800" dist="38100" dir="2700000" algn="tl" rotWithShape="0">
                    <a:prstClr val="black">
                      <a:alpha val="40000"/>
                    </a:prstClr>
                  </a:outerShdw>
                </a:effectLst>
                <a:ea typeface="ＭＳ Ｐゴシック" charset="0"/>
              </a:endParaRPr>
            </a:p>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Superb </a:t>
              </a:r>
              <a:r>
                <a:rPr lang="en-US" sz="1600" b="1" dirty="0" err="1" smtClean="0">
                  <a:solidFill>
                    <a:srgbClr val="FFFFFF"/>
                  </a:solidFill>
                  <a:effectLst>
                    <a:outerShdw blurRad="50800" dist="38100" dir="2700000" algn="tl" rotWithShape="0">
                      <a:prstClr val="black">
                        <a:alpha val="40000"/>
                      </a:prstClr>
                    </a:outerShdw>
                  </a:effectLst>
                  <a:ea typeface="ＭＳ Ｐゴシック" charset="0"/>
                </a:rPr>
                <a:t>QoE</a:t>
              </a:r>
              <a:endParaRPr lang="en-US" sz="1600" b="1" dirty="0" smtClean="0">
                <a:solidFill>
                  <a:srgbClr val="FFFFFF"/>
                </a:solidFill>
                <a:effectLst>
                  <a:outerShdw blurRad="50800" dist="38100" dir="2700000" algn="tl" rotWithShape="0">
                    <a:prstClr val="black">
                      <a:alpha val="40000"/>
                    </a:prstClr>
                  </a:outerShdw>
                </a:effectLst>
                <a:ea typeface="ＭＳ Ｐゴシック" charset="0"/>
              </a:endParaRPr>
            </a:p>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Highly economic</a:t>
              </a:r>
            </a:p>
            <a:p>
              <a:pPr algn="ctr" fontAlgn="base">
                <a:lnSpc>
                  <a:spcPct val="90000"/>
                </a:lnSpc>
                <a:spcBef>
                  <a:spcPct val="0"/>
                </a:spcBef>
                <a:spcAft>
                  <a:spcPct val="0"/>
                </a:spcAft>
              </a:pPr>
              <a:endParaRPr lang="en-US" sz="1600" b="1" dirty="0" smtClean="0">
                <a:solidFill>
                  <a:srgbClr val="FFFFFF"/>
                </a:solidFill>
                <a:effectLst>
                  <a:outerShdw blurRad="50800" dist="38100" dir="2700000" algn="tl" rotWithShape="0">
                    <a:prstClr val="black">
                      <a:alpha val="40000"/>
                    </a:prstClr>
                  </a:outerShdw>
                </a:effectLst>
                <a:ea typeface="ＭＳ Ｐゴシック" charset="0"/>
              </a:endParaRPr>
            </a:p>
            <a:p>
              <a:pPr algn="ctr" fontAlgn="base">
                <a:lnSpc>
                  <a:spcPct val="90000"/>
                </a:lnSpc>
                <a:spcBef>
                  <a:spcPct val="0"/>
                </a:spcBef>
                <a:spcAft>
                  <a:spcPct val="0"/>
                </a:spcAft>
              </a:pPr>
              <a:endParaRPr lang="en-US" sz="1600" b="1" dirty="0">
                <a:solidFill>
                  <a:srgbClr val="FFFFFF"/>
                </a:solidFill>
                <a:effectLst>
                  <a:outerShdw blurRad="50800" dist="38100" dir="2700000" algn="tl" rotWithShape="0">
                    <a:prstClr val="black">
                      <a:alpha val="40000"/>
                    </a:prstClr>
                  </a:outerShdw>
                </a:effectLst>
                <a:ea typeface="ＭＳ Ｐゴシック" charset="0"/>
              </a:endParaRPr>
            </a:p>
            <a:p>
              <a:pPr algn="ctr" fontAlgn="base">
                <a:lnSpc>
                  <a:spcPct val="90000"/>
                </a:lnSpc>
                <a:spcBef>
                  <a:spcPct val="0"/>
                </a:spcBef>
                <a:spcAft>
                  <a:spcPct val="0"/>
                </a:spcAft>
              </a:pPr>
              <a:endParaRPr lang="en-US" sz="1600" b="1" dirty="0" smtClean="0">
                <a:solidFill>
                  <a:srgbClr val="FFFFFF"/>
                </a:solidFill>
                <a:effectLst>
                  <a:outerShdw blurRad="50800" dist="38100" dir="2700000" algn="tl" rotWithShape="0">
                    <a:prstClr val="black">
                      <a:alpha val="40000"/>
                    </a:prstClr>
                  </a:outerShdw>
                </a:effectLst>
                <a:ea typeface="ＭＳ Ｐゴシック" charset="0"/>
              </a:endParaRPr>
            </a:p>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Integrated security</a:t>
              </a:r>
            </a:p>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Always on resiliency</a:t>
              </a:r>
            </a:p>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High performance</a:t>
              </a:r>
            </a:p>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Simplified architecture</a:t>
              </a:r>
            </a:p>
            <a:p>
              <a:pPr algn="ctr" fontAlgn="base">
                <a:lnSpc>
                  <a:spcPct val="90000"/>
                </a:lnSpc>
                <a:spcBef>
                  <a:spcPct val="0"/>
                </a:spcBef>
                <a:spcAft>
                  <a:spcPct val="0"/>
                </a:spcAft>
              </a:pPr>
              <a:r>
                <a:rPr lang="en-US" sz="1600" b="1" dirty="0" smtClean="0">
                  <a:solidFill>
                    <a:srgbClr val="FFFFFF"/>
                  </a:solidFill>
                  <a:effectLst>
                    <a:outerShdw blurRad="50800" dist="38100" dir="2700000" algn="tl" rotWithShape="0">
                      <a:prstClr val="black">
                        <a:alpha val="40000"/>
                      </a:prstClr>
                    </a:outerShdw>
                  </a:effectLst>
                  <a:ea typeface="ＭＳ Ｐゴシック" charset="0"/>
                </a:rPr>
                <a:t>Automation</a:t>
              </a:r>
            </a:p>
            <a:p>
              <a:pPr algn="ctr" fontAlgn="base">
                <a:lnSpc>
                  <a:spcPct val="90000"/>
                </a:lnSpc>
                <a:spcBef>
                  <a:spcPct val="0"/>
                </a:spcBef>
                <a:spcAft>
                  <a:spcPct val="0"/>
                </a:spcAft>
              </a:pPr>
              <a:endParaRPr lang="en-US" sz="1600" b="1" dirty="0" smtClean="0">
                <a:solidFill>
                  <a:srgbClr val="FFFFFF"/>
                </a:solidFill>
                <a:effectLst>
                  <a:outerShdw blurRad="50800" dist="38100" dir="2700000" algn="tl" rotWithShape="0">
                    <a:prstClr val="black">
                      <a:alpha val="40000"/>
                    </a:prstClr>
                  </a:outerShdw>
                </a:effectLst>
                <a:ea typeface="ＭＳ Ｐゴシック" charset="0"/>
              </a:endParaRPr>
            </a:p>
            <a:p>
              <a:pPr algn="ctr" fontAlgn="base">
                <a:lnSpc>
                  <a:spcPct val="90000"/>
                </a:lnSpc>
                <a:spcBef>
                  <a:spcPct val="0"/>
                </a:spcBef>
                <a:spcAft>
                  <a:spcPct val="0"/>
                </a:spcAft>
              </a:pPr>
              <a:endParaRPr lang="en-US" sz="1600" b="1" dirty="0" smtClean="0">
                <a:solidFill>
                  <a:srgbClr val="FFFFFF"/>
                </a:solidFill>
                <a:effectLst>
                  <a:outerShdw blurRad="50800" dist="38100" dir="2700000" algn="tl" rotWithShape="0">
                    <a:prstClr val="black">
                      <a:alpha val="40000"/>
                    </a:prstClr>
                  </a:outerShdw>
                </a:effectLst>
                <a:ea typeface="ＭＳ Ｐゴシック" charset="0"/>
              </a:endParaRPr>
            </a:p>
          </p:txBody>
        </p:sp>
      </p:grpSp>
      <p:sp>
        <p:nvSpPr>
          <p:cNvPr id="13" name="Up Arrow 12"/>
          <p:cNvSpPr/>
          <p:nvPr/>
        </p:nvSpPr>
        <p:spPr>
          <a:xfrm>
            <a:off x="1225638" y="3642717"/>
            <a:ext cx="474470" cy="446616"/>
          </a:xfrm>
          <a:prstGeom prs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9" name="Up Arrow 48"/>
          <p:cNvSpPr/>
          <p:nvPr/>
        </p:nvSpPr>
        <p:spPr>
          <a:xfrm>
            <a:off x="1224533" y="2552963"/>
            <a:ext cx="474470" cy="446616"/>
          </a:xfrm>
          <a:prstGeom prst="up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pic>
        <p:nvPicPr>
          <p:cNvPr id="53" name="Picture 52" descr="WLA532_Left.png"/>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151002" y="2767890"/>
            <a:ext cx="345941" cy="289953"/>
          </a:xfrm>
          <a:prstGeom prst="rect">
            <a:avLst/>
          </a:prstGeom>
        </p:spPr>
      </p:pic>
    </p:spTree>
    <p:extLst>
      <p:ext uri="{BB962C8B-B14F-4D97-AF65-F5344CB8AC3E}">
        <p14:creationId xmlns:p14="http://schemas.microsoft.com/office/powerpoint/2010/main" val="3730389633"/>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gray">
          <a:xfrm rot="5400000">
            <a:off x="2476500" y="190500"/>
            <a:ext cx="6858000" cy="6477000"/>
          </a:xfrm>
          <a:prstGeom prst="rect">
            <a:avLst/>
          </a:prstGeom>
          <a:gradFill flip="none" rotWithShape="1">
            <a:gsLst>
              <a:gs pos="0">
                <a:srgbClr val="C0D0D9"/>
              </a:gs>
              <a:gs pos="50000">
                <a:srgbClr val="E4EAE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75488" y="256032"/>
            <a:ext cx="8220456" cy="740664"/>
          </a:xfrm>
        </p:spPr>
        <p:txBody>
          <a:bodyPr/>
          <a:lstStyle/>
          <a:p>
            <a:r>
              <a:rPr lang="en-US" smtClean="0"/>
              <a:t>THE SIMPLY CONNECTED story</a:t>
            </a:r>
            <a:endParaRPr lang="en-US" dirty="0"/>
          </a:p>
        </p:txBody>
      </p:sp>
      <p:sp>
        <p:nvSpPr>
          <p:cNvPr id="3" name="Content Placeholder 2"/>
          <p:cNvSpPr>
            <a:spLocks noGrp="1"/>
          </p:cNvSpPr>
          <p:nvPr>
            <p:ph sz="quarter" idx="10"/>
          </p:nvPr>
        </p:nvSpPr>
        <p:spPr>
          <a:xfrm>
            <a:off x="3048000" y="1134374"/>
            <a:ext cx="5715000" cy="2603277"/>
          </a:xfrm>
        </p:spPr>
        <p:txBody>
          <a:bodyPr wrap="square" lIns="0" tIns="0" rIns="0" bIns="0">
            <a:spAutoFit/>
          </a:bodyPr>
          <a:lstStyle/>
          <a:p>
            <a:pPr marL="225425" lvl="1">
              <a:spcBef>
                <a:spcPts val="600"/>
              </a:spcBef>
            </a:pPr>
            <a:r>
              <a:rPr lang="en-US" smtClean="0"/>
              <a:t>We will show you how a Juniper network manages voice and video calls from</a:t>
            </a:r>
            <a:br>
              <a:rPr lang="en-US" smtClean="0"/>
            </a:br>
            <a:r>
              <a:rPr lang="en-US" smtClean="0"/>
              <a:t>non-company owned devices and how our</a:t>
            </a:r>
            <a:br>
              <a:rPr lang="en-US" smtClean="0"/>
            </a:br>
            <a:r>
              <a:rPr lang="en-US" smtClean="0"/>
              <a:t>WL and EX series provide a uniquely resilient environment for the mobile user</a:t>
            </a:r>
          </a:p>
          <a:p>
            <a:pPr marL="225425" lvl="1">
              <a:spcBef>
                <a:spcPts val="600"/>
              </a:spcBef>
            </a:pPr>
            <a:r>
              <a:rPr lang="en-US" smtClean="0"/>
              <a:t>We will detail some of the </a:t>
            </a:r>
            <a:r>
              <a:rPr lang="en-US" b="1" smtClean="0"/>
              <a:t>key differentiating technologies</a:t>
            </a:r>
            <a:r>
              <a:rPr lang="en-US" smtClean="0"/>
              <a:t> that we have to offer for wireless and ethernet switching</a:t>
            </a:r>
            <a:endParaRPr lang="en-US" dirty="0"/>
          </a:p>
        </p:txBody>
      </p:sp>
      <p:sp>
        <p:nvSpPr>
          <p:cNvPr id="12" name="Rectangle 11"/>
          <p:cNvSpPr/>
          <p:nvPr/>
        </p:nvSpPr>
        <p:spPr>
          <a:xfrm>
            <a:off x="475488" y="1143000"/>
            <a:ext cx="2115312" cy="1366528"/>
          </a:xfrm>
          <a:prstGeom prst="rect">
            <a:avLst/>
          </a:prstGeom>
        </p:spPr>
        <p:txBody>
          <a:bodyPr wrap="square">
            <a:spAutoFit/>
          </a:bodyPr>
          <a:lstStyle/>
          <a:p>
            <a:pPr marL="0" lvl="1" indent="0">
              <a:lnSpc>
                <a:spcPct val="90000"/>
              </a:lnSpc>
              <a:spcBef>
                <a:spcPts val="1200"/>
              </a:spcBef>
              <a:spcAft>
                <a:spcPts val="0"/>
              </a:spcAft>
              <a:buNone/>
            </a:pPr>
            <a:r>
              <a:rPr lang="en-US" sz="2400" b="1" smtClean="0">
                <a:solidFill>
                  <a:srgbClr val="405E70"/>
                </a:solidFill>
              </a:rPr>
              <a:t>A DAY IN THE LIFE</a:t>
            </a:r>
            <a:r>
              <a:rPr lang="en-US" sz="2800" b="1" smtClean="0">
                <a:solidFill>
                  <a:srgbClr val="405E70"/>
                </a:solidFill>
              </a:rPr>
              <a:t/>
            </a:r>
            <a:br>
              <a:rPr lang="en-US" sz="2800" b="1" smtClean="0">
                <a:solidFill>
                  <a:srgbClr val="405E70"/>
                </a:solidFill>
              </a:rPr>
            </a:br>
            <a:r>
              <a:rPr lang="en-US" sz="2200" smtClean="0">
                <a:solidFill>
                  <a:srgbClr val="405E70"/>
                </a:solidFill>
              </a:rPr>
              <a:t>of a simply connected user</a:t>
            </a:r>
          </a:p>
        </p:txBody>
      </p:sp>
      <p:pic>
        <p:nvPicPr>
          <p:cNvPr id="9" name="Picture 8" descr="Smartphone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19200" y="3183024"/>
            <a:ext cx="304800" cy="551935"/>
          </a:xfrm>
          <a:prstGeom prst="rect">
            <a:avLst/>
          </a:prstGeom>
        </p:spPr>
      </p:pic>
      <p:pic>
        <p:nvPicPr>
          <p:cNvPr id="10" name="Picture 9" descr="Laptop.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5800" y="3962400"/>
            <a:ext cx="914400" cy="533400"/>
          </a:xfrm>
          <a:prstGeom prst="rect">
            <a:avLst/>
          </a:prstGeom>
        </p:spPr>
      </p:pic>
      <p:pic>
        <p:nvPicPr>
          <p:cNvPr id="15" name="Picture 14" descr="Ipad1.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33437" y="4793499"/>
            <a:ext cx="690563" cy="540501"/>
          </a:xfrm>
          <a:prstGeom prst="rect">
            <a:avLst/>
          </a:prstGeom>
        </p:spPr>
      </p:pic>
      <p:sp>
        <p:nvSpPr>
          <p:cNvPr id="23" name="Freeform 22"/>
          <p:cNvSpPr/>
          <p:nvPr/>
        </p:nvSpPr>
        <p:spPr>
          <a:xfrm>
            <a:off x="-284653" y="2333296"/>
            <a:ext cx="3682562" cy="3552059"/>
          </a:xfrm>
          <a:custGeom>
            <a:avLst/>
            <a:gdLst>
              <a:gd name="connsiteX0" fmla="*/ 1905876 w 2648607"/>
              <a:gd name="connsiteY0" fmla="*/ 0 h 4148083"/>
              <a:gd name="connsiteX1" fmla="*/ 2431393 w 2648607"/>
              <a:gd name="connsiteY1" fmla="*/ 662152 h 4148083"/>
              <a:gd name="connsiteX2" fmla="*/ 602593 w 2648607"/>
              <a:gd name="connsiteY2" fmla="*/ 1187669 h 4148083"/>
              <a:gd name="connsiteX3" fmla="*/ 35034 w 2648607"/>
              <a:gd name="connsiteY3" fmla="*/ 2774731 h 4148083"/>
              <a:gd name="connsiteX4" fmla="*/ 392386 w 2648607"/>
              <a:gd name="connsiteY4" fmla="*/ 3920359 h 4148083"/>
              <a:gd name="connsiteX5" fmla="*/ 1432910 w 2648607"/>
              <a:gd name="connsiteY5" fmla="*/ 4141076 h 4148083"/>
              <a:gd name="connsiteX0" fmla="*/ 1905876 w 2648607"/>
              <a:gd name="connsiteY0" fmla="*/ 122621 h 4270704"/>
              <a:gd name="connsiteX1" fmla="*/ 2431393 w 2648607"/>
              <a:gd name="connsiteY1" fmla="*/ 784773 h 4270704"/>
              <a:gd name="connsiteX2" fmla="*/ 602593 w 2648607"/>
              <a:gd name="connsiteY2" fmla="*/ 1310290 h 4270704"/>
              <a:gd name="connsiteX3" fmla="*/ 35034 w 2648607"/>
              <a:gd name="connsiteY3" fmla="*/ 2897352 h 4270704"/>
              <a:gd name="connsiteX4" fmla="*/ 392386 w 2648607"/>
              <a:gd name="connsiteY4" fmla="*/ 4042980 h 4270704"/>
              <a:gd name="connsiteX5" fmla="*/ 1432910 w 2648607"/>
              <a:gd name="connsiteY5" fmla="*/ 4263697 h 4270704"/>
              <a:gd name="connsiteX0" fmla="*/ 1905876 w 2496207"/>
              <a:gd name="connsiteY0" fmla="*/ 122621 h 4270704"/>
              <a:gd name="connsiteX1" fmla="*/ 2278993 w 2496207"/>
              <a:gd name="connsiteY1" fmla="*/ 905642 h 4270704"/>
              <a:gd name="connsiteX2" fmla="*/ 602593 w 2496207"/>
              <a:gd name="connsiteY2" fmla="*/ 1310290 h 4270704"/>
              <a:gd name="connsiteX3" fmla="*/ 35034 w 2496207"/>
              <a:gd name="connsiteY3" fmla="*/ 2897352 h 4270704"/>
              <a:gd name="connsiteX4" fmla="*/ 392386 w 2496207"/>
              <a:gd name="connsiteY4" fmla="*/ 4042980 h 4270704"/>
              <a:gd name="connsiteX5" fmla="*/ 1432910 w 2496207"/>
              <a:gd name="connsiteY5" fmla="*/ 4263697 h 4270704"/>
              <a:gd name="connsiteX0" fmla="*/ 1950545 w 2540876"/>
              <a:gd name="connsiteY0" fmla="*/ 122621 h 4270704"/>
              <a:gd name="connsiteX1" fmla="*/ 2323662 w 2540876"/>
              <a:gd name="connsiteY1" fmla="*/ 905642 h 4270704"/>
              <a:gd name="connsiteX2" fmla="*/ 647262 w 2540876"/>
              <a:gd name="connsiteY2" fmla="*/ 1310290 h 4270704"/>
              <a:gd name="connsiteX3" fmla="*/ 79703 w 2540876"/>
              <a:gd name="connsiteY3" fmla="*/ 2897352 h 4270704"/>
              <a:gd name="connsiteX4" fmla="*/ 437055 w 2540876"/>
              <a:gd name="connsiteY4" fmla="*/ 4042980 h 4270704"/>
              <a:gd name="connsiteX5" fmla="*/ 1477579 w 2540876"/>
              <a:gd name="connsiteY5" fmla="*/ 4263697 h 4270704"/>
              <a:gd name="connsiteX0" fmla="*/ 1950545 w 2540876"/>
              <a:gd name="connsiteY0" fmla="*/ 122621 h 4270704"/>
              <a:gd name="connsiteX1" fmla="*/ 2323662 w 2540876"/>
              <a:gd name="connsiteY1" fmla="*/ 905642 h 4270704"/>
              <a:gd name="connsiteX2" fmla="*/ 647262 w 2540876"/>
              <a:gd name="connsiteY2" fmla="*/ 1310290 h 4270704"/>
              <a:gd name="connsiteX3" fmla="*/ 79703 w 2540876"/>
              <a:gd name="connsiteY3" fmla="*/ 2897352 h 4270704"/>
              <a:gd name="connsiteX4" fmla="*/ 437055 w 2540876"/>
              <a:gd name="connsiteY4" fmla="*/ 4042980 h 4270704"/>
              <a:gd name="connsiteX5" fmla="*/ 1477579 w 2540876"/>
              <a:gd name="connsiteY5" fmla="*/ 4263697 h 4270704"/>
              <a:gd name="connsiteX0" fmla="*/ 1651876 w 2242207"/>
              <a:gd name="connsiteY0" fmla="*/ 122621 h 4270704"/>
              <a:gd name="connsiteX1" fmla="*/ 2024993 w 2242207"/>
              <a:gd name="connsiteY1" fmla="*/ 905642 h 4270704"/>
              <a:gd name="connsiteX2" fmla="*/ 348593 w 2242207"/>
              <a:gd name="connsiteY2" fmla="*/ 1310290 h 4270704"/>
              <a:gd name="connsiteX3" fmla="*/ 138386 w 2242207"/>
              <a:gd name="connsiteY3" fmla="*/ 4042980 h 4270704"/>
              <a:gd name="connsiteX4" fmla="*/ 1178910 w 2242207"/>
              <a:gd name="connsiteY4" fmla="*/ 4263697 h 4270704"/>
              <a:gd name="connsiteX0" fmla="*/ 1651876 w 2242207"/>
              <a:gd name="connsiteY0" fmla="*/ 122621 h 4270704"/>
              <a:gd name="connsiteX1" fmla="*/ 2024993 w 2242207"/>
              <a:gd name="connsiteY1" fmla="*/ 905642 h 4270704"/>
              <a:gd name="connsiteX2" fmla="*/ 348593 w 2242207"/>
              <a:gd name="connsiteY2" fmla="*/ 1310290 h 4270704"/>
              <a:gd name="connsiteX3" fmla="*/ 138386 w 2242207"/>
              <a:gd name="connsiteY3" fmla="*/ 4042980 h 4270704"/>
              <a:gd name="connsiteX4" fmla="*/ 1178910 w 2242207"/>
              <a:gd name="connsiteY4" fmla="*/ 4263697 h 4270704"/>
              <a:gd name="connsiteX0" fmla="*/ 1620345 w 2210676"/>
              <a:gd name="connsiteY0" fmla="*/ 122621 h 4281215"/>
              <a:gd name="connsiteX1" fmla="*/ 1993462 w 2210676"/>
              <a:gd name="connsiteY1" fmla="*/ 905642 h 4281215"/>
              <a:gd name="connsiteX2" fmla="*/ 317062 w 2210676"/>
              <a:gd name="connsiteY2" fmla="*/ 1310290 h 4281215"/>
              <a:gd name="connsiteX3" fmla="*/ 138386 w 2210676"/>
              <a:gd name="connsiteY3" fmla="*/ 4053491 h 4281215"/>
              <a:gd name="connsiteX4" fmla="*/ 1147379 w 2210676"/>
              <a:gd name="connsiteY4" fmla="*/ 4263697 h 4281215"/>
              <a:gd name="connsiteX0" fmla="*/ 1610710 w 2201041"/>
              <a:gd name="connsiteY0" fmla="*/ 122621 h 4270705"/>
              <a:gd name="connsiteX1" fmla="*/ 1983827 w 2201041"/>
              <a:gd name="connsiteY1" fmla="*/ 905642 h 4270705"/>
              <a:gd name="connsiteX2" fmla="*/ 307427 w 2201041"/>
              <a:gd name="connsiteY2" fmla="*/ 1310290 h 4270705"/>
              <a:gd name="connsiteX3" fmla="*/ 139262 w 2201041"/>
              <a:gd name="connsiteY3" fmla="*/ 4042981 h 4270705"/>
              <a:gd name="connsiteX4" fmla="*/ 1137744 w 2201041"/>
              <a:gd name="connsiteY4" fmla="*/ 4263697 h 4270705"/>
              <a:gd name="connsiteX0" fmla="*/ 1704427 w 2294758"/>
              <a:gd name="connsiteY0" fmla="*/ 122621 h 4270705"/>
              <a:gd name="connsiteX1" fmla="*/ 2077544 w 2294758"/>
              <a:gd name="connsiteY1" fmla="*/ 905642 h 4270705"/>
              <a:gd name="connsiteX2" fmla="*/ 401144 w 2294758"/>
              <a:gd name="connsiteY2" fmla="*/ 1310290 h 4270705"/>
              <a:gd name="connsiteX3" fmla="*/ 232979 w 2294758"/>
              <a:gd name="connsiteY3" fmla="*/ 4042981 h 4270705"/>
              <a:gd name="connsiteX4" fmla="*/ 1231461 w 2294758"/>
              <a:gd name="connsiteY4" fmla="*/ 4263697 h 4270705"/>
              <a:gd name="connsiteX0" fmla="*/ 2019737 w 2610068"/>
              <a:gd name="connsiteY0" fmla="*/ 122621 h 4270705"/>
              <a:gd name="connsiteX1" fmla="*/ 2392854 w 2610068"/>
              <a:gd name="connsiteY1" fmla="*/ 905642 h 4270705"/>
              <a:gd name="connsiteX2" fmla="*/ 716454 w 2610068"/>
              <a:gd name="connsiteY2" fmla="*/ 1310290 h 4270705"/>
              <a:gd name="connsiteX3" fmla="*/ 548289 w 2610068"/>
              <a:gd name="connsiteY3" fmla="*/ 4042981 h 4270705"/>
              <a:gd name="connsiteX4" fmla="*/ 1546771 w 2610068"/>
              <a:gd name="connsiteY4" fmla="*/ 4263697 h 4270705"/>
              <a:gd name="connsiteX0" fmla="*/ 2041634 w 2631965"/>
              <a:gd name="connsiteY0" fmla="*/ 122621 h 4270705"/>
              <a:gd name="connsiteX1" fmla="*/ 2414751 w 2631965"/>
              <a:gd name="connsiteY1" fmla="*/ 905642 h 4270705"/>
              <a:gd name="connsiteX2" fmla="*/ 738351 w 2631965"/>
              <a:gd name="connsiteY2" fmla="*/ 1310290 h 4270705"/>
              <a:gd name="connsiteX3" fmla="*/ 570186 w 2631965"/>
              <a:gd name="connsiteY3" fmla="*/ 4042981 h 4270705"/>
              <a:gd name="connsiteX4" fmla="*/ 1568668 w 2631965"/>
              <a:gd name="connsiteY4" fmla="*/ 4263697 h 4270705"/>
              <a:gd name="connsiteX0" fmla="*/ 2041634 w 2631965"/>
              <a:gd name="connsiteY0" fmla="*/ 122621 h 4270705"/>
              <a:gd name="connsiteX1" fmla="*/ 2414751 w 2631965"/>
              <a:gd name="connsiteY1" fmla="*/ 905642 h 4270705"/>
              <a:gd name="connsiteX2" fmla="*/ 738351 w 2631965"/>
              <a:gd name="connsiteY2" fmla="*/ 1310290 h 4270705"/>
              <a:gd name="connsiteX3" fmla="*/ 570186 w 2631965"/>
              <a:gd name="connsiteY3" fmla="*/ 4042981 h 4270705"/>
              <a:gd name="connsiteX4" fmla="*/ 1568668 w 2631965"/>
              <a:gd name="connsiteY4" fmla="*/ 4263697 h 4270705"/>
              <a:gd name="connsiteX0" fmla="*/ 2041634 w 2631965"/>
              <a:gd name="connsiteY0" fmla="*/ 122621 h 4267200"/>
              <a:gd name="connsiteX1" fmla="*/ 2414751 w 2631965"/>
              <a:gd name="connsiteY1" fmla="*/ 905642 h 4267200"/>
              <a:gd name="connsiteX2" fmla="*/ 738351 w 2631965"/>
              <a:gd name="connsiteY2" fmla="*/ 1310290 h 4267200"/>
              <a:gd name="connsiteX3" fmla="*/ 549165 w 2631965"/>
              <a:gd name="connsiteY3" fmla="*/ 4000940 h 4267200"/>
              <a:gd name="connsiteX4" fmla="*/ 1568668 w 2631965"/>
              <a:gd name="connsiteY4" fmla="*/ 4263697 h 4267200"/>
              <a:gd name="connsiteX0" fmla="*/ 2041634 w 2631965"/>
              <a:gd name="connsiteY0" fmla="*/ 122621 h 4267200"/>
              <a:gd name="connsiteX1" fmla="*/ 2414751 w 2631965"/>
              <a:gd name="connsiteY1" fmla="*/ 905642 h 4267200"/>
              <a:gd name="connsiteX2" fmla="*/ 738351 w 2631965"/>
              <a:gd name="connsiteY2" fmla="*/ 1310290 h 4267200"/>
              <a:gd name="connsiteX3" fmla="*/ 549165 w 2631965"/>
              <a:gd name="connsiteY3" fmla="*/ 4000940 h 4267200"/>
              <a:gd name="connsiteX4" fmla="*/ 1568668 w 2631965"/>
              <a:gd name="connsiteY4" fmla="*/ 4263697 h 4267200"/>
              <a:gd name="connsiteX0" fmla="*/ 2061779 w 2652110"/>
              <a:gd name="connsiteY0" fmla="*/ 122621 h 4267200"/>
              <a:gd name="connsiteX1" fmla="*/ 2434896 w 2652110"/>
              <a:gd name="connsiteY1" fmla="*/ 905642 h 4267200"/>
              <a:gd name="connsiteX2" fmla="*/ 758496 w 2652110"/>
              <a:gd name="connsiteY2" fmla="*/ 1310290 h 4267200"/>
              <a:gd name="connsiteX3" fmla="*/ 548289 w 2652110"/>
              <a:gd name="connsiteY3" fmla="*/ 3916857 h 4267200"/>
              <a:gd name="connsiteX4" fmla="*/ 1588813 w 2652110"/>
              <a:gd name="connsiteY4" fmla="*/ 4263697 h 4267200"/>
              <a:gd name="connsiteX0" fmla="*/ 2093310 w 2683641"/>
              <a:gd name="connsiteY0" fmla="*/ 122621 h 4267200"/>
              <a:gd name="connsiteX1" fmla="*/ 2466427 w 2683641"/>
              <a:gd name="connsiteY1" fmla="*/ 905642 h 4267200"/>
              <a:gd name="connsiteX2" fmla="*/ 790027 w 2683641"/>
              <a:gd name="connsiteY2" fmla="*/ 1310290 h 4267200"/>
              <a:gd name="connsiteX3" fmla="*/ 579820 w 2683641"/>
              <a:gd name="connsiteY3" fmla="*/ 3916857 h 4267200"/>
              <a:gd name="connsiteX4" fmla="*/ 1620344 w 2683641"/>
              <a:gd name="connsiteY4" fmla="*/ 4263697 h 4267200"/>
              <a:gd name="connsiteX0" fmla="*/ 2503214 w 2932386"/>
              <a:gd name="connsiteY0" fmla="*/ 122621 h 3752193"/>
              <a:gd name="connsiteX1" fmla="*/ 2466427 w 2932386"/>
              <a:gd name="connsiteY1" fmla="*/ 390635 h 3752193"/>
              <a:gd name="connsiteX2" fmla="*/ 790027 w 2932386"/>
              <a:gd name="connsiteY2" fmla="*/ 795283 h 3752193"/>
              <a:gd name="connsiteX3" fmla="*/ 579820 w 2932386"/>
              <a:gd name="connsiteY3" fmla="*/ 3401850 h 3752193"/>
              <a:gd name="connsiteX4" fmla="*/ 1620344 w 2932386"/>
              <a:gd name="connsiteY4" fmla="*/ 3748690 h 3752193"/>
              <a:gd name="connsiteX0" fmla="*/ 2503214 w 2503214"/>
              <a:gd name="connsiteY0" fmla="*/ 0 h 3629572"/>
              <a:gd name="connsiteX1" fmla="*/ 790027 w 2503214"/>
              <a:gd name="connsiteY1" fmla="*/ 672662 h 3629572"/>
              <a:gd name="connsiteX2" fmla="*/ 579820 w 2503214"/>
              <a:gd name="connsiteY2" fmla="*/ 3279229 h 3629572"/>
              <a:gd name="connsiteX3" fmla="*/ 1620344 w 2503214"/>
              <a:gd name="connsiteY3" fmla="*/ 3626069 h 3629572"/>
              <a:gd name="connsiteX0" fmla="*/ 2503214 w 2924066"/>
              <a:gd name="connsiteY0" fmla="*/ 0 h 3629572"/>
              <a:gd name="connsiteX1" fmla="*/ 790027 w 2924066"/>
              <a:gd name="connsiteY1" fmla="*/ 672662 h 3629572"/>
              <a:gd name="connsiteX2" fmla="*/ 579820 w 2924066"/>
              <a:gd name="connsiteY2" fmla="*/ 3279229 h 3629572"/>
              <a:gd name="connsiteX3" fmla="*/ 1620344 w 2924066"/>
              <a:gd name="connsiteY3" fmla="*/ 3626069 h 3629572"/>
              <a:gd name="connsiteX0" fmla="*/ 2503214 w 2924066"/>
              <a:gd name="connsiteY0" fmla="*/ 0 h 3629572"/>
              <a:gd name="connsiteX1" fmla="*/ 790027 w 2924066"/>
              <a:gd name="connsiteY1" fmla="*/ 672662 h 3629572"/>
              <a:gd name="connsiteX2" fmla="*/ 579820 w 2924066"/>
              <a:gd name="connsiteY2" fmla="*/ 3279229 h 3629572"/>
              <a:gd name="connsiteX3" fmla="*/ 1620344 w 2924066"/>
              <a:gd name="connsiteY3" fmla="*/ 3626069 h 3629572"/>
              <a:gd name="connsiteX0" fmla="*/ 2503214 w 2924066"/>
              <a:gd name="connsiteY0" fmla="*/ 0 h 3629572"/>
              <a:gd name="connsiteX1" fmla="*/ 790027 w 2924066"/>
              <a:gd name="connsiteY1" fmla="*/ 672662 h 3629572"/>
              <a:gd name="connsiteX2" fmla="*/ 579820 w 2924066"/>
              <a:gd name="connsiteY2" fmla="*/ 3279229 h 3629572"/>
              <a:gd name="connsiteX3" fmla="*/ 1620344 w 2924066"/>
              <a:gd name="connsiteY3" fmla="*/ 3626069 h 3629572"/>
              <a:gd name="connsiteX0" fmla="*/ 2503214 w 2924066"/>
              <a:gd name="connsiteY0" fmla="*/ 70945 h 3700517"/>
              <a:gd name="connsiteX1" fmla="*/ 790027 w 2924066"/>
              <a:gd name="connsiteY1" fmla="*/ 743607 h 3700517"/>
              <a:gd name="connsiteX2" fmla="*/ 579820 w 2924066"/>
              <a:gd name="connsiteY2" fmla="*/ 3350174 h 3700517"/>
              <a:gd name="connsiteX3" fmla="*/ 1620344 w 2924066"/>
              <a:gd name="connsiteY3" fmla="*/ 3697014 h 3700517"/>
              <a:gd name="connsiteX0" fmla="*/ 2503214 w 2924066"/>
              <a:gd name="connsiteY0" fmla="*/ 70945 h 3574393"/>
              <a:gd name="connsiteX1" fmla="*/ 790027 w 2924066"/>
              <a:gd name="connsiteY1" fmla="*/ 743607 h 3574393"/>
              <a:gd name="connsiteX2" fmla="*/ 579820 w 2924066"/>
              <a:gd name="connsiteY2" fmla="*/ 3350174 h 3574393"/>
              <a:gd name="connsiteX3" fmla="*/ 1651875 w 2924066"/>
              <a:gd name="connsiteY3" fmla="*/ 3570890 h 3574393"/>
              <a:gd name="connsiteX0" fmla="*/ 2503214 w 2924066"/>
              <a:gd name="connsiteY0" fmla="*/ 70945 h 3647965"/>
              <a:gd name="connsiteX1" fmla="*/ 790027 w 2924066"/>
              <a:gd name="connsiteY1" fmla="*/ 743607 h 3647965"/>
              <a:gd name="connsiteX2" fmla="*/ 579820 w 2924066"/>
              <a:gd name="connsiteY2" fmla="*/ 3350174 h 3647965"/>
              <a:gd name="connsiteX3" fmla="*/ 1651875 w 2924066"/>
              <a:gd name="connsiteY3" fmla="*/ 3570890 h 3647965"/>
              <a:gd name="connsiteX0" fmla="*/ 1855077 w 2275929"/>
              <a:gd name="connsiteY0" fmla="*/ 0 h 3499945"/>
              <a:gd name="connsiteX1" fmla="*/ 141890 w 2275929"/>
              <a:gd name="connsiteY1" fmla="*/ 672662 h 3499945"/>
              <a:gd name="connsiteX2" fmla="*/ 1003738 w 2275929"/>
              <a:gd name="connsiteY2" fmla="*/ 3499945 h 3499945"/>
              <a:gd name="connsiteX0" fmla="*/ 3248573 w 3669425"/>
              <a:gd name="connsiteY0" fmla="*/ 0 h 3667673"/>
              <a:gd name="connsiteX1" fmla="*/ 1535386 w 3669425"/>
              <a:gd name="connsiteY1" fmla="*/ 672662 h 3667673"/>
              <a:gd name="connsiteX2" fmla="*/ 2397234 w 3669425"/>
              <a:gd name="connsiteY2" fmla="*/ 3499945 h 3667673"/>
              <a:gd name="connsiteX0" fmla="*/ 3248573 w 3669425"/>
              <a:gd name="connsiteY0" fmla="*/ 0 h 3667673"/>
              <a:gd name="connsiteX1" fmla="*/ 1535386 w 3669425"/>
              <a:gd name="connsiteY1" fmla="*/ 672662 h 3667673"/>
              <a:gd name="connsiteX2" fmla="*/ 2397234 w 3669425"/>
              <a:gd name="connsiteY2" fmla="*/ 3499945 h 3667673"/>
              <a:gd name="connsiteX0" fmla="*/ 3248573 w 3669425"/>
              <a:gd name="connsiteY0" fmla="*/ 0 h 3667673"/>
              <a:gd name="connsiteX1" fmla="*/ 1535386 w 3669425"/>
              <a:gd name="connsiteY1" fmla="*/ 672662 h 3667673"/>
              <a:gd name="connsiteX2" fmla="*/ 2397234 w 3669425"/>
              <a:gd name="connsiteY2" fmla="*/ 3499945 h 3667673"/>
              <a:gd name="connsiteX0" fmla="*/ 3248573 w 3669425"/>
              <a:gd name="connsiteY0" fmla="*/ 0 h 3667673"/>
              <a:gd name="connsiteX1" fmla="*/ 1398751 w 3669425"/>
              <a:gd name="connsiteY1" fmla="*/ 798786 h 3667673"/>
              <a:gd name="connsiteX2" fmla="*/ 2397234 w 3669425"/>
              <a:gd name="connsiteY2" fmla="*/ 3499945 h 3667673"/>
              <a:gd name="connsiteX0" fmla="*/ 3248573 w 3669425"/>
              <a:gd name="connsiteY0" fmla="*/ 0 h 3667673"/>
              <a:gd name="connsiteX1" fmla="*/ 1398751 w 3669425"/>
              <a:gd name="connsiteY1" fmla="*/ 798786 h 3667673"/>
              <a:gd name="connsiteX2" fmla="*/ 2397234 w 3669425"/>
              <a:gd name="connsiteY2" fmla="*/ 3499945 h 3667673"/>
              <a:gd name="connsiteX0" fmla="*/ 3248573 w 3721976"/>
              <a:gd name="connsiteY0" fmla="*/ 0 h 3667673"/>
              <a:gd name="connsiteX1" fmla="*/ 1398751 w 3721976"/>
              <a:gd name="connsiteY1" fmla="*/ 798786 h 3667673"/>
              <a:gd name="connsiteX2" fmla="*/ 2397234 w 3721976"/>
              <a:gd name="connsiteY2" fmla="*/ 3499945 h 3667673"/>
              <a:gd name="connsiteX0" fmla="*/ 3248573 w 3721976"/>
              <a:gd name="connsiteY0" fmla="*/ 0 h 3667673"/>
              <a:gd name="connsiteX1" fmla="*/ 1398751 w 3721976"/>
              <a:gd name="connsiteY1" fmla="*/ 798786 h 3667673"/>
              <a:gd name="connsiteX2" fmla="*/ 2397234 w 3721976"/>
              <a:gd name="connsiteY2" fmla="*/ 3499945 h 3667673"/>
              <a:gd name="connsiteX0" fmla="*/ 3248573 w 3721976"/>
              <a:gd name="connsiteY0" fmla="*/ 0 h 3667673"/>
              <a:gd name="connsiteX1" fmla="*/ 1472323 w 3721976"/>
              <a:gd name="connsiteY1" fmla="*/ 861848 h 3667673"/>
              <a:gd name="connsiteX2" fmla="*/ 2397234 w 3721976"/>
              <a:gd name="connsiteY2" fmla="*/ 3499945 h 3667673"/>
              <a:gd name="connsiteX0" fmla="*/ 3248573 w 3721976"/>
              <a:gd name="connsiteY0" fmla="*/ 0 h 3667673"/>
              <a:gd name="connsiteX1" fmla="*/ 1472323 w 3721976"/>
              <a:gd name="connsiteY1" fmla="*/ 861848 h 3667673"/>
              <a:gd name="connsiteX2" fmla="*/ 2397234 w 3721976"/>
              <a:gd name="connsiteY2" fmla="*/ 3499945 h 3667673"/>
              <a:gd name="connsiteX0" fmla="*/ 2912242 w 3385645"/>
              <a:gd name="connsiteY0" fmla="*/ 0 h 3562569"/>
              <a:gd name="connsiteX1" fmla="*/ 1135992 w 3385645"/>
              <a:gd name="connsiteY1" fmla="*/ 861848 h 3562569"/>
              <a:gd name="connsiteX2" fmla="*/ 2060903 w 3385645"/>
              <a:gd name="connsiteY2" fmla="*/ 3499945 h 3562569"/>
              <a:gd name="connsiteX0" fmla="*/ 2859690 w 3333093"/>
              <a:gd name="connsiteY0" fmla="*/ 0 h 3552059"/>
              <a:gd name="connsiteX1" fmla="*/ 1135992 w 3333093"/>
              <a:gd name="connsiteY1" fmla="*/ 851338 h 3552059"/>
              <a:gd name="connsiteX2" fmla="*/ 2060903 w 3333093"/>
              <a:gd name="connsiteY2" fmla="*/ 3489435 h 3552059"/>
              <a:gd name="connsiteX0" fmla="*/ 2859690 w 3522279"/>
              <a:gd name="connsiteY0" fmla="*/ 0 h 3552059"/>
              <a:gd name="connsiteX1" fmla="*/ 1135992 w 3522279"/>
              <a:gd name="connsiteY1" fmla="*/ 851338 h 3552059"/>
              <a:gd name="connsiteX2" fmla="*/ 2060903 w 3522279"/>
              <a:gd name="connsiteY2" fmla="*/ 3489435 h 3552059"/>
              <a:gd name="connsiteX0" fmla="*/ 2859690 w 3682562"/>
              <a:gd name="connsiteY0" fmla="*/ 0 h 3552059"/>
              <a:gd name="connsiteX1" fmla="*/ 1135992 w 3682562"/>
              <a:gd name="connsiteY1" fmla="*/ 851338 h 3552059"/>
              <a:gd name="connsiteX2" fmla="*/ 2060903 w 3682562"/>
              <a:gd name="connsiteY2" fmla="*/ 3489435 h 3552059"/>
              <a:gd name="connsiteX0" fmla="*/ 2859690 w 3682562"/>
              <a:gd name="connsiteY0" fmla="*/ 0 h 3552059"/>
              <a:gd name="connsiteX1" fmla="*/ 1199053 w 3682562"/>
              <a:gd name="connsiteY1" fmla="*/ 867104 h 3552059"/>
              <a:gd name="connsiteX2" fmla="*/ 2060903 w 3682562"/>
              <a:gd name="connsiteY2" fmla="*/ 3489435 h 3552059"/>
              <a:gd name="connsiteX0" fmla="*/ 2859690 w 3682562"/>
              <a:gd name="connsiteY0" fmla="*/ 0 h 3552059"/>
              <a:gd name="connsiteX1" fmla="*/ 1199053 w 3682562"/>
              <a:gd name="connsiteY1" fmla="*/ 867104 h 3552059"/>
              <a:gd name="connsiteX2" fmla="*/ 2060903 w 3682562"/>
              <a:gd name="connsiteY2" fmla="*/ 3489435 h 3552059"/>
              <a:gd name="connsiteX0" fmla="*/ 2859690 w 3682562"/>
              <a:gd name="connsiteY0" fmla="*/ 0 h 3552059"/>
              <a:gd name="connsiteX1" fmla="*/ 1199053 w 3682562"/>
              <a:gd name="connsiteY1" fmla="*/ 867104 h 3552059"/>
              <a:gd name="connsiteX2" fmla="*/ 2060903 w 3682562"/>
              <a:gd name="connsiteY2" fmla="*/ 3489435 h 3552059"/>
              <a:gd name="connsiteX0" fmla="*/ 2859690 w 3682562"/>
              <a:gd name="connsiteY0" fmla="*/ 0 h 3552059"/>
              <a:gd name="connsiteX1" fmla="*/ 1230584 w 3682562"/>
              <a:gd name="connsiteY1" fmla="*/ 898636 h 3552059"/>
              <a:gd name="connsiteX2" fmla="*/ 2060903 w 3682562"/>
              <a:gd name="connsiteY2" fmla="*/ 3489435 h 3552059"/>
            </a:gdLst>
            <a:ahLst/>
            <a:cxnLst>
              <a:cxn ang="0">
                <a:pos x="connsiteX0" y="connsiteY0"/>
              </a:cxn>
              <a:cxn ang="0">
                <a:pos x="connsiteX1" y="connsiteY1"/>
              </a:cxn>
              <a:cxn ang="0">
                <a:pos x="connsiteX2" y="connsiteY2"/>
              </a:cxn>
            </a:cxnLst>
            <a:rect l="l" t="t" r="r" b="b"/>
            <a:pathLst>
              <a:path w="3682562" h="3552059">
                <a:moveTo>
                  <a:pt x="2859690" y="0"/>
                </a:moveTo>
                <a:cubicBezTo>
                  <a:pt x="3682562" y="368738"/>
                  <a:pt x="1921640" y="370490"/>
                  <a:pt x="1230584" y="898636"/>
                </a:cubicBezTo>
                <a:cubicBezTo>
                  <a:pt x="486977" y="1455684"/>
                  <a:pt x="0" y="3552059"/>
                  <a:pt x="2060903" y="3489435"/>
                </a:cubicBezTo>
              </a:path>
            </a:pathLst>
          </a:custGeom>
          <a:ln w="57150" cap="rnd">
            <a:solidFill>
              <a:srgbClr val="F26649"/>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Rectangle 26"/>
          <p:cNvSpPr>
            <a:spLocks noChangeArrowheads="1"/>
          </p:cNvSpPr>
          <p:nvPr/>
        </p:nvSpPr>
        <p:spPr bwMode="black">
          <a:xfrm>
            <a:off x="471488" y="6229350"/>
            <a:ext cx="530225" cy="198438"/>
          </a:xfrm>
          <a:prstGeom prst="rect">
            <a:avLst/>
          </a:prstGeom>
          <a:noFill/>
          <a:ln w="9525" algn="ctr">
            <a:noFill/>
            <a:miter lim="800000"/>
            <a:headEnd/>
            <a:tailEnd/>
          </a:ln>
        </p:spPr>
        <p:txBody>
          <a:bodyPr wrap="none" lIns="0" tIns="0" rIns="0" bIns="0" anchor="b"/>
          <a:lstStyle/>
          <a:p>
            <a:pPr algn="l" eaLnBrk="0" hangingPunct="0">
              <a:spcBef>
                <a:spcPct val="0"/>
              </a:spcBef>
              <a:tabLst>
                <a:tab pos="461963" algn="l"/>
                <a:tab pos="4572000" algn="ctr"/>
                <a:tab pos="8461375" algn="r"/>
                <a:tab pos="8855075" algn="r"/>
              </a:tabLst>
              <a:defRPr/>
            </a:pPr>
            <a:fld id="{E46DE64C-7D15-458B-8CF1-EEE6A14FF4AB}" type="slidenum">
              <a:rPr lang="en-US" sz="1000">
                <a:solidFill>
                  <a:srgbClr val="807F83"/>
                </a:solidFill>
                <a:latin typeface="Arial" pitchFamily="34" charset="0"/>
              </a:rPr>
              <a:pPr algn="l" eaLnBrk="0" hangingPunct="0">
                <a:spcBef>
                  <a:spcPct val="0"/>
                </a:spcBef>
                <a:tabLst>
                  <a:tab pos="461963" algn="l"/>
                  <a:tab pos="4572000" algn="ctr"/>
                  <a:tab pos="8461375" algn="r"/>
                  <a:tab pos="8855075" algn="r"/>
                </a:tabLst>
                <a:defRPr/>
              </a:pPr>
              <a:t>29</a:t>
            </a:fld>
            <a:endParaRPr lang="en-US" sz="1000" dirty="0">
              <a:solidFill>
                <a:srgbClr val="807F83"/>
              </a:solidFill>
              <a:latin typeface="Arial" pitchFamily="34" charset="0"/>
            </a:endParaRPr>
          </a:p>
        </p:txBody>
      </p:sp>
      <p:pic>
        <p:nvPicPr>
          <p:cNvPr id="18" name="Picture 17" descr="juniper_black.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63920" y="6316675"/>
            <a:ext cx="1111452" cy="303123"/>
          </a:xfrm>
          <a:prstGeom prst="rect">
            <a:avLst/>
          </a:prstGeom>
        </p:spPr>
      </p:pic>
      <p:sp>
        <p:nvSpPr>
          <p:cNvPr id="19" name="TextBox 18"/>
          <p:cNvSpPr txBox="1"/>
          <p:nvPr/>
        </p:nvSpPr>
        <p:spPr>
          <a:xfrm>
            <a:off x="3131511" y="6241145"/>
            <a:ext cx="2885726" cy="215444"/>
          </a:xfrm>
          <a:prstGeom prst="rect">
            <a:avLst/>
          </a:prstGeom>
          <a:noFill/>
        </p:spPr>
        <p:txBody>
          <a:bodyPr wrap="none" rtlCol="0">
            <a:spAutoFit/>
          </a:bodyPr>
          <a:lstStyle/>
          <a:p>
            <a:pPr marL="0" marR="0" indent="0" algn="ctr" defTabSz="914400" rtl="0" eaLnBrk="1" fontAlgn="base" latinLnBrk="0" hangingPunct="1">
              <a:lnSpc>
                <a:spcPct val="100000"/>
              </a:lnSpc>
              <a:spcBef>
                <a:spcPct val="50000"/>
              </a:spcBef>
              <a:spcAft>
                <a:spcPct val="0"/>
              </a:spcAft>
              <a:buClrTx/>
              <a:buSzTx/>
              <a:buFontTx/>
              <a:buNone/>
              <a:tabLst/>
              <a:defRPr/>
            </a:pPr>
            <a:r>
              <a:rPr lang="en-US" sz="800" dirty="0" smtClean="0">
                <a:solidFill>
                  <a:schemeClr val="accent6"/>
                </a:solidFill>
              </a:rPr>
              <a:t>Copyright </a:t>
            </a:r>
            <a:r>
              <a:rPr lang="en-US" sz="800" kern="1200" dirty="0" smtClean="0">
                <a:solidFill>
                  <a:schemeClr val="accent6"/>
                </a:solidFill>
                <a:latin typeface="Arial" charset="0"/>
                <a:ea typeface="ＭＳ Ｐゴシック" charset="-128"/>
                <a:cs typeface="+mn-cs"/>
              </a:rPr>
              <a:t>©</a:t>
            </a:r>
            <a:r>
              <a:rPr lang="en-US" sz="800" kern="1200" baseline="0" dirty="0" smtClean="0">
                <a:solidFill>
                  <a:schemeClr val="accent6"/>
                </a:solidFill>
                <a:latin typeface="Arial" charset="0"/>
                <a:ea typeface="ＭＳ Ｐゴシック" charset="-128"/>
                <a:cs typeface="+mn-cs"/>
              </a:rPr>
              <a:t> 2010 Juniper Networks, Inc.   www.juniper.net</a:t>
            </a:r>
            <a:endParaRPr lang="en-US" sz="800" dirty="0">
              <a:solidFill>
                <a:schemeClr val="accent6"/>
              </a:solidFill>
            </a:endParaRPr>
          </a:p>
        </p:txBody>
      </p:sp>
      <p:grpSp>
        <p:nvGrpSpPr>
          <p:cNvPr id="4" name="Group 6"/>
          <p:cNvGrpSpPr>
            <a:grpSpLocks/>
          </p:cNvGrpSpPr>
          <p:nvPr/>
        </p:nvGrpSpPr>
        <p:grpSpPr bwMode="auto">
          <a:xfrm>
            <a:off x="450850" y="238125"/>
            <a:ext cx="8240713" cy="5994400"/>
            <a:chOff x="284" y="150"/>
            <a:chExt cx="5182" cy="3776"/>
          </a:xfrm>
        </p:grpSpPr>
        <p:sp>
          <p:nvSpPr>
            <p:cNvPr id="22" name="Line 7"/>
            <p:cNvSpPr>
              <a:spLocks noChangeShapeType="1"/>
            </p:cNvSpPr>
            <p:nvPr/>
          </p:nvSpPr>
          <p:spPr bwMode="auto">
            <a:xfrm>
              <a:off x="284" y="3926"/>
              <a:ext cx="5182" cy="0"/>
            </a:xfrm>
            <a:prstGeom prst="line">
              <a:avLst/>
            </a:prstGeom>
            <a:noFill/>
            <a:ln w="12700">
              <a:solidFill>
                <a:srgbClr val="BABCBE"/>
              </a:solidFill>
              <a:round/>
              <a:headEnd/>
              <a:tailEnd/>
            </a:ln>
            <a:effectLst/>
          </p:spPr>
          <p:txBody>
            <a:bodyPr/>
            <a:lstStyle/>
            <a:p>
              <a:pPr>
                <a:defRPr/>
              </a:pPr>
              <a:endParaRPr lang="en-US" dirty="0">
                <a:latin typeface="Arial" pitchFamily="34" charset="0"/>
                <a:ea typeface="+mn-ea"/>
              </a:endParaRPr>
            </a:p>
          </p:txBody>
        </p:sp>
        <p:sp>
          <p:nvSpPr>
            <p:cNvPr id="26" name="Line 8"/>
            <p:cNvSpPr>
              <a:spLocks noChangeShapeType="1"/>
            </p:cNvSpPr>
            <p:nvPr/>
          </p:nvSpPr>
          <p:spPr bwMode="auto">
            <a:xfrm>
              <a:off x="284" y="602"/>
              <a:ext cx="5182" cy="0"/>
            </a:xfrm>
            <a:prstGeom prst="line">
              <a:avLst/>
            </a:prstGeom>
            <a:noFill/>
            <a:ln w="12700">
              <a:solidFill>
                <a:srgbClr val="BABCBE"/>
              </a:solidFill>
              <a:round/>
              <a:headEnd/>
              <a:tailEnd/>
            </a:ln>
            <a:effectLst/>
          </p:spPr>
          <p:txBody>
            <a:bodyPr/>
            <a:lstStyle/>
            <a:p>
              <a:pPr>
                <a:defRPr/>
              </a:pPr>
              <a:endParaRPr lang="en-US" dirty="0">
                <a:latin typeface="Arial" pitchFamily="34" charset="0"/>
                <a:ea typeface="+mn-ea"/>
              </a:endParaRPr>
            </a:p>
          </p:txBody>
        </p:sp>
        <p:sp>
          <p:nvSpPr>
            <p:cNvPr id="27" name="Line 9"/>
            <p:cNvSpPr>
              <a:spLocks noChangeShapeType="1"/>
            </p:cNvSpPr>
            <p:nvPr/>
          </p:nvSpPr>
          <p:spPr bwMode="auto">
            <a:xfrm>
              <a:off x="284" y="150"/>
              <a:ext cx="5182" cy="0"/>
            </a:xfrm>
            <a:prstGeom prst="line">
              <a:avLst/>
            </a:prstGeom>
            <a:noFill/>
            <a:ln w="12700">
              <a:solidFill>
                <a:srgbClr val="BABCBE"/>
              </a:solidFill>
              <a:round/>
              <a:headEnd/>
              <a:tailEnd/>
            </a:ln>
            <a:effectLst/>
          </p:spPr>
          <p:txBody>
            <a:bodyPr/>
            <a:lstStyle/>
            <a:p>
              <a:pPr>
                <a:defRPr/>
              </a:pPr>
              <a:endParaRPr lang="en-US" dirty="0">
                <a:latin typeface="Arial" pitchFamily="34" charset="0"/>
                <a:ea typeface="+mn-ea"/>
              </a:endParaRPr>
            </a:p>
          </p:txBody>
        </p:sp>
      </p:grpSp>
      <p:sp>
        <p:nvSpPr>
          <p:cNvPr id="24" name="1"/>
          <p:cNvSpPr/>
          <p:nvPr/>
        </p:nvSpPr>
        <p:spPr bwMode="gray">
          <a:xfrm>
            <a:off x="1502980" y="5537059"/>
            <a:ext cx="548640" cy="548640"/>
          </a:xfrm>
          <a:prstGeom prst="ellipse">
            <a:avLst/>
          </a:prstGeom>
          <a:solidFill>
            <a:schemeClr val="accent3"/>
          </a:solidFill>
          <a:ln w="28575" algn="ctr">
            <a:solidFill>
              <a:schemeClr val="bg1"/>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endParaRPr lang="en-US" sz="2400" b="1" dirty="0" smtClean="0">
              <a:solidFill>
                <a:schemeClr val="bg1"/>
              </a:solidFill>
              <a:latin typeface="+mn-lt"/>
              <a:cs typeface="+mn-cs"/>
            </a:endParaRPr>
          </a:p>
        </p:txBody>
      </p:sp>
      <p:pic>
        <p:nvPicPr>
          <p:cNvPr id="25" name="rays iPad" descr="Airwaves.png"/>
          <p:cNvPicPr>
            <a:picLocks noChangeAspect="1"/>
          </p:cNvPicPr>
          <p:nvPr/>
        </p:nvPicPr>
        <p:blipFill>
          <a:blip r:embed="rId7" cstate="email">
            <a:duotone>
              <a:prstClr val="black"/>
              <a:srgbClr val="5D87A1">
                <a:tint val="45000"/>
                <a:satMod val="400000"/>
              </a:srgbClr>
            </a:duotone>
            <a:lum bright="100000"/>
            <a:extLst>
              <a:ext uri="{28A0092B-C50C-407E-A947-70E740481C1C}">
                <a14:useLocalDpi xmlns:a14="http://schemas.microsoft.com/office/drawing/2010/main"/>
              </a:ext>
            </a:extLst>
          </a:blip>
          <a:stretch>
            <a:fillRect/>
          </a:stretch>
        </p:blipFill>
        <p:spPr bwMode="gray">
          <a:xfrm flipH="1">
            <a:off x="1617018" y="5645160"/>
            <a:ext cx="320565" cy="332438"/>
          </a:xfrm>
          <a:prstGeom prst="rect">
            <a:avLst/>
          </a:prstGeom>
          <a:noFill/>
          <a:ln>
            <a:noFill/>
          </a:ln>
          <a:effectLst/>
        </p:spPr>
      </p:pic>
      <p:sp>
        <p:nvSpPr>
          <p:cNvPr id="28" name="Rectangle 27"/>
          <p:cNvSpPr/>
          <p:nvPr/>
        </p:nvSpPr>
        <p:spPr>
          <a:xfrm>
            <a:off x="3200400" y="4038600"/>
            <a:ext cx="4953000" cy="830997"/>
          </a:xfrm>
          <a:prstGeom prst="rect">
            <a:avLst/>
          </a:prstGeom>
        </p:spPr>
        <p:txBody>
          <a:bodyPr wrap="square" lIns="0" tIns="0" rIns="0" bIns="0">
            <a:spAutoFit/>
          </a:bodyPr>
          <a:lstStyle/>
          <a:p>
            <a:pPr marL="4763" lvl="1">
              <a:spcBef>
                <a:spcPts val="600"/>
              </a:spcBef>
            </a:pPr>
            <a:r>
              <a:rPr lang="en-US" i="1" smtClean="0"/>
              <a:t>Our technical experts are standing by to take your detailed technical questions on any of the material presented at the end of this seminar</a:t>
            </a:r>
            <a:endParaRPr lang="en-US" i="1" dirty="0"/>
          </a:p>
        </p:txBody>
      </p:sp>
      <p:pic>
        <p:nvPicPr>
          <p:cNvPr id="164865"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845179" y="2645240"/>
            <a:ext cx="1169987" cy="3663950"/>
          </a:xfrm>
          <a:prstGeom prst="rect">
            <a:avLst/>
          </a:prstGeom>
          <a:noFill/>
          <a:ln w="9525">
            <a:noFill/>
            <a:miter lim="800000"/>
            <a:headEnd/>
            <a:tailEnd/>
          </a:ln>
          <a:effectLst/>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40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663" name="Rectangle 7"/>
          <p:cNvSpPr>
            <a:spLocks noGrp="1" noChangeArrowheads="1"/>
          </p:cNvSpPr>
          <p:nvPr>
            <p:ph type="title"/>
          </p:nvPr>
        </p:nvSpPr>
        <p:spPr/>
        <p:txBody>
          <a:bodyPr/>
          <a:lstStyle/>
          <a:p>
            <a:r>
              <a:rPr lang="en-US" dirty="0" smtClean="0"/>
              <a:t>The world is on the move </a:t>
            </a:r>
            <a:br>
              <a:rPr lang="en-US" dirty="0" smtClean="0"/>
            </a:br>
            <a:r>
              <a:rPr lang="en-US" sz="1800" dirty="0">
                <a:solidFill>
                  <a:srgbClr val="FF9539"/>
                </a:solidFill>
              </a:rPr>
              <a:t>the network can’t stand still</a:t>
            </a:r>
          </a:p>
        </p:txBody>
      </p:sp>
      <p:sp>
        <p:nvSpPr>
          <p:cNvPr id="1025" name="Rectangle 1024"/>
          <p:cNvSpPr/>
          <p:nvPr/>
        </p:nvSpPr>
        <p:spPr>
          <a:xfrm>
            <a:off x="2679192" y="1058167"/>
            <a:ext cx="3657600" cy="4952112"/>
          </a:xfrm>
          <a:prstGeom prst="rect">
            <a:avLst/>
          </a:prstGeom>
          <a:solidFill>
            <a:srgbClr val="FFFFFF">
              <a:lumMod val="9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nvGrpSpPr>
          <p:cNvPr id="1026" name="Group 1025"/>
          <p:cNvGrpSpPr/>
          <p:nvPr/>
        </p:nvGrpSpPr>
        <p:grpSpPr>
          <a:xfrm>
            <a:off x="2301313" y="2663024"/>
            <a:ext cx="4155196" cy="2370433"/>
            <a:chOff x="978812" y="194118"/>
            <a:chExt cx="6519963" cy="3719471"/>
          </a:xfrm>
        </p:grpSpPr>
        <p:pic>
          <p:nvPicPr>
            <p:cNvPr id="1027" name="Map" descr="\\psf\Host\Volumes\EP File Share\Juniper\Juniper Sunnyvale Extravaganza\Global Marketing Summit\Artwork\Slide 20\World_Gray_25.png"/>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p:blipFill>
          <p:spPr bwMode="auto">
            <a:xfrm>
              <a:off x="1571746" y="194118"/>
              <a:ext cx="5739180" cy="3719471"/>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028" name="TIER 1"/>
            <p:cNvGrpSpPr/>
            <p:nvPr/>
          </p:nvGrpSpPr>
          <p:grpSpPr>
            <a:xfrm>
              <a:off x="978812" y="1197797"/>
              <a:ext cx="6519963" cy="776686"/>
              <a:chOff x="978812" y="1196686"/>
              <a:chExt cx="6519963" cy="775967"/>
            </a:xfrm>
          </p:grpSpPr>
          <p:grpSp>
            <p:nvGrpSpPr>
              <p:cNvPr id="1029" name="Group 11"/>
              <p:cNvGrpSpPr/>
              <p:nvPr/>
            </p:nvGrpSpPr>
            <p:grpSpPr>
              <a:xfrm>
                <a:off x="978812" y="1196686"/>
                <a:ext cx="444686" cy="161227"/>
                <a:chOff x="352425" y="1703388"/>
                <a:chExt cx="479425" cy="184150"/>
              </a:xfrm>
              <a:solidFill>
                <a:srgbClr val="1D3645">
                  <a:lumMod val="50000"/>
                </a:srgbClr>
              </a:solidFill>
            </p:grpSpPr>
            <p:sp>
              <p:nvSpPr>
                <p:cNvPr id="1050" name="Freeform 212"/>
                <p:cNvSpPr>
                  <a:spLocks/>
                </p:cNvSpPr>
                <p:nvPr/>
              </p:nvSpPr>
              <p:spPr bwMode="auto">
                <a:xfrm>
                  <a:off x="796925" y="1709738"/>
                  <a:ext cx="15875" cy="12700"/>
                </a:xfrm>
                <a:custGeom>
                  <a:avLst/>
                  <a:gdLst>
                    <a:gd name="T0" fmla="*/ 0 w 10"/>
                    <a:gd name="T1" fmla="*/ 8 h 8"/>
                    <a:gd name="T2" fmla="*/ 2 w 10"/>
                    <a:gd name="T3" fmla="*/ 6 h 8"/>
                    <a:gd name="T4" fmla="*/ 4 w 10"/>
                    <a:gd name="T5" fmla="*/ 4 h 8"/>
                    <a:gd name="T6" fmla="*/ 6 w 10"/>
                    <a:gd name="T7" fmla="*/ 2 h 8"/>
                    <a:gd name="T8" fmla="*/ 10 w 10"/>
                    <a:gd name="T9" fmla="*/ 0 h 8"/>
                    <a:gd name="T10" fmla="*/ 10 w 10"/>
                    <a:gd name="T11" fmla="*/ 0 h 8"/>
                    <a:gd name="T12" fmla="*/ 8 w 10"/>
                    <a:gd name="T13" fmla="*/ 2 h 8"/>
                    <a:gd name="T14" fmla="*/ 6 w 10"/>
                    <a:gd name="T15" fmla="*/ 6 h 8"/>
                    <a:gd name="T16" fmla="*/ 4 w 10"/>
                    <a:gd name="T17" fmla="*/ 8 h 8"/>
                    <a:gd name="T18" fmla="*/ 0 w 10"/>
                    <a:gd name="T19" fmla="*/ 8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8">
                      <a:moveTo>
                        <a:pt x="0" y="8"/>
                      </a:moveTo>
                      <a:lnTo>
                        <a:pt x="2" y="6"/>
                      </a:lnTo>
                      <a:lnTo>
                        <a:pt x="4" y="4"/>
                      </a:lnTo>
                      <a:lnTo>
                        <a:pt x="6" y="2"/>
                      </a:lnTo>
                      <a:lnTo>
                        <a:pt x="10" y="0"/>
                      </a:lnTo>
                      <a:lnTo>
                        <a:pt x="10" y="0"/>
                      </a:lnTo>
                      <a:lnTo>
                        <a:pt x="8" y="2"/>
                      </a:lnTo>
                      <a:lnTo>
                        <a:pt x="6" y="6"/>
                      </a:lnTo>
                      <a:lnTo>
                        <a:pt x="4" y="8"/>
                      </a:lnTo>
                      <a:lnTo>
                        <a:pt x="0" y="8"/>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1" name="Freeform 213"/>
                <p:cNvSpPr>
                  <a:spLocks/>
                </p:cNvSpPr>
                <p:nvPr/>
              </p:nvSpPr>
              <p:spPr bwMode="auto">
                <a:xfrm>
                  <a:off x="822325" y="1703388"/>
                  <a:ext cx="9525" cy="6350"/>
                </a:xfrm>
                <a:custGeom>
                  <a:avLst/>
                  <a:gdLst>
                    <a:gd name="T0" fmla="*/ 0 w 6"/>
                    <a:gd name="T1" fmla="*/ 2 h 4"/>
                    <a:gd name="T2" fmla="*/ 0 w 6"/>
                    <a:gd name="T3" fmla="*/ 4 h 4"/>
                    <a:gd name="T4" fmla="*/ 4 w 6"/>
                    <a:gd name="T5" fmla="*/ 4 h 4"/>
                    <a:gd name="T6" fmla="*/ 6 w 6"/>
                    <a:gd name="T7" fmla="*/ 2 h 4"/>
                    <a:gd name="T8" fmla="*/ 6 w 6"/>
                    <a:gd name="T9" fmla="*/ 0 h 4"/>
                    <a:gd name="T10" fmla="*/ 0 w 6"/>
                    <a:gd name="T11" fmla="*/ 2 h 4"/>
                  </a:gdLst>
                  <a:ahLst/>
                  <a:cxnLst>
                    <a:cxn ang="0">
                      <a:pos x="T0" y="T1"/>
                    </a:cxn>
                    <a:cxn ang="0">
                      <a:pos x="T2" y="T3"/>
                    </a:cxn>
                    <a:cxn ang="0">
                      <a:pos x="T4" y="T5"/>
                    </a:cxn>
                    <a:cxn ang="0">
                      <a:pos x="T6" y="T7"/>
                    </a:cxn>
                    <a:cxn ang="0">
                      <a:pos x="T8" y="T9"/>
                    </a:cxn>
                    <a:cxn ang="0">
                      <a:pos x="T10" y="T11"/>
                    </a:cxn>
                  </a:cxnLst>
                  <a:rect l="0" t="0" r="r" b="b"/>
                  <a:pathLst>
                    <a:path w="6" h="4">
                      <a:moveTo>
                        <a:pt x="0" y="2"/>
                      </a:moveTo>
                      <a:lnTo>
                        <a:pt x="0" y="4"/>
                      </a:lnTo>
                      <a:lnTo>
                        <a:pt x="4" y="4"/>
                      </a:lnTo>
                      <a:lnTo>
                        <a:pt x="6" y="2"/>
                      </a:lnTo>
                      <a:lnTo>
                        <a:pt x="6" y="0"/>
                      </a:lnTo>
                      <a:lnTo>
                        <a:pt x="0"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2" name="Freeform 214"/>
                <p:cNvSpPr>
                  <a:spLocks/>
                </p:cNvSpPr>
                <p:nvPr/>
              </p:nvSpPr>
              <p:spPr bwMode="auto">
                <a:xfrm>
                  <a:off x="647700" y="1773238"/>
                  <a:ext cx="50800" cy="25400"/>
                </a:xfrm>
                <a:custGeom>
                  <a:avLst/>
                  <a:gdLst>
                    <a:gd name="T0" fmla="*/ 0 w 32"/>
                    <a:gd name="T1" fmla="*/ 8 h 16"/>
                    <a:gd name="T2" fmla="*/ 2 w 32"/>
                    <a:gd name="T3" fmla="*/ 10 h 16"/>
                    <a:gd name="T4" fmla="*/ 2 w 32"/>
                    <a:gd name="T5" fmla="*/ 14 h 16"/>
                    <a:gd name="T6" fmla="*/ 4 w 32"/>
                    <a:gd name="T7" fmla="*/ 14 h 16"/>
                    <a:gd name="T8" fmla="*/ 6 w 32"/>
                    <a:gd name="T9" fmla="*/ 12 h 16"/>
                    <a:gd name="T10" fmla="*/ 8 w 32"/>
                    <a:gd name="T11" fmla="*/ 12 h 16"/>
                    <a:gd name="T12" fmla="*/ 10 w 32"/>
                    <a:gd name="T13" fmla="*/ 14 h 16"/>
                    <a:gd name="T14" fmla="*/ 8 w 32"/>
                    <a:gd name="T15" fmla="*/ 16 h 16"/>
                    <a:gd name="T16" fmla="*/ 8 w 32"/>
                    <a:gd name="T17" fmla="*/ 16 h 16"/>
                    <a:gd name="T18" fmla="*/ 10 w 32"/>
                    <a:gd name="T19" fmla="*/ 16 h 16"/>
                    <a:gd name="T20" fmla="*/ 12 w 32"/>
                    <a:gd name="T21" fmla="*/ 16 h 16"/>
                    <a:gd name="T22" fmla="*/ 12 w 32"/>
                    <a:gd name="T23" fmla="*/ 16 h 16"/>
                    <a:gd name="T24" fmla="*/ 12 w 32"/>
                    <a:gd name="T25" fmla="*/ 14 h 16"/>
                    <a:gd name="T26" fmla="*/ 14 w 32"/>
                    <a:gd name="T27" fmla="*/ 12 h 16"/>
                    <a:gd name="T28" fmla="*/ 16 w 32"/>
                    <a:gd name="T29" fmla="*/ 10 h 16"/>
                    <a:gd name="T30" fmla="*/ 20 w 32"/>
                    <a:gd name="T31" fmla="*/ 10 h 16"/>
                    <a:gd name="T32" fmla="*/ 24 w 32"/>
                    <a:gd name="T33" fmla="*/ 8 h 16"/>
                    <a:gd name="T34" fmla="*/ 26 w 32"/>
                    <a:gd name="T35" fmla="*/ 6 h 16"/>
                    <a:gd name="T36" fmla="*/ 32 w 32"/>
                    <a:gd name="T37" fmla="*/ 6 h 16"/>
                    <a:gd name="T38" fmla="*/ 32 w 32"/>
                    <a:gd name="T39" fmla="*/ 4 h 16"/>
                    <a:gd name="T40" fmla="*/ 30 w 32"/>
                    <a:gd name="T41" fmla="*/ 0 h 16"/>
                    <a:gd name="T42" fmla="*/ 26 w 32"/>
                    <a:gd name="T43" fmla="*/ 0 h 16"/>
                    <a:gd name="T44" fmla="*/ 22 w 32"/>
                    <a:gd name="T45" fmla="*/ 0 h 16"/>
                    <a:gd name="T46" fmla="*/ 22 w 32"/>
                    <a:gd name="T47" fmla="*/ 2 h 16"/>
                    <a:gd name="T48" fmla="*/ 18 w 32"/>
                    <a:gd name="T49" fmla="*/ 2 h 16"/>
                    <a:gd name="T50" fmla="*/ 16 w 32"/>
                    <a:gd name="T51" fmla="*/ 0 h 16"/>
                    <a:gd name="T52" fmla="*/ 12 w 32"/>
                    <a:gd name="T53" fmla="*/ 0 h 16"/>
                    <a:gd name="T54" fmla="*/ 12 w 32"/>
                    <a:gd name="T55" fmla="*/ 2 h 16"/>
                    <a:gd name="T56" fmla="*/ 14 w 32"/>
                    <a:gd name="T57" fmla="*/ 4 h 16"/>
                    <a:gd name="T58" fmla="*/ 14 w 32"/>
                    <a:gd name="T59" fmla="*/ 6 h 16"/>
                    <a:gd name="T60" fmla="*/ 14 w 32"/>
                    <a:gd name="T61" fmla="*/ 8 h 16"/>
                    <a:gd name="T62" fmla="*/ 10 w 32"/>
                    <a:gd name="T63" fmla="*/ 6 h 16"/>
                    <a:gd name="T64" fmla="*/ 8 w 32"/>
                    <a:gd name="T65" fmla="*/ 2 h 16"/>
                    <a:gd name="T66" fmla="*/ 4 w 32"/>
                    <a:gd name="T67" fmla="*/ 2 h 16"/>
                    <a:gd name="T68" fmla="*/ 2 w 32"/>
                    <a:gd name="T69" fmla="*/ 6 h 16"/>
                    <a:gd name="T70" fmla="*/ 0 w 32"/>
                    <a:gd name="T71" fmla="*/ 6 h 16"/>
                    <a:gd name="T72" fmla="*/ 0 w 32"/>
                    <a:gd name="T73" fmla="*/ 8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2" h="16">
                      <a:moveTo>
                        <a:pt x="0" y="8"/>
                      </a:moveTo>
                      <a:lnTo>
                        <a:pt x="2" y="10"/>
                      </a:lnTo>
                      <a:lnTo>
                        <a:pt x="2" y="14"/>
                      </a:lnTo>
                      <a:lnTo>
                        <a:pt x="4" y="14"/>
                      </a:lnTo>
                      <a:lnTo>
                        <a:pt x="6" y="12"/>
                      </a:lnTo>
                      <a:lnTo>
                        <a:pt x="8" y="12"/>
                      </a:lnTo>
                      <a:lnTo>
                        <a:pt x="10" y="14"/>
                      </a:lnTo>
                      <a:lnTo>
                        <a:pt x="8" y="16"/>
                      </a:lnTo>
                      <a:lnTo>
                        <a:pt x="8" y="16"/>
                      </a:lnTo>
                      <a:lnTo>
                        <a:pt x="10" y="16"/>
                      </a:lnTo>
                      <a:lnTo>
                        <a:pt x="12" y="16"/>
                      </a:lnTo>
                      <a:lnTo>
                        <a:pt x="12" y="16"/>
                      </a:lnTo>
                      <a:lnTo>
                        <a:pt x="12" y="14"/>
                      </a:lnTo>
                      <a:lnTo>
                        <a:pt x="14" y="12"/>
                      </a:lnTo>
                      <a:lnTo>
                        <a:pt x="16" y="10"/>
                      </a:lnTo>
                      <a:lnTo>
                        <a:pt x="20" y="10"/>
                      </a:lnTo>
                      <a:lnTo>
                        <a:pt x="24" y="8"/>
                      </a:lnTo>
                      <a:lnTo>
                        <a:pt x="26" y="6"/>
                      </a:lnTo>
                      <a:lnTo>
                        <a:pt x="32" y="6"/>
                      </a:lnTo>
                      <a:lnTo>
                        <a:pt x="32" y="4"/>
                      </a:lnTo>
                      <a:lnTo>
                        <a:pt x="30" y="0"/>
                      </a:lnTo>
                      <a:lnTo>
                        <a:pt x="26" y="0"/>
                      </a:lnTo>
                      <a:lnTo>
                        <a:pt x="22" y="0"/>
                      </a:lnTo>
                      <a:lnTo>
                        <a:pt x="22" y="2"/>
                      </a:lnTo>
                      <a:lnTo>
                        <a:pt x="18" y="2"/>
                      </a:lnTo>
                      <a:lnTo>
                        <a:pt x="16" y="0"/>
                      </a:lnTo>
                      <a:lnTo>
                        <a:pt x="12" y="0"/>
                      </a:lnTo>
                      <a:lnTo>
                        <a:pt x="12" y="2"/>
                      </a:lnTo>
                      <a:lnTo>
                        <a:pt x="14" y="4"/>
                      </a:lnTo>
                      <a:lnTo>
                        <a:pt x="14" y="6"/>
                      </a:lnTo>
                      <a:lnTo>
                        <a:pt x="14" y="8"/>
                      </a:lnTo>
                      <a:lnTo>
                        <a:pt x="10" y="6"/>
                      </a:lnTo>
                      <a:lnTo>
                        <a:pt x="8" y="2"/>
                      </a:lnTo>
                      <a:lnTo>
                        <a:pt x="4" y="2"/>
                      </a:lnTo>
                      <a:lnTo>
                        <a:pt x="2" y="6"/>
                      </a:lnTo>
                      <a:lnTo>
                        <a:pt x="0" y="6"/>
                      </a:lnTo>
                      <a:lnTo>
                        <a:pt x="0" y="8"/>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3" name="Freeform 215"/>
                <p:cNvSpPr>
                  <a:spLocks/>
                </p:cNvSpPr>
                <p:nvPr/>
              </p:nvSpPr>
              <p:spPr bwMode="auto">
                <a:xfrm>
                  <a:off x="682625" y="1757363"/>
                  <a:ext cx="22225" cy="12700"/>
                </a:xfrm>
                <a:custGeom>
                  <a:avLst/>
                  <a:gdLst>
                    <a:gd name="T0" fmla="*/ 0 w 14"/>
                    <a:gd name="T1" fmla="*/ 6 h 8"/>
                    <a:gd name="T2" fmla="*/ 2 w 14"/>
                    <a:gd name="T3" fmla="*/ 8 h 8"/>
                    <a:gd name="T4" fmla="*/ 4 w 14"/>
                    <a:gd name="T5" fmla="*/ 6 h 8"/>
                    <a:gd name="T6" fmla="*/ 6 w 14"/>
                    <a:gd name="T7" fmla="*/ 6 h 8"/>
                    <a:gd name="T8" fmla="*/ 12 w 14"/>
                    <a:gd name="T9" fmla="*/ 6 h 8"/>
                    <a:gd name="T10" fmla="*/ 14 w 14"/>
                    <a:gd name="T11" fmla="*/ 4 h 8"/>
                    <a:gd name="T12" fmla="*/ 8 w 14"/>
                    <a:gd name="T13" fmla="*/ 2 h 8"/>
                    <a:gd name="T14" fmla="*/ 8 w 14"/>
                    <a:gd name="T15" fmla="*/ 0 h 8"/>
                    <a:gd name="T16" fmla="*/ 4 w 14"/>
                    <a:gd name="T17" fmla="*/ 2 h 8"/>
                    <a:gd name="T18" fmla="*/ 4 w 14"/>
                    <a:gd name="T19" fmla="*/ 4 h 8"/>
                    <a:gd name="T20" fmla="*/ 0 w 14"/>
                    <a:gd name="T21" fmla="*/ 4 h 8"/>
                    <a:gd name="T22" fmla="*/ 0 w 14"/>
                    <a:gd name="T23"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 h="8">
                      <a:moveTo>
                        <a:pt x="0" y="6"/>
                      </a:moveTo>
                      <a:lnTo>
                        <a:pt x="2" y="8"/>
                      </a:lnTo>
                      <a:lnTo>
                        <a:pt x="4" y="6"/>
                      </a:lnTo>
                      <a:lnTo>
                        <a:pt x="6" y="6"/>
                      </a:lnTo>
                      <a:lnTo>
                        <a:pt x="12" y="6"/>
                      </a:lnTo>
                      <a:lnTo>
                        <a:pt x="14" y="4"/>
                      </a:lnTo>
                      <a:lnTo>
                        <a:pt x="8" y="2"/>
                      </a:lnTo>
                      <a:lnTo>
                        <a:pt x="8" y="0"/>
                      </a:lnTo>
                      <a:lnTo>
                        <a:pt x="4" y="2"/>
                      </a:lnTo>
                      <a:lnTo>
                        <a:pt x="4" y="4"/>
                      </a:lnTo>
                      <a:lnTo>
                        <a:pt x="0" y="4"/>
                      </a:lnTo>
                      <a:lnTo>
                        <a:pt x="0"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4" name="Freeform 216"/>
                <p:cNvSpPr>
                  <a:spLocks/>
                </p:cNvSpPr>
                <p:nvPr/>
              </p:nvSpPr>
              <p:spPr bwMode="auto">
                <a:xfrm>
                  <a:off x="457200" y="1839913"/>
                  <a:ext cx="19050" cy="6350"/>
                </a:xfrm>
                <a:custGeom>
                  <a:avLst/>
                  <a:gdLst>
                    <a:gd name="T0" fmla="*/ 2 w 12"/>
                    <a:gd name="T1" fmla="*/ 0 h 4"/>
                    <a:gd name="T2" fmla="*/ 0 w 12"/>
                    <a:gd name="T3" fmla="*/ 2 h 4"/>
                    <a:gd name="T4" fmla="*/ 6 w 12"/>
                    <a:gd name="T5" fmla="*/ 4 h 4"/>
                    <a:gd name="T6" fmla="*/ 10 w 12"/>
                    <a:gd name="T7" fmla="*/ 4 h 4"/>
                    <a:gd name="T8" fmla="*/ 12 w 12"/>
                    <a:gd name="T9" fmla="*/ 0 h 4"/>
                    <a:gd name="T10" fmla="*/ 8 w 12"/>
                    <a:gd name="T11" fmla="*/ 0 h 4"/>
                    <a:gd name="T12" fmla="*/ 4 w 12"/>
                    <a:gd name="T13" fmla="*/ 0 h 4"/>
                    <a:gd name="T14" fmla="*/ 2 w 12"/>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4">
                      <a:moveTo>
                        <a:pt x="2" y="0"/>
                      </a:moveTo>
                      <a:lnTo>
                        <a:pt x="0" y="2"/>
                      </a:lnTo>
                      <a:lnTo>
                        <a:pt x="6" y="4"/>
                      </a:lnTo>
                      <a:lnTo>
                        <a:pt x="10" y="4"/>
                      </a:lnTo>
                      <a:lnTo>
                        <a:pt x="12" y="0"/>
                      </a:lnTo>
                      <a:lnTo>
                        <a:pt x="8" y="0"/>
                      </a:lnTo>
                      <a:lnTo>
                        <a:pt x="4" y="0"/>
                      </a:lnTo>
                      <a:lnTo>
                        <a:pt x="2"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5" name="Freeform 217"/>
                <p:cNvSpPr>
                  <a:spLocks/>
                </p:cNvSpPr>
                <p:nvPr/>
              </p:nvSpPr>
              <p:spPr bwMode="auto">
                <a:xfrm>
                  <a:off x="422275" y="1843088"/>
                  <a:ext cx="34925" cy="15875"/>
                </a:xfrm>
                <a:custGeom>
                  <a:avLst/>
                  <a:gdLst>
                    <a:gd name="T0" fmla="*/ 18 w 22"/>
                    <a:gd name="T1" fmla="*/ 0 h 10"/>
                    <a:gd name="T2" fmla="*/ 20 w 22"/>
                    <a:gd name="T3" fmla="*/ 2 h 10"/>
                    <a:gd name="T4" fmla="*/ 22 w 22"/>
                    <a:gd name="T5" fmla="*/ 6 h 10"/>
                    <a:gd name="T6" fmla="*/ 22 w 22"/>
                    <a:gd name="T7" fmla="*/ 6 h 10"/>
                    <a:gd name="T8" fmla="*/ 20 w 22"/>
                    <a:gd name="T9" fmla="*/ 6 h 10"/>
                    <a:gd name="T10" fmla="*/ 20 w 22"/>
                    <a:gd name="T11" fmla="*/ 8 h 10"/>
                    <a:gd name="T12" fmla="*/ 20 w 22"/>
                    <a:gd name="T13" fmla="*/ 8 h 10"/>
                    <a:gd name="T14" fmla="*/ 14 w 22"/>
                    <a:gd name="T15" fmla="*/ 8 h 10"/>
                    <a:gd name="T16" fmla="*/ 8 w 22"/>
                    <a:gd name="T17" fmla="*/ 8 h 10"/>
                    <a:gd name="T18" fmla="*/ 2 w 22"/>
                    <a:gd name="T19" fmla="*/ 10 h 10"/>
                    <a:gd name="T20" fmla="*/ 0 w 22"/>
                    <a:gd name="T21" fmla="*/ 8 h 10"/>
                    <a:gd name="T22" fmla="*/ 0 w 22"/>
                    <a:gd name="T23" fmla="*/ 8 h 10"/>
                    <a:gd name="T24" fmla="*/ 0 w 22"/>
                    <a:gd name="T25" fmla="*/ 8 h 10"/>
                    <a:gd name="T26" fmla="*/ 0 w 22"/>
                    <a:gd name="T27" fmla="*/ 6 h 10"/>
                    <a:gd name="T28" fmla="*/ 0 w 22"/>
                    <a:gd name="T29" fmla="*/ 6 h 10"/>
                    <a:gd name="T30" fmla="*/ 4 w 22"/>
                    <a:gd name="T31" fmla="*/ 4 h 10"/>
                    <a:gd name="T32" fmla="*/ 6 w 22"/>
                    <a:gd name="T33" fmla="*/ 2 h 10"/>
                    <a:gd name="T34" fmla="*/ 8 w 22"/>
                    <a:gd name="T35" fmla="*/ 2 h 10"/>
                    <a:gd name="T36" fmla="*/ 10 w 22"/>
                    <a:gd name="T37" fmla="*/ 2 h 10"/>
                    <a:gd name="T38" fmla="*/ 14 w 22"/>
                    <a:gd name="T39" fmla="*/ 0 h 10"/>
                    <a:gd name="T40" fmla="*/ 18 w 22"/>
                    <a:gd name="T4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10">
                      <a:moveTo>
                        <a:pt x="18" y="0"/>
                      </a:moveTo>
                      <a:lnTo>
                        <a:pt x="20" y="2"/>
                      </a:lnTo>
                      <a:lnTo>
                        <a:pt x="22" y="6"/>
                      </a:lnTo>
                      <a:lnTo>
                        <a:pt x="22" y="6"/>
                      </a:lnTo>
                      <a:lnTo>
                        <a:pt x="20" y="6"/>
                      </a:lnTo>
                      <a:lnTo>
                        <a:pt x="20" y="8"/>
                      </a:lnTo>
                      <a:lnTo>
                        <a:pt x="20" y="8"/>
                      </a:lnTo>
                      <a:lnTo>
                        <a:pt x="14" y="8"/>
                      </a:lnTo>
                      <a:lnTo>
                        <a:pt x="8" y="8"/>
                      </a:lnTo>
                      <a:lnTo>
                        <a:pt x="2" y="10"/>
                      </a:lnTo>
                      <a:lnTo>
                        <a:pt x="0" y="8"/>
                      </a:lnTo>
                      <a:lnTo>
                        <a:pt x="0" y="8"/>
                      </a:lnTo>
                      <a:lnTo>
                        <a:pt x="0" y="8"/>
                      </a:lnTo>
                      <a:lnTo>
                        <a:pt x="0" y="6"/>
                      </a:lnTo>
                      <a:lnTo>
                        <a:pt x="0" y="6"/>
                      </a:lnTo>
                      <a:lnTo>
                        <a:pt x="4" y="4"/>
                      </a:lnTo>
                      <a:lnTo>
                        <a:pt x="6" y="2"/>
                      </a:lnTo>
                      <a:lnTo>
                        <a:pt x="8" y="2"/>
                      </a:lnTo>
                      <a:lnTo>
                        <a:pt x="10" y="2"/>
                      </a:lnTo>
                      <a:lnTo>
                        <a:pt x="14" y="0"/>
                      </a:lnTo>
                      <a:lnTo>
                        <a:pt x="18"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6" name="Freeform 218"/>
                <p:cNvSpPr>
                  <a:spLocks/>
                </p:cNvSpPr>
                <p:nvPr/>
              </p:nvSpPr>
              <p:spPr bwMode="auto">
                <a:xfrm>
                  <a:off x="396875" y="1865313"/>
                  <a:ext cx="6350" cy="3175"/>
                </a:xfrm>
                <a:custGeom>
                  <a:avLst/>
                  <a:gdLst>
                    <a:gd name="T0" fmla="*/ 0 w 4"/>
                    <a:gd name="T1" fmla="*/ 0 h 2"/>
                    <a:gd name="T2" fmla="*/ 0 w 4"/>
                    <a:gd name="T3" fmla="*/ 0 h 2"/>
                    <a:gd name="T4" fmla="*/ 0 w 4"/>
                    <a:gd name="T5" fmla="*/ 2 h 2"/>
                    <a:gd name="T6" fmla="*/ 2 w 4"/>
                    <a:gd name="T7" fmla="*/ 2 h 2"/>
                    <a:gd name="T8" fmla="*/ 2 w 4"/>
                    <a:gd name="T9" fmla="*/ 2 h 2"/>
                    <a:gd name="T10" fmla="*/ 4 w 4"/>
                    <a:gd name="T11" fmla="*/ 0 h 2"/>
                    <a:gd name="T12" fmla="*/ 2 w 4"/>
                    <a:gd name="T13" fmla="*/ 0 h 2"/>
                    <a:gd name="T14" fmla="*/ 0 w 4"/>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2">
                      <a:moveTo>
                        <a:pt x="0" y="0"/>
                      </a:moveTo>
                      <a:lnTo>
                        <a:pt x="0" y="0"/>
                      </a:lnTo>
                      <a:lnTo>
                        <a:pt x="0" y="2"/>
                      </a:lnTo>
                      <a:lnTo>
                        <a:pt x="2" y="2"/>
                      </a:lnTo>
                      <a:lnTo>
                        <a:pt x="2" y="2"/>
                      </a:lnTo>
                      <a:lnTo>
                        <a:pt x="4" y="0"/>
                      </a:lnTo>
                      <a:lnTo>
                        <a:pt x="2" y="0"/>
                      </a:lnTo>
                      <a:lnTo>
                        <a:pt x="0"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7" name="Freeform 219"/>
                <p:cNvSpPr>
                  <a:spLocks/>
                </p:cNvSpPr>
                <p:nvPr/>
              </p:nvSpPr>
              <p:spPr bwMode="auto">
                <a:xfrm>
                  <a:off x="361950" y="1871663"/>
                  <a:ext cx="28575" cy="12700"/>
                </a:xfrm>
                <a:custGeom>
                  <a:avLst/>
                  <a:gdLst>
                    <a:gd name="T0" fmla="*/ 16 w 18"/>
                    <a:gd name="T1" fmla="*/ 2 h 8"/>
                    <a:gd name="T2" fmla="*/ 18 w 18"/>
                    <a:gd name="T3" fmla="*/ 0 h 8"/>
                    <a:gd name="T4" fmla="*/ 16 w 18"/>
                    <a:gd name="T5" fmla="*/ 0 h 8"/>
                    <a:gd name="T6" fmla="*/ 12 w 18"/>
                    <a:gd name="T7" fmla="*/ 0 h 8"/>
                    <a:gd name="T8" fmla="*/ 8 w 18"/>
                    <a:gd name="T9" fmla="*/ 0 h 8"/>
                    <a:gd name="T10" fmla="*/ 8 w 18"/>
                    <a:gd name="T11" fmla="*/ 2 h 8"/>
                    <a:gd name="T12" fmla="*/ 10 w 18"/>
                    <a:gd name="T13" fmla="*/ 4 h 8"/>
                    <a:gd name="T14" fmla="*/ 8 w 18"/>
                    <a:gd name="T15" fmla="*/ 4 h 8"/>
                    <a:gd name="T16" fmla="*/ 6 w 18"/>
                    <a:gd name="T17" fmla="*/ 6 h 8"/>
                    <a:gd name="T18" fmla="*/ 2 w 18"/>
                    <a:gd name="T19" fmla="*/ 8 h 8"/>
                    <a:gd name="T20" fmla="*/ 0 w 18"/>
                    <a:gd name="T21" fmla="*/ 8 h 8"/>
                    <a:gd name="T22" fmla="*/ 6 w 18"/>
                    <a:gd name="T23" fmla="*/ 8 h 8"/>
                    <a:gd name="T24" fmla="*/ 10 w 18"/>
                    <a:gd name="T25" fmla="*/ 6 h 8"/>
                    <a:gd name="T26" fmla="*/ 14 w 18"/>
                    <a:gd name="T27" fmla="*/ 4 h 8"/>
                    <a:gd name="T28" fmla="*/ 16 w 18"/>
                    <a:gd name="T2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 h="8">
                      <a:moveTo>
                        <a:pt x="16" y="2"/>
                      </a:moveTo>
                      <a:lnTo>
                        <a:pt x="18" y="0"/>
                      </a:lnTo>
                      <a:lnTo>
                        <a:pt x="16" y="0"/>
                      </a:lnTo>
                      <a:lnTo>
                        <a:pt x="12" y="0"/>
                      </a:lnTo>
                      <a:lnTo>
                        <a:pt x="8" y="0"/>
                      </a:lnTo>
                      <a:lnTo>
                        <a:pt x="8" y="2"/>
                      </a:lnTo>
                      <a:lnTo>
                        <a:pt x="10" y="4"/>
                      </a:lnTo>
                      <a:lnTo>
                        <a:pt x="8" y="4"/>
                      </a:lnTo>
                      <a:lnTo>
                        <a:pt x="6" y="6"/>
                      </a:lnTo>
                      <a:lnTo>
                        <a:pt x="2" y="8"/>
                      </a:lnTo>
                      <a:lnTo>
                        <a:pt x="0" y="8"/>
                      </a:lnTo>
                      <a:lnTo>
                        <a:pt x="6" y="8"/>
                      </a:lnTo>
                      <a:lnTo>
                        <a:pt x="10" y="6"/>
                      </a:lnTo>
                      <a:lnTo>
                        <a:pt x="14" y="4"/>
                      </a:lnTo>
                      <a:lnTo>
                        <a:pt x="16"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8" name="Freeform 220"/>
                <p:cNvSpPr>
                  <a:spLocks/>
                </p:cNvSpPr>
                <p:nvPr/>
              </p:nvSpPr>
              <p:spPr bwMode="auto">
                <a:xfrm>
                  <a:off x="352425" y="1878013"/>
                  <a:ext cx="6350" cy="9525"/>
                </a:xfrm>
                <a:custGeom>
                  <a:avLst/>
                  <a:gdLst>
                    <a:gd name="T0" fmla="*/ 4 w 4"/>
                    <a:gd name="T1" fmla="*/ 2 h 6"/>
                    <a:gd name="T2" fmla="*/ 2 w 4"/>
                    <a:gd name="T3" fmla="*/ 0 h 6"/>
                    <a:gd name="T4" fmla="*/ 0 w 4"/>
                    <a:gd name="T5" fmla="*/ 2 h 6"/>
                    <a:gd name="T6" fmla="*/ 0 w 4"/>
                    <a:gd name="T7" fmla="*/ 4 h 6"/>
                    <a:gd name="T8" fmla="*/ 2 w 4"/>
                    <a:gd name="T9" fmla="*/ 6 h 6"/>
                    <a:gd name="T10" fmla="*/ 4 w 4"/>
                    <a:gd name="T11" fmla="*/ 2 h 6"/>
                  </a:gdLst>
                  <a:ahLst/>
                  <a:cxnLst>
                    <a:cxn ang="0">
                      <a:pos x="T0" y="T1"/>
                    </a:cxn>
                    <a:cxn ang="0">
                      <a:pos x="T2" y="T3"/>
                    </a:cxn>
                    <a:cxn ang="0">
                      <a:pos x="T4" y="T5"/>
                    </a:cxn>
                    <a:cxn ang="0">
                      <a:pos x="T6" y="T7"/>
                    </a:cxn>
                    <a:cxn ang="0">
                      <a:pos x="T8" y="T9"/>
                    </a:cxn>
                    <a:cxn ang="0">
                      <a:pos x="T10" y="T11"/>
                    </a:cxn>
                  </a:cxnLst>
                  <a:rect l="0" t="0" r="r" b="b"/>
                  <a:pathLst>
                    <a:path w="4" h="6">
                      <a:moveTo>
                        <a:pt x="4" y="2"/>
                      </a:moveTo>
                      <a:lnTo>
                        <a:pt x="2" y="0"/>
                      </a:lnTo>
                      <a:lnTo>
                        <a:pt x="0" y="2"/>
                      </a:lnTo>
                      <a:lnTo>
                        <a:pt x="0" y="4"/>
                      </a:lnTo>
                      <a:lnTo>
                        <a:pt x="2" y="6"/>
                      </a:lnTo>
                      <a:lnTo>
                        <a:pt x="4"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59" name="Freeform 221"/>
                <p:cNvSpPr>
                  <a:spLocks/>
                </p:cNvSpPr>
                <p:nvPr/>
              </p:nvSpPr>
              <p:spPr bwMode="auto">
                <a:xfrm>
                  <a:off x="511175" y="1836738"/>
                  <a:ext cx="6350" cy="3175"/>
                </a:xfrm>
                <a:custGeom>
                  <a:avLst/>
                  <a:gdLst>
                    <a:gd name="T0" fmla="*/ 0 w 4"/>
                    <a:gd name="T1" fmla="*/ 0 h 2"/>
                    <a:gd name="T2" fmla="*/ 2 w 4"/>
                    <a:gd name="T3" fmla="*/ 2 h 2"/>
                    <a:gd name="T4" fmla="*/ 4 w 4"/>
                    <a:gd name="T5" fmla="*/ 0 h 2"/>
                    <a:gd name="T6" fmla="*/ 4 w 4"/>
                    <a:gd name="T7" fmla="*/ 0 h 2"/>
                    <a:gd name="T8" fmla="*/ 2 w 4"/>
                    <a:gd name="T9" fmla="*/ 0 h 2"/>
                    <a:gd name="T10" fmla="*/ 0 w 4"/>
                    <a:gd name="T11" fmla="*/ 0 h 2"/>
                  </a:gdLst>
                  <a:ahLst/>
                  <a:cxnLst>
                    <a:cxn ang="0">
                      <a:pos x="T0" y="T1"/>
                    </a:cxn>
                    <a:cxn ang="0">
                      <a:pos x="T2" y="T3"/>
                    </a:cxn>
                    <a:cxn ang="0">
                      <a:pos x="T4" y="T5"/>
                    </a:cxn>
                    <a:cxn ang="0">
                      <a:pos x="T6" y="T7"/>
                    </a:cxn>
                    <a:cxn ang="0">
                      <a:pos x="T8" y="T9"/>
                    </a:cxn>
                    <a:cxn ang="0">
                      <a:pos x="T10" y="T11"/>
                    </a:cxn>
                  </a:cxnLst>
                  <a:rect l="0" t="0" r="r" b="b"/>
                  <a:pathLst>
                    <a:path w="4" h="2">
                      <a:moveTo>
                        <a:pt x="0" y="0"/>
                      </a:moveTo>
                      <a:lnTo>
                        <a:pt x="2" y="2"/>
                      </a:lnTo>
                      <a:lnTo>
                        <a:pt x="4" y="0"/>
                      </a:lnTo>
                      <a:lnTo>
                        <a:pt x="4" y="0"/>
                      </a:lnTo>
                      <a:lnTo>
                        <a:pt x="2" y="0"/>
                      </a:lnTo>
                      <a:lnTo>
                        <a:pt x="0"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60" name="Freeform 222"/>
                <p:cNvSpPr>
                  <a:spLocks/>
                </p:cNvSpPr>
                <p:nvPr/>
              </p:nvSpPr>
              <p:spPr bwMode="auto">
                <a:xfrm>
                  <a:off x="523875" y="1839913"/>
                  <a:ext cx="3175" cy="6350"/>
                </a:xfrm>
                <a:custGeom>
                  <a:avLst/>
                  <a:gdLst>
                    <a:gd name="T0" fmla="*/ 0 w 2"/>
                    <a:gd name="T1" fmla="*/ 2 h 4"/>
                    <a:gd name="T2" fmla="*/ 0 w 2"/>
                    <a:gd name="T3" fmla="*/ 4 h 4"/>
                    <a:gd name="T4" fmla="*/ 2 w 2"/>
                    <a:gd name="T5" fmla="*/ 2 h 4"/>
                    <a:gd name="T6" fmla="*/ 2 w 2"/>
                    <a:gd name="T7" fmla="*/ 0 h 4"/>
                    <a:gd name="T8" fmla="*/ 0 w 2"/>
                    <a:gd name="T9" fmla="*/ 2 h 4"/>
                  </a:gdLst>
                  <a:ahLst/>
                  <a:cxnLst>
                    <a:cxn ang="0">
                      <a:pos x="T0" y="T1"/>
                    </a:cxn>
                    <a:cxn ang="0">
                      <a:pos x="T2" y="T3"/>
                    </a:cxn>
                    <a:cxn ang="0">
                      <a:pos x="T4" y="T5"/>
                    </a:cxn>
                    <a:cxn ang="0">
                      <a:pos x="T6" y="T7"/>
                    </a:cxn>
                    <a:cxn ang="0">
                      <a:pos x="T8" y="T9"/>
                    </a:cxn>
                  </a:cxnLst>
                  <a:rect l="0" t="0" r="r" b="b"/>
                  <a:pathLst>
                    <a:path w="2" h="4">
                      <a:moveTo>
                        <a:pt x="0" y="2"/>
                      </a:moveTo>
                      <a:lnTo>
                        <a:pt x="0" y="4"/>
                      </a:lnTo>
                      <a:lnTo>
                        <a:pt x="2" y="2"/>
                      </a:lnTo>
                      <a:lnTo>
                        <a:pt x="2" y="0"/>
                      </a:lnTo>
                      <a:lnTo>
                        <a:pt x="0"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61" name="Freeform 223"/>
                <p:cNvSpPr>
                  <a:spLocks/>
                </p:cNvSpPr>
                <p:nvPr/>
              </p:nvSpPr>
              <p:spPr bwMode="auto">
                <a:xfrm>
                  <a:off x="368300" y="1706563"/>
                  <a:ext cx="34925" cy="15875"/>
                </a:xfrm>
                <a:custGeom>
                  <a:avLst/>
                  <a:gdLst>
                    <a:gd name="T0" fmla="*/ 0 w 22"/>
                    <a:gd name="T1" fmla="*/ 4 h 10"/>
                    <a:gd name="T2" fmla="*/ 10 w 22"/>
                    <a:gd name="T3" fmla="*/ 10 h 10"/>
                    <a:gd name="T4" fmla="*/ 10 w 22"/>
                    <a:gd name="T5" fmla="*/ 10 h 10"/>
                    <a:gd name="T6" fmla="*/ 14 w 22"/>
                    <a:gd name="T7" fmla="*/ 10 h 10"/>
                    <a:gd name="T8" fmla="*/ 18 w 22"/>
                    <a:gd name="T9" fmla="*/ 10 h 10"/>
                    <a:gd name="T10" fmla="*/ 18 w 22"/>
                    <a:gd name="T11" fmla="*/ 10 h 10"/>
                    <a:gd name="T12" fmla="*/ 20 w 22"/>
                    <a:gd name="T13" fmla="*/ 8 h 10"/>
                    <a:gd name="T14" fmla="*/ 22 w 22"/>
                    <a:gd name="T15" fmla="*/ 6 h 10"/>
                    <a:gd name="T16" fmla="*/ 22 w 22"/>
                    <a:gd name="T17" fmla="*/ 6 h 10"/>
                    <a:gd name="T18" fmla="*/ 22 w 22"/>
                    <a:gd name="T19" fmla="*/ 4 h 10"/>
                    <a:gd name="T20" fmla="*/ 20 w 22"/>
                    <a:gd name="T21" fmla="*/ 2 h 10"/>
                    <a:gd name="T22" fmla="*/ 14 w 22"/>
                    <a:gd name="T23" fmla="*/ 0 h 10"/>
                    <a:gd name="T24" fmla="*/ 10 w 22"/>
                    <a:gd name="T25" fmla="*/ 0 h 10"/>
                    <a:gd name="T26" fmla="*/ 8 w 22"/>
                    <a:gd name="T27" fmla="*/ 4 h 10"/>
                    <a:gd name="T28" fmla="*/ 4 w 22"/>
                    <a:gd name="T29" fmla="*/ 4 h 10"/>
                    <a:gd name="T30" fmla="*/ 2 w 22"/>
                    <a:gd name="T31" fmla="*/ 4 h 10"/>
                    <a:gd name="T32" fmla="*/ 0 w 22"/>
                    <a:gd name="T33"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 h="10">
                      <a:moveTo>
                        <a:pt x="0" y="4"/>
                      </a:moveTo>
                      <a:lnTo>
                        <a:pt x="10" y="10"/>
                      </a:lnTo>
                      <a:lnTo>
                        <a:pt x="10" y="10"/>
                      </a:lnTo>
                      <a:lnTo>
                        <a:pt x="14" y="10"/>
                      </a:lnTo>
                      <a:lnTo>
                        <a:pt x="18" y="10"/>
                      </a:lnTo>
                      <a:lnTo>
                        <a:pt x="18" y="10"/>
                      </a:lnTo>
                      <a:lnTo>
                        <a:pt x="20" y="8"/>
                      </a:lnTo>
                      <a:lnTo>
                        <a:pt x="22" y="6"/>
                      </a:lnTo>
                      <a:lnTo>
                        <a:pt x="22" y="6"/>
                      </a:lnTo>
                      <a:lnTo>
                        <a:pt x="22" y="4"/>
                      </a:lnTo>
                      <a:lnTo>
                        <a:pt x="20" y="2"/>
                      </a:lnTo>
                      <a:lnTo>
                        <a:pt x="14" y="0"/>
                      </a:lnTo>
                      <a:lnTo>
                        <a:pt x="10" y="0"/>
                      </a:lnTo>
                      <a:lnTo>
                        <a:pt x="8" y="4"/>
                      </a:lnTo>
                      <a:lnTo>
                        <a:pt x="4" y="4"/>
                      </a:lnTo>
                      <a:lnTo>
                        <a:pt x="2" y="4"/>
                      </a:lnTo>
                      <a:lnTo>
                        <a:pt x="0" y="4"/>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30" name="UK"/>
              <p:cNvGrpSpPr/>
              <p:nvPr/>
            </p:nvGrpSpPr>
            <p:grpSpPr>
              <a:xfrm>
                <a:off x="4294740" y="1215112"/>
                <a:ext cx="114487" cy="223328"/>
                <a:chOff x="4213225" y="1700213"/>
                <a:chExt cx="123825" cy="276225"/>
              </a:xfrm>
              <a:solidFill>
                <a:srgbClr val="1D3645">
                  <a:lumMod val="50000"/>
                </a:srgbClr>
              </a:solidFill>
            </p:grpSpPr>
            <p:sp>
              <p:nvSpPr>
                <p:cNvPr id="1038" name="Freeform 228"/>
                <p:cNvSpPr>
                  <a:spLocks/>
                </p:cNvSpPr>
                <p:nvPr/>
              </p:nvSpPr>
              <p:spPr bwMode="auto">
                <a:xfrm>
                  <a:off x="4327525" y="1973263"/>
                  <a:ext cx="9525" cy="3175"/>
                </a:xfrm>
                <a:custGeom>
                  <a:avLst/>
                  <a:gdLst>
                    <a:gd name="T0" fmla="*/ 0 w 6"/>
                    <a:gd name="T1" fmla="*/ 0 h 2"/>
                    <a:gd name="T2" fmla="*/ 0 w 6"/>
                    <a:gd name="T3" fmla="*/ 2 h 2"/>
                    <a:gd name="T4" fmla="*/ 0 w 6"/>
                    <a:gd name="T5" fmla="*/ 2 h 2"/>
                    <a:gd name="T6" fmla="*/ 2 w 6"/>
                    <a:gd name="T7" fmla="*/ 2 h 2"/>
                    <a:gd name="T8" fmla="*/ 4 w 6"/>
                    <a:gd name="T9" fmla="*/ 2 h 2"/>
                    <a:gd name="T10" fmla="*/ 4 w 6"/>
                    <a:gd name="T11" fmla="*/ 2 h 2"/>
                    <a:gd name="T12" fmla="*/ 4 w 6"/>
                    <a:gd name="T13" fmla="*/ 0 h 2"/>
                    <a:gd name="T14" fmla="*/ 6 w 6"/>
                    <a:gd name="T15" fmla="*/ 0 h 2"/>
                    <a:gd name="T16" fmla="*/ 4 w 6"/>
                    <a:gd name="T17" fmla="*/ 0 h 2"/>
                    <a:gd name="T18" fmla="*/ 4 w 6"/>
                    <a:gd name="T19" fmla="*/ 0 h 2"/>
                    <a:gd name="T20" fmla="*/ 2 w 6"/>
                    <a:gd name="T21" fmla="*/ 0 h 2"/>
                    <a:gd name="T22" fmla="*/ 2 w 6"/>
                    <a:gd name="T23" fmla="*/ 0 h 2"/>
                    <a:gd name="T24" fmla="*/ 2 w 6"/>
                    <a:gd name="T25" fmla="*/ 0 h 2"/>
                    <a:gd name="T26" fmla="*/ 0 w 6"/>
                    <a:gd name="T27" fmla="*/ 0 h 2"/>
                    <a:gd name="T28" fmla="*/ 0 w 6"/>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 h="2">
                      <a:moveTo>
                        <a:pt x="0" y="0"/>
                      </a:moveTo>
                      <a:lnTo>
                        <a:pt x="0" y="2"/>
                      </a:lnTo>
                      <a:lnTo>
                        <a:pt x="0" y="2"/>
                      </a:lnTo>
                      <a:lnTo>
                        <a:pt x="2" y="2"/>
                      </a:lnTo>
                      <a:lnTo>
                        <a:pt x="4" y="2"/>
                      </a:lnTo>
                      <a:lnTo>
                        <a:pt x="4" y="2"/>
                      </a:lnTo>
                      <a:lnTo>
                        <a:pt x="4" y="0"/>
                      </a:lnTo>
                      <a:lnTo>
                        <a:pt x="6" y="0"/>
                      </a:lnTo>
                      <a:lnTo>
                        <a:pt x="4" y="0"/>
                      </a:lnTo>
                      <a:lnTo>
                        <a:pt x="4" y="0"/>
                      </a:lnTo>
                      <a:lnTo>
                        <a:pt x="2" y="0"/>
                      </a:lnTo>
                      <a:lnTo>
                        <a:pt x="2" y="0"/>
                      </a:lnTo>
                      <a:lnTo>
                        <a:pt x="2" y="0"/>
                      </a:lnTo>
                      <a:lnTo>
                        <a:pt x="0" y="0"/>
                      </a:lnTo>
                      <a:lnTo>
                        <a:pt x="0"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9" name="Freeform 229"/>
                <p:cNvSpPr>
                  <a:spLocks/>
                </p:cNvSpPr>
                <p:nvPr/>
              </p:nvSpPr>
              <p:spPr bwMode="auto">
                <a:xfrm>
                  <a:off x="4298950" y="1709738"/>
                  <a:ext cx="3175" cy="3175"/>
                </a:xfrm>
                <a:custGeom>
                  <a:avLst/>
                  <a:gdLst>
                    <a:gd name="T0" fmla="*/ 0 w 2"/>
                    <a:gd name="T1" fmla="*/ 0 h 2"/>
                    <a:gd name="T2" fmla="*/ 0 w 2"/>
                    <a:gd name="T3" fmla="*/ 0 h 2"/>
                    <a:gd name="T4" fmla="*/ 2 w 2"/>
                    <a:gd name="T5" fmla="*/ 2 h 2"/>
                    <a:gd name="T6" fmla="*/ 2 w 2"/>
                    <a:gd name="T7" fmla="*/ 0 h 2"/>
                    <a:gd name="T8" fmla="*/ 0 w 2"/>
                    <a:gd name="T9" fmla="*/ 0 h 2"/>
                    <a:gd name="T10" fmla="*/ 0 w 2"/>
                    <a:gd name="T11" fmla="*/ 0 h 2"/>
                    <a:gd name="T12" fmla="*/ 0 w 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2" h="2">
                      <a:moveTo>
                        <a:pt x="0" y="0"/>
                      </a:moveTo>
                      <a:lnTo>
                        <a:pt x="0" y="0"/>
                      </a:lnTo>
                      <a:lnTo>
                        <a:pt x="2" y="2"/>
                      </a:lnTo>
                      <a:lnTo>
                        <a:pt x="2" y="0"/>
                      </a:lnTo>
                      <a:lnTo>
                        <a:pt x="0" y="0"/>
                      </a:lnTo>
                      <a:lnTo>
                        <a:pt x="0" y="0"/>
                      </a:lnTo>
                      <a:lnTo>
                        <a:pt x="0" y="0"/>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0" name="Freeform 230"/>
                <p:cNvSpPr>
                  <a:spLocks/>
                </p:cNvSpPr>
                <p:nvPr/>
              </p:nvSpPr>
              <p:spPr bwMode="auto">
                <a:xfrm>
                  <a:off x="4298950" y="1700213"/>
                  <a:ext cx="9525" cy="9525"/>
                </a:xfrm>
                <a:custGeom>
                  <a:avLst/>
                  <a:gdLst>
                    <a:gd name="T0" fmla="*/ 2 w 6"/>
                    <a:gd name="T1" fmla="*/ 6 h 6"/>
                    <a:gd name="T2" fmla="*/ 4 w 6"/>
                    <a:gd name="T3" fmla="*/ 6 h 6"/>
                    <a:gd name="T4" fmla="*/ 6 w 6"/>
                    <a:gd name="T5" fmla="*/ 4 h 6"/>
                    <a:gd name="T6" fmla="*/ 6 w 6"/>
                    <a:gd name="T7" fmla="*/ 6 h 6"/>
                    <a:gd name="T8" fmla="*/ 6 w 6"/>
                    <a:gd name="T9" fmla="*/ 4 h 6"/>
                    <a:gd name="T10" fmla="*/ 6 w 6"/>
                    <a:gd name="T11" fmla="*/ 4 h 6"/>
                    <a:gd name="T12" fmla="*/ 6 w 6"/>
                    <a:gd name="T13" fmla="*/ 2 h 6"/>
                    <a:gd name="T14" fmla="*/ 6 w 6"/>
                    <a:gd name="T15" fmla="*/ 2 h 6"/>
                    <a:gd name="T16" fmla="*/ 4 w 6"/>
                    <a:gd name="T17" fmla="*/ 4 h 6"/>
                    <a:gd name="T18" fmla="*/ 4 w 6"/>
                    <a:gd name="T19" fmla="*/ 2 h 6"/>
                    <a:gd name="T20" fmla="*/ 4 w 6"/>
                    <a:gd name="T21" fmla="*/ 2 h 6"/>
                    <a:gd name="T22" fmla="*/ 4 w 6"/>
                    <a:gd name="T23" fmla="*/ 2 h 6"/>
                    <a:gd name="T24" fmla="*/ 4 w 6"/>
                    <a:gd name="T25" fmla="*/ 0 h 6"/>
                    <a:gd name="T26" fmla="*/ 2 w 6"/>
                    <a:gd name="T27" fmla="*/ 0 h 6"/>
                    <a:gd name="T28" fmla="*/ 0 w 6"/>
                    <a:gd name="T29" fmla="*/ 2 h 6"/>
                    <a:gd name="T30" fmla="*/ 0 w 6"/>
                    <a:gd name="T31" fmla="*/ 2 h 6"/>
                    <a:gd name="T32" fmla="*/ 0 w 6"/>
                    <a:gd name="T33" fmla="*/ 2 h 6"/>
                    <a:gd name="T34" fmla="*/ 2 w 6"/>
                    <a:gd name="T35" fmla="*/ 4 h 6"/>
                    <a:gd name="T36" fmla="*/ 2 w 6"/>
                    <a:gd name="T37" fmla="*/ 4 h 6"/>
                    <a:gd name="T38" fmla="*/ 2 w 6"/>
                    <a:gd name="T39"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6">
                      <a:moveTo>
                        <a:pt x="2" y="6"/>
                      </a:moveTo>
                      <a:lnTo>
                        <a:pt x="4" y="6"/>
                      </a:lnTo>
                      <a:lnTo>
                        <a:pt x="6" y="4"/>
                      </a:lnTo>
                      <a:lnTo>
                        <a:pt x="6" y="6"/>
                      </a:lnTo>
                      <a:lnTo>
                        <a:pt x="6" y="4"/>
                      </a:lnTo>
                      <a:lnTo>
                        <a:pt x="6" y="4"/>
                      </a:lnTo>
                      <a:lnTo>
                        <a:pt x="6" y="2"/>
                      </a:lnTo>
                      <a:lnTo>
                        <a:pt x="6" y="2"/>
                      </a:lnTo>
                      <a:lnTo>
                        <a:pt x="4" y="4"/>
                      </a:lnTo>
                      <a:lnTo>
                        <a:pt x="4" y="2"/>
                      </a:lnTo>
                      <a:lnTo>
                        <a:pt x="4" y="2"/>
                      </a:lnTo>
                      <a:lnTo>
                        <a:pt x="4" y="2"/>
                      </a:lnTo>
                      <a:lnTo>
                        <a:pt x="4" y="0"/>
                      </a:lnTo>
                      <a:lnTo>
                        <a:pt x="2" y="0"/>
                      </a:lnTo>
                      <a:lnTo>
                        <a:pt x="0" y="2"/>
                      </a:lnTo>
                      <a:lnTo>
                        <a:pt x="0" y="2"/>
                      </a:lnTo>
                      <a:lnTo>
                        <a:pt x="0" y="2"/>
                      </a:lnTo>
                      <a:lnTo>
                        <a:pt x="2" y="4"/>
                      </a:lnTo>
                      <a:lnTo>
                        <a:pt x="2" y="4"/>
                      </a:lnTo>
                      <a:lnTo>
                        <a:pt x="2"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1" name="Freeform 231"/>
                <p:cNvSpPr>
                  <a:spLocks/>
                </p:cNvSpPr>
                <p:nvPr/>
              </p:nvSpPr>
              <p:spPr bwMode="auto">
                <a:xfrm>
                  <a:off x="4225925" y="1719263"/>
                  <a:ext cx="19050" cy="25400"/>
                </a:xfrm>
                <a:custGeom>
                  <a:avLst/>
                  <a:gdLst>
                    <a:gd name="T0" fmla="*/ 0 w 12"/>
                    <a:gd name="T1" fmla="*/ 14 h 16"/>
                    <a:gd name="T2" fmla="*/ 0 w 12"/>
                    <a:gd name="T3" fmla="*/ 12 h 16"/>
                    <a:gd name="T4" fmla="*/ 0 w 12"/>
                    <a:gd name="T5" fmla="*/ 12 h 16"/>
                    <a:gd name="T6" fmla="*/ 2 w 12"/>
                    <a:gd name="T7" fmla="*/ 10 h 16"/>
                    <a:gd name="T8" fmla="*/ 2 w 12"/>
                    <a:gd name="T9" fmla="*/ 10 h 16"/>
                    <a:gd name="T10" fmla="*/ 0 w 12"/>
                    <a:gd name="T11" fmla="*/ 8 h 16"/>
                    <a:gd name="T12" fmla="*/ 0 w 12"/>
                    <a:gd name="T13" fmla="*/ 8 h 16"/>
                    <a:gd name="T14" fmla="*/ 0 w 12"/>
                    <a:gd name="T15" fmla="*/ 6 h 16"/>
                    <a:gd name="T16" fmla="*/ 2 w 12"/>
                    <a:gd name="T17" fmla="*/ 6 h 16"/>
                    <a:gd name="T18" fmla="*/ 4 w 12"/>
                    <a:gd name="T19" fmla="*/ 6 h 16"/>
                    <a:gd name="T20" fmla="*/ 4 w 12"/>
                    <a:gd name="T21" fmla="*/ 4 h 16"/>
                    <a:gd name="T22" fmla="*/ 4 w 12"/>
                    <a:gd name="T23" fmla="*/ 4 h 16"/>
                    <a:gd name="T24" fmla="*/ 6 w 12"/>
                    <a:gd name="T25" fmla="*/ 4 h 16"/>
                    <a:gd name="T26" fmla="*/ 6 w 12"/>
                    <a:gd name="T27" fmla="*/ 2 h 16"/>
                    <a:gd name="T28" fmla="*/ 8 w 12"/>
                    <a:gd name="T29" fmla="*/ 2 h 16"/>
                    <a:gd name="T30" fmla="*/ 12 w 12"/>
                    <a:gd name="T31" fmla="*/ 0 h 16"/>
                    <a:gd name="T32" fmla="*/ 10 w 12"/>
                    <a:gd name="T33" fmla="*/ 2 h 16"/>
                    <a:gd name="T34" fmla="*/ 10 w 12"/>
                    <a:gd name="T35" fmla="*/ 4 h 16"/>
                    <a:gd name="T36" fmla="*/ 10 w 12"/>
                    <a:gd name="T37" fmla="*/ 6 h 16"/>
                    <a:gd name="T38" fmla="*/ 10 w 12"/>
                    <a:gd name="T39" fmla="*/ 8 h 16"/>
                    <a:gd name="T40" fmla="*/ 8 w 12"/>
                    <a:gd name="T41" fmla="*/ 8 h 16"/>
                    <a:gd name="T42" fmla="*/ 8 w 12"/>
                    <a:gd name="T43" fmla="*/ 10 h 16"/>
                    <a:gd name="T44" fmla="*/ 6 w 12"/>
                    <a:gd name="T45" fmla="*/ 10 h 16"/>
                    <a:gd name="T46" fmla="*/ 6 w 12"/>
                    <a:gd name="T47" fmla="*/ 12 h 16"/>
                    <a:gd name="T48" fmla="*/ 4 w 12"/>
                    <a:gd name="T49" fmla="*/ 12 h 16"/>
                    <a:gd name="T50" fmla="*/ 4 w 12"/>
                    <a:gd name="T51" fmla="*/ 12 h 16"/>
                    <a:gd name="T52" fmla="*/ 4 w 12"/>
                    <a:gd name="T53" fmla="*/ 12 h 16"/>
                    <a:gd name="T54" fmla="*/ 4 w 12"/>
                    <a:gd name="T55" fmla="*/ 12 h 16"/>
                    <a:gd name="T56" fmla="*/ 2 w 12"/>
                    <a:gd name="T57" fmla="*/ 12 h 16"/>
                    <a:gd name="T58" fmla="*/ 2 w 12"/>
                    <a:gd name="T59" fmla="*/ 12 h 16"/>
                    <a:gd name="T60" fmla="*/ 2 w 12"/>
                    <a:gd name="T61" fmla="*/ 14 h 16"/>
                    <a:gd name="T62" fmla="*/ 0 w 12"/>
                    <a:gd name="T63" fmla="*/ 16 h 16"/>
                    <a:gd name="T64" fmla="*/ 0 w 12"/>
                    <a:gd name="T65" fmla="*/ 14 h 16"/>
                    <a:gd name="T66" fmla="*/ 0 w 12"/>
                    <a:gd name="T67"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 h="16">
                      <a:moveTo>
                        <a:pt x="0" y="14"/>
                      </a:moveTo>
                      <a:lnTo>
                        <a:pt x="0" y="12"/>
                      </a:lnTo>
                      <a:lnTo>
                        <a:pt x="0" y="12"/>
                      </a:lnTo>
                      <a:lnTo>
                        <a:pt x="2" y="10"/>
                      </a:lnTo>
                      <a:lnTo>
                        <a:pt x="2" y="10"/>
                      </a:lnTo>
                      <a:lnTo>
                        <a:pt x="0" y="8"/>
                      </a:lnTo>
                      <a:lnTo>
                        <a:pt x="0" y="8"/>
                      </a:lnTo>
                      <a:lnTo>
                        <a:pt x="0" y="6"/>
                      </a:lnTo>
                      <a:lnTo>
                        <a:pt x="2" y="6"/>
                      </a:lnTo>
                      <a:lnTo>
                        <a:pt x="4" y="6"/>
                      </a:lnTo>
                      <a:lnTo>
                        <a:pt x="4" y="4"/>
                      </a:lnTo>
                      <a:lnTo>
                        <a:pt x="4" y="4"/>
                      </a:lnTo>
                      <a:lnTo>
                        <a:pt x="6" y="4"/>
                      </a:lnTo>
                      <a:lnTo>
                        <a:pt x="6" y="2"/>
                      </a:lnTo>
                      <a:lnTo>
                        <a:pt x="8" y="2"/>
                      </a:lnTo>
                      <a:lnTo>
                        <a:pt x="12" y="0"/>
                      </a:lnTo>
                      <a:lnTo>
                        <a:pt x="10" y="2"/>
                      </a:lnTo>
                      <a:lnTo>
                        <a:pt x="10" y="4"/>
                      </a:lnTo>
                      <a:lnTo>
                        <a:pt x="10" y="6"/>
                      </a:lnTo>
                      <a:lnTo>
                        <a:pt x="10" y="8"/>
                      </a:lnTo>
                      <a:lnTo>
                        <a:pt x="8" y="8"/>
                      </a:lnTo>
                      <a:lnTo>
                        <a:pt x="8" y="10"/>
                      </a:lnTo>
                      <a:lnTo>
                        <a:pt x="6" y="10"/>
                      </a:lnTo>
                      <a:lnTo>
                        <a:pt x="6" y="12"/>
                      </a:lnTo>
                      <a:lnTo>
                        <a:pt x="4" y="12"/>
                      </a:lnTo>
                      <a:lnTo>
                        <a:pt x="4" y="12"/>
                      </a:lnTo>
                      <a:lnTo>
                        <a:pt x="4" y="12"/>
                      </a:lnTo>
                      <a:lnTo>
                        <a:pt x="4" y="12"/>
                      </a:lnTo>
                      <a:lnTo>
                        <a:pt x="2" y="12"/>
                      </a:lnTo>
                      <a:lnTo>
                        <a:pt x="2" y="12"/>
                      </a:lnTo>
                      <a:lnTo>
                        <a:pt x="2" y="14"/>
                      </a:lnTo>
                      <a:lnTo>
                        <a:pt x="0" y="16"/>
                      </a:lnTo>
                      <a:lnTo>
                        <a:pt x="0" y="14"/>
                      </a:lnTo>
                      <a:lnTo>
                        <a:pt x="0" y="14"/>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2" name="Freeform 232"/>
                <p:cNvSpPr>
                  <a:spLocks/>
                </p:cNvSpPr>
                <p:nvPr/>
              </p:nvSpPr>
              <p:spPr bwMode="auto">
                <a:xfrm>
                  <a:off x="4229100" y="1747838"/>
                  <a:ext cx="15875" cy="15875"/>
                </a:xfrm>
                <a:custGeom>
                  <a:avLst/>
                  <a:gdLst>
                    <a:gd name="T0" fmla="*/ 0 w 10"/>
                    <a:gd name="T1" fmla="*/ 4 h 10"/>
                    <a:gd name="T2" fmla="*/ 0 w 10"/>
                    <a:gd name="T3" fmla="*/ 2 h 10"/>
                    <a:gd name="T4" fmla="*/ 2 w 10"/>
                    <a:gd name="T5" fmla="*/ 2 h 10"/>
                    <a:gd name="T6" fmla="*/ 2 w 10"/>
                    <a:gd name="T7" fmla="*/ 0 h 10"/>
                    <a:gd name="T8" fmla="*/ 4 w 10"/>
                    <a:gd name="T9" fmla="*/ 2 h 10"/>
                    <a:gd name="T10" fmla="*/ 4 w 10"/>
                    <a:gd name="T11" fmla="*/ 4 h 10"/>
                    <a:gd name="T12" fmla="*/ 6 w 10"/>
                    <a:gd name="T13" fmla="*/ 2 h 10"/>
                    <a:gd name="T14" fmla="*/ 4 w 10"/>
                    <a:gd name="T15" fmla="*/ 0 h 10"/>
                    <a:gd name="T16" fmla="*/ 6 w 10"/>
                    <a:gd name="T17" fmla="*/ 0 h 10"/>
                    <a:gd name="T18" fmla="*/ 8 w 10"/>
                    <a:gd name="T19" fmla="*/ 2 h 10"/>
                    <a:gd name="T20" fmla="*/ 8 w 10"/>
                    <a:gd name="T21" fmla="*/ 4 h 10"/>
                    <a:gd name="T22" fmla="*/ 8 w 10"/>
                    <a:gd name="T23" fmla="*/ 4 h 10"/>
                    <a:gd name="T24" fmla="*/ 8 w 10"/>
                    <a:gd name="T25" fmla="*/ 6 h 10"/>
                    <a:gd name="T26" fmla="*/ 10 w 10"/>
                    <a:gd name="T27" fmla="*/ 8 h 10"/>
                    <a:gd name="T28" fmla="*/ 10 w 10"/>
                    <a:gd name="T29" fmla="*/ 10 h 10"/>
                    <a:gd name="T30" fmla="*/ 8 w 10"/>
                    <a:gd name="T31" fmla="*/ 10 h 10"/>
                    <a:gd name="T32" fmla="*/ 8 w 10"/>
                    <a:gd name="T33" fmla="*/ 10 h 10"/>
                    <a:gd name="T34" fmla="*/ 6 w 10"/>
                    <a:gd name="T35" fmla="*/ 10 h 10"/>
                    <a:gd name="T36" fmla="*/ 6 w 10"/>
                    <a:gd name="T37" fmla="*/ 10 h 10"/>
                    <a:gd name="T38" fmla="*/ 6 w 10"/>
                    <a:gd name="T39" fmla="*/ 8 h 10"/>
                    <a:gd name="T40" fmla="*/ 6 w 10"/>
                    <a:gd name="T41" fmla="*/ 6 h 10"/>
                    <a:gd name="T42" fmla="*/ 4 w 10"/>
                    <a:gd name="T43" fmla="*/ 6 h 10"/>
                    <a:gd name="T44" fmla="*/ 2 w 10"/>
                    <a:gd name="T45" fmla="*/ 4 h 10"/>
                    <a:gd name="T46" fmla="*/ 2 w 10"/>
                    <a:gd name="T47" fmla="*/ 6 h 10"/>
                    <a:gd name="T48" fmla="*/ 0 w 10"/>
                    <a:gd name="T49" fmla="*/ 4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10">
                      <a:moveTo>
                        <a:pt x="0" y="4"/>
                      </a:moveTo>
                      <a:lnTo>
                        <a:pt x="0" y="2"/>
                      </a:lnTo>
                      <a:lnTo>
                        <a:pt x="2" y="2"/>
                      </a:lnTo>
                      <a:lnTo>
                        <a:pt x="2" y="0"/>
                      </a:lnTo>
                      <a:lnTo>
                        <a:pt x="4" y="2"/>
                      </a:lnTo>
                      <a:lnTo>
                        <a:pt x="4" y="4"/>
                      </a:lnTo>
                      <a:lnTo>
                        <a:pt x="6" y="2"/>
                      </a:lnTo>
                      <a:lnTo>
                        <a:pt x="4" y="0"/>
                      </a:lnTo>
                      <a:lnTo>
                        <a:pt x="6" y="0"/>
                      </a:lnTo>
                      <a:lnTo>
                        <a:pt x="8" y="2"/>
                      </a:lnTo>
                      <a:lnTo>
                        <a:pt x="8" y="4"/>
                      </a:lnTo>
                      <a:lnTo>
                        <a:pt x="8" y="4"/>
                      </a:lnTo>
                      <a:lnTo>
                        <a:pt x="8" y="6"/>
                      </a:lnTo>
                      <a:lnTo>
                        <a:pt x="10" y="8"/>
                      </a:lnTo>
                      <a:lnTo>
                        <a:pt x="10" y="10"/>
                      </a:lnTo>
                      <a:lnTo>
                        <a:pt x="8" y="10"/>
                      </a:lnTo>
                      <a:lnTo>
                        <a:pt x="8" y="10"/>
                      </a:lnTo>
                      <a:lnTo>
                        <a:pt x="6" y="10"/>
                      </a:lnTo>
                      <a:lnTo>
                        <a:pt x="6" y="10"/>
                      </a:lnTo>
                      <a:lnTo>
                        <a:pt x="6" y="8"/>
                      </a:lnTo>
                      <a:lnTo>
                        <a:pt x="6" y="6"/>
                      </a:lnTo>
                      <a:lnTo>
                        <a:pt x="4" y="6"/>
                      </a:lnTo>
                      <a:lnTo>
                        <a:pt x="2" y="4"/>
                      </a:lnTo>
                      <a:lnTo>
                        <a:pt x="2" y="6"/>
                      </a:lnTo>
                      <a:lnTo>
                        <a:pt x="0" y="4"/>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3" name="Freeform 233"/>
                <p:cNvSpPr>
                  <a:spLocks/>
                </p:cNvSpPr>
                <p:nvPr/>
              </p:nvSpPr>
              <p:spPr bwMode="auto">
                <a:xfrm>
                  <a:off x="4216400" y="1744663"/>
                  <a:ext cx="6350" cy="19050"/>
                </a:xfrm>
                <a:custGeom>
                  <a:avLst/>
                  <a:gdLst>
                    <a:gd name="T0" fmla="*/ 0 w 4"/>
                    <a:gd name="T1" fmla="*/ 12 h 12"/>
                    <a:gd name="T2" fmla="*/ 2 w 4"/>
                    <a:gd name="T3" fmla="*/ 10 h 12"/>
                    <a:gd name="T4" fmla="*/ 2 w 4"/>
                    <a:gd name="T5" fmla="*/ 8 h 12"/>
                    <a:gd name="T6" fmla="*/ 2 w 4"/>
                    <a:gd name="T7" fmla="*/ 8 h 12"/>
                    <a:gd name="T8" fmla="*/ 2 w 4"/>
                    <a:gd name="T9" fmla="*/ 6 h 12"/>
                    <a:gd name="T10" fmla="*/ 2 w 4"/>
                    <a:gd name="T11" fmla="*/ 4 h 12"/>
                    <a:gd name="T12" fmla="*/ 4 w 4"/>
                    <a:gd name="T13" fmla="*/ 4 h 12"/>
                    <a:gd name="T14" fmla="*/ 4 w 4"/>
                    <a:gd name="T15" fmla="*/ 2 h 12"/>
                    <a:gd name="T16" fmla="*/ 4 w 4"/>
                    <a:gd name="T17" fmla="*/ 2 h 12"/>
                    <a:gd name="T18" fmla="*/ 2 w 4"/>
                    <a:gd name="T19" fmla="*/ 0 h 12"/>
                    <a:gd name="T20" fmla="*/ 2 w 4"/>
                    <a:gd name="T21" fmla="*/ 0 h 12"/>
                    <a:gd name="T22" fmla="*/ 0 w 4"/>
                    <a:gd name="T23" fmla="*/ 0 h 12"/>
                    <a:gd name="T24" fmla="*/ 0 w 4"/>
                    <a:gd name="T25" fmla="*/ 2 h 12"/>
                    <a:gd name="T26" fmla="*/ 0 w 4"/>
                    <a:gd name="T27" fmla="*/ 2 h 12"/>
                    <a:gd name="T28" fmla="*/ 0 w 4"/>
                    <a:gd name="T29" fmla="*/ 2 h 12"/>
                    <a:gd name="T30" fmla="*/ 0 w 4"/>
                    <a:gd name="T31" fmla="*/ 4 h 12"/>
                    <a:gd name="T32" fmla="*/ 0 w 4"/>
                    <a:gd name="T33" fmla="*/ 6 h 12"/>
                    <a:gd name="T34" fmla="*/ 0 w 4"/>
                    <a:gd name="T35" fmla="*/ 6 h 12"/>
                    <a:gd name="T36" fmla="*/ 0 w 4"/>
                    <a:gd name="T37" fmla="*/ 8 h 12"/>
                    <a:gd name="T38" fmla="*/ 0 w 4"/>
                    <a:gd name="T39" fmla="*/ 8 h 12"/>
                    <a:gd name="T40" fmla="*/ 0 w 4"/>
                    <a:gd name="T41" fmla="*/ 10 h 12"/>
                    <a:gd name="T42" fmla="*/ 0 w 4"/>
                    <a:gd name="T43" fmla="*/ 10 h 12"/>
                    <a:gd name="T44" fmla="*/ 0 w 4"/>
                    <a:gd name="T45" fmla="*/ 12 h 12"/>
                    <a:gd name="T46" fmla="*/ 0 w 4"/>
                    <a:gd name="T4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 h="12">
                      <a:moveTo>
                        <a:pt x="0" y="12"/>
                      </a:moveTo>
                      <a:lnTo>
                        <a:pt x="2" y="10"/>
                      </a:lnTo>
                      <a:lnTo>
                        <a:pt x="2" y="8"/>
                      </a:lnTo>
                      <a:lnTo>
                        <a:pt x="2" y="8"/>
                      </a:lnTo>
                      <a:lnTo>
                        <a:pt x="2" y="6"/>
                      </a:lnTo>
                      <a:lnTo>
                        <a:pt x="2" y="4"/>
                      </a:lnTo>
                      <a:lnTo>
                        <a:pt x="4" y="4"/>
                      </a:lnTo>
                      <a:lnTo>
                        <a:pt x="4" y="2"/>
                      </a:lnTo>
                      <a:lnTo>
                        <a:pt x="4" y="2"/>
                      </a:lnTo>
                      <a:lnTo>
                        <a:pt x="2" y="0"/>
                      </a:lnTo>
                      <a:lnTo>
                        <a:pt x="2" y="0"/>
                      </a:lnTo>
                      <a:lnTo>
                        <a:pt x="0" y="0"/>
                      </a:lnTo>
                      <a:lnTo>
                        <a:pt x="0" y="2"/>
                      </a:lnTo>
                      <a:lnTo>
                        <a:pt x="0" y="2"/>
                      </a:lnTo>
                      <a:lnTo>
                        <a:pt x="0" y="2"/>
                      </a:lnTo>
                      <a:lnTo>
                        <a:pt x="0" y="4"/>
                      </a:lnTo>
                      <a:lnTo>
                        <a:pt x="0" y="6"/>
                      </a:lnTo>
                      <a:lnTo>
                        <a:pt x="0" y="6"/>
                      </a:lnTo>
                      <a:lnTo>
                        <a:pt x="0" y="8"/>
                      </a:lnTo>
                      <a:lnTo>
                        <a:pt x="0" y="8"/>
                      </a:lnTo>
                      <a:lnTo>
                        <a:pt x="0" y="10"/>
                      </a:lnTo>
                      <a:lnTo>
                        <a:pt x="0" y="10"/>
                      </a:lnTo>
                      <a:lnTo>
                        <a:pt x="0" y="12"/>
                      </a:lnTo>
                      <a:lnTo>
                        <a:pt x="0" y="1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4" name="Freeform 234"/>
                <p:cNvSpPr>
                  <a:spLocks/>
                </p:cNvSpPr>
                <p:nvPr/>
              </p:nvSpPr>
              <p:spPr bwMode="auto">
                <a:xfrm>
                  <a:off x="4213225" y="1763713"/>
                  <a:ext cx="3175" cy="3175"/>
                </a:xfrm>
                <a:custGeom>
                  <a:avLst/>
                  <a:gdLst>
                    <a:gd name="T0" fmla="*/ 0 w 2"/>
                    <a:gd name="T1" fmla="*/ 2 h 2"/>
                    <a:gd name="T2" fmla="*/ 2 w 2"/>
                    <a:gd name="T3" fmla="*/ 2 h 2"/>
                    <a:gd name="T4" fmla="*/ 2 w 2"/>
                    <a:gd name="T5" fmla="*/ 2 h 2"/>
                    <a:gd name="T6" fmla="*/ 0 w 2"/>
                    <a:gd name="T7" fmla="*/ 0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lnTo>
                        <a:pt x="2" y="2"/>
                      </a:lnTo>
                      <a:lnTo>
                        <a:pt x="2" y="2"/>
                      </a:lnTo>
                      <a:lnTo>
                        <a:pt x="0" y="0"/>
                      </a:lnTo>
                      <a:lnTo>
                        <a:pt x="0" y="2"/>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5" name="Rectangle 235"/>
                <p:cNvSpPr>
                  <a:spLocks noChangeArrowheads="1"/>
                </p:cNvSpPr>
                <p:nvPr/>
              </p:nvSpPr>
              <p:spPr bwMode="auto">
                <a:xfrm>
                  <a:off x="4235450" y="1766888"/>
                  <a:ext cx="3175" cy="3175"/>
                </a:xfrm>
                <a:prstGeom prst="rect">
                  <a:avLst/>
                </a:prstGeom>
                <a:grpFill/>
                <a:ln w="3175">
                  <a:solidFill>
                    <a:srgbClr val="FFFFFF"/>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6" name="Freeform 236"/>
                <p:cNvSpPr>
                  <a:spLocks/>
                </p:cNvSpPr>
                <p:nvPr/>
              </p:nvSpPr>
              <p:spPr bwMode="auto">
                <a:xfrm>
                  <a:off x="4229100" y="1795463"/>
                  <a:ext cx="15875" cy="15875"/>
                </a:xfrm>
                <a:custGeom>
                  <a:avLst/>
                  <a:gdLst>
                    <a:gd name="T0" fmla="*/ 2 w 10"/>
                    <a:gd name="T1" fmla="*/ 8 h 10"/>
                    <a:gd name="T2" fmla="*/ 0 w 10"/>
                    <a:gd name="T3" fmla="*/ 8 h 10"/>
                    <a:gd name="T4" fmla="*/ 2 w 10"/>
                    <a:gd name="T5" fmla="*/ 6 h 10"/>
                    <a:gd name="T6" fmla="*/ 4 w 10"/>
                    <a:gd name="T7" fmla="*/ 6 h 10"/>
                    <a:gd name="T8" fmla="*/ 4 w 10"/>
                    <a:gd name="T9" fmla="*/ 6 h 10"/>
                    <a:gd name="T10" fmla="*/ 8 w 10"/>
                    <a:gd name="T11" fmla="*/ 4 h 10"/>
                    <a:gd name="T12" fmla="*/ 8 w 10"/>
                    <a:gd name="T13" fmla="*/ 2 h 10"/>
                    <a:gd name="T14" fmla="*/ 8 w 10"/>
                    <a:gd name="T15" fmla="*/ 0 h 10"/>
                    <a:gd name="T16" fmla="*/ 10 w 10"/>
                    <a:gd name="T17" fmla="*/ 0 h 10"/>
                    <a:gd name="T18" fmla="*/ 10 w 10"/>
                    <a:gd name="T19" fmla="*/ 2 h 10"/>
                    <a:gd name="T20" fmla="*/ 8 w 10"/>
                    <a:gd name="T21" fmla="*/ 4 h 10"/>
                    <a:gd name="T22" fmla="*/ 8 w 10"/>
                    <a:gd name="T23" fmla="*/ 6 h 10"/>
                    <a:gd name="T24" fmla="*/ 6 w 10"/>
                    <a:gd name="T25" fmla="*/ 8 h 10"/>
                    <a:gd name="T26" fmla="*/ 6 w 10"/>
                    <a:gd name="T27" fmla="*/ 8 h 10"/>
                    <a:gd name="T28" fmla="*/ 6 w 10"/>
                    <a:gd name="T29" fmla="*/ 10 h 10"/>
                    <a:gd name="T30" fmla="*/ 4 w 10"/>
                    <a:gd name="T31" fmla="*/ 10 h 10"/>
                    <a:gd name="T32" fmla="*/ 2 w 10"/>
                    <a:gd name="T33" fmla="*/ 10 h 10"/>
                    <a:gd name="T34" fmla="*/ 2 w 10"/>
                    <a:gd name="T35" fmla="*/ 10 h 10"/>
                    <a:gd name="T36" fmla="*/ 2 w 10"/>
                    <a:gd name="T37" fmla="*/ 8 h 10"/>
                    <a:gd name="T38" fmla="*/ 2 w 10"/>
                    <a:gd name="T39" fmla="*/ 8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0">
                      <a:moveTo>
                        <a:pt x="2" y="8"/>
                      </a:moveTo>
                      <a:lnTo>
                        <a:pt x="0" y="8"/>
                      </a:lnTo>
                      <a:lnTo>
                        <a:pt x="2" y="6"/>
                      </a:lnTo>
                      <a:lnTo>
                        <a:pt x="4" y="6"/>
                      </a:lnTo>
                      <a:lnTo>
                        <a:pt x="4" y="6"/>
                      </a:lnTo>
                      <a:lnTo>
                        <a:pt x="8" y="4"/>
                      </a:lnTo>
                      <a:lnTo>
                        <a:pt x="8" y="2"/>
                      </a:lnTo>
                      <a:lnTo>
                        <a:pt x="8" y="0"/>
                      </a:lnTo>
                      <a:lnTo>
                        <a:pt x="10" y="0"/>
                      </a:lnTo>
                      <a:lnTo>
                        <a:pt x="10" y="2"/>
                      </a:lnTo>
                      <a:lnTo>
                        <a:pt x="8" y="4"/>
                      </a:lnTo>
                      <a:lnTo>
                        <a:pt x="8" y="6"/>
                      </a:lnTo>
                      <a:lnTo>
                        <a:pt x="6" y="8"/>
                      </a:lnTo>
                      <a:lnTo>
                        <a:pt x="6" y="8"/>
                      </a:lnTo>
                      <a:lnTo>
                        <a:pt x="6" y="10"/>
                      </a:lnTo>
                      <a:lnTo>
                        <a:pt x="4" y="10"/>
                      </a:lnTo>
                      <a:lnTo>
                        <a:pt x="2" y="10"/>
                      </a:lnTo>
                      <a:lnTo>
                        <a:pt x="2" y="10"/>
                      </a:lnTo>
                      <a:lnTo>
                        <a:pt x="2" y="8"/>
                      </a:lnTo>
                      <a:lnTo>
                        <a:pt x="2" y="8"/>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7" name="Freeform 237"/>
                <p:cNvSpPr>
                  <a:spLocks/>
                </p:cNvSpPr>
                <p:nvPr/>
              </p:nvSpPr>
              <p:spPr bwMode="auto">
                <a:xfrm>
                  <a:off x="4251325" y="1811338"/>
                  <a:ext cx="6350" cy="9525"/>
                </a:xfrm>
                <a:custGeom>
                  <a:avLst/>
                  <a:gdLst>
                    <a:gd name="T0" fmla="*/ 2 w 4"/>
                    <a:gd name="T1" fmla="*/ 4 h 6"/>
                    <a:gd name="T2" fmla="*/ 0 w 4"/>
                    <a:gd name="T3" fmla="*/ 4 h 6"/>
                    <a:gd name="T4" fmla="*/ 0 w 4"/>
                    <a:gd name="T5" fmla="*/ 2 h 6"/>
                    <a:gd name="T6" fmla="*/ 0 w 4"/>
                    <a:gd name="T7" fmla="*/ 0 h 6"/>
                    <a:gd name="T8" fmla="*/ 2 w 4"/>
                    <a:gd name="T9" fmla="*/ 0 h 6"/>
                    <a:gd name="T10" fmla="*/ 2 w 4"/>
                    <a:gd name="T11" fmla="*/ 2 h 6"/>
                    <a:gd name="T12" fmla="*/ 2 w 4"/>
                    <a:gd name="T13" fmla="*/ 2 h 6"/>
                    <a:gd name="T14" fmla="*/ 2 w 4"/>
                    <a:gd name="T15" fmla="*/ 4 h 6"/>
                    <a:gd name="T16" fmla="*/ 4 w 4"/>
                    <a:gd name="T17" fmla="*/ 6 h 6"/>
                    <a:gd name="T18" fmla="*/ 2 w 4"/>
                    <a:gd name="T19" fmla="*/ 6 h 6"/>
                    <a:gd name="T20" fmla="*/ 2 w 4"/>
                    <a:gd name="T21" fmla="*/ 4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 h="6">
                      <a:moveTo>
                        <a:pt x="2" y="4"/>
                      </a:moveTo>
                      <a:lnTo>
                        <a:pt x="0" y="4"/>
                      </a:lnTo>
                      <a:lnTo>
                        <a:pt x="0" y="2"/>
                      </a:lnTo>
                      <a:lnTo>
                        <a:pt x="0" y="0"/>
                      </a:lnTo>
                      <a:lnTo>
                        <a:pt x="2" y="0"/>
                      </a:lnTo>
                      <a:lnTo>
                        <a:pt x="2" y="2"/>
                      </a:lnTo>
                      <a:lnTo>
                        <a:pt x="2" y="2"/>
                      </a:lnTo>
                      <a:lnTo>
                        <a:pt x="2" y="4"/>
                      </a:lnTo>
                      <a:lnTo>
                        <a:pt x="4" y="6"/>
                      </a:lnTo>
                      <a:lnTo>
                        <a:pt x="2" y="6"/>
                      </a:lnTo>
                      <a:lnTo>
                        <a:pt x="2" y="4"/>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8" name="Freeform 238"/>
                <p:cNvSpPr>
                  <a:spLocks/>
                </p:cNvSpPr>
                <p:nvPr/>
              </p:nvSpPr>
              <p:spPr bwMode="auto">
                <a:xfrm>
                  <a:off x="4257675" y="1852613"/>
                  <a:ext cx="12700" cy="12700"/>
                </a:xfrm>
                <a:custGeom>
                  <a:avLst/>
                  <a:gdLst>
                    <a:gd name="T0" fmla="*/ 0 w 8"/>
                    <a:gd name="T1" fmla="*/ 6 h 8"/>
                    <a:gd name="T2" fmla="*/ 2 w 8"/>
                    <a:gd name="T3" fmla="*/ 6 h 8"/>
                    <a:gd name="T4" fmla="*/ 2 w 8"/>
                    <a:gd name="T5" fmla="*/ 4 h 8"/>
                    <a:gd name="T6" fmla="*/ 2 w 8"/>
                    <a:gd name="T7" fmla="*/ 4 h 8"/>
                    <a:gd name="T8" fmla="*/ 4 w 8"/>
                    <a:gd name="T9" fmla="*/ 2 h 8"/>
                    <a:gd name="T10" fmla="*/ 4 w 8"/>
                    <a:gd name="T11" fmla="*/ 2 h 8"/>
                    <a:gd name="T12" fmla="*/ 6 w 8"/>
                    <a:gd name="T13" fmla="*/ 0 h 8"/>
                    <a:gd name="T14" fmla="*/ 6 w 8"/>
                    <a:gd name="T15" fmla="*/ 2 h 8"/>
                    <a:gd name="T16" fmla="*/ 6 w 8"/>
                    <a:gd name="T17" fmla="*/ 2 h 8"/>
                    <a:gd name="T18" fmla="*/ 8 w 8"/>
                    <a:gd name="T19" fmla="*/ 2 h 8"/>
                    <a:gd name="T20" fmla="*/ 6 w 8"/>
                    <a:gd name="T21" fmla="*/ 4 h 8"/>
                    <a:gd name="T22" fmla="*/ 6 w 8"/>
                    <a:gd name="T23" fmla="*/ 6 h 8"/>
                    <a:gd name="T24" fmla="*/ 4 w 8"/>
                    <a:gd name="T25" fmla="*/ 8 h 8"/>
                    <a:gd name="T26" fmla="*/ 2 w 8"/>
                    <a:gd name="T27" fmla="*/ 8 h 8"/>
                    <a:gd name="T28" fmla="*/ 0 w 8"/>
                    <a:gd name="T29"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8">
                      <a:moveTo>
                        <a:pt x="0" y="6"/>
                      </a:moveTo>
                      <a:lnTo>
                        <a:pt x="2" y="6"/>
                      </a:lnTo>
                      <a:lnTo>
                        <a:pt x="2" y="4"/>
                      </a:lnTo>
                      <a:lnTo>
                        <a:pt x="2" y="4"/>
                      </a:lnTo>
                      <a:lnTo>
                        <a:pt x="4" y="2"/>
                      </a:lnTo>
                      <a:lnTo>
                        <a:pt x="4" y="2"/>
                      </a:lnTo>
                      <a:lnTo>
                        <a:pt x="6" y="0"/>
                      </a:lnTo>
                      <a:lnTo>
                        <a:pt x="6" y="2"/>
                      </a:lnTo>
                      <a:lnTo>
                        <a:pt x="6" y="2"/>
                      </a:lnTo>
                      <a:lnTo>
                        <a:pt x="8" y="2"/>
                      </a:lnTo>
                      <a:lnTo>
                        <a:pt x="6" y="4"/>
                      </a:lnTo>
                      <a:lnTo>
                        <a:pt x="6" y="6"/>
                      </a:lnTo>
                      <a:lnTo>
                        <a:pt x="4" y="8"/>
                      </a:lnTo>
                      <a:lnTo>
                        <a:pt x="2" y="8"/>
                      </a:lnTo>
                      <a:lnTo>
                        <a:pt x="0"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49" name="Freeform 239"/>
                <p:cNvSpPr>
                  <a:spLocks/>
                </p:cNvSpPr>
                <p:nvPr/>
              </p:nvSpPr>
              <p:spPr bwMode="auto">
                <a:xfrm>
                  <a:off x="4260850" y="1884363"/>
                  <a:ext cx="9525" cy="9525"/>
                </a:xfrm>
                <a:custGeom>
                  <a:avLst/>
                  <a:gdLst>
                    <a:gd name="T0" fmla="*/ 2 w 6"/>
                    <a:gd name="T1" fmla="*/ 6 h 6"/>
                    <a:gd name="T2" fmla="*/ 0 w 6"/>
                    <a:gd name="T3" fmla="*/ 6 h 6"/>
                    <a:gd name="T4" fmla="*/ 0 w 6"/>
                    <a:gd name="T5" fmla="*/ 2 h 6"/>
                    <a:gd name="T6" fmla="*/ 2 w 6"/>
                    <a:gd name="T7" fmla="*/ 2 h 6"/>
                    <a:gd name="T8" fmla="*/ 2 w 6"/>
                    <a:gd name="T9" fmla="*/ 0 h 6"/>
                    <a:gd name="T10" fmla="*/ 4 w 6"/>
                    <a:gd name="T11" fmla="*/ 0 h 6"/>
                    <a:gd name="T12" fmla="*/ 4 w 6"/>
                    <a:gd name="T13" fmla="*/ 0 h 6"/>
                    <a:gd name="T14" fmla="*/ 6 w 6"/>
                    <a:gd name="T15" fmla="*/ 2 h 6"/>
                    <a:gd name="T16" fmla="*/ 6 w 6"/>
                    <a:gd name="T17" fmla="*/ 2 h 6"/>
                    <a:gd name="T18" fmla="*/ 4 w 6"/>
                    <a:gd name="T19" fmla="*/ 4 h 6"/>
                    <a:gd name="T20" fmla="*/ 4 w 6"/>
                    <a:gd name="T21" fmla="*/ 6 h 6"/>
                    <a:gd name="T22" fmla="*/ 2 w 6"/>
                    <a:gd name="T23" fmla="*/ 6 h 6"/>
                    <a:gd name="T24" fmla="*/ 2 w 6"/>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 h="6">
                      <a:moveTo>
                        <a:pt x="2" y="6"/>
                      </a:moveTo>
                      <a:lnTo>
                        <a:pt x="0" y="6"/>
                      </a:lnTo>
                      <a:lnTo>
                        <a:pt x="0" y="2"/>
                      </a:lnTo>
                      <a:lnTo>
                        <a:pt x="2" y="2"/>
                      </a:lnTo>
                      <a:lnTo>
                        <a:pt x="2" y="0"/>
                      </a:lnTo>
                      <a:lnTo>
                        <a:pt x="4" y="0"/>
                      </a:lnTo>
                      <a:lnTo>
                        <a:pt x="4" y="0"/>
                      </a:lnTo>
                      <a:lnTo>
                        <a:pt x="6" y="2"/>
                      </a:lnTo>
                      <a:lnTo>
                        <a:pt x="6" y="2"/>
                      </a:lnTo>
                      <a:lnTo>
                        <a:pt x="4" y="4"/>
                      </a:lnTo>
                      <a:lnTo>
                        <a:pt x="4" y="6"/>
                      </a:lnTo>
                      <a:lnTo>
                        <a:pt x="2" y="6"/>
                      </a:lnTo>
                      <a:lnTo>
                        <a:pt x="2" y="6"/>
                      </a:lnTo>
                      <a:close/>
                    </a:path>
                  </a:pathLst>
                </a:custGeom>
                <a:grpFill/>
                <a:ln w="3175">
                  <a:solidFill>
                    <a:srgbClr val="FFFFFF"/>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nvGrpSpPr>
              <p:cNvPr id="1031" name="Japan"/>
              <p:cNvGrpSpPr/>
              <p:nvPr/>
            </p:nvGrpSpPr>
            <p:grpSpPr>
              <a:xfrm>
                <a:off x="7081952" y="1544933"/>
                <a:ext cx="416823" cy="427720"/>
                <a:chOff x="7451725" y="2109788"/>
                <a:chExt cx="485775" cy="498475"/>
              </a:xfrm>
              <a:solidFill>
                <a:srgbClr val="1D3645">
                  <a:lumMod val="50000"/>
                </a:srgbClr>
              </a:solidFill>
            </p:grpSpPr>
            <p:sp>
              <p:nvSpPr>
                <p:cNvPr id="1032" name="Freeform 247"/>
                <p:cNvSpPr>
                  <a:spLocks noEditPoints="1"/>
                </p:cNvSpPr>
                <p:nvPr/>
              </p:nvSpPr>
              <p:spPr bwMode="auto">
                <a:xfrm>
                  <a:off x="7451725" y="2598738"/>
                  <a:ext cx="9525" cy="9525"/>
                </a:xfrm>
                <a:custGeom>
                  <a:avLst/>
                  <a:gdLst>
                    <a:gd name="T0" fmla="*/ 6 w 6"/>
                    <a:gd name="T1" fmla="*/ 0 h 6"/>
                    <a:gd name="T2" fmla="*/ 0 w 6"/>
                    <a:gd name="T3" fmla="*/ 6 h 6"/>
                    <a:gd name="T4" fmla="*/ 2 w 6"/>
                    <a:gd name="T5" fmla="*/ 6 h 6"/>
                    <a:gd name="T6" fmla="*/ 6 w 6"/>
                    <a:gd name="T7" fmla="*/ 0 h 6"/>
                    <a:gd name="T8" fmla="*/ 6 w 6"/>
                    <a:gd name="T9" fmla="*/ 0 h 6"/>
                    <a:gd name="T10" fmla="*/ 6 w 6"/>
                    <a:gd name="T11" fmla="*/ 0 h 6"/>
                  </a:gdLst>
                  <a:ahLst/>
                  <a:cxnLst>
                    <a:cxn ang="0">
                      <a:pos x="T0" y="T1"/>
                    </a:cxn>
                    <a:cxn ang="0">
                      <a:pos x="T2" y="T3"/>
                    </a:cxn>
                    <a:cxn ang="0">
                      <a:pos x="T4" y="T5"/>
                    </a:cxn>
                    <a:cxn ang="0">
                      <a:pos x="T6" y="T7"/>
                    </a:cxn>
                    <a:cxn ang="0">
                      <a:pos x="T8" y="T9"/>
                    </a:cxn>
                    <a:cxn ang="0">
                      <a:pos x="T10" y="T11"/>
                    </a:cxn>
                  </a:cxnLst>
                  <a:rect l="0" t="0" r="r" b="b"/>
                  <a:pathLst>
                    <a:path w="6" h="6">
                      <a:moveTo>
                        <a:pt x="6" y="0"/>
                      </a:moveTo>
                      <a:lnTo>
                        <a:pt x="0" y="6"/>
                      </a:lnTo>
                      <a:lnTo>
                        <a:pt x="2" y="6"/>
                      </a:lnTo>
                      <a:lnTo>
                        <a:pt x="6" y="0"/>
                      </a:lnTo>
                      <a:close/>
                      <a:moveTo>
                        <a:pt x="6" y="0"/>
                      </a:moveTo>
                      <a:lnTo>
                        <a:pt x="6" y="0"/>
                      </a:lnTo>
                      <a:close/>
                    </a:path>
                  </a:pathLst>
                </a:custGeom>
                <a:grpFill/>
                <a:ln w="3175">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3" name="Freeform 248"/>
                <p:cNvSpPr>
                  <a:spLocks/>
                </p:cNvSpPr>
                <p:nvPr/>
              </p:nvSpPr>
              <p:spPr bwMode="auto">
                <a:xfrm>
                  <a:off x="7451725" y="2598738"/>
                  <a:ext cx="9525" cy="9525"/>
                </a:xfrm>
                <a:custGeom>
                  <a:avLst/>
                  <a:gdLst>
                    <a:gd name="T0" fmla="*/ 6 w 6"/>
                    <a:gd name="T1" fmla="*/ 0 h 6"/>
                    <a:gd name="T2" fmla="*/ 0 w 6"/>
                    <a:gd name="T3" fmla="*/ 6 h 6"/>
                    <a:gd name="T4" fmla="*/ 2 w 6"/>
                    <a:gd name="T5" fmla="*/ 6 h 6"/>
                    <a:gd name="T6" fmla="*/ 6 w 6"/>
                    <a:gd name="T7" fmla="*/ 0 h 6"/>
                  </a:gdLst>
                  <a:ahLst/>
                  <a:cxnLst>
                    <a:cxn ang="0">
                      <a:pos x="T0" y="T1"/>
                    </a:cxn>
                    <a:cxn ang="0">
                      <a:pos x="T2" y="T3"/>
                    </a:cxn>
                    <a:cxn ang="0">
                      <a:pos x="T4" y="T5"/>
                    </a:cxn>
                    <a:cxn ang="0">
                      <a:pos x="T6" y="T7"/>
                    </a:cxn>
                  </a:cxnLst>
                  <a:rect l="0" t="0" r="r" b="b"/>
                  <a:pathLst>
                    <a:path w="6" h="6">
                      <a:moveTo>
                        <a:pt x="6" y="0"/>
                      </a:moveTo>
                      <a:lnTo>
                        <a:pt x="0" y="6"/>
                      </a:lnTo>
                      <a:lnTo>
                        <a:pt x="2" y="6"/>
                      </a:lnTo>
                      <a:lnTo>
                        <a:pt x="6" y="0"/>
                      </a:lnTo>
                    </a:path>
                  </a:pathLst>
                </a:custGeom>
                <a:grpFill/>
                <a:ln w="3175">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4" name="Line 249"/>
                <p:cNvSpPr>
                  <a:spLocks noChangeShapeType="1"/>
                </p:cNvSpPr>
                <p:nvPr/>
              </p:nvSpPr>
              <p:spPr bwMode="auto">
                <a:xfrm>
                  <a:off x="7461250" y="2598738"/>
                  <a:ext cx="0" cy="0"/>
                </a:xfrm>
                <a:prstGeom prst="line">
                  <a:avLst/>
                </a:prstGeom>
                <a:grpFill/>
                <a:ln w="3175">
                  <a:solidFill>
                    <a:srgbClr val="000000"/>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5" name="Freeform 255"/>
                <p:cNvSpPr>
                  <a:spLocks/>
                </p:cNvSpPr>
                <p:nvPr/>
              </p:nvSpPr>
              <p:spPr bwMode="auto">
                <a:xfrm>
                  <a:off x="7851775" y="2144713"/>
                  <a:ext cx="25400" cy="19050"/>
                </a:xfrm>
                <a:custGeom>
                  <a:avLst/>
                  <a:gdLst>
                    <a:gd name="T0" fmla="*/ 0 w 16"/>
                    <a:gd name="T1" fmla="*/ 12 h 12"/>
                    <a:gd name="T2" fmla="*/ 12 w 16"/>
                    <a:gd name="T3" fmla="*/ 0 h 12"/>
                    <a:gd name="T4" fmla="*/ 16 w 16"/>
                    <a:gd name="T5" fmla="*/ 0 h 12"/>
                    <a:gd name="T6" fmla="*/ 10 w 16"/>
                    <a:gd name="T7" fmla="*/ 4 h 12"/>
                    <a:gd name="T8" fmla="*/ 0 w 16"/>
                    <a:gd name="T9" fmla="*/ 12 h 12"/>
                  </a:gdLst>
                  <a:ahLst/>
                  <a:cxnLst>
                    <a:cxn ang="0">
                      <a:pos x="T0" y="T1"/>
                    </a:cxn>
                    <a:cxn ang="0">
                      <a:pos x="T2" y="T3"/>
                    </a:cxn>
                    <a:cxn ang="0">
                      <a:pos x="T4" y="T5"/>
                    </a:cxn>
                    <a:cxn ang="0">
                      <a:pos x="T6" y="T7"/>
                    </a:cxn>
                    <a:cxn ang="0">
                      <a:pos x="T8" y="T9"/>
                    </a:cxn>
                  </a:cxnLst>
                  <a:rect l="0" t="0" r="r" b="b"/>
                  <a:pathLst>
                    <a:path w="16" h="12">
                      <a:moveTo>
                        <a:pt x="0" y="12"/>
                      </a:moveTo>
                      <a:lnTo>
                        <a:pt x="12" y="0"/>
                      </a:lnTo>
                      <a:lnTo>
                        <a:pt x="16" y="0"/>
                      </a:lnTo>
                      <a:lnTo>
                        <a:pt x="10" y="4"/>
                      </a:lnTo>
                      <a:lnTo>
                        <a:pt x="0" y="12"/>
                      </a:lnTo>
                      <a:close/>
                    </a:path>
                  </a:pathLst>
                </a:custGeom>
                <a:grpFill/>
                <a:ln w="3175">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6" name="Freeform 256"/>
                <p:cNvSpPr>
                  <a:spLocks/>
                </p:cNvSpPr>
                <p:nvPr/>
              </p:nvSpPr>
              <p:spPr bwMode="auto">
                <a:xfrm>
                  <a:off x="7883525" y="2109788"/>
                  <a:ext cx="53975" cy="34925"/>
                </a:xfrm>
                <a:custGeom>
                  <a:avLst/>
                  <a:gdLst>
                    <a:gd name="T0" fmla="*/ 0 w 34"/>
                    <a:gd name="T1" fmla="*/ 20 h 22"/>
                    <a:gd name="T2" fmla="*/ 4 w 34"/>
                    <a:gd name="T3" fmla="*/ 16 h 22"/>
                    <a:gd name="T4" fmla="*/ 8 w 34"/>
                    <a:gd name="T5" fmla="*/ 14 h 22"/>
                    <a:gd name="T6" fmla="*/ 14 w 34"/>
                    <a:gd name="T7" fmla="*/ 8 h 22"/>
                    <a:gd name="T8" fmla="*/ 18 w 34"/>
                    <a:gd name="T9" fmla="*/ 6 h 22"/>
                    <a:gd name="T10" fmla="*/ 22 w 34"/>
                    <a:gd name="T11" fmla="*/ 4 h 22"/>
                    <a:gd name="T12" fmla="*/ 26 w 34"/>
                    <a:gd name="T13" fmla="*/ 2 h 22"/>
                    <a:gd name="T14" fmla="*/ 32 w 34"/>
                    <a:gd name="T15" fmla="*/ 0 h 22"/>
                    <a:gd name="T16" fmla="*/ 34 w 34"/>
                    <a:gd name="T17" fmla="*/ 2 h 22"/>
                    <a:gd name="T18" fmla="*/ 26 w 34"/>
                    <a:gd name="T19" fmla="*/ 6 h 22"/>
                    <a:gd name="T20" fmla="*/ 22 w 34"/>
                    <a:gd name="T21" fmla="*/ 8 h 22"/>
                    <a:gd name="T22" fmla="*/ 14 w 34"/>
                    <a:gd name="T23" fmla="*/ 14 h 22"/>
                    <a:gd name="T24" fmla="*/ 8 w 34"/>
                    <a:gd name="T25" fmla="*/ 18 h 22"/>
                    <a:gd name="T26" fmla="*/ 0 w 34"/>
                    <a:gd name="T27" fmla="*/ 22 h 22"/>
                    <a:gd name="T28" fmla="*/ 0 w 34"/>
                    <a:gd name="T29"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22">
                      <a:moveTo>
                        <a:pt x="0" y="20"/>
                      </a:moveTo>
                      <a:lnTo>
                        <a:pt x="4" y="16"/>
                      </a:lnTo>
                      <a:lnTo>
                        <a:pt x="8" y="14"/>
                      </a:lnTo>
                      <a:lnTo>
                        <a:pt x="14" y="8"/>
                      </a:lnTo>
                      <a:lnTo>
                        <a:pt x="18" y="6"/>
                      </a:lnTo>
                      <a:lnTo>
                        <a:pt x="22" y="4"/>
                      </a:lnTo>
                      <a:lnTo>
                        <a:pt x="26" y="2"/>
                      </a:lnTo>
                      <a:lnTo>
                        <a:pt x="32" y="0"/>
                      </a:lnTo>
                      <a:lnTo>
                        <a:pt x="34" y="2"/>
                      </a:lnTo>
                      <a:lnTo>
                        <a:pt x="26" y="6"/>
                      </a:lnTo>
                      <a:lnTo>
                        <a:pt x="22" y="8"/>
                      </a:lnTo>
                      <a:lnTo>
                        <a:pt x="14" y="14"/>
                      </a:lnTo>
                      <a:lnTo>
                        <a:pt x="8" y="18"/>
                      </a:lnTo>
                      <a:lnTo>
                        <a:pt x="0" y="22"/>
                      </a:lnTo>
                      <a:lnTo>
                        <a:pt x="0" y="20"/>
                      </a:lnTo>
                      <a:close/>
                    </a:path>
                  </a:pathLst>
                </a:custGeom>
                <a:grpFill/>
                <a:ln w="3175">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sp>
              <p:nvSpPr>
                <p:cNvPr id="1037" name="Freeform 257"/>
                <p:cNvSpPr>
                  <a:spLocks/>
                </p:cNvSpPr>
                <p:nvPr/>
              </p:nvSpPr>
              <p:spPr bwMode="auto">
                <a:xfrm>
                  <a:off x="7673975" y="2325688"/>
                  <a:ext cx="9525" cy="15875"/>
                </a:xfrm>
                <a:custGeom>
                  <a:avLst/>
                  <a:gdLst>
                    <a:gd name="T0" fmla="*/ 2 w 6"/>
                    <a:gd name="T1" fmla="*/ 10 h 10"/>
                    <a:gd name="T2" fmla="*/ 0 w 6"/>
                    <a:gd name="T3" fmla="*/ 2 h 10"/>
                    <a:gd name="T4" fmla="*/ 4 w 6"/>
                    <a:gd name="T5" fmla="*/ 0 h 10"/>
                    <a:gd name="T6" fmla="*/ 4 w 6"/>
                    <a:gd name="T7" fmla="*/ 6 h 10"/>
                    <a:gd name="T8" fmla="*/ 6 w 6"/>
                    <a:gd name="T9" fmla="*/ 10 h 10"/>
                    <a:gd name="T10" fmla="*/ 2 w 6"/>
                    <a:gd name="T11" fmla="*/ 10 h 10"/>
                  </a:gdLst>
                  <a:ahLst/>
                  <a:cxnLst>
                    <a:cxn ang="0">
                      <a:pos x="T0" y="T1"/>
                    </a:cxn>
                    <a:cxn ang="0">
                      <a:pos x="T2" y="T3"/>
                    </a:cxn>
                    <a:cxn ang="0">
                      <a:pos x="T4" y="T5"/>
                    </a:cxn>
                    <a:cxn ang="0">
                      <a:pos x="T6" y="T7"/>
                    </a:cxn>
                    <a:cxn ang="0">
                      <a:pos x="T8" y="T9"/>
                    </a:cxn>
                    <a:cxn ang="0">
                      <a:pos x="T10" y="T11"/>
                    </a:cxn>
                  </a:cxnLst>
                  <a:rect l="0" t="0" r="r" b="b"/>
                  <a:pathLst>
                    <a:path w="6" h="10">
                      <a:moveTo>
                        <a:pt x="2" y="10"/>
                      </a:moveTo>
                      <a:lnTo>
                        <a:pt x="0" y="2"/>
                      </a:lnTo>
                      <a:lnTo>
                        <a:pt x="4" y="0"/>
                      </a:lnTo>
                      <a:lnTo>
                        <a:pt x="4" y="6"/>
                      </a:lnTo>
                      <a:lnTo>
                        <a:pt x="6" y="10"/>
                      </a:lnTo>
                      <a:lnTo>
                        <a:pt x="2" y="10"/>
                      </a:lnTo>
                      <a:close/>
                    </a:path>
                  </a:pathLst>
                </a:custGeom>
                <a:grpFill/>
                <a:ln w="3175">
                  <a:solidFill>
                    <a:srgbClr val="FFFFFF"/>
                  </a:solid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endParaRPr>
                </a:p>
              </p:txBody>
            </p:sp>
          </p:grpSp>
        </p:grpSp>
      </p:grpSp>
      <p:sp>
        <p:nvSpPr>
          <p:cNvPr id="1062" name="TextBox 73"/>
          <p:cNvSpPr txBox="1">
            <a:spLocks noChangeArrowheads="1"/>
          </p:cNvSpPr>
          <p:nvPr/>
        </p:nvSpPr>
        <p:spPr bwMode="auto">
          <a:xfrm>
            <a:off x="393192" y="1058173"/>
            <a:ext cx="2212848" cy="403995"/>
          </a:xfrm>
          <a:prstGeom prst="rect">
            <a:avLst/>
          </a:prstGeom>
          <a:solidFill>
            <a:srgbClr val="292929"/>
          </a:solidFill>
          <a:ln w="9525" algn="ctr">
            <a:noFill/>
            <a:round/>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sym typeface="Gill Sans Light"/>
              </a:rPr>
              <a:t>Clients</a:t>
            </a:r>
            <a:endParaRPr kumimoji="0" lang="en-US" sz="1400" b="0" i="0" u="none" strike="noStrike" kern="0" cap="none" spc="0" normalizeH="0" baseline="0" noProof="0" dirty="0">
              <a:ln>
                <a:noFill/>
              </a:ln>
              <a:solidFill>
                <a:srgbClr val="FFFFFF"/>
              </a:solidFill>
              <a:effectLst/>
              <a:uLnTx/>
              <a:uFillTx/>
              <a:sym typeface="Gill Sans Light"/>
            </a:endParaRPr>
          </a:p>
        </p:txBody>
      </p:sp>
      <p:sp>
        <p:nvSpPr>
          <p:cNvPr id="1063" name="TextBox 73"/>
          <p:cNvSpPr txBox="1">
            <a:spLocks noChangeArrowheads="1"/>
          </p:cNvSpPr>
          <p:nvPr/>
        </p:nvSpPr>
        <p:spPr bwMode="auto">
          <a:xfrm>
            <a:off x="2679192" y="1058173"/>
            <a:ext cx="3657600" cy="403995"/>
          </a:xfrm>
          <a:prstGeom prst="rect">
            <a:avLst/>
          </a:prstGeom>
          <a:solidFill>
            <a:srgbClr val="292929"/>
          </a:solidFill>
          <a:ln w="9525" algn="ctr">
            <a:noFill/>
            <a:round/>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sym typeface="Gill Sans Light"/>
              </a:rPr>
              <a:t>The Network </a:t>
            </a:r>
            <a:r>
              <a:rPr lang="en-US" sz="1200" kern="0" noProof="0" dirty="0" smtClean="0">
                <a:solidFill>
                  <a:srgbClr val="FFFFFF"/>
                </a:solidFill>
                <a:sym typeface="Gill Sans Light"/>
              </a:rPr>
              <a:t>B</a:t>
            </a:r>
            <a:r>
              <a:rPr kumimoji="0" lang="en-US" sz="1200" b="0" i="0" u="none" strike="noStrike" kern="0" cap="none" spc="0" normalizeH="0" baseline="0" noProof="0" dirty="0" smtClean="0">
                <a:ln>
                  <a:noFill/>
                </a:ln>
                <a:solidFill>
                  <a:srgbClr val="FFFFFF"/>
                </a:solidFill>
                <a:effectLst/>
                <a:uLnTx/>
                <a:uFillTx/>
                <a:sym typeface="Gill Sans Light"/>
              </a:rPr>
              <a:t>ecomes a </a:t>
            </a:r>
            <a:r>
              <a:rPr kumimoji="0" lang="en-US" sz="1200" b="0" i="0" u="none" strike="noStrike" kern="0" cap="none" spc="0" normalizeH="0" baseline="0" noProof="0" dirty="0">
                <a:ln>
                  <a:noFill/>
                </a:ln>
                <a:solidFill>
                  <a:srgbClr val="FFFFFF"/>
                </a:solidFill>
                <a:effectLst/>
                <a:uLnTx/>
                <a:uFillTx/>
                <a:sym typeface="Gill Sans Light"/>
              </a:rPr>
              <a:t>Key Enabler</a:t>
            </a:r>
            <a:br>
              <a:rPr kumimoji="0" lang="en-US" sz="1200" b="0" i="0" u="none" strike="noStrike" kern="0" cap="none" spc="0" normalizeH="0" baseline="0" noProof="0" dirty="0">
                <a:ln>
                  <a:noFill/>
                </a:ln>
                <a:solidFill>
                  <a:srgbClr val="FFFFFF"/>
                </a:solidFill>
                <a:effectLst/>
                <a:uLnTx/>
                <a:uFillTx/>
                <a:sym typeface="Gill Sans Light"/>
              </a:rPr>
            </a:br>
            <a:r>
              <a:rPr kumimoji="0" lang="en-US" sz="1200" b="0" i="0" u="none" strike="noStrike" kern="0" cap="none" spc="0" normalizeH="0" baseline="0" noProof="0" dirty="0" smtClean="0">
                <a:ln>
                  <a:noFill/>
                </a:ln>
                <a:solidFill>
                  <a:srgbClr val="FFFFFF"/>
                </a:solidFill>
                <a:effectLst/>
                <a:uLnTx/>
                <a:uFillTx/>
                <a:sym typeface="Gill Sans Light"/>
              </a:rPr>
              <a:t>or </a:t>
            </a:r>
            <a:r>
              <a:rPr kumimoji="0" lang="en-US" sz="1200" b="0" i="0" u="none" strike="noStrike" kern="0" cap="none" spc="0" normalizeH="0" baseline="0" noProof="0" dirty="0">
                <a:ln>
                  <a:noFill/>
                </a:ln>
                <a:solidFill>
                  <a:srgbClr val="FFFFFF"/>
                </a:solidFill>
                <a:effectLst/>
                <a:uLnTx/>
                <a:uFillTx/>
                <a:sym typeface="Gill Sans Light"/>
              </a:rPr>
              <a:t>Barrier </a:t>
            </a:r>
            <a:r>
              <a:rPr kumimoji="0" lang="en-US" sz="1200" b="0" i="0" u="none" strike="noStrike" kern="0" cap="none" spc="0" normalizeH="0" baseline="0" noProof="0" dirty="0" smtClean="0">
                <a:ln>
                  <a:noFill/>
                </a:ln>
                <a:solidFill>
                  <a:srgbClr val="FFFFFF"/>
                </a:solidFill>
                <a:effectLst/>
                <a:uLnTx/>
                <a:uFillTx/>
                <a:sym typeface="Gill Sans Light"/>
              </a:rPr>
              <a:t>to </a:t>
            </a:r>
            <a:r>
              <a:rPr kumimoji="0" lang="en-US" sz="1200" b="0" i="0" u="none" strike="noStrike" kern="0" cap="none" spc="0" normalizeH="0" baseline="0" noProof="0" dirty="0">
                <a:ln>
                  <a:noFill/>
                </a:ln>
                <a:solidFill>
                  <a:srgbClr val="FFFFFF"/>
                </a:solidFill>
                <a:effectLst/>
                <a:uLnTx/>
                <a:uFillTx/>
                <a:sym typeface="Gill Sans Light"/>
              </a:rPr>
              <a:t>IT Success</a:t>
            </a:r>
          </a:p>
        </p:txBody>
      </p:sp>
      <p:grpSp>
        <p:nvGrpSpPr>
          <p:cNvPr id="1064" name="Group 1063"/>
          <p:cNvGrpSpPr/>
          <p:nvPr/>
        </p:nvGrpSpPr>
        <p:grpSpPr>
          <a:xfrm>
            <a:off x="1339210" y="4021631"/>
            <a:ext cx="1053698" cy="559486"/>
            <a:chOff x="649289" y="3535353"/>
            <a:chExt cx="1255713" cy="666744"/>
          </a:xfrm>
        </p:grpSpPr>
        <p:pic>
          <p:nvPicPr>
            <p:cNvPr id="1065" name="Picture 66" descr="Branch-Office.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gray">
            <a:xfrm>
              <a:off x="1427165" y="3694096"/>
              <a:ext cx="477837" cy="417511"/>
            </a:xfrm>
            <a:prstGeom prst="rect">
              <a:avLst/>
            </a:prstGeom>
            <a:noFill/>
            <a:ln w="9525">
              <a:noFill/>
              <a:miter lim="800000"/>
              <a:headEnd/>
              <a:tailEnd/>
            </a:ln>
          </p:spPr>
        </p:pic>
        <p:grpSp>
          <p:nvGrpSpPr>
            <p:cNvPr id="1066" name="Group 633"/>
            <p:cNvGrpSpPr>
              <a:grpSpLocks/>
            </p:cNvGrpSpPr>
            <p:nvPr/>
          </p:nvGrpSpPr>
          <p:grpSpPr bwMode="gray">
            <a:xfrm>
              <a:off x="649289" y="3617898"/>
              <a:ext cx="738187" cy="584199"/>
              <a:chOff x="902" y="2160"/>
              <a:chExt cx="465" cy="368"/>
            </a:xfrm>
          </p:grpSpPr>
          <p:sp>
            <p:nvSpPr>
              <p:cNvPr id="1068" name="Freeform 23"/>
              <p:cNvSpPr>
                <a:spLocks/>
              </p:cNvSpPr>
              <p:nvPr/>
            </p:nvSpPr>
            <p:spPr bwMode="gray">
              <a:xfrm>
                <a:off x="996" y="2205"/>
                <a:ext cx="264" cy="139"/>
              </a:xfrm>
              <a:custGeom>
                <a:avLst/>
                <a:gdLst>
                  <a:gd name="T0" fmla="*/ 0 w 264"/>
                  <a:gd name="T1" fmla="*/ 0 h 152"/>
                  <a:gd name="T2" fmla="*/ 264 w 264"/>
                  <a:gd name="T3" fmla="*/ 152 h 152"/>
                  <a:gd name="T4" fmla="*/ 0 60000 65536"/>
                  <a:gd name="T5" fmla="*/ 0 60000 65536"/>
                  <a:gd name="T6" fmla="*/ 0 w 264"/>
                  <a:gd name="T7" fmla="*/ 0 h 152"/>
                  <a:gd name="T8" fmla="*/ 264 w 264"/>
                  <a:gd name="T9" fmla="*/ 152 h 152"/>
                </a:gdLst>
                <a:ahLst/>
                <a:cxnLst>
                  <a:cxn ang="T4">
                    <a:pos x="T0" y="T1"/>
                  </a:cxn>
                  <a:cxn ang="T5">
                    <a:pos x="T2" y="T3"/>
                  </a:cxn>
                </a:cxnLst>
                <a:rect l="T6" t="T7" r="T8" b="T9"/>
                <a:pathLst>
                  <a:path w="264" h="152">
                    <a:moveTo>
                      <a:pt x="0" y="0"/>
                    </a:moveTo>
                    <a:lnTo>
                      <a:pt x="264" y="152"/>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sp>
            <p:nvSpPr>
              <p:cNvPr id="1069" name="Freeform 25"/>
              <p:cNvSpPr>
                <a:spLocks/>
              </p:cNvSpPr>
              <p:nvPr/>
            </p:nvSpPr>
            <p:spPr bwMode="gray">
              <a:xfrm>
                <a:off x="1008" y="2352"/>
                <a:ext cx="244" cy="139"/>
              </a:xfrm>
              <a:custGeom>
                <a:avLst/>
                <a:gdLst>
                  <a:gd name="T0" fmla="*/ 0 w 244"/>
                  <a:gd name="T1" fmla="*/ 134 h 134"/>
                  <a:gd name="T2" fmla="*/ 244 w 244"/>
                  <a:gd name="T3" fmla="*/ 0 h 134"/>
                  <a:gd name="T4" fmla="*/ 0 60000 65536"/>
                  <a:gd name="T5" fmla="*/ 0 60000 65536"/>
                  <a:gd name="T6" fmla="*/ 0 w 244"/>
                  <a:gd name="T7" fmla="*/ 0 h 134"/>
                  <a:gd name="T8" fmla="*/ 244 w 244"/>
                  <a:gd name="T9" fmla="*/ 134 h 134"/>
                </a:gdLst>
                <a:ahLst/>
                <a:cxnLst>
                  <a:cxn ang="T4">
                    <a:pos x="T0" y="T1"/>
                  </a:cxn>
                  <a:cxn ang="T5">
                    <a:pos x="T2" y="T3"/>
                  </a:cxn>
                </a:cxnLst>
                <a:rect l="T6" t="T7" r="T8" b="T9"/>
                <a:pathLst>
                  <a:path w="244" h="134">
                    <a:moveTo>
                      <a:pt x="0" y="134"/>
                    </a:moveTo>
                    <a:lnTo>
                      <a:pt x="244" y="0"/>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pic>
            <p:nvPicPr>
              <p:cNvPr id="1070" name="Picture 93" descr="Laptop.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gray">
              <a:xfrm>
                <a:off x="926" y="2160"/>
                <a:ext cx="144" cy="104"/>
              </a:xfrm>
              <a:prstGeom prst="rect">
                <a:avLst/>
              </a:prstGeom>
              <a:noFill/>
              <a:ln w="9525">
                <a:noFill/>
                <a:miter lim="800000"/>
                <a:headEnd/>
                <a:tailEnd/>
              </a:ln>
            </p:spPr>
          </p:pic>
          <p:pic>
            <p:nvPicPr>
              <p:cNvPr id="1071" name="Picture 73" descr="Home-Phone.pn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gray">
              <a:xfrm>
                <a:off x="942" y="2448"/>
                <a:ext cx="113" cy="80"/>
              </a:xfrm>
              <a:prstGeom prst="rect">
                <a:avLst/>
              </a:prstGeom>
              <a:noFill/>
              <a:ln w="9525">
                <a:noFill/>
                <a:miter lim="800000"/>
                <a:headEnd/>
                <a:tailEnd/>
              </a:ln>
            </p:spPr>
          </p:pic>
          <p:sp>
            <p:nvSpPr>
              <p:cNvPr id="1072" name="Line 631"/>
              <p:cNvSpPr>
                <a:spLocks noChangeShapeType="1"/>
              </p:cNvSpPr>
              <p:nvPr/>
            </p:nvSpPr>
            <p:spPr bwMode="gray">
              <a:xfrm>
                <a:off x="1056" y="2352"/>
                <a:ext cx="192" cy="0"/>
              </a:xfrm>
              <a:prstGeom prst="line">
                <a:avLst/>
              </a:pr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pic>
            <p:nvPicPr>
              <p:cNvPr id="1073" name="Picture 99" descr="Monitor-with-CPU.pn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gray">
              <a:xfrm>
                <a:off x="902" y="2280"/>
                <a:ext cx="192" cy="120"/>
              </a:xfrm>
              <a:prstGeom prst="rect">
                <a:avLst/>
              </a:prstGeom>
              <a:noFill/>
              <a:ln w="9525">
                <a:noFill/>
                <a:miter lim="800000"/>
                <a:headEnd/>
                <a:tailEnd/>
              </a:ln>
            </p:spPr>
          </p:pic>
          <p:pic>
            <p:nvPicPr>
              <p:cNvPr id="1074" name="Picture 632" descr="JSeries"/>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gray">
              <a:xfrm>
                <a:off x="1137" y="2314"/>
                <a:ext cx="230" cy="72"/>
              </a:xfrm>
              <a:prstGeom prst="rect">
                <a:avLst/>
              </a:prstGeom>
              <a:noFill/>
              <a:ln w="9525">
                <a:noFill/>
                <a:miter lim="800000"/>
                <a:headEnd/>
                <a:tailEnd/>
              </a:ln>
            </p:spPr>
          </p:pic>
        </p:grpSp>
        <p:pic>
          <p:nvPicPr>
            <p:cNvPr id="1067" name="Picture 96" descr="PDA.png"/>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gray">
            <a:xfrm>
              <a:off x="1100138" y="3535353"/>
              <a:ext cx="182562" cy="228600"/>
            </a:xfrm>
            <a:prstGeom prst="rect">
              <a:avLst/>
            </a:prstGeom>
            <a:noFill/>
            <a:ln w="9525">
              <a:noFill/>
              <a:miter lim="800000"/>
              <a:headEnd/>
              <a:tailEnd/>
            </a:ln>
          </p:spPr>
        </p:pic>
      </p:grpSp>
      <p:sp>
        <p:nvSpPr>
          <p:cNvPr id="1075" name="Rectangle 5"/>
          <p:cNvSpPr/>
          <p:nvPr/>
        </p:nvSpPr>
        <p:spPr>
          <a:xfrm>
            <a:off x="393192" y="1485839"/>
            <a:ext cx="2212848" cy="1097280"/>
          </a:xfrm>
          <a:prstGeom prst="rect">
            <a:avLst/>
          </a:prstGeom>
          <a:solidFill>
            <a:srgbClr val="FFFFFF">
              <a:lumMod val="95000"/>
            </a:srgbClr>
          </a:solidFill>
          <a:ln w="2540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5D87A1"/>
                </a:solidFill>
                <a:effectLst/>
                <a:uLnTx/>
                <a:uFillTx/>
                <a:latin typeface="Arial"/>
                <a:ea typeface="+mn-ea"/>
                <a:cs typeface="+mn-cs"/>
              </a:rPr>
              <a:t>Mobile</a:t>
            </a:r>
            <a:endParaRPr kumimoji="0" lang="en-US" sz="1200" b="1" i="0" u="none" strike="noStrike" kern="0" cap="none" spc="0" normalizeH="0" baseline="0" noProof="0" dirty="0">
              <a:ln>
                <a:noFill/>
              </a:ln>
              <a:solidFill>
                <a:srgbClr val="5D87A1"/>
              </a:solidFill>
              <a:effectLst/>
              <a:uLnTx/>
              <a:uFillTx/>
              <a:latin typeface="Arial"/>
              <a:ea typeface="+mn-ea"/>
              <a:cs typeface="+mn-cs"/>
            </a:endParaRPr>
          </a:p>
        </p:txBody>
      </p:sp>
      <p:sp>
        <p:nvSpPr>
          <p:cNvPr id="1076" name="Rectangle 1075"/>
          <p:cNvSpPr/>
          <p:nvPr/>
        </p:nvSpPr>
        <p:spPr>
          <a:xfrm>
            <a:off x="393192" y="2628223"/>
            <a:ext cx="2212848" cy="1097280"/>
          </a:xfrm>
          <a:prstGeom prst="rect">
            <a:avLst/>
          </a:prstGeom>
          <a:solidFill>
            <a:srgbClr val="FFFFFF">
              <a:lumMod val="95000"/>
            </a:srgbClr>
          </a:solidFill>
          <a:ln w="2540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5D87A1"/>
                </a:solidFill>
                <a:effectLst/>
                <a:uLnTx/>
                <a:uFillTx/>
                <a:latin typeface="Arial"/>
                <a:ea typeface="+mn-ea"/>
                <a:cs typeface="+mn-cs"/>
              </a:rPr>
              <a:t>Home</a:t>
            </a:r>
            <a:endParaRPr kumimoji="0" lang="en-US" sz="1200" b="1" i="0" u="none" strike="noStrike" kern="0" cap="none" spc="0" normalizeH="0" baseline="0" noProof="0" dirty="0">
              <a:ln>
                <a:noFill/>
              </a:ln>
              <a:solidFill>
                <a:srgbClr val="5D87A1"/>
              </a:solidFill>
              <a:effectLst/>
              <a:uLnTx/>
              <a:uFillTx/>
              <a:latin typeface="Arial"/>
              <a:ea typeface="+mn-ea"/>
              <a:cs typeface="+mn-cs"/>
            </a:endParaRPr>
          </a:p>
        </p:txBody>
      </p:sp>
      <p:sp>
        <p:nvSpPr>
          <p:cNvPr id="1077" name="Rectangle 1076"/>
          <p:cNvSpPr/>
          <p:nvPr/>
        </p:nvSpPr>
        <p:spPr>
          <a:xfrm>
            <a:off x="393192" y="3770610"/>
            <a:ext cx="2212848" cy="1097280"/>
          </a:xfrm>
          <a:prstGeom prst="rect">
            <a:avLst/>
          </a:prstGeom>
          <a:solidFill>
            <a:srgbClr val="FFFFFF">
              <a:lumMod val="95000"/>
            </a:srgbClr>
          </a:solidFill>
          <a:ln w="2540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5D87A1"/>
                </a:solidFill>
                <a:effectLst/>
                <a:uLnTx/>
                <a:uFillTx/>
                <a:latin typeface="Arial"/>
                <a:ea typeface="+mn-ea"/>
                <a:cs typeface="+mn-cs"/>
              </a:rPr>
              <a:t>Branch</a:t>
            </a:r>
            <a:endParaRPr kumimoji="0" lang="en-US" sz="1200" b="1" i="0" u="none" strike="noStrike" kern="0" cap="none" spc="0" normalizeH="0" baseline="0" noProof="0" dirty="0">
              <a:ln>
                <a:noFill/>
              </a:ln>
              <a:solidFill>
                <a:srgbClr val="5D87A1"/>
              </a:solidFill>
              <a:effectLst/>
              <a:uLnTx/>
              <a:uFillTx/>
              <a:latin typeface="Arial"/>
              <a:ea typeface="+mn-ea"/>
              <a:cs typeface="+mn-cs"/>
            </a:endParaRPr>
          </a:p>
        </p:txBody>
      </p:sp>
      <p:sp>
        <p:nvSpPr>
          <p:cNvPr id="1078" name="Rectangle 1077"/>
          <p:cNvSpPr/>
          <p:nvPr/>
        </p:nvSpPr>
        <p:spPr>
          <a:xfrm>
            <a:off x="393192" y="4912994"/>
            <a:ext cx="2212848" cy="1097280"/>
          </a:xfrm>
          <a:prstGeom prst="rect">
            <a:avLst/>
          </a:prstGeom>
          <a:solidFill>
            <a:srgbClr val="FFFFFF">
              <a:lumMod val="95000"/>
            </a:srgbClr>
          </a:solidFill>
          <a:ln w="25400" cap="flat" cmpd="sng" algn="ctr">
            <a:solidFill>
              <a:srgbClr val="FFFFFF"/>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5D87A1"/>
                </a:solidFill>
                <a:effectLst/>
                <a:uLnTx/>
                <a:uFillTx/>
                <a:latin typeface="Arial"/>
                <a:ea typeface="+mn-ea"/>
                <a:cs typeface="+mn-cs"/>
              </a:rPr>
              <a:t>Campus</a:t>
            </a:r>
            <a:endParaRPr kumimoji="0" lang="en-US" sz="1200" b="1" i="0" u="none" strike="noStrike" kern="0" cap="none" spc="0" normalizeH="0" baseline="0" noProof="0" dirty="0">
              <a:ln>
                <a:noFill/>
              </a:ln>
              <a:solidFill>
                <a:srgbClr val="5D87A1"/>
              </a:solidFill>
              <a:effectLst/>
              <a:uLnTx/>
              <a:uFillTx/>
              <a:latin typeface="Arial"/>
              <a:ea typeface="+mn-ea"/>
              <a:cs typeface="+mn-cs"/>
            </a:endParaRPr>
          </a:p>
        </p:txBody>
      </p:sp>
      <p:sp>
        <p:nvSpPr>
          <p:cNvPr id="1079" name="Line 216"/>
          <p:cNvSpPr>
            <a:spLocks noChangeShapeType="1"/>
          </p:cNvSpPr>
          <p:nvPr/>
        </p:nvSpPr>
        <p:spPr bwMode="gray">
          <a:xfrm flipV="1">
            <a:off x="2057401" y="4526278"/>
            <a:ext cx="1307606" cy="1102996"/>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080" name="Line 31"/>
          <p:cNvSpPr>
            <a:spLocks noChangeShapeType="1"/>
          </p:cNvSpPr>
          <p:nvPr/>
        </p:nvSpPr>
        <p:spPr bwMode="gray">
          <a:xfrm>
            <a:off x="2301312" y="2051101"/>
            <a:ext cx="1091112" cy="847555"/>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081" name="Line 216"/>
          <p:cNvSpPr>
            <a:spLocks noChangeShapeType="1"/>
          </p:cNvSpPr>
          <p:nvPr/>
        </p:nvSpPr>
        <p:spPr bwMode="gray">
          <a:xfrm flipV="1">
            <a:off x="1990725" y="4014215"/>
            <a:ext cx="1081673" cy="1596010"/>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082" name="Line 216"/>
          <p:cNvSpPr>
            <a:spLocks noChangeShapeType="1"/>
          </p:cNvSpPr>
          <p:nvPr/>
        </p:nvSpPr>
        <p:spPr bwMode="gray">
          <a:xfrm flipV="1">
            <a:off x="2258572" y="3390713"/>
            <a:ext cx="807787" cy="998415"/>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083" name="Line 216"/>
          <p:cNvSpPr>
            <a:spLocks noChangeShapeType="1"/>
          </p:cNvSpPr>
          <p:nvPr/>
        </p:nvSpPr>
        <p:spPr bwMode="gray">
          <a:xfrm>
            <a:off x="2176286" y="3154679"/>
            <a:ext cx="890083" cy="226827"/>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084" name="Line 216"/>
          <p:cNvSpPr>
            <a:spLocks noChangeShapeType="1"/>
          </p:cNvSpPr>
          <p:nvPr/>
        </p:nvSpPr>
        <p:spPr bwMode="gray">
          <a:xfrm flipV="1">
            <a:off x="2176272" y="2862080"/>
            <a:ext cx="1197864" cy="1508759"/>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grpSp>
        <p:nvGrpSpPr>
          <p:cNvPr id="1085" name="Group 1084"/>
          <p:cNvGrpSpPr/>
          <p:nvPr/>
        </p:nvGrpSpPr>
        <p:grpSpPr>
          <a:xfrm>
            <a:off x="1406529" y="1638625"/>
            <a:ext cx="922680" cy="459654"/>
            <a:chOff x="821213" y="1435392"/>
            <a:chExt cx="1037631" cy="516922"/>
          </a:xfrm>
        </p:grpSpPr>
        <p:pic>
          <p:nvPicPr>
            <p:cNvPr id="1086" name="Picture 96" descr="PDA.png"/>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gray">
            <a:xfrm>
              <a:off x="821213" y="1502769"/>
              <a:ext cx="303213" cy="379412"/>
            </a:xfrm>
            <a:prstGeom prst="rect">
              <a:avLst/>
            </a:prstGeom>
            <a:noFill/>
            <a:ln w="9525">
              <a:noFill/>
              <a:miter lim="800000"/>
              <a:headEnd/>
              <a:tailEnd/>
            </a:ln>
          </p:spPr>
        </p:pic>
        <p:pic>
          <p:nvPicPr>
            <p:cNvPr id="1087" name="Picture 83" descr="Cell-Tower.png"/>
            <p:cNvPicPr>
              <a:picLocks noChangeAspect="1"/>
            </p:cNvPicPr>
            <p:nvPr/>
          </p:nvPicPr>
          <p:blipFill>
            <a:blip r:embed="rId23" cstate="screen">
              <a:extLst>
                <a:ext uri="{28A0092B-C50C-407E-A947-70E740481C1C}">
                  <a14:useLocalDpi xmlns:a14="http://schemas.microsoft.com/office/drawing/2010/main"/>
                </a:ext>
              </a:extLst>
            </a:blip>
            <a:srcRect/>
            <a:stretch>
              <a:fillRect/>
            </a:stretch>
          </p:blipFill>
          <p:spPr bwMode="gray">
            <a:xfrm>
              <a:off x="1622687" y="1435392"/>
              <a:ext cx="236157" cy="516922"/>
            </a:xfrm>
            <a:prstGeom prst="rect">
              <a:avLst/>
            </a:prstGeom>
            <a:noFill/>
            <a:ln w="9525">
              <a:noFill/>
              <a:miter lim="800000"/>
              <a:headEnd/>
              <a:tailEnd/>
            </a:ln>
          </p:spPr>
        </p:pic>
        <p:pic>
          <p:nvPicPr>
            <p:cNvPr id="1088" name="Picture 96" descr="PDA.png"/>
            <p:cNvPicPr>
              <a:picLocks noChangeAspect="1"/>
            </p:cNvPicPr>
            <p:nvPr/>
          </p:nvPicPr>
          <p:blipFill>
            <a:blip r:embed="rId22" cstate="screen">
              <a:extLst>
                <a:ext uri="{28A0092B-C50C-407E-A947-70E740481C1C}">
                  <a14:useLocalDpi xmlns:a14="http://schemas.microsoft.com/office/drawing/2010/main"/>
                </a:ext>
              </a:extLst>
            </a:blip>
            <a:srcRect/>
            <a:stretch>
              <a:fillRect/>
            </a:stretch>
          </p:blipFill>
          <p:spPr bwMode="gray">
            <a:xfrm>
              <a:off x="1225548" y="1502769"/>
              <a:ext cx="303213" cy="379413"/>
            </a:xfrm>
            <a:prstGeom prst="rect">
              <a:avLst/>
            </a:prstGeom>
            <a:noFill/>
            <a:ln w="9525">
              <a:noFill/>
              <a:miter lim="800000"/>
              <a:headEnd/>
              <a:tailEnd/>
            </a:ln>
          </p:spPr>
        </p:pic>
      </p:grpSp>
      <p:grpSp>
        <p:nvGrpSpPr>
          <p:cNvPr id="1089" name="Group 1088"/>
          <p:cNvGrpSpPr/>
          <p:nvPr/>
        </p:nvGrpSpPr>
        <p:grpSpPr>
          <a:xfrm>
            <a:off x="1434621" y="2946728"/>
            <a:ext cx="869810" cy="487691"/>
            <a:chOff x="641350" y="2489192"/>
            <a:chExt cx="1203325" cy="674689"/>
          </a:xfrm>
        </p:grpSpPr>
        <p:sp>
          <p:nvSpPr>
            <p:cNvPr id="1090" name="Line 11"/>
            <p:cNvSpPr>
              <a:spLocks noChangeShapeType="1"/>
            </p:cNvSpPr>
            <p:nvPr/>
          </p:nvSpPr>
          <p:spPr bwMode="gray">
            <a:xfrm flipH="1">
              <a:off x="1176338" y="2809869"/>
              <a:ext cx="527050" cy="0"/>
            </a:xfrm>
            <a:prstGeom prst="line">
              <a:avLst/>
            </a:prstGeom>
            <a:noFill/>
            <a:ln w="19050">
              <a:solidFill>
                <a:srgbClr val="5D87A1"/>
              </a:solidFill>
              <a:round/>
              <a:headEnd/>
              <a:tailEnd/>
            </a:ln>
            <a:effectLst/>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091" name="Freeform 19"/>
            <p:cNvSpPr>
              <a:spLocks/>
            </p:cNvSpPr>
            <p:nvPr/>
          </p:nvSpPr>
          <p:spPr bwMode="gray">
            <a:xfrm>
              <a:off x="812800" y="2773415"/>
              <a:ext cx="423864" cy="255473"/>
            </a:xfrm>
            <a:custGeom>
              <a:avLst/>
              <a:gdLst>
                <a:gd name="T0" fmla="*/ 0 w 267"/>
                <a:gd name="T1" fmla="*/ 93 h 93"/>
                <a:gd name="T2" fmla="*/ 267 w 267"/>
                <a:gd name="T3" fmla="*/ 0 h 93"/>
                <a:gd name="T4" fmla="*/ 0 60000 65536"/>
                <a:gd name="T5" fmla="*/ 0 60000 65536"/>
                <a:gd name="T6" fmla="*/ 0 w 267"/>
                <a:gd name="T7" fmla="*/ 0 h 93"/>
                <a:gd name="T8" fmla="*/ 267 w 267"/>
                <a:gd name="T9" fmla="*/ 93 h 93"/>
              </a:gdLst>
              <a:ahLst/>
              <a:cxnLst>
                <a:cxn ang="T4">
                  <a:pos x="T0" y="T1"/>
                </a:cxn>
                <a:cxn ang="T5">
                  <a:pos x="T2" y="T3"/>
                </a:cxn>
              </a:cxnLst>
              <a:rect l="T6" t="T7" r="T8" b="T9"/>
              <a:pathLst>
                <a:path w="267" h="93">
                  <a:moveTo>
                    <a:pt x="0" y="93"/>
                  </a:moveTo>
                  <a:lnTo>
                    <a:pt x="267" y="0"/>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pic>
          <p:nvPicPr>
            <p:cNvPr id="1092" name="Picture 46" descr="flatscreen_kybd"/>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gray">
            <a:xfrm>
              <a:off x="661988" y="2890831"/>
              <a:ext cx="247650" cy="273050"/>
            </a:xfrm>
            <a:prstGeom prst="rect">
              <a:avLst/>
            </a:prstGeom>
            <a:noFill/>
            <a:ln w="9525">
              <a:noFill/>
              <a:miter lim="800000"/>
              <a:headEnd/>
              <a:tailEnd/>
            </a:ln>
          </p:spPr>
        </p:pic>
        <p:pic>
          <p:nvPicPr>
            <p:cNvPr id="1093" name="Picture 81" descr="Wireless-Routing-Gateway.png"/>
            <p:cNvPicPr>
              <a:picLocks noChangeAspect="1"/>
            </p:cNvPicPr>
            <p:nvPr/>
          </p:nvPicPr>
          <p:blipFill>
            <a:blip r:embed="rId25" cstate="screen">
              <a:extLst>
                <a:ext uri="{28A0092B-C50C-407E-A947-70E740481C1C}">
                  <a14:useLocalDpi xmlns:a14="http://schemas.microsoft.com/office/drawing/2010/main"/>
                </a:ext>
              </a:extLst>
            </a:blip>
            <a:srcRect/>
            <a:stretch>
              <a:fillRect/>
            </a:stretch>
          </p:blipFill>
          <p:spPr bwMode="gray">
            <a:xfrm>
              <a:off x="1036638" y="2584442"/>
              <a:ext cx="319087" cy="280988"/>
            </a:xfrm>
            <a:prstGeom prst="rect">
              <a:avLst/>
            </a:prstGeom>
            <a:noFill/>
            <a:ln w="9525">
              <a:noFill/>
              <a:miter lim="800000"/>
              <a:headEnd/>
              <a:tailEnd/>
            </a:ln>
          </p:spPr>
        </p:pic>
        <p:pic>
          <p:nvPicPr>
            <p:cNvPr id="1094" name="Picture 97" descr="Wireless-Laptop.png"/>
            <p:cNvPicPr>
              <a:picLocks noChangeAspect="1"/>
            </p:cNvPicPr>
            <p:nvPr/>
          </p:nvPicPr>
          <p:blipFill>
            <a:blip r:embed="rId26" cstate="screen">
              <a:extLst>
                <a:ext uri="{28A0092B-C50C-407E-A947-70E740481C1C}">
                  <a14:useLocalDpi xmlns:a14="http://schemas.microsoft.com/office/drawing/2010/main"/>
                </a:ext>
              </a:extLst>
            </a:blip>
            <a:srcRect/>
            <a:stretch>
              <a:fillRect/>
            </a:stretch>
          </p:blipFill>
          <p:spPr bwMode="gray">
            <a:xfrm>
              <a:off x="641350" y="2489192"/>
              <a:ext cx="309564" cy="266700"/>
            </a:xfrm>
            <a:prstGeom prst="rect">
              <a:avLst/>
            </a:prstGeom>
            <a:noFill/>
            <a:ln w="9525">
              <a:noFill/>
              <a:miter lim="800000"/>
              <a:headEnd/>
              <a:tailEnd/>
            </a:ln>
          </p:spPr>
        </p:pic>
        <p:pic>
          <p:nvPicPr>
            <p:cNvPr id="1095" name="Picture 56" descr="Home-Office.png"/>
            <p:cNvPicPr>
              <a:picLocks noChangeAspect="1"/>
            </p:cNvPicPr>
            <p:nvPr/>
          </p:nvPicPr>
          <p:blipFill>
            <a:blip r:embed="rId27" cstate="screen">
              <a:extLst>
                <a:ext uri="{28A0092B-C50C-407E-A947-70E740481C1C}">
                  <a14:useLocalDpi xmlns:a14="http://schemas.microsoft.com/office/drawing/2010/main"/>
                </a:ext>
              </a:extLst>
            </a:blip>
            <a:srcRect/>
            <a:stretch>
              <a:fillRect/>
            </a:stretch>
          </p:blipFill>
          <p:spPr bwMode="gray">
            <a:xfrm>
              <a:off x="1460500" y="2557452"/>
              <a:ext cx="384175" cy="385762"/>
            </a:xfrm>
            <a:prstGeom prst="rect">
              <a:avLst/>
            </a:prstGeom>
            <a:noFill/>
            <a:ln w="9525">
              <a:noFill/>
              <a:miter lim="800000"/>
              <a:headEnd/>
              <a:tailEnd/>
            </a:ln>
          </p:spPr>
        </p:pic>
      </p:grpSp>
      <p:grpSp>
        <p:nvGrpSpPr>
          <p:cNvPr id="1096" name="Group 1095"/>
          <p:cNvGrpSpPr/>
          <p:nvPr/>
        </p:nvGrpSpPr>
        <p:grpSpPr>
          <a:xfrm>
            <a:off x="1323338" y="4035181"/>
            <a:ext cx="1053698" cy="559486"/>
            <a:chOff x="649289" y="3535353"/>
            <a:chExt cx="1255713" cy="666744"/>
          </a:xfrm>
        </p:grpSpPr>
        <p:pic>
          <p:nvPicPr>
            <p:cNvPr id="1097" name="Picture 66" descr="Branch-Office.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gray">
            <a:xfrm>
              <a:off x="1427165" y="3694096"/>
              <a:ext cx="477837" cy="417511"/>
            </a:xfrm>
            <a:prstGeom prst="rect">
              <a:avLst/>
            </a:prstGeom>
            <a:noFill/>
            <a:ln w="9525">
              <a:noFill/>
              <a:miter lim="800000"/>
              <a:headEnd/>
              <a:tailEnd/>
            </a:ln>
          </p:spPr>
        </p:pic>
        <p:grpSp>
          <p:nvGrpSpPr>
            <p:cNvPr id="1098" name="Group 633"/>
            <p:cNvGrpSpPr>
              <a:grpSpLocks/>
            </p:cNvGrpSpPr>
            <p:nvPr/>
          </p:nvGrpSpPr>
          <p:grpSpPr bwMode="gray">
            <a:xfrm>
              <a:off x="649289" y="3617898"/>
              <a:ext cx="738187" cy="584199"/>
              <a:chOff x="902" y="2160"/>
              <a:chExt cx="465" cy="368"/>
            </a:xfrm>
          </p:grpSpPr>
          <p:sp>
            <p:nvSpPr>
              <p:cNvPr id="1100" name="Freeform 23"/>
              <p:cNvSpPr>
                <a:spLocks/>
              </p:cNvSpPr>
              <p:nvPr/>
            </p:nvSpPr>
            <p:spPr bwMode="gray">
              <a:xfrm>
                <a:off x="996" y="2205"/>
                <a:ext cx="264" cy="139"/>
              </a:xfrm>
              <a:custGeom>
                <a:avLst/>
                <a:gdLst>
                  <a:gd name="T0" fmla="*/ 0 w 264"/>
                  <a:gd name="T1" fmla="*/ 0 h 152"/>
                  <a:gd name="T2" fmla="*/ 264 w 264"/>
                  <a:gd name="T3" fmla="*/ 152 h 152"/>
                  <a:gd name="T4" fmla="*/ 0 60000 65536"/>
                  <a:gd name="T5" fmla="*/ 0 60000 65536"/>
                  <a:gd name="T6" fmla="*/ 0 w 264"/>
                  <a:gd name="T7" fmla="*/ 0 h 152"/>
                  <a:gd name="T8" fmla="*/ 264 w 264"/>
                  <a:gd name="T9" fmla="*/ 152 h 152"/>
                </a:gdLst>
                <a:ahLst/>
                <a:cxnLst>
                  <a:cxn ang="T4">
                    <a:pos x="T0" y="T1"/>
                  </a:cxn>
                  <a:cxn ang="T5">
                    <a:pos x="T2" y="T3"/>
                  </a:cxn>
                </a:cxnLst>
                <a:rect l="T6" t="T7" r="T8" b="T9"/>
                <a:pathLst>
                  <a:path w="264" h="152">
                    <a:moveTo>
                      <a:pt x="0" y="0"/>
                    </a:moveTo>
                    <a:lnTo>
                      <a:pt x="264" y="152"/>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sp>
            <p:nvSpPr>
              <p:cNvPr id="1101" name="Freeform 25"/>
              <p:cNvSpPr>
                <a:spLocks/>
              </p:cNvSpPr>
              <p:nvPr/>
            </p:nvSpPr>
            <p:spPr bwMode="gray">
              <a:xfrm>
                <a:off x="1008" y="2352"/>
                <a:ext cx="244" cy="139"/>
              </a:xfrm>
              <a:custGeom>
                <a:avLst/>
                <a:gdLst>
                  <a:gd name="T0" fmla="*/ 0 w 244"/>
                  <a:gd name="T1" fmla="*/ 134 h 134"/>
                  <a:gd name="T2" fmla="*/ 244 w 244"/>
                  <a:gd name="T3" fmla="*/ 0 h 134"/>
                  <a:gd name="T4" fmla="*/ 0 60000 65536"/>
                  <a:gd name="T5" fmla="*/ 0 60000 65536"/>
                  <a:gd name="T6" fmla="*/ 0 w 244"/>
                  <a:gd name="T7" fmla="*/ 0 h 134"/>
                  <a:gd name="T8" fmla="*/ 244 w 244"/>
                  <a:gd name="T9" fmla="*/ 134 h 134"/>
                </a:gdLst>
                <a:ahLst/>
                <a:cxnLst>
                  <a:cxn ang="T4">
                    <a:pos x="T0" y="T1"/>
                  </a:cxn>
                  <a:cxn ang="T5">
                    <a:pos x="T2" y="T3"/>
                  </a:cxn>
                </a:cxnLst>
                <a:rect l="T6" t="T7" r="T8" b="T9"/>
                <a:pathLst>
                  <a:path w="244" h="134">
                    <a:moveTo>
                      <a:pt x="0" y="134"/>
                    </a:moveTo>
                    <a:lnTo>
                      <a:pt x="244" y="0"/>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pic>
            <p:nvPicPr>
              <p:cNvPr id="1102" name="Picture 93" descr="Laptop.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gray">
              <a:xfrm>
                <a:off x="926" y="2160"/>
                <a:ext cx="144" cy="104"/>
              </a:xfrm>
              <a:prstGeom prst="rect">
                <a:avLst/>
              </a:prstGeom>
              <a:noFill/>
              <a:ln w="9525">
                <a:noFill/>
                <a:miter lim="800000"/>
                <a:headEnd/>
                <a:tailEnd/>
              </a:ln>
            </p:spPr>
          </p:pic>
          <p:pic>
            <p:nvPicPr>
              <p:cNvPr id="1103" name="Picture 73" descr="Home-Phone.png"/>
              <p:cNvPicPr>
                <a:picLocks noChangeAspect="1"/>
              </p:cNvPicPr>
              <p:nvPr/>
            </p:nvPicPr>
            <p:blipFill>
              <a:blip r:embed="rId18" cstate="screen">
                <a:extLst>
                  <a:ext uri="{28A0092B-C50C-407E-A947-70E740481C1C}">
                    <a14:useLocalDpi xmlns:a14="http://schemas.microsoft.com/office/drawing/2010/main"/>
                  </a:ext>
                </a:extLst>
              </a:blip>
              <a:srcRect/>
              <a:stretch>
                <a:fillRect/>
              </a:stretch>
            </p:blipFill>
            <p:spPr bwMode="gray">
              <a:xfrm>
                <a:off x="942" y="2448"/>
                <a:ext cx="113" cy="80"/>
              </a:xfrm>
              <a:prstGeom prst="rect">
                <a:avLst/>
              </a:prstGeom>
              <a:noFill/>
              <a:ln w="9525">
                <a:noFill/>
                <a:miter lim="800000"/>
                <a:headEnd/>
                <a:tailEnd/>
              </a:ln>
            </p:spPr>
          </p:pic>
          <p:sp>
            <p:nvSpPr>
              <p:cNvPr id="1104" name="Line 631"/>
              <p:cNvSpPr>
                <a:spLocks noChangeShapeType="1"/>
              </p:cNvSpPr>
              <p:nvPr/>
            </p:nvSpPr>
            <p:spPr bwMode="gray">
              <a:xfrm>
                <a:off x="1056" y="2352"/>
                <a:ext cx="192" cy="0"/>
              </a:xfrm>
              <a:prstGeom prst="line">
                <a:avLst/>
              </a:pr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pic>
            <p:nvPicPr>
              <p:cNvPr id="1105" name="Picture 99" descr="Monitor-with-CPU.pn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gray">
              <a:xfrm>
                <a:off x="902" y="2280"/>
                <a:ext cx="192" cy="120"/>
              </a:xfrm>
              <a:prstGeom prst="rect">
                <a:avLst/>
              </a:prstGeom>
              <a:noFill/>
              <a:ln w="9525">
                <a:noFill/>
                <a:miter lim="800000"/>
                <a:headEnd/>
                <a:tailEnd/>
              </a:ln>
            </p:spPr>
          </p:pic>
          <p:pic>
            <p:nvPicPr>
              <p:cNvPr id="1106" name="Picture 632" descr="JSeries"/>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gray">
              <a:xfrm>
                <a:off x="1137" y="2314"/>
                <a:ext cx="230" cy="72"/>
              </a:xfrm>
              <a:prstGeom prst="rect">
                <a:avLst/>
              </a:prstGeom>
              <a:noFill/>
              <a:ln w="9525">
                <a:noFill/>
                <a:miter lim="800000"/>
                <a:headEnd/>
                <a:tailEnd/>
              </a:ln>
            </p:spPr>
          </p:pic>
        </p:grpSp>
        <p:pic>
          <p:nvPicPr>
            <p:cNvPr id="1099" name="Picture 96" descr="PDA.png"/>
            <p:cNvPicPr>
              <a:picLocks noChangeAspect="1"/>
            </p:cNvPicPr>
            <p:nvPr/>
          </p:nvPicPr>
          <p:blipFill>
            <a:blip r:embed="rId21" cstate="screen">
              <a:extLst>
                <a:ext uri="{28A0092B-C50C-407E-A947-70E740481C1C}">
                  <a14:useLocalDpi xmlns:a14="http://schemas.microsoft.com/office/drawing/2010/main"/>
                </a:ext>
              </a:extLst>
            </a:blip>
            <a:srcRect/>
            <a:stretch>
              <a:fillRect/>
            </a:stretch>
          </p:blipFill>
          <p:spPr bwMode="gray">
            <a:xfrm>
              <a:off x="1100138" y="3535353"/>
              <a:ext cx="182562" cy="228600"/>
            </a:xfrm>
            <a:prstGeom prst="rect">
              <a:avLst/>
            </a:prstGeom>
            <a:noFill/>
            <a:ln w="9525">
              <a:noFill/>
              <a:miter lim="800000"/>
              <a:headEnd/>
              <a:tailEnd/>
            </a:ln>
          </p:spPr>
        </p:pic>
      </p:grpSp>
      <p:grpSp>
        <p:nvGrpSpPr>
          <p:cNvPr id="1107" name="Group 1106"/>
          <p:cNvGrpSpPr/>
          <p:nvPr/>
        </p:nvGrpSpPr>
        <p:grpSpPr>
          <a:xfrm>
            <a:off x="1557963" y="5179839"/>
            <a:ext cx="579863" cy="570418"/>
            <a:chOff x="649286" y="4659312"/>
            <a:chExt cx="1266822" cy="1246194"/>
          </a:xfrm>
        </p:grpSpPr>
        <p:sp>
          <p:nvSpPr>
            <p:cNvPr id="1108" name="Line 29"/>
            <p:cNvSpPr>
              <a:spLocks noChangeShapeType="1"/>
            </p:cNvSpPr>
            <p:nvPr/>
          </p:nvSpPr>
          <p:spPr bwMode="gray">
            <a:xfrm flipV="1">
              <a:off x="1198559" y="5365752"/>
              <a:ext cx="380999" cy="228601"/>
            </a:xfrm>
            <a:prstGeom prst="line">
              <a:avLst/>
            </a:pr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109" name="Line 30"/>
            <p:cNvSpPr>
              <a:spLocks noChangeShapeType="1"/>
            </p:cNvSpPr>
            <p:nvPr/>
          </p:nvSpPr>
          <p:spPr bwMode="gray">
            <a:xfrm>
              <a:off x="1198559" y="4984752"/>
              <a:ext cx="380999" cy="381001"/>
            </a:xfrm>
            <a:prstGeom prst="line">
              <a:avLst/>
            </a:pr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pic>
          <p:nvPicPr>
            <p:cNvPr id="1110" name="Picture 62" descr="Corp-Office-3.png"/>
            <p:cNvPicPr>
              <a:picLocks noChangeAspect="1"/>
            </p:cNvPicPr>
            <p:nvPr/>
          </p:nvPicPr>
          <p:blipFill>
            <a:blip r:embed="rId28" cstate="screen">
              <a:extLst>
                <a:ext uri="{28A0092B-C50C-407E-A947-70E740481C1C}">
                  <a14:useLocalDpi xmlns:a14="http://schemas.microsoft.com/office/drawing/2010/main"/>
                </a:ext>
              </a:extLst>
            </a:blip>
            <a:srcRect/>
            <a:stretch>
              <a:fillRect/>
            </a:stretch>
          </p:blipFill>
          <p:spPr bwMode="gray">
            <a:xfrm>
              <a:off x="1427159" y="4984752"/>
              <a:ext cx="488949" cy="742951"/>
            </a:xfrm>
            <a:prstGeom prst="rect">
              <a:avLst/>
            </a:prstGeom>
            <a:noFill/>
            <a:ln w="9525">
              <a:noFill/>
              <a:miter lim="800000"/>
              <a:headEnd/>
              <a:tailEnd/>
            </a:ln>
          </p:spPr>
        </p:pic>
        <p:grpSp>
          <p:nvGrpSpPr>
            <p:cNvPr id="1111" name="Group 634"/>
            <p:cNvGrpSpPr>
              <a:grpSpLocks/>
            </p:cNvGrpSpPr>
            <p:nvPr/>
          </p:nvGrpSpPr>
          <p:grpSpPr bwMode="gray">
            <a:xfrm>
              <a:off x="649286" y="5268916"/>
              <a:ext cx="738185" cy="636590"/>
              <a:chOff x="902" y="2147"/>
              <a:chExt cx="465" cy="401"/>
            </a:xfrm>
          </p:grpSpPr>
          <p:sp>
            <p:nvSpPr>
              <p:cNvPr id="1121" name="Freeform 635"/>
              <p:cNvSpPr>
                <a:spLocks/>
              </p:cNvSpPr>
              <p:nvPr/>
            </p:nvSpPr>
            <p:spPr bwMode="gray">
              <a:xfrm>
                <a:off x="996" y="2147"/>
                <a:ext cx="264" cy="254"/>
              </a:xfrm>
              <a:custGeom>
                <a:avLst/>
                <a:gdLst>
                  <a:gd name="T0" fmla="*/ 0 w 264"/>
                  <a:gd name="T1" fmla="*/ 0 h 152"/>
                  <a:gd name="T2" fmla="*/ 264 w 264"/>
                  <a:gd name="T3" fmla="*/ 152 h 152"/>
                  <a:gd name="T4" fmla="*/ 0 60000 65536"/>
                  <a:gd name="T5" fmla="*/ 0 60000 65536"/>
                  <a:gd name="T6" fmla="*/ 0 w 264"/>
                  <a:gd name="T7" fmla="*/ 0 h 152"/>
                  <a:gd name="T8" fmla="*/ 264 w 264"/>
                  <a:gd name="T9" fmla="*/ 152 h 152"/>
                </a:gdLst>
                <a:ahLst/>
                <a:cxnLst>
                  <a:cxn ang="T4">
                    <a:pos x="T0" y="T1"/>
                  </a:cxn>
                  <a:cxn ang="T5">
                    <a:pos x="T2" y="T3"/>
                  </a:cxn>
                </a:cxnLst>
                <a:rect l="T6" t="T7" r="T8" b="T9"/>
                <a:pathLst>
                  <a:path w="264" h="152">
                    <a:moveTo>
                      <a:pt x="0" y="0"/>
                    </a:moveTo>
                    <a:lnTo>
                      <a:pt x="264" y="152"/>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sp>
            <p:nvSpPr>
              <p:cNvPr id="1122" name="Freeform 636"/>
              <p:cNvSpPr>
                <a:spLocks/>
              </p:cNvSpPr>
              <p:nvPr/>
            </p:nvSpPr>
            <p:spPr bwMode="gray">
              <a:xfrm>
                <a:off x="1008" y="2294"/>
                <a:ext cx="244" cy="254"/>
              </a:xfrm>
              <a:custGeom>
                <a:avLst/>
                <a:gdLst>
                  <a:gd name="T0" fmla="*/ 0 w 244"/>
                  <a:gd name="T1" fmla="*/ 134 h 134"/>
                  <a:gd name="T2" fmla="*/ 244 w 244"/>
                  <a:gd name="T3" fmla="*/ 0 h 134"/>
                  <a:gd name="T4" fmla="*/ 0 60000 65536"/>
                  <a:gd name="T5" fmla="*/ 0 60000 65536"/>
                  <a:gd name="T6" fmla="*/ 0 w 244"/>
                  <a:gd name="T7" fmla="*/ 0 h 134"/>
                  <a:gd name="T8" fmla="*/ 244 w 244"/>
                  <a:gd name="T9" fmla="*/ 134 h 134"/>
                </a:gdLst>
                <a:ahLst/>
                <a:cxnLst>
                  <a:cxn ang="T4">
                    <a:pos x="T0" y="T1"/>
                  </a:cxn>
                  <a:cxn ang="T5">
                    <a:pos x="T2" y="T3"/>
                  </a:cxn>
                </a:cxnLst>
                <a:rect l="T6" t="T7" r="T8" b="T9"/>
                <a:pathLst>
                  <a:path w="244" h="134">
                    <a:moveTo>
                      <a:pt x="0" y="134"/>
                    </a:moveTo>
                    <a:lnTo>
                      <a:pt x="244" y="0"/>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pic>
            <p:nvPicPr>
              <p:cNvPr id="1123" name="Picture 93" descr="Laptop.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gray">
              <a:xfrm>
                <a:off x="926" y="2160"/>
                <a:ext cx="144" cy="104"/>
              </a:xfrm>
              <a:prstGeom prst="rect">
                <a:avLst/>
              </a:prstGeom>
              <a:noFill/>
              <a:ln w="9525">
                <a:noFill/>
                <a:miter lim="800000"/>
                <a:headEnd/>
                <a:tailEnd/>
              </a:ln>
            </p:spPr>
          </p:pic>
          <p:pic>
            <p:nvPicPr>
              <p:cNvPr id="1124" name="Picture 73" descr="Home-Phone.png"/>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gray">
              <a:xfrm>
                <a:off x="942" y="2448"/>
                <a:ext cx="113" cy="80"/>
              </a:xfrm>
              <a:prstGeom prst="rect">
                <a:avLst/>
              </a:prstGeom>
              <a:noFill/>
              <a:ln w="9525">
                <a:noFill/>
                <a:miter lim="800000"/>
                <a:headEnd/>
                <a:tailEnd/>
              </a:ln>
            </p:spPr>
          </p:pic>
          <p:sp>
            <p:nvSpPr>
              <p:cNvPr id="1125" name="Line 639"/>
              <p:cNvSpPr>
                <a:spLocks noChangeShapeType="1"/>
              </p:cNvSpPr>
              <p:nvPr/>
            </p:nvSpPr>
            <p:spPr bwMode="gray">
              <a:xfrm>
                <a:off x="1056" y="2352"/>
                <a:ext cx="192" cy="0"/>
              </a:xfrm>
              <a:prstGeom prst="line">
                <a:avLst/>
              </a:pr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pic>
            <p:nvPicPr>
              <p:cNvPr id="1126" name="Picture 99" descr="Monitor-with-CPU.pn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gray">
              <a:xfrm>
                <a:off x="902" y="2280"/>
                <a:ext cx="192" cy="120"/>
              </a:xfrm>
              <a:prstGeom prst="rect">
                <a:avLst/>
              </a:prstGeom>
              <a:noFill/>
              <a:ln w="9525">
                <a:noFill/>
                <a:miter lim="800000"/>
                <a:headEnd/>
                <a:tailEnd/>
              </a:ln>
            </p:spPr>
          </p:pic>
          <p:pic>
            <p:nvPicPr>
              <p:cNvPr id="1127" name="Picture 641" descr="JSeries"/>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gray">
              <a:xfrm>
                <a:off x="1137" y="2314"/>
                <a:ext cx="230" cy="72"/>
              </a:xfrm>
              <a:prstGeom prst="rect">
                <a:avLst/>
              </a:prstGeom>
              <a:noFill/>
              <a:ln w="9525">
                <a:noFill/>
                <a:miter lim="800000"/>
                <a:headEnd/>
                <a:tailEnd/>
              </a:ln>
            </p:spPr>
          </p:pic>
        </p:grpSp>
        <p:grpSp>
          <p:nvGrpSpPr>
            <p:cNvPr id="1112" name="Group 642"/>
            <p:cNvGrpSpPr>
              <a:grpSpLocks/>
            </p:cNvGrpSpPr>
            <p:nvPr/>
          </p:nvGrpSpPr>
          <p:grpSpPr bwMode="gray">
            <a:xfrm>
              <a:off x="649286" y="4659312"/>
              <a:ext cx="738185" cy="636589"/>
              <a:chOff x="902" y="2147"/>
              <a:chExt cx="465" cy="401"/>
            </a:xfrm>
          </p:grpSpPr>
          <p:sp>
            <p:nvSpPr>
              <p:cNvPr id="1114" name="Freeform 643"/>
              <p:cNvSpPr>
                <a:spLocks/>
              </p:cNvSpPr>
              <p:nvPr/>
            </p:nvSpPr>
            <p:spPr bwMode="gray">
              <a:xfrm>
                <a:off x="996" y="2147"/>
                <a:ext cx="264" cy="254"/>
              </a:xfrm>
              <a:custGeom>
                <a:avLst/>
                <a:gdLst>
                  <a:gd name="T0" fmla="*/ 0 w 264"/>
                  <a:gd name="T1" fmla="*/ 0 h 152"/>
                  <a:gd name="T2" fmla="*/ 264 w 264"/>
                  <a:gd name="T3" fmla="*/ 152 h 152"/>
                  <a:gd name="T4" fmla="*/ 0 60000 65536"/>
                  <a:gd name="T5" fmla="*/ 0 60000 65536"/>
                  <a:gd name="T6" fmla="*/ 0 w 264"/>
                  <a:gd name="T7" fmla="*/ 0 h 152"/>
                  <a:gd name="T8" fmla="*/ 264 w 264"/>
                  <a:gd name="T9" fmla="*/ 152 h 152"/>
                </a:gdLst>
                <a:ahLst/>
                <a:cxnLst>
                  <a:cxn ang="T4">
                    <a:pos x="T0" y="T1"/>
                  </a:cxn>
                  <a:cxn ang="T5">
                    <a:pos x="T2" y="T3"/>
                  </a:cxn>
                </a:cxnLst>
                <a:rect l="T6" t="T7" r="T8" b="T9"/>
                <a:pathLst>
                  <a:path w="264" h="152">
                    <a:moveTo>
                      <a:pt x="0" y="0"/>
                    </a:moveTo>
                    <a:lnTo>
                      <a:pt x="264" y="152"/>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sp>
            <p:nvSpPr>
              <p:cNvPr id="1115" name="Freeform 644"/>
              <p:cNvSpPr>
                <a:spLocks/>
              </p:cNvSpPr>
              <p:nvPr/>
            </p:nvSpPr>
            <p:spPr bwMode="gray">
              <a:xfrm>
                <a:off x="1008" y="2294"/>
                <a:ext cx="244" cy="254"/>
              </a:xfrm>
              <a:custGeom>
                <a:avLst/>
                <a:gdLst>
                  <a:gd name="T0" fmla="*/ 0 w 244"/>
                  <a:gd name="T1" fmla="*/ 134 h 134"/>
                  <a:gd name="T2" fmla="*/ 244 w 244"/>
                  <a:gd name="T3" fmla="*/ 0 h 134"/>
                  <a:gd name="T4" fmla="*/ 0 60000 65536"/>
                  <a:gd name="T5" fmla="*/ 0 60000 65536"/>
                  <a:gd name="T6" fmla="*/ 0 w 244"/>
                  <a:gd name="T7" fmla="*/ 0 h 134"/>
                  <a:gd name="T8" fmla="*/ 244 w 244"/>
                  <a:gd name="T9" fmla="*/ 134 h 134"/>
                </a:gdLst>
                <a:ahLst/>
                <a:cxnLst>
                  <a:cxn ang="T4">
                    <a:pos x="T0" y="T1"/>
                  </a:cxn>
                  <a:cxn ang="T5">
                    <a:pos x="T2" y="T3"/>
                  </a:cxn>
                </a:cxnLst>
                <a:rect l="T6" t="T7" r="T8" b="T9"/>
                <a:pathLst>
                  <a:path w="244" h="134">
                    <a:moveTo>
                      <a:pt x="0" y="134"/>
                    </a:moveTo>
                    <a:lnTo>
                      <a:pt x="244" y="0"/>
                    </a:lnTo>
                  </a:path>
                </a:pathLst>
              </a:cu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0067AC"/>
                  </a:solidFill>
                  <a:effectLst/>
                  <a:uLnTx/>
                  <a:uFillTx/>
                  <a:ea typeface="ヒラギノ角ゴ Pro W3" charset="-128"/>
                </a:endParaRPr>
              </a:p>
            </p:txBody>
          </p:sp>
          <p:pic>
            <p:nvPicPr>
              <p:cNvPr id="1116" name="Picture 93" descr="Laptop.png"/>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bwMode="gray">
              <a:xfrm>
                <a:off x="926" y="2160"/>
                <a:ext cx="144" cy="104"/>
              </a:xfrm>
              <a:prstGeom prst="rect">
                <a:avLst/>
              </a:prstGeom>
              <a:noFill/>
              <a:ln w="9525">
                <a:noFill/>
                <a:miter lim="800000"/>
                <a:headEnd/>
                <a:tailEnd/>
              </a:ln>
            </p:spPr>
          </p:pic>
          <p:pic>
            <p:nvPicPr>
              <p:cNvPr id="1117" name="Picture 73" descr="Home-Phone.png"/>
              <p:cNvPicPr>
                <a:picLocks noChangeAspect="1"/>
              </p:cNvPicPr>
              <p:nvPr/>
            </p:nvPicPr>
            <p:blipFill>
              <a:blip r:embed="rId29" cstate="screen">
                <a:extLst>
                  <a:ext uri="{28A0092B-C50C-407E-A947-70E740481C1C}">
                    <a14:useLocalDpi xmlns:a14="http://schemas.microsoft.com/office/drawing/2010/main"/>
                  </a:ext>
                </a:extLst>
              </a:blip>
              <a:srcRect/>
              <a:stretch>
                <a:fillRect/>
              </a:stretch>
            </p:blipFill>
            <p:spPr bwMode="gray">
              <a:xfrm>
                <a:off x="942" y="2448"/>
                <a:ext cx="113" cy="80"/>
              </a:xfrm>
              <a:prstGeom prst="rect">
                <a:avLst/>
              </a:prstGeom>
              <a:noFill/>
              <a:ln w="9525">
                <a:noFill/>
                <a:miter lim="800000"/>
                <a:headEnd/>
                <a:tailEnd/>
              </a:ln>
            </p:spPr>
          </p:pic>
          <p:sp>
            <p:nvSpPr>
              <p:cNvPr id="1118" name="Line 647"/>
              <p:cNvSpPr>
                <a:spLocks noChangeShapeType="1"/>
              </p:cNvSpPr>
              <p:nvPr/>
            </p:nvSpPr>
            <p:spPr bwMode="gray">
              <a:xfrm>
                <a:off x="1056" y="2352"/>
                <a:ext cx="192" cy="0"/>
              </a:xfrm>
              <a:prstGeom prst="line">
                <a:avLst/>
              </a:prstGeom>
              <a:noFill/>
              <a:ln w="9525">
                <a:solidFill>
                  <a:srgbClr val="5D87A1"/>
                </a:solidFill>
                <a:round/>
                <a:headEnd/>
                <a:tailEnd/>
              </a:ln>
            </p:spPr>
            <p:txBody>
              <a:bodyPr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pic>
            <p:nvPicPr>
              <p:cNvPr id="1119" name="Picture 99" descr="Monitor-with-CPU.png"/>
              <p:cNvPicPr>
                <a:picLocks noChangeAspect="1"/>
              </p:cNvPicPr>
              <p:nvPr/>
            </p:nvPicPr>
            <p:blipFill>
              <a:blip r:embed="rId19" cstate="screen">
                <a:extLst>
                  <a:ext uri="{28A0092B-C50C-407E-A947-70E740481C1C}">
                    <a14:useLocalDpi xmlns:a14="http://schemas.microsoft.com/office/drawing/2010/main"/>
                  </a:ext>
                </a:extLst>
              </a:blip>
              <a:srcRect/>
              <a:stretch>
                <a:fillRect/>
              </a:stretch>
            </p:blipFill>
            <p:spPr bwMode="gray">
              <a:xfrm>
                <a:off x="902" y="2280"/>
                <a:ext cx="192" cy="120"/>
              </a:xfrm>
              <a:prstGeom prst="rect">
                <a:avLst/>
              </a:prstGeom>
              <a:noFill/>
              <a:ln w="9525">
                <a:noFill/>
                <a:miter lim="800000"/>
                <a:headEnd/>
                <a:tailEnd/>
              </a:ln>
            </p:spPr>
          </p:pic>
          <p:pic>
            <p:nvPicPr>
              <p:cNvPr id="1120" name="Picture 649" descr="JSeries"/>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gray">
              <a:xfrm>
                <a:off x="1137" y="2314"/>
                <a:ext cx="230" cy="72"/>
              </a:xfrm>
              <a:prstGeom prst="rect">
                <a:avLst/>
              </a:prstGeom>
              <a:noFill/>
              <a:ln w="9525">
                <a:noFill/>
                <a:miter lim="800000"/>
                <a:headEnd/>
                <a:tailEnd/>
              </a:ln>
            </p:spPr>
          </p:pic>
        </p:grpSp>
        <p:pic>
          <p:nvPicPr>
            <p:cNvPr id="1113" name="Picture 96" descr="PDA.png"/>
            <p:cNvPicPr>
              <a:picLocks noChangeAspect="1"/>
            </p:cNvPicPr>
            <p:nvPr/>
          </p:nvPicPr>
          <p:blipFill>
            <a:blip r:embed="rId31" cstate="screen">
              <a:extLst>
                <a:ext uri="{28A0092B-C50C-407E-A947-70E740481C1C}">
                  <a14:useLocalDpi xmlns:a14="http://schemas.microsoft.com/office/drawing/2010/main"/>
                </a:ext>
              </a:extLst>
            </a:blip>
            <a:srcRect/>
            <a:stretch>
              <a:fillRect/>
            </a:stretch>
          </p:blipFill>
          <p:spPr bwMode="gray">
            <a:xfrm>
              <a:off x="1066800" y="5132379"/>
              <a:ext cx="182562" cy="228601"/>
            </a:xfrm>
            <a:prstGeom prst="rect">
              <a:avLst/>
            </a:prstGeom>
            <a:noFill/>
            <a:ln w="9525">
              <a:noFill/>
              <a:miter lim="800000"/>
              <a:headEnd/>
              <a:tailEnd/>
            </a:ln>
          </p:spPr>
        </p:pic>
      </p:grpSp>
      <p:grpSp>
        <p:nvGrpSpPr>
          <p:cNvPr id="1128" name="Group 1127"/>
          <p:cNvGrpSpPr/>
          <p:nvPr>
            <p:custDataLst>
              <p:tags r:id="rId2"/>
            </p:custDataLst>
          </p:nvPr>
        </p:nvGrpSpPr>
        <p:grpSpPr>
          <a:xfrm>
            <a:off x="2998287" y="2240496"/>
            <a:ext cx="2999050" cy="2933168"/>
            <a:chOff x="3062295" y="1454112"/>
            <a:chExt cx="2999050" cy="2933168"/>
          </a:xfrm>
        </p:grpSpPr>
        <p:grpSp>
          <p:nvGrpSpPr>
            <p:cNvPr id="1129" name="Group 240"/>
            <p:cNvGrpSpPr>
              <a:grpSpLocks noChangeAspect="1"/>
            </p:cNvGrpSpPr>
            <p:nvPr/>
          </p:nvGrpSpPr>
          <p:grpSpPr>
            <a:xfrm>
              <a:off x="3065682" y="1454112"/>
              <a:ext cx="2995663" cy="2933168"/>
              <a:chOff x="881897" y="2471658"/>
              <a:chExt cx="2988743" cy="3094778"/>
            </a:xfrm>
          </p:grpSpPr>
          <p:sp>
            <p:nvSpPr>
              <p:cNvPr id="1135" name="Line 368"/>
              <p:cNvSpPr>
                <a:spLocks noChangeShapeType="1"/>
              </p:cNvSpPr>
              <p:nvPr/>
            </p:nvSpPr>
            <p:spPr bwMode="ltGray">
              <a:xfrm rot="318080">
                <a:off x="1204133" y="3264299"/>
                <a:ext cx="2637705" cy="98479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36" name="Line 369"/>
              <p:cNvSpPr>
                <a:spLocks noChangeShapeType="1"/>
              </p:cNvSpPr>
              <p:nvPr/>
            </p:nvSpPr>
            <p:spPr bwMode="ltGray">
              <a:xfrm rot="318080">
                <a:off x="1178159" y="3253107"/>
                <a:ext cx="2417205" cy="159825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37" name="Line 370"/>
              <p:cNvSpPr>
                <a:spLocks noChangeShapeType="1"/>
              </p:cNvSpPr>
              <p:nvPr/>
            </p:nvSpPr>
            <p:spPr bwMode="ltGray">
              <a:xfrm rot="318080">
                <a:off x="1169646" y="3240966"/>
                <a:ext cx="1944666" cy="202647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38" name="Line 371"/>
              <p:cNvSpPr>
                <a:spLocks noChangeShapeType="1"/>
              </p:cNvSpPr>
              <p:nvPr/>
            </p:nvSpPr>
            <p:spPr bwMode="ltGray">
              <a:xfrm rot="318080">
                <a:off x="1139694" y="3199388"/>
                <a:ext cx="1341670" cy="224119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39" name="Line 372"/>
              <p:cNvSpPr>
                <a:spLocks noChangeShapeType="1"/>
              </p:cNvSpPr>
              <p:nvPr/>
            </p:nvSpPr>
            <p:spPr bwMode="ltGray">
              <a:xfrm rot="318080">
                <a:off x="1149573" y="3172932"/>
                <a:ext cx="702404" cy="214837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0" name="Line 373"/>
              <p:cNvSpPr>
                <a:spLocks noChangeShapeType="1"/>
              </p:cNvSpPr>
              <p:nvPr/>
            </p:nvSpPr>
            <p:spPr bwMode="ltGray">
              <a:xfrm rot="318080">
                <a:off x="1169156" y="3145164"/>
                <a:ext cx="169570" cy="180890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1" name="Line 374"/>
              <p:cNvSpPr>
                <a:spLocks noChangeShapeType="1"/>
              </p:cNvSpPr>
              <p:nvPr/>
            </p:nvSpPr>
            <p:spPr bwMode="ltGray">
              <a:xfrm rot="318080" flipH="1">
                <a:off x="1027316" y="3140217"/>
                <a:ext cx="167152" cy="123690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2" name="Line 379"/>
              <p:cNvSpPr>
                <a:spLocks noChangeShapeType="1"/>
              </p:cNvSpPr>
              <p:nvPr/>
            </p:nvSpPr>
            <p:spPr bwMode="ltGray">
              <a:xfrm rot="318080">
                <a:off x="1686495" y="2833202"/>
                <a:ext cx="2168580" cy="143415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3" name="Line 380"/>
              <p:cNvSpPr>
                <a:spLocks noChangeShapeType="1"/>
              </p:cNvSpPr>
              <p:nvPr/>
            </p:nvSpPr>
            <p:spPr bwMode="ltGray">
              <a:xfrm rot="318080">
                <a:off x="1658546" y="2819924"/>
                <a:ext cx="1954217" cy="2047052"/>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4" name="Line 381"/>
              <p:cNvSpPr>
                <a:spLocks noChangeShapeType="1"/>
              </p:cNvSpPr>
              <p:nvPr/>
            </p:nvSpPr>
            <p:spPr bwMode="ltGray">
              <a:xfrm rot="318080">
                <a:off x="1637506" y="2797543"/>
                <a:ext cx="1488952" cy="2472144"/>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5" name="Line 382"/>
              <p:cNvSpPr>
                <a:spLocks noChangeShapeType="1"/>
              </p:cNvSpPr>
              <p:nvPr/>
            </p:nvSpPr>
            <p:spPr bwMode="ltGray">
              <a:xfrm rot="318080">
                <a:off x="1635847" y="2772081"/>
                <a:ext cx="865946" cy="268186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6" name="Line 383"/>
              <p:cNvSpPr>
                <a:spLocks noChangeShapeType="1"/>
              </p:cNvSpPr>
              <p:nvPr/>
            </p:nvSpPr>
            <p:spPr bwMode="ltGray">
              <a:xfrm rot="318080">
                <a:off x="1633646" y="2748770"/>
                <a:ext cx="238173" cy="259471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7" name="Line 384"/>
              <p:cNvSpPr>
                <a:spLocks noChangeShapeType="1"/>
              </p:cNvSpPr>
              <p:nvPr/>
            </p:nvSpPr>
            <p:spPr bwMode="ltGray">
              <a:xfrm rot="318080" flipH="1">
                <a:off x="1358911" y="2716833"/>
                <a:ext cx="296765" cy="225640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8" name="Line 385"/>
              <p:cNvSpPr>
                <a:spLocks noChangeShapeType="1"/>
              </p:cNvSpPr>
              <p:nvPr/>
            </p:nvSpPr>
            <p:spPr bwMode="ltGray">
              <a:xfrm rot="318080" flipH="1">
                <a:off x="1047889" y="2700425"/>
                <a:ext cx="630707" cy="169887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49" name="Line 389"/>
              <p:cNvSpPr>
                <a:spLocks noChangeShapeType="1"/>
              </p:cNvSpPr>
              <p:nvPr/>
            </p:nvSpPr>
            <p:spPr bwMode="ltGray">
              <a:xfrm rot="318080">
                <a:off x="2299890" y="2662719"/>
                <a:ext cx="1570750" cy="1622531"/>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0" name="Line 390"/>
              <p:cNvSpPr>
                <a:spLocks noChangeShapeType="1"/>
              </p:cNvSpPr>
              <p:nvPr/>
            </p:nvSpPr>
            <p:spPr bwMode="ltGray">
              <a:xfrm rot="318080">
                <a:off x="2275536" y="2652237"/>
                <a:ext cx="1344778" cy="224925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1" name="Line 391"/>
              <p:cNvSpPr>
                <a:spLocks noChangeShapeType="1"/>
              </p:cNvSpPr>
              <p:nvPr/>
            </p:nvSpPr>
            <p:spPr bwMode="ltGray">
              <a:xfrm rot="318080">
                <a:off x="2258657" y="2629703"/>
                <a:ext cx="884107" cy="2690758"/>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2" name="Line 392"/>
              <p:cNvSpPr>
                <a:spLocks noChangeShapeType="1"/>
              </p:cNvSpPr>
              <p:nvPr/>
            </p:nvSpPr>
            <p:spPr bwMode="ltGray">
              <a:xfrm rot="318080">
                <a:off x="2249933" y="2622381"/>
                <a:ext cx="258717" cy="286282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3" name="Line 393"/>
              <p:cNvSpPr>
                <a:spLocks noChangeShapeType="1"/>
              </p:cNvSpPr>
              <p:nvPr/>
            </p:nvSpPr>
            <p:spPr bwMode="ltGray">
              <a:xfrm rot="318080" flipH="1">
                <a:off x="1886549" y="2575184"/>
                <a:ext cx="371549" cy="279094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4" name="Line 394"/>
              <p:cNvSpPr>
                <a:spLocks noChangeShapeType="1"/>
              </p:cNvSpPr>
              <p:nvPr/>
            </p:nvSpPr>
            <p:spPr bwMode="ltGray">
              <a:xfrm rot="318080" flipH="1">
                <a:off x="1366643" y="2551566"/>
                <a:ext cx="912899" cy="245024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5" name="Line 395"/>
              <p:cNvSpPr>
                <a:spLocks noChangeShapeType="1"/>
              </p:cNvSpPr>
              <p:nvPr/>
            </p:nvSpPr>
            <p:spPr bwMode="ltGray">
              <a:xfrm rot="318080" flipH="1">
                <a:off x="1055384" y="2537105"/>
                <a:ext cx="1246462" cy="189387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6" name="Line 398"/>
              <p:cNvSpPr>
                <a:spLocks noChangeShapeType="1"/>
              </p:cNvSpPr>
              <p:nvPr/>
            </p:nvSpPr>
            <p:spPr bwMode="ltGray">
              <a:xfrm rot="318080">
                <a:off x="2949652" y="2790966"/>
                <a:ext cx="913169" cy="151348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7" name="Line 399"/>
              <p:cNvSpPr>
                <a:spLocks noChangeShapeType="1"/>
              </p:cNvSpPr>
              <p:nvPr/>
            </p:nvSpPr>
            <p:spPr bwMode="ltGray">
              <a:xfrm rot="318080">
                <a:off x="2917103" y="2779431"/>
                <a:ext cx="697552" cy="2145204"/>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8" name="Line 400"/>
              <p:cNvSpPr>
                <a:spLocks noChangeShapeType="1"/>
              </p:cNvSpPr>
              <p:nvPr/>
            </p:nvSpPr>
            <p:spPr bwMode="ltGray">
              <a:xfrm rot="318080">
                <a:off x="2902830" y="2759572"/>
                <a:ext cx="230991" cy="2584004"/>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59" name="Line 401"/>
              <p:cNvSpPr>
                <a:spLocks noChangeShapeType="1"/>
              </p:cNvSpPr>
              <p:nvPr/>
            </p:nvSpPr>
            <p:spPr bwMode="ltGray">
              <a:xfrm rot="318080" flipH="1">
                <a:off x="2503675" y="2722461"/>
                <a:ext cx="392040" cy="279857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0" name="Line 402"/>
              <p:cNvSpPr>
                <a:spLocks noChangeShapeType="1"/>
              </p:cNvSpPr>
              <p:nvPr/>
            </p:nvSpPr>
            <p:spPr bwMode="ltGray">
              <a:xfrm rot="318080" flipH="1">
                <a:off x="1877361" y="2697818"/>
                <a:ext cx="1017147" cy="270357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1" name="Line 403"/>
              <p:cNvSpPr>
                <a:spLocks noChangeShapeType="1"/>
              </p:cNvSpPr>
              <p:nvPr/>
            </p:nvSpPr>
            <p:spPr bwMode="ltGray">
              <a:xfrm rot="318080" flipH="1">
                <a:off x="1360912" y="2680285"/>
                <a:ext cx="1542139" cy="2343844"/>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2" name="Line 404"/>
              <p:cNvSpPr>
                <a:spLocks noChangeShapeType="1"/>
              </p:cNvSpPr>
              <p:nvPr/>
            </p:nvSpPr>
            <p:spPr bwMode="ltGray">
              <a:xfrm rot="318080" flipH="1">
                <a:off x="1053088" y="2659953"/>
                <a:ext cx="1883545" cy="179400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3" name="Line 406"/>
              <p:cNvSpPr>
                <a:spLocks noChangeShapeType="1"/>
              </p:cNvSpPr>
              <p:nvPr/>
            </p:nvSpPr>
            <p:spPr bwMode="ltGray">
              <a:xfrm rot="318080">
                <a:off x="3477724" y="3162891"/>
                <a:ext cx="369025" cy="118685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4" name="Line 407"/>
              <p:cNvSpPr>
                <a:spLocks noChangeShapeType="1"/>
              </p:cNvSpPr>
              <p:nvPr/>
            </p:nvSpPr>
            <p:spPr bwMode="ltGray">
              <a:xfrm rot="318080">
                <a:off x="3449033" y="3165476"/>
                <a:ext cx="147564" cy="178353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5" name="Line 408"/>
              <p:cNvSpPr>
                <a:spLocks noChangeShapeType="1"/>
              </p:cNvSpPr>
              <p:nvPr/>
            </p:nvSpPr>
            <p:spPr bwMode="ltGray">
              <a:xfrm rot="318080" flipH="1">
                <a:off x="3112462" y="3136110"/>
                <a:ext cx="313193" cy="224377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6" name="Line 409"/>
              <p:cNvSpPr>
                <a:spLocks noChangeShapeType="1"/>
              </p:cNvSpPr>
              <p:nvPr/>
            </p:nvSpPr>
            <p:spPr bwMode="ltGray">
              <a:xfrm rot="318080" flipH="1">
                <a:off x="2488964" y="3107545"/>
                <a:ext cx="929106" cy="2434444"/>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7" name="Line 410"/>
              <p:cNvSpPr>
                <a:spLocks noChangeShapeType="1"/>
              </p:cNvSpPr>
              <p:nvPr/>
            </p:nvSpPr>
            <p:spPr bwMode="ltGray">
              <a:xfrm rot="318080" flipH="1">
                <a:off x="1859508" y="3082543"/>
                <a:ext cx="1571068" cy="234028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8" name="Line 411"/>
              <p:cNvSpPr>
                <a:spLocks noChangeShapeType="1"/>
              </p:cNvSpPr>
              <p:nvPr/>
            </p:nvSpPr>
            <p:spPr bwMode="ltGray">
              <a:xfrm rot="318080" flipH="1">
                <a:off x="1343511" y="3055391"/>
                <a:ext cx="2104860" cy="199059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69" name="Line 412"/>
              <p:cNvSpPr>
                <a:spLocks noChangeShapeType="1"/>
              </p:cNvSpPr>
              <p:nvPr/>
            </p:nvSpPr>
            <p:spPr bwMode="ltGray">
              <a:xfrm rot="318080" flipH="1">
                <a:off x="1035223" y="3044942"/>
                <a:ext cx="2443213" cy="1430712"/>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0" name="Line 413"/>
              <p:cNvSpPr>
                <a:spLocks noChangeShapeType="1"/>
              </p:cNvSpPr>
              <p:nvPr/>
            </p:nvSpPr>
            <p:spPr bwMode="ltGray">
              <a:xfrm rot="318080">
                <a:off x="3776916" y="3745446"/>
                <a:ext cx="42579" cy="61800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1" name="Line 414"/>
              <p:cNvSpPr>
                <a:spLocks noChangeShapeType="1"/>
              </p:cNvSpPr>
              <p:nvPr/>
            </p:nvSpPr>
            <p:spPr bwMode="ltGray">
              <a:xfrm rot="318080" flipH="1">
                <a:off x="3573769" y="3727166"/>
                <a:ext cx="175722" cy="122950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2" name="Line 415"/>
              <p:cNvSpPr>
                <a:spLocks noChangeShapeType="1"/>
              </p:cNvSpPr>
              <p:nvPr/>
            </p:nvSpPr>
            <p:spPr bwMode="ltGray">
              <a:xfrm rot="318080" flipH="1">
                <a:off x="3089892" y="3704834"/>
                <a:ext cx="636478" cy="167022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3" name="Line 416"/>
              <p:cNvSpPr>
                <a:spLocks noChangeShapeType="1"/>
              </p:cNvSpPr>
              <p:nvPr/>
            </p:nvSpPr>
            <p:spPr bwMode="ltGray">
              <a:xfrm rot="318080" flipH="1">
                <a:off x="2462836" y="3666060"/>
                <a:ext cx="1266197" cy="189017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4" name="Line 417"/>
              <p:cNvSpPr>
                <a:spLocks noChangeShapeType="1"/>
              </p:cNvSpPr>
              <p:nvPr/>
            </p:nvSpPr>
            <p:spPr bwMode="ltGray">
              <a:xfrm rot="318080" flipH="1">
                <a:off x="1833523" y="3644251"/>
                <a:ext cx="1901062" cy="178625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5" name="Line 418"/>
              <p:cNvSpPr>
                <a:spLocks noChangeShapeType="1"/>
              </p:cNvSpPr>
              <p:nvPr/>
            </p:nvSpPr>
            <p:spPr bwMode="ltGray">
              <a:xfrm rot="318080" flipH="1">
                <a:off x="1313477" y="3623611"/>
                <a:ext cx="2430916" cy="144204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6" name="Line 419"/>
              <p:cNvSpPr>
                <a:spLocks noChangeShapeType="1"/>
              </p:cNvSpPr>
              <p:nvPr/>
            </p:nvSpPr>
            <p:spPr bwMode="ltGray">
              <a:xfrm rot="318080" flipH="1">
                <a:off x="1015116" y="3609779"/>
                <a:ext cx="2752696" cy="879421"/>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7" name="Line 363"/>
              <p:cNvSpPr>
                <a:spLocks noChangeShapeType="1"/>
              </p:cNvSpPr>
              <p:nvPr/>
            </p:nvSpPr>
            <p:spPr bwMode="ltGray">
              <a:xfrm rot="318080" flipV="1">
                <a:off x="1273472" y="2724304"/>
                <a:ext cx="456737" cy="43879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8" name="Line 364"/>
              <p:cNvSpPr>
                <a:spLocks noChangeShapeType="1"/>
              </p:cNvSpPr>
              <p:nvPr/>
            </p:nvSpPr>
            <p:spPr bwMode="ltGray">
              <a:xfrm rot="318080" flipV="1">
                <a:off x="1290628" y="2545705"/>
                <a:ext cx="1069268" cy="64664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79" name="Line 365"/>
              <p:cNvSpPr>
                <a:spLocks noChangeShapeType="1"/>
              </p:cNvSpPr>
              <p:nvPr/>
            </p:nvSpPr>
            <p:spPr bwMode="ltGray">
              <a:xfrm rot="318080" flipV="1">
                <a:off x="1276101" y="2668094"/>
                <a:ext cx="1720509" cy="55302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0" name="Line 366"/>
              <p:cNvSpPr>
                <a:spLocks noChangeShapeType="1"/>
              </p:cNvSpPr>
              <p:nvPr/>
            </p:nvSpPr>
            <p:spPr bwMode="ltGray">
              <a:xfrm rot="318080" flipV="1">
                <a:off x="1253312" y="3054608"/>
                <a:ext cx="2275282" cy="19721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1" name="Line 367"/>
              <p:cNvSpPr>
                <a:spLocks noChangeShapeType="1"/>
              </p:cNvSpPr>
              <p:nvPr/>
            </p:nvSpPr>
            <p:spPr bwMode="ltGray">
              <a:xfrm rot="318080">
                <a:off x="1223383" y="3255683"/>
                <a:ext cx="2602302" cy="36012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2" name="Line 375"/>
              <p:cNvSpPr>
                <a:spLocks noChangeShapeType="1"/>
              </p:cNvSpPr>
              <p:nvPr/>
            </p:nvSpPr>
            <p:spPr bwMode="ltGray">
              <a:xfrm rot="318080" flipV="1">
                <a:off x="1770943" y="2566193"/>
                <a:ext cx="592840" cy="19956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3" name="Line 376"/>
              <p:cNvSpPr>
                <a:spLocks noChangeShapeType="1"/>
              </p:cNvSpPr>
              <p:nvPr/>
            </p:nvSpPr>
            <p:spPr bwMode="ltGray">
              <a:xfrm rot="318080" flipV="1">
                <a:off x="1755977" y="2688104"/>
                <a:ext cx="1265080" cy="10668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4" name="Line 377"/>
              <p:cNvSpPr>
                <a:spLocks noChangeShapeType="1"/>
              </p:cNvSpPr>
              <p:nvPr/>
            </p:nvSpPr>
            <p:spPr bwMode="ltGray">
              <a:xfrm rot="318080">
                <a:off x="1749261" y="2819496"/>
                <a:ext cx="1800052" cy="24730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5" name="Line 378"/>
              <p:cNvSpPr>
                <a:spLocks noChangeShapeType="1"/>
              </p:cNvSpPr>
              <p:nvPr/>
            </p:nvSpPr>
            <p:spPr bwMode="ltGray">
              <a:xfrm rot="318080">
                <a:off x="1712795" y="2835873"/>
                <a:ext cx="2129473" cy="79166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6" name="Line 386"/>
              <p:cNvSpPr>
                <a:spLocks noChangeShapeType="1"/>
              </p:cNvSpPr>
              <p:nvPr/>
            </p:nvSpPr>
            <p:spPr bwMode="ltGray">
              <a:xfrm rot="318080">
                <a:off x="2370968" y="2624734"/>
                <a:ext cx="655641" cy="9579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7" name="Line 387"/>
              <p:cNvSpPr>
                <a:spLocks noChangeShapeType="1"/>
              </p:cNvSpPr>
              <p:nvPr/>
            </p:nvSpPr>
            <p:spPr bwMode="ltGray">
              <a:xfrm rot="318080">
                <a:off x="2357435" y="2651406"/>
                <a:ext cx="1199413" cy="45027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8" name="Line 388"/>
              <p:cNvSpPr>
                <a:spLocks noChangeShapeType="1"/>
              </p:cNvSpPr>
              <p:nvPr/>
            </p:nvSpPr>
            <p:spPr bwMode="ltGray">
              <a:xfrm rot="318080">
                <a:off x="2334077" y="2660278"/>
                <a:ext cx="1526723" cy="1003232"/>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89" name="Line 396"/>
              <p:cNvSpPr>
                <a:spLocks noChangeShapeType="1"/>
              </p:cNvSpPr>
              <p:nvPr/>
            </p:nvSpPr>
            <p:spPr bwMode="ltGray">
              <a:xfrm rot="318080">
                <a:off x="2994740" y="2762670"/>
                <a:ext cx="567752" cy="364844"/>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0" name="Line 397"/>
              <p:cNvSpPr>
                <a:spLocks noChangeShapeType="1"/>
              </p:cNvSpPr>
              <p:nvPr/>
            </p:nvSpPr>
            <p:spPr bwMode="ltGray">
              <a:xfrm rot="318080">
                <a:off x="2978605" y="2786428"/>
                <a:ext cx="875965" cy="91363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1" name="Line 405"/>
              <p:cNvSpPr>
                <a:spLocks noChangeShapeType="1"/>
              </p:cNvSpPr>
              <p:nvPr/>
            </p:nvSpPr>
            <p:spPr bwMode="ltGray">
              <a:xfrm rot="318080">
                <a:off x="3504497" y="3174123"/>
                <a:ext cx="335648" cy="54668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2" name="Line 420"/>
              <p:cNvSpPr>
                <a:spLocks noChangeShapeType="1"/>
              </p:cNvSpPr>
              <p:nvPr/>
            </p:nvSpPr>
            <p:spPr bwMode="ltGray">
              <a:xfrm rot="318080" flipH="1">
                <a:off x="3544501" y="4352806"/>
                <a:ext cx="218300" cy="604468"/>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3" name="Line 421"/>
              <p:cNvSpPr>
                <a:spLocks noChangeShapeType="1"/>
              </p:cNvSpPr>
              <p:nvPr/>
            </p:nvSpPr>
            <p:spPr bwMode="ltGray">
              <a:xfrm rot="318080" flipH="1">
                <a:off x="3060462" y="4330792"/>
                <a:ext cx="686154" cy="104831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4" name="Line 422"/>
              <p:cNvSpPr>
                <a:spLocks noChangeShapeType="1"/>
              </p:cNvSpPr>
              <p:nvPr/>
            </p:nvSpPr>
            <p:spPr bwMode="ltGray">
              <a:xfrm rot="318080" flipH="1">
                <a:off x="2443001" y="4298829"/>
                <a:ext cx="1292202" cy="125187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5" name="Line 423"/>
              <p:cNvSpPr>
                <a:spLocks noChangeShapeType="1"/>
              </p:cNvSpPr>
              <p:nvPr/>
            </p:nvSpPr>
            <p:spPr bwMode="ltGray">
              <a:xfrm rot="318080" flipH="1">
                <a:off x="1804083" y="4273557"/>
                <a:ext cx="1947189" cy="1157714"/>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6" name="Line 424"/>
              <p:cNvSpPr>
                <a:spLocks noChangeShapeType="1"/>
              </p:cNvSpPr>
              <p:nvPr/>
            </p:nvSpPr>
            <p:spPr bwMode="ltGray">
              <a:xfrm rot="318080" flipH="1">
                <a:off x="1290472" y="4259748"/>
                <a:ext cx="2460081" cy="797102"/>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7" name="Line 425"/>
              <p:cNvSpPr>
                <a:spLocks noChangeShapeType="1"/>
              </p:cNvSpPr>
              <p:nvPr/>
            </p:nvSpPr>
            <p:spPr bwMode="ltGray">
              <a:xfrm rot="318080" flipH="1">
                <a:off x="970108" y="4227999"/>
                <a:ext cx="2818164" cy="26766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8" name="Line 426"/>
              <p:cNvSpPr>
                <a:spLocks noChangeShapeType="1"/>
              </p:cNvSpPr>
              <p:nvPr/>
            </p:nvSpPr>
            <p:spPr bwMode="ltGray">
              <a:xfrm rot="318080" flipH="1">
                <a:off x="3035738" y="4929925"/>
                <a:ext cx="454827" cy="43447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199" name="Line 427"/>
              <p:cNvSpPr>
                <a:spLocks noChangeShapeType="1"/>
              </p:cNvSpPr>
              <p:nvPr/>
            </p:nvSpPr>
            <p:spPr bwMode="ltGray">
              <a:xfrm rot="318080" flipH="1">
                <a:off x="2415099" y="4901492"/>
                <a:ext cx="1067583" cy="631388"/>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0" name="Line 428"/>
              <p:cNvSpPr>
                <a:spLocks noChangeShapeType="1"/>
              </p:cNvSpPr>
              <p:nvPr/>
            </p:nvSpPr>
            <p:spPr bwMode="ltGray">
              <a:xfrm rot="318080" flipH="1">
                <a:off x="1776077" y="4869089"/>
                <a:ext cx="1711925" cy="55324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1" name="Line 429"/>
              <p:cNvSpPr>
                <a:spLocks noChangeShapeType="1"/>
              </p:cNvSpPr>
              <p:nvPr/>
            </p:nvSpPr>
            <p:spPr bwMode="ltGray">
              <a:xfrm rot="318080" flipH="1">
                <a:off x="1253166" y="4848403"/>
                <a:ext cx="2255192" cy="20316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2" name="Line 430"/>
              <p:cNvSpPr>
                <a:spLocks noChangeShapeType="1"/>
              </p:cNvSpPr>
              <p:nvPr/>
            </p:nvSpPr>
            <p:spPr bwMode="ltGray">
              <a:xfrm rot="318080" flipH="1" flipV="1">
                <a:off x="945057" y="4480939"/>
                <a:ext cx="2586839" cy="35320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3" name="Line 431"/>
              <p:cNvSpPr>
                <a:spLocks noChangeShapeType="1"/>
              </p:cNvSpPr>
              <p:nvPr/>
            </p:nvSpPr>
            <p:spPr bwMode="ltGray">
              <a:xfrm rot="318080" flipV="1">
                <a:off x="2392222" y="5319893"/>
                <a:ext cx="606438" cy="193792"/>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4" name="Line 432"/>
              <p:cNvSpPr>
                <a:spLocks noChangeShapeType="1"/>
              </p:cNvSpPr>
              <p:nvPr/>
            </p:nvSpPr>
            <p:spPr bwMode="ltGray">
              <a:xfrm rot="318080" flipH="1" flipV="1">
                <a:off x="1745462" y="5368462"/>
                <a:ext cx="638023" cy="90646"/>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5" name="Line 433"/>
              <p:cNvSpPr>
                <a:spLocks noChangeShapeType="1"/>
              </p:cNvSpPr>
              <p:nvPr/>
            </p:nvSpPr>
            <p:spPr bwMode="ltGray">
              <a:xfrm rot="318080" flipH="1" flipV="1">
                <a:off x="1229008" y="4997851"/>
                <a:ext cx="1171816" cy="43759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6" name="Line 434"/>
              <p:cNvSpPr>
                <a:spLocks noChangeShapeType="1"/>
              </p:cNvSpPr>
              <p:nvPr/>
            </p:nvSpPr>
            <p:spPr bwMode="ltGray">
              <a:xfrm rot="318080" flipH="1" flipV="1">
                <a:off x="914747" y="4426790"/>
                <a:ext cx="1506620" cy="990842"/>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7" name="Line 435"/>
              <p:cNvSpPr>
                <a:spLocks noChangeShapeType="1"/>
              </p:cNvSpPr>
              <p:nvPr/>
            </p:nvSpPr>
            <p:spPr bwMode="ltGray">
              <a:xfrm rot="318080" flipH="1" flipV="1">
                <a:off x="1234610" y="4965605"/>
                <a:ext cx="530633" cy="35320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8" name="Line 436"/>
              <p:cNvSpPr>
                <a:spLocks noChangeShapeType="1"/>
              </p:cNvSpPr>
              <p:nvPr/>
            </p:nvSpPr>
            <p:spPr bwMode="ltGray">
              <a:xfrm rot="318080" flipH="1" flipV="1">
                <a:off x="926203" y="4398229"/>
                <a:ext cx="865437" cy="90957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09" name="Line 437"/>
              <p:cNvSpPr>
                <a:spLocks noChangeShapeType="1"/>
              </p:cNvSpPr>
              <p:nvPr/>
            </p:nvSpPr>
            <p:spPr bwMode="ltGray">
              <a:xfrm rot="318080" flipH="1" flipV="1">
                <a:off x="943541" y="4380820"/>
                <a:ext cx="331645" cy="55012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0" name="Line 374"/>
              <p:cNvSpPr>
                <a:spLocks noChangeShapeType="1"/>
              </p:cNvSpPr>
              <p:nvPr/>
            </p:nvSpPr>
            <p:spPr bwMode="ltGray">
              <a:xfrm rot="318080">
                <a:off x="931242" y="3714775"/>
                <a:ext cx="66329" cy="643891"/>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1" name="Line 374"/>
              <p:cNvSpPr>
                <a:spLocks noChangeShapeType="1"/>
              </p:cNvSpPr>
              <p:nvPr/>
            </p:nvSpPr>
            <p:spPr bwMode="ltGray">
              <a:xfrm rot="318080" flipH="1">
                <a:off x="988081" y="3134294"/>
                <a:ext cx="233731" cy="600132"/>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2" name="Line 374"/>
              <p:cNvSpPr>
                <a:spLocks noChangeShapeType="1"/>
              </p:cNvSpPr>
              <p:nvPr/>
            </p:nvSpPr>
            <p:spPr bwMode="ltGray">
              <a:xfrm rot="318080" flipH="1" flipV="1">
                <a:off x="903809" y="3732273"/>
                <a:ext cx="407450" cy="120964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3" name="Line 374"/>
              <p:cNvSpPr>
                <a:spLocks noChangeShapeType="1"/>
              </p:cNvSpPr>
              <p:nvPr/>
            </p:nvSpPr>
            <p:spPr bwMode="ltGray">
              <a:xfrm rot="318080" flipH="1" flipV="1">
                <a:off x="887346" y="3749722"/>
                <a:ext cx="941242" cy="155033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4" name="Line 374"/>
              <p:cNvSpPr>
                <a:spLocks noChangeShapeType="1"/>
              </p:cNvSpPr>
              <p:nvPr/>
            </p:nvSpPr>
            <p:spPr bwMode="ltGray">
              <a:xfrm rot="318080" flipH="1" flipV="1">
                <a:off x="881897" y="3778704"/>
                <a:ext cx="1579267" cy="163785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5" name="Line 374"/>
              <p:cNvSpPr>
                <a:spLocks noChangeShapeType="1"/>
              </p:cNvSpPr>
              <p:nvPr/>
            </p:nvSpPr>
            <p:spPr bwMode="ltGray">
              <a:xfrm rot="318080" flipH="1" flipV="1">
                <a:off x="886634" y="3803722"/>
                <a:ext cx="2192024" cy="1447194"/>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6" name="Line 374"/>
              <p:cNvSpPr>
                <a:spLocks noChangeShapeType="1"/>
              </p:cNvSpPr>
              <p:nvPr/>
            </p:nvSpPr>
            <p:spPr bwMode="ltGray">
              <a:xfrm rot="318080" flipH="1" flipV="1">
                <a:off x="905922" y="3832129"/>
                <a:ext cx="2656328" cy="100021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7" name="Line 374"/>
              <p:cNvSpPr>
                <a:spLocks noChangeShapeType="1"/>
              </p:cNvSpPr>
              <p:nvPr/>
            </p:nvSpPr>
            <p:spPr bwMode="ltGray">
              <a:xfrm rot="318080" flipH="1" flipV="1">
                <a:off x="930605" y="3843389"/>
                <a:ext cx="2880583" cy="39383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8" name="Line 374"/>
              <p:cNvSpPr>
                <a:spLocks noChangeShapeType="1"/>
              </p:cNvSpPr>
              <p:nvPr/>
            </p:nvSpPr>
            <p:spPr bwMode="ltGray">
              <a:xfrm rot="318080" flipH="1">
                <a:off x="950726" y="3604589"/>
                <a:ext cx="2842681" cy="23755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19" name="Line 374"/>
              <p:cNvSpPr>
                <a:spLocks noChangeShapeType="1"/>
              </p:cNvSpPr>
              <p:nvPr/>
            </p:nvSpPr>
            <p:spPr bwMode="ltGray">
              <a:xfrm rot="318080" flipH="1">
                <a:off x="986106" y="3041476"/>
                <a:ext cx="2514194" cy="797049"/>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20" name="Line 374"/>
              <p:cNvSpPr>
                <a:spLocks noChangeShapeType="1"/>
              </p:cNvSpPr>
              <p:nvPr/>
            </p:nvSpPr>
            <p:spPr bwMode="ltGray">
              <a:xfrm rot="318080" flipH="1">
                <a:off x="1004361" y="2651282"/>
                <a:ext cx="1961450" cy="1162755"/>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21" name="Line 374"/>
              <p:cNvSpPr>
                <a:spLocks noChangeShapeType="1"/>
              </p:cNvSpPr>
              <p:nvPr/>
            </p:nvSpPr>
            <p:spPr bwMode="ltGray">
              <a:xfrm rot="318080" flipH="1">
                <a:off x="1009831" y="2534350"/>
                <a:ext cx="1313949" cy="125027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22" name="Line 374"/>
              <p:cNvSpPr>
                <a:spLocks noChangeShapeType="1"/>
              </p:cNvSpPr>
              <p:nvPr/>
            </p:nvSpPr>
            <p:spPr bwMode="ltGray">
              <a:xfrm rot="318080" flipH="1">
                <a:off x="1008253" y="2709373"/>
                <a:ext cx="694878" cy="104085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23" name="Line 374"/>
              <p:cNvSpPr>
                <a:spLocks noChangeShapeType="1"/>
              </p:cNvSpPr>
              <p:nvPr/>
            </p:nvSpPr>
            <p:spPr bwMode="ltGray">
              <a:xfrm rot="318080" flipH="1" flipV="1">
                <a:off x="935342" y="4459872"/>
                <a:ext cx="2102191" cy="785093"/>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24" name="Line 374"/>
              <p:cNvSpPr>
                <a:spLocks noChangeShapeType="1"/>
              </p:cNvSpPr>
              <p:nvPr/>
            </p:nvSpPr>
            <p:spPr bwMode="ltGray">
              <a:xfrm rot="318080" flipH="1" flipV="1">
                <a:off x="1224876" y="5024486"/>
                <a:ext cx="1791268" cy="239430"/>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25" name="Line 374"/>
              <p:cNvSpPr>
                <a:spLocks noChangeShapeType="1"/>
              </p:cNvSpPr>
              <p:nvPr/>
            </p:nvSpPr>
            <p:spPr bwMode="ltGray">
              <a:xfrm rot="318080" flipH="1">
                <a:off x="1763896" y="5288351"/>
                <a:ext cx="1246157" cy="109997"/>
              </a:xfrm>
              <a:prstGeom prst="line">
                <a:avLst/>
              </a:prstGeom>
              <a:noFill/>
              <a:ln w="952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26" name="Oval 1225"/>
              <p:cNvSpPr/>
              <p:nvPr/>
            </p:nvSpPr>
            <p:spPr>
              <a:xfrm rot="318080">
                <a:off x="2283362" y="5368737"/>
                <a:ext cx="199777" cy="197699"/>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27" name="Oval 1226"/>
              <p:cNvSpPr/>
              <p:nvPr/>
            </p:nvSpPr>
            <p:spPr>
              <a:xfrm rot="318080">
                <a:off x="3399599" y="4845403"/>
                <a:ext cx="199777" cy="197699"/>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28" name="Oval 1227"/>
              <p:cNvSpPr/>
              <p:nvPr/>
            </p:nvSpPr>
            <p:spPr>
              <a:xfrm rot="318080">
                <a:off x="2914634" y="5222695"/>
                <a:ext cx="199777" cy="197699"/>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29" name="Oval 1228"/>
              <p:cNvSpPr/>
              <p:nvPr/>
            </p:nvSpPr>
            <p:spPr>
              <a:xfrm rot="318080">
                <a:off x="2929022" y="2642755"/>
                <a:ext cx="199777" cy="197699"/>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30" name="Oval 1229"/>
              <p:cNvSpPr/>
              <p:nvPr/>
            </p:nvSpPr>
            <p:spPr>
              <a:xfrm rot="318080">
                <a:off x="2297298" y="2471658"/>
                <a:ext cx="199777" cy="197699"/>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231" name="Oval 1230"/>
              <p:cNvSpPr/>
              <p:nvPr/>
            </p:nvSpPr>
            <p:spPr>
              <a:xfrm rot="318080">
                <a:off x="1672961" y="2630822"/>
                <a:ext cx="199777" cy="197699"/>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130" name="Oval 1129"/>
            <p:cNvSpPr/>
            <p:nvPr/>
          </p:nvSpPr>
          <p:spPr>
            <a:xfrm rot="318080">
              <a:off x="3344165" y="2005037"/>
              <a:ext cx="200240" cy="187375"/>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31" name="Oval 1130"/>
            <p:cNvSpPr/>
            <p:nvPr/>
          </p:nvSpPr>
          <p:spPr>
            <a:xfrm rot="318080">
              <a:off x="3062859" y="2556581"/>
              <a:ext cx="200240" cy="187375"/>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32" name="Oval 1131"/>
            <p:cNvSpPr/>
            <p:nvPr/>
          </p:nvSpPr>
          <p:spPr>
            <a:xfrm rot="318080">
              <a:off x="3062295" y="3158388"/>
              <a:ext cx="200240" cy="187375"/>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33" name="Oval 1132"/>
            <p:cNvSpPr/>
            <p:nvPr/>
          </p:nvSpPr>
          <p:spPr>
            <a:xfrm rot="318080">
              <a:off x="3839552" y="4063193"/>
              <a:ext cx="200240" cy="187375"/>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134" name="Oval 1133"/>
            <p:cNvSpPr/>
            <p:nvPr/>
          </p:nvSpPr>
          <p:spPr>
            <a:xfrm rot="318080">
              <a:off x="3334674" y="3710875"/>
              <a:ext cx="200240" cy="187375"/>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232" name="Rectangle 1231"/>
          <p:cNvSpPr/>
          <p:nvPr/>
        </p:nvSpPr>
        <p:spPr>
          <a:xfrm>
            <a:off x="6409631" y="1462158"/>
            <a:ext cx="2365560" cy="1463040"/>
          </a:xfrm>
          <a:prstGeom prst="rect">
            <a:avLst/>
          </a:prstGeom>
          <a:solidFill>
            <a:srgbClr val="FFFFFF">
              <a:lumMod val="95000"/>
            </a:srgbClr>
          </a:solidFill>
          <a:ln w="25400" cap="flat" cmpd="sng" algn="ctr">
            <a:solidFill>
              <a:srgbClr val="FFFFFF"/>
            </a:solidFill>
            <a:prstDash val="solid"/>
          </a:ln>
          <a:effectLst/>
        </p:spPr>
        <p:txBody>
          <a:bodyPr lIns="1371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5D87A1"/>
                </a:solidFill>
                <a:effectLst/>
                <a:uLnTx/>
                <a:uFillTx/>
                <a:latin typeface="Arial"/>
                <a:ea typeface="+mn-ea"/>
                <a:cs typeface="+mn-cs"/>
              </a:rPr>
              <a:t>Corp IT</a:t>
            </a:r>
            <a:endParaRPr kumimoji="0" lang="en-US" sz="1200" b="1" i="0" u="none" strike="noStrike" kern="0" cap="none" spc="0" normalizeH="0" baseline="0" noProof="0" dirty="0">
              <a:ln>
                <a:noFill/>
              </a:ln>
              <a:solidFill>
                <a:srgbClr val="5D87A1"/>
              </a:solidFill>
              <a:effectLst/>
              <a:uLnTx/>
              <a:uFillTx/>
              <a:latin typeface="Arial"/>
              <a:ea typeface="+mn-ea"/>
              <a:cs typeface="+mn-cs"/>
            </a:endParaRPr>
          </a:p>
        </p:txBody>
      </p:sp>
      <p:grpSp>
        <p:nvGrpSpPr>
          <p:cNvPr id="1233" name="Group 1232"/>
          <p:cNvGrpSpPr/>
          <p:nvPr>
            <p:custDataLst>
              <p:tags r:id="rId3"/>
            </p:custDataLst>
          </p:nvPr>
        </p:nvGrpSpPr>
        <p:grpSpPr>
          <a:xfrm>
            <a:off x="6700809" y="1781559"/>
            <a:ext cx="878060" cy="849635"/>
            <a:chOff x="6929662" y="1415809"/>
            <a:chExt cx="878060" cy="849634"/>
          </a:xfrm>
        </p:grpSpPr>
        <p:sp>
          <p:nvSpPr>
            <p:cNvPr id="1234" name="Line 368"/>
            <p:cNvSpPr>
              <a:spLocks noChangeShapeType="1"/>
            </p:cNvSpPr>
            <p:nvPr/>
          </p:nvSpPr>
          <p:spPr bwMode="ltGray">
            <a:xfrm rot="318080">
              <a:off x="7024199" y="1633419"/>
              <a:ext cx="765818" cy="27036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35" name="Line 369"/>
            <p:cNvSpPr>
              <a:spLocks noChangeShapeType="1"/>
            </p:cNvSpPr>
            <p:nvPr/>
          </p:nvSpPr>
          <p:spPr bwMode="ltGray">
            <a:xfrm rot="318080">
              <a:off x="7016658" y="1630346"/>
              <a:ext cx="701799" cy="43878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36" name="Line 370"/>
            <p:cNvSpPr>
              <a:spLocks noChangeShapeType="1"/>
            </p:cNvSpPr>
            <p:nvPr/>
          </p:nvSpPr>
          <p:spPr bwMode="ltGray">
            <a:xfrm rot="318080">
              <a:off x="7014187" y="1627013"/>
              <a:ext cx="564605" cy="55634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37" name="Line 371"/>
            <p:cNvSpPr>
              <a:spLocks noChangeShapeType="1"/>
            </p:cNvSpPr>
            <p:nvPr/>
          </p:nvSpPr>
          <p:spPr bwMode="ltGray">
            <a:xfrm rot="318080">
              <a:off x="7005490" y="1615599"/>
              <a:ext cx="389534" cy="61529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38" name="Line 372"/>
            <p:cNvSpPr>
              <a:spLocks noChangeShapeType="1"/>
            </p:cNvSpPr>
            <p:nvPr/>
          </p:nvSpPr>
          <p:spPr bwMode="ltGray">
            <a:xfrm rot="318080">
              <a:off x="7008359" y="1608335"/>
              <a:ext cx="203932" cy="58981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39" name="Line 373"/>
            <p:cNvSpPr>
              <a:spLocks noChangeShapeType="1"/>
            </p:cNvSpPr>
            <p:nvPr/>
          </p:nvSpPr>
          <p:spPr bwMode="ltGray">
            <a:xfrm rot="318080">
              <a:off x="7014044" y="1600712"/>
              <a:ext cx="49232" cy="49661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0" name="Line 374"/>
            <p:cNvSpPr>
              <a:spLocks noChangeShapeType="1"/>
            </p:cNvSpPr>
            <p:nvPr/>
          </p:nvSpPr>
          <p:spPr bwMode="ltGray">
            <a:xfrm rot="318080" flipH="1">
              <a:off x="6972863" y="1599354"/>
              <a:ext cx="48530" cy="33957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1" name="Line 379"/>
            <p:cNvSpPr>
              <a:spLocks noChangeShapeType="1"/>
            </p:cNvSpPr>
            <p:nvPr/>
          </p:nvSpPr>
          <p:spPr bwMode="ltGray">
            <a:xfrm rot="318080">
              <a:off x="7164246" y="1515067"/>
              <a:ext cx="629615" cy="39373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2" name="Line 380"/>
            <p:cNvSpPr>
              <a:spLocks noChangeShapeType="1"/>
            </p:cNvSpPr>
            <p:nvPr/>
          </p:nvSpPr>
          <p:spPr bwMode="ltGray">
            <a:xfrm rot="318080">
              <a:off x="7156131" y="1511421"/>
              <a:ext cx="567378" cy="56199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3" name="Line 381"/>
            <p:cNvSpPr>
              <a:spLocks noChangeShapeType="1"/>
            </p:cNvSpPr>
            <p:nvPr/>
          </p:nvSpPr>
          <p:spPr bwMode="ltGray">
            <a:xfrm rot="318080">
              <a:off x="7150023" y="1505277"/>
              <a:ext cx="432295" cy="67869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4" name="Line 382"/>
            <p:cNvSpPr>
              <a:spLocks noChangeShapeType="1"/>
            </p:cNvSpPr>
            <p:nvPr/>
          </p:nvSpPr>
          <p:spPr bwMode="ltGray">
            <a:xfrm rot="318080">
              <a:off x="7149541" y="1498287"/>
              <a:ext cx="251414" cy="73627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5" name="Line 383"/>
            <p:cNvSpPr>
              <a:spLocks noChangeShapeType="1"/>
            </p:cNvSpPr>
            <p:nvPr/>
          </p:nvSpPr>
          <p:spPr bwMode="ltGray">
            <a:xfrm rot="318080">
              <a:off x="7148902" y="1491887"/>
              <a:ext cx="69150" cy="71234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6" name="Line 384"/>
            <p:cNvSpPr>
              <a:spLocks noChangeShapeType="1"/>
            </p:cNvSpPr>
            <p:nvPr/>
          </p:nvSpPr>
          <p:spPr bwMode="ltGray">
            <a:xfrm rot="318080" flipH="1">
              <a:off x="7069137" y="1483119"/>
              <a:ext cx="86161" cy="61946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7" name="Line 385"/>
            <p:cNvSpPr>
              <a:spLocks noChangeShapeType="1"/>
            </p:cNvSpPr>
            <p:nvPr/>
          </p:nvSpPr>
          <p:spPr bwMode="ltGray">
            <a:xfrm rot="318080" flipH="1">
              <a:off x="6978836" y="1478614"/>
              <a:ext cx="183116" cy="46640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8" name="Line 389"/>
            <p:cNvSpPr>
              <a:spLocks noChangeShapeType="1"/>
            </p:cNvSpPr>
            <p:nvPr/>
          </p:nvSpPr>
          <p:spPr bwMode="ltGray">
            <a:xfrm rot="318080">
              <a:off x="7342336" y="1468262"/>
              <a:ext cx="456044" cy="44544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49" name="Line 390"/>
            <p:cNvSpPr>
              <a:spLocks noChangeShapeType="1"/>
            </p:cNvSpPr>
            <p:nvPr/>
          </p:nvSpPr>
          <p:spPr bwMode="ltGray">
            <a:xfrm rot="318080">
              <a:off x="7335265" y="1465385"/>
              <a:ext cx="390436" cy="61750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0" name="Line 391"/>
            <p:cNvSpPr>
              <a:spLocks noChangeShapeType="1"/>
            </p:cNvSpPr>
            <p:nvPr/>
          </p:nvSpPr>
          <p:spPr bwMode="ltGray">
            <a:xfrm rot="318080">
              <a:off x="7330365" y="1459198"/>
              <a:ext cx="256687" cy="73871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1" name="Line 392"/>
            <p:cNvSpPr>
              <a:spLocks noChangeShapeType="1"/>
            </p:cNvSpPr>
            <p:nvPr/>
          </p:nvSpPr>
          <p:spPr bwMode="ltGray">
            <a:xfrm rot="318080">
              <a:off x="7327832" y="1457188"/>
              <a:ext cx="75115" cy="78595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2" name="Line 393"/>
            <p:cNvSpPr>
              <a:spLocks noChangeShapeType="1"/>
            </p:cNvSpPr>
            <p:nvPr/>
          </p:nvSpPr>
          <p:spPr bwMode="ltGray">
            <a:xfrm rot="318080" flipH="1">
              <a:off x="7222329" y="1444231"/>
              <a:ext cx="107874" cy="76622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3" name="Line 394"/>
            <p:cNvSpPr>
              <a:spLocks noChangeShapeType="1"/>
            </p:cNvSpPr>
            <p:nvPr/>
          </p:nvSpPr>
          <p:spPr bwMode="ltGray">
            <a:xfrm rot="318080" flipH="1">
              <a:off x="7071382" y="1437747"/>
              <a:ext cx="265047" cy="6726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4" name="Line 395"/>
            <p:cNvSpPr>
              <a:spLocks noChangeShapeType="1"/>
            </p:cNvSpPr>
            <p:nvPr/>
          </p:nvSpPr>
          <p:spPr bwMode="ltGray">
            <a:xfrm rot="318080" flipH="1">
              <a:off x="6981012" y="1433777"/>
              <a:ext cx="361892" cy="51994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5" name="Line 398"/>
            <p:cNvSpPr>
              <a:spLocks noChangeShapeType="1"/>
            </p:cNvSpPr>
            <p:nvPr/>
          </p:nvSpPr>
          <p:spPr bwMode="ltGray">
            <a:xfrm rot="318080">
              <a:off x="7530985" y="1503471"/>
              <a:ext cx="265125" cy="41550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6" name="Line 399"/>
            <p:cNvSpPr>
              <a:spLocks noChangeShapeType="1"/>
            </p:cNvSpPr>
            <p:nvPr/>
          </p:nvSpPr>
          <p:spPr bwMode="ltGray">
            <a:xfrm rot="318080">
              <a:off x="7521534" y="1500304"/>
              <a:ext cx="202524" cy="58894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7" name="Line 400"/>
            <p:cNvSpPr>
              <a:spLocks noChangeShapeType="1"/>
            </p:cNvSpPr>
            <p:nvPr/>
          </p:nvSpPr>
          <p:spPr bwMode="ltGray">
            <a:xfrm rot="318080">
              <a:off x="7517391" y="1494852"/>
              <a:ext cx="67065" cy="70940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8" name="Line 401"/>
            <p:cNvSpPr>
              <a:spLocks noChangeShapeType="1"/>
            </p:cNvSpPr>
            <p:nvPr/>
          </p:nvSpPr>
          <p:spPr bwMode="ltGray">
            <a:xfrm rot="318080" flipH="1">
              <a:off x="7401502" y="1484664"/>
              <a:ext cx="113823" cy="76831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59" name="Line 402"/>
            <p:cNvSpPr>
              <a:spLocks noChangeShapeType="1"/>
            </p:cNvSpPr>
            <p:nvPr/>
          </p:nvSpPr>
          <p:spPr bwMode="ltGray">
            <a:xfrm rot="318080" flipH="1">
              <a:off x="7219661" y="1477899"/>
              <a:ext cx="295313" cy="74223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0" name="Line 403"/>
            <p:cNvSpPr>
              <a:spLocks noChangeShapeType="1"/>
            </p:cNvSpPr>
            <p:nvPr/>
          </p:nvSpPr>
          <p:spPr bwMode="ltGray">
            <a:xfrm rot="318080" flipH="1">
              <a:off x="7069718" y="1473085"/>
              <a:ext cx="447737" cy="64347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1" name="Line 404"/>
            <p:cNvSpPr>
              <a:spLocks noChangeShapeType="1"/>
            </p:cNvSpPr>
            <p:nvPr/>
          </p:nvSpPr>
          <p:spPr bwMode="ltGray">
            <a:xfrm rot="318080" flipH="1">
              <a:off x="6980346" y="1467503"/>
              <a:ext cx="546859" cy="49252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2" name="Line 406"/>
            <p:cNvSpPr>
              <a:spLocks noChangeShapeType="1"/>
            </p:cNvSpPr>
            <p:nvPr/>
          </p:nvSpPr>
          <p:spPr bwMode="ltGray">
            <a:xfrm rot="318080">
              <a:off x="7684302" y="1605579"/>
              <a:ext cx="107141" cy="32583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3" name="Line 407"/>
            <p:cNvSpPr>
              <a:spLocks noChangeShapeType="1"/>
            </p:cNvSpPr>
            <p:nvPr/>
          </p:nvSpPr>
          <p:spPr bwMode="ltGray">
            <a:xfrm rot="318080">
              <a:off x="7675972" y="1606288"/>
              <a:ext cx="42843" cy="4896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4" name="Line 408"/>
            <p:cNvSpPr>
              <a:spLocks noChangeShapeType="1"/>
            </p:cNvSpPr>
            <p:nvPr/>
          </p:nvSpPr>
          <p:spPr bwMode="ltGray">
            <a:xfrm rot="318080" flipH="1">
              <a:off x="7578254" y="1598226"/>
              <a:ext cx="90931" cy="61600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5" name="Line 409"/>
            <p:cNvSpPr>
              <a:spLocks noChangeShapeType="1"/>
            </p:cNvSpPr>
            <p:nvPr/>
          </p:nvSpPr>
          <p:spPr bwMode="ltGray">
            <a:xfrm rot="318080" flipH="1">
              <a:off x="7397231" y="1590384"/>
              <a:ext cx="269752" cy="6683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6" name="Line 410"/>
            <p:cNvSpPr>
              <a:spLocks noChangeShapeType="1"/>
            </p:cNvSpPr>
            <p:nvPr/>
          </p:nvSpPr>
          <p:spPr bwMode="ltGray">
            <a:xfrm rot="318080" flipH="1">
              <a:off x="7214478" y="1583520"/>
              <a:ext cx="456136" cy="6424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7" name="Line 411"/>
            <p:cNvSpPr>
              <a:spLocks noChangeShapeType="1"/>
            </p:cNvSpPr>
            <p:nvPr/>
          </p:nvSpPr>
          <p:spPr bwMode="ltGray">
            <a:xfrm rot="318080" flipH="1">
              <a:off x="7064666" y="1576066"/>
              <a:ext cx="611114" cy="54649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8" name="Line 412"/>
            <p:cNvSpPr>
              <a:spLocks noChangeShapeType="1"/>
            </p:cNvSpPr>
            <p:nvPr/>
          </p:nvSpPr>
          <p:spPr bwMode="ltGray">
            <a:xfrm rot="318080" flipH="1">
              <a:off x="6975159" y="1573197"/>
              <a:ext cx="709350" cy="3927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69" name="Line 413"/>
            <p:cNvSpPr>
              <a:spLocks noChangeShapeType="1"/>
            </p:cNvSpPr>
            <p:nvPr/>
          </p:nvSpPr>
          <p:spPr bwMode="ltGray">
            <a:xfrm rot="318080">
              <a:off x="7771168" y="1765512"/>
              <a:ext cx="12362" cy="16966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0" name="Line 414"/>
            <p:cNvSpPr>
              <a:spLocks noChangeShapeType="1"/>
            </p:cNvSpPr>
            <p:nvPr/>
          </p:nvSpPr>
          <p:spPr bwMode="ltGray">
            <a:xfrm rot="318080" flipH="1">
              <a:off x="7712188" y="1760494"/>
              <a:ext cx="51018" cy="33754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1" name="Line 415"/>
            <p:cNvSpPr>
              <a:spLocks noChangeShapeType="1"/>
            </p:cNvSpPr>
            <p:nvPr/>
          </p:nvSpPr>
          <p:spPr bwMode="ltGray">
            <a:xfrm rot="318080" flipH="1">
              <a:off x="7571701" y="1754363"/>
              <a:ext cx="184792" cy="45853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2" name="Line 416"/>
            <p:cNvSpPr>
              <a:spLocks noChangeShapeType="1"/>
            </p:cNvSpPr>
            <p:nvPr/>
          </p:nvSpPr>
          <p:spPr bwMode="ltGray">
            <a:xfrm rot="318080" flipH="1">
              <a:off x="7389645" y="1743718"/>
              <a:ext cx="367621" cy="51892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3" name="Line 417"/>
            <p:cNvSpPr>
              <a:spLocks noChangeShapeType="1"/>
            </p:cNvSpPr>
            <p:nvPr/>
          </p:nvSpPr>
          <p:spPr bwMode="ltGray">
            <a:xfrm rot="318080" flipH="1">
              <a:off x="7206933" y="1737730"/>
              <a:ext cx="551945" cy="49039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4" name="Line 418"/>
            <p:cNvSpPr>
              <a:spLocks noChangeShapeType="1"/>
            </p:cNvSpPr>
            <p:nvPr/>
          </p:nvSpPr>
          <p:spPr bwMode="ltGray">
            <a:xfrm rot="318080" flipH="1">
              <a:off x="7055946" y="1732064"/>
              <a:ext cx="705780" cy="39589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5" name="Line 419"/>
            <p:cNvSpPr>
              <a:spLocks noChangeShapeType="1"/>
            </p:cNvSpPr>
            <p:nvPr/>
          </p:nvSpPr>
          <p:spPr bwMode="ltGray">
            <a:xfrm rot="318080" flipH="1">
              <a:off x="6969321" y="1728266"/>
              <a:ext cx="799204" cy="24143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6" name="Line 363"/>
            <p:cNvSpPr>
              <a:spLocks noChangeShapeType="1"/>
            </p:cNvSpPr>
            <p:nvPr/>
          </p:nvSpPr>
          <p:spPr bwMode="ltGray">
            <a:xfrm rot="318080" flipV="1">
              <a:off x="7044331" y="1485170"/>
              <a:ext cx="132607" cy="12046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7" name="Line 364"/>
            <p:cNvSpPr>
              <a:spLocks noChangeShapeType="1"/>
            </p:cNvSpPr>
            <p:nvPr/>
          </p:nvSpPr>
          <p:spPr bwMode="ltGray">
            <a:xfrm rot="318080" flipV="1">
              <a:off x="7049312" y="1436138"/>
              <a:ext cx="310446" cy="17752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8" name="Line 365"/>
            <p:cNvSpPr>
              <a:spLocks noChangeShapeType="1"/>
            </p:cNvSpPr>
            <p:nvPr/>
          </p:nvSpPr>
          <p:spPr bwMode="ltGray">
            <a:xfrm rot="318080" flipV="1">
              <a:off x="7045094" y="1469738"/>
              <a:ext cx="499524" cy="15182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79" name="Line 366"/>
            <p:cNvSpPr>
              <a:spLocks noChangeShapeType="1"/>
            </p:cNvSpPr>
            <p:nvPr/>
          </p:nvSpPr>
          <p:spPr bwMode="ltGray">
            <a:xfrm rot="318080" flipV="1">
              <a:off x="7038478" y="1575851"/>
              <a:ext cx="660594" cy="5414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0" name="Line 367"/>
            <p:cNvSpPr>
              <a:spLocks noChangeShapeType="1"/>
            </p:cNvSpPr>
            <p:nvPr/>
          </p:nvSpPr>
          <p:spPr bwMode="ltGray">
            <a:xfrm rot="318080">
              <a:off x="7029788" y="1631054"/>
              <a:ext cx="755539" cy="9886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1" name="Line 375"/>
            <p:cNvSpPr>
              <a:spLocks noChangeShapeType="1"/>
            </p:cNvSpPr>
            <p:nvPr/>
          </p:nvSpPr>
          <p:spPr bwMode="ltGray">
            <a:xfrm rot="318080" flipV="1">
              <a:off x="7188764" y="1441762"/>
              <a:ext cx="172122" cy="5478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2" name="Line 376"/>
            <p:cNvSpPr>
              <a:spLocks noChangeShapeType="1"/>
            </p:cNvSpPr>
            <p:nvPr/>
          </p:nvSpPr>
          <p:spPr bwMode="ltGray">
            <a:xfrm rot="318080" flipV="1">
              <a:off x="7184419" y="1475232"/>
              <a:ext cx="367297" cy="2928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3" name="Line 377"/>
            <p:cNvSpPr>
              <a:spLocks noChangeShapeType="1"/>
            </p:cNvSpPr>
            <p:nvPr/>
          </p:nvSpPr>
          <p:spPr bwMode="ltGray">
            <a:xfrm rot="318080">
              <a:off x="7182469" y="1511304"/>
              <a:ext cx="522618" cy="6789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4" name="Line 378"/>
            <p:cNvSpPr>
              <a:spLocks noChangeShapeType="1"/>
            </p:cNvSpPr>
            <p:nvPr/>
          </p:nvSpPr>
          <p:spPr bwMode="ltGray">
            <a:xfrm rot="318080">
              <a:off x="7171882" y="1515800"/>
              <a:ext cx="618260" cy="21734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5" name="Line 386"/>
            <p:cNvSpPr>
              <a:spLocks noChangeShapeType="1"/>
            </p:cNvSpPr>
            <p:nvPr/>
          </p:nvSpPr>
          <p:spPr bwMode="ltGray">
            <a:xfrm rot="318080">
              <a:off x="7362972" y="1457834"/>
              <a:ext cx="190356" cy="2630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6" name="Line 387"/>
            <p:cNvSpPr>
              <a:spLocks noChangeShapeType="1"/>
            </p:cNvSpPr>
            <p:nvPr/>
          </p:nvSpPr>
          <p:spPr bwMode="ltGray">
            <a:xfrm rot="318080">
              <a:off x="7359043" y="1465157"/>
              <a:ext cx="348232" cy="12361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7" name="Line 388"/>
            <p:cNvSpPr>
              <a:spLocks noChangeShapeType="1"/>
            </p:cNvSpPr>
            <p:nvPr/>
          </p:nvSpPr>
          <p:spPr bwMode="ltGray">
            <a:xfrm rot="318080">
              <a:off x="7352262" y="1467592"/>
              <a:ext cx="443261" cy="27542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8" name="Line 396"/>
            <p:cNvSpPr>
              <a:spLocks noChangeShapeType="1"/>
            </p:cNvSpPr>
            <p:nvPr/>
          </p:nvSpPr>
          <p:spPr bwMode="ltGray">
            <a:xfrm rot="318080">
              <a:off x="7544075" y="1495703"/>
              <a:ext cx="164838" cy="10016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89" name="Line 397"/>
            <p:cNvSpPr>
              <a:spLocks noChangeShapeType="1"/>
            </p:cNvSpPr>
            <p:nvPr/>
          </p:nvSpPr>
          <p:spPr bwMode="ltGray">
            <a:xfrm rot="318080">
              <a:off x="7539391" y="1502225"/>
              <a:ext cx="254323" cy="25082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0" name="Line 405"/>
            <p:cNvSpPr>
              <a:spLocks noChangeShapeType="1"/>
            </p:cNvSpPr>
            <p:nvPr/>
          </p:nvSpPr>
          <p:spPr bwMode="ltGray">
            <a:xfrm rot="318080">
              <a:off x="7692075" y="1608662"/>
              <a:ext cx="97450" cy="1500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1" name="Line 420"/>
            <p:cNvSpPr>
              <a:spLocks noChangeShapeType="1"/>
            </p:cNvSpPr>
            <p:nvPr/>
          </p:nvSpPr>
          <p:spPr bwMode="ltGray">
            <a:xfrm rot="318080" flipH="1">
              <a:off x="7703690" y="1932256"/>
              <a:ext cx="63380" cy="16594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2" name="Line 421"/>
            <p:cNvSpPr>
              <a:spLocks noChangeShapeType="1"/>
            </p:cNvSpPr>
            <p:nvPr/>
          </p:nvSpPr>
          <p:spPr bwMode="ltGray">
            <a:xfrm rot="318080" flipH="1">
              <a:off x="7563157" y="1926212"/>
              <a:ext cx="199214" cy="28780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3" name="Line 422"/>
            <p:cNvSpPr>
              <a:spLocks noChangeShapeType="1"/>
            </p:cNvSpPr>
            <p:nvPr/>
          </p:nvSpPr>
          <p:spPr bwMode="ltGray">
            <a:xfrm rot="318080" flipH="1">
              <a:off x="7383886" y="1917437"/>
              <a:ext cx="375171" cy="3436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4" name="Line 423"/>
            <p:cNvSpPr>
              <a:spLocks noChangeShapeType="1"/>
            </p:cNvSpPr>
            <p:nvPr/>
          </p:nvSpPr>
          <p:spPr bwMode="ltGray">
            <a:xfrm rot="318080" flipH="1">
              <a:off x="7198386" y="1910499"/>
              <a:ext cx="565337" cy="31783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5" name="Line 424"/>
            <p:cNvSpPr>
              <a:spLocks noChangeShapeType="1"/>
            </p:cNvSpPr>
            <p:nvPr/>
          </p:nvSpPr>
          <p:spPr bwMode="ltGray">
            <a:xfrm rot="318080" flipH="1">
              <a:off x="7049267" y="1906708"/>
              <a:ext cx="714248" cy="21883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6" name="Line 425"/>
            <p:cNvSpPr>
              <a:spLocks noChangeShapeType="1"/>
            </p:cNvSpPr>
            <p:nvPr/>
          </p:nvSpPr>
          <p:spPr bwMode="ltGray">
            <a:xfrm rot="318080" flipH="1">
              <a:off x="6956254" y="1897991"/>
              <a:ext cx="818212" cy="734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7" name="Line 426"/>
            <p:cNvSpPr>
              <a:spLocks noChangeShapeType="1"/>
            </p:cNvSpPr>
            <p:nvPr/>
          </p:nvSpPr>
          <p:spPr bwMode="ltGray">
            <a:xfrm rot="318080" flipH="1">
              <a:off x="7555978" y="2090697"/>
              <a:ext cx="132052" cy="11927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8" name="Line 427"/>
            <p:cNvSpPr>
              <a:spLocks noChangeShapeType="1"/>
            </p:cNvSpPr>
            <p:nvPr/>
          </p:nvSpPr>
          <p:spPr bwMode="ltGray">
            <a:xfrm rot="318080" flipH="1">
              <a:off x="7375785" y="2082891"/>
              <a:ext cx="309957" cy="17334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299" name="Line 428"/>
            <p:cNvSpPr>
              <a:spLocks noChangeShapeType="1"/>
            </p:cNvSpPr>
            <p:nvPr/>
          </p:nvSpPr>
          <p:spPr bwMode="ltGray">
            <a:xfrm rot="318080" flipH="1">
              <a:off x="7190255" y="2073995"/>
              <a:ext cx="497032" cy="15188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0" name="Line 429"/>
            <p:cNvSpPr>
              <a:spLocks noChangeShapeType="1"/>
            </p:cNvSpPr>
            <p:nvPr/>
          </p:nvSpPr>
          <p:spPr bwMode="ltGray">
            <a:xfrm rot="318080" flipH="1">
              <a:off x="7038435" y="2068316"/>
              <a:ext cx="654761" cy="5577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1" name="Line 430"/>
            <p:cNvSpPr>
              <a:spLocks noChangeShapeType="1"/>
            </p:cNvSpPr>
            <p:nvPr/>
          </p:nvSpPr>
          <p:spPr bwMode="ltGray">
            <a:xfrm rot="318080" flipH="1" flipV="1">
              <a:off x="6948981" y="1967433"/>
              <a:ext cx="751050" cy="9696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2" name="Line 431"/>
            <p:cNvSpPr>
              <a:spLocks noChangeShapeType="1"/>
            </p:cNvSpPr>
            <p:nvPr/>
          </p:nvSpPr>
          <p:spPr bwMode="ltGray">
            <a:xfrm rot="318080" flipV="1">
              <a:off x="7369143" y="2197758"/>
              <a:ext cx="176070" cy="5320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3" name="Line 432"/>
            <p:cNvSpPr>
              <a:spLocks noChangeShapeType="1"/>
            </p:cNvSpPr>
            <p:nvPr/>
          </p:nvSpPr>
          <p:spPr bwMode="ltGray">
            <a:xfrm rot="318080" flipH="1" flipV="1">
              <a:off x="7181366" y="2211092"/>
              <a:ext cx="185240" cy="248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4" name="Line 433"/>
            <p:cNvSpPr>
              <a:spLocks noChangeShapeType="1"/>
            </p:cNvSpPr>
            <p:nvPr/>
          </p:nvSpPr>
          <p:spPr bwMode="ltGray">
            <a:xfrm rot="318080" flipH="1" flipV="1">
              <a:off x="7031421" y="2109345"/>
              <a:ext cx="340219" cy="12013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5" name="Line 434"/>
            <p:cNvSpPr>
              <a:spLocks noChangeShapeType="1"/>
            </p:cNvSpPr>
            <p:nvPr/>
          </p:nvSpPr>
          <p:spPr bwMode="ltGray">
            <a:xfrm rot="318080" flipH="1" flipV="1">
              <a:off x="6940181" y="1952567"/>
              <a:ext cx="437424" cy="27202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6" name="Line 435"/>
            <p:cNvSpPr>
              <a:spLocks noChangeShapeType="1"/>
            </p:cNvSpPr>
            <p:nvPr/>
          </p:nvSpPr>
          <p:spPr bwMode="ltGray">
            <a:xfrm rot="318080" flipH="1" flipV="1">
              <a:off x="7033048" y="2100492"/>
              <a:ext cx="154061" cy="9696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7" name="Line 436"/>
            <p:cNvSpPr>
              <a:spLocks noChangeShapeType="1"/>
            </p:cNvSpPr>
            <p:nvPr/>
          </p:nvSpPr>
          <p:spPr bwMode="ltGray">
            <a:xfrm rot="318080" flipH="1" flipV="1">
              <a:off x="6943507" y="1944726"/>
              <a:ext cx="251267" cy="24971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8" name="Line 437"/>
            <p:cNvSpPr>
              <a:spLocks noChangeShapeType="1"/>
            </p:cNvSpPr>
            <p:nvPr/>
          </p:nvSpPr>
          <p:spPr bwMode="ltGray">
            <a:xfrm rot="318080" flipH="1" flipV="1">
              <a:off x="6948540" y="1939946"/>
              <a:ext cx="96288" cy="15102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09" name="Line 374"/>
            <p:cNvSpPr>
              <a:spLocks noChangeShapeType="1"/>
            </p:cNvSpPr>
            <p:nvPr/>
          </p:nvSpPr>
          <p:spPr bwMode="ltGray">
            <a:xfrm rot="318080">
              <a:off x="6944970" y="1757092"/>
              <a:ext cx="19258" cy="17677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0" name="Line 374"/>
            <p:cNvSpPr>
              <a:spLocks noChangeShapeType="1"/>
            </p:cNvSpPr>
            <p:nvPr/>
          </p:nvSpPr>
          <p:spPr bwMode="ltGray">
            <a:xfrm rot="318080" flipH="1">
              <a:off x="6961472" y="1597728"/>
              <a:ext cx="67860" cy="16475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1" name="Line 374"/>
            <p:cNvSpPr>
              <a:spLocks noChangeShapeType="1"/>
            </p:cNvSpPr>
            <p:nvPr/>
          </p:nvSpPr>
          <p:spPr bwMode="ltGray">
            <a:xfrm rot="318080" flipH="1" flipV="1">
              <a:off x="6937005" y="1761896"/>
              <a:ext cx="118297" cy="33209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2" name="Line 374"/>
            <p:cNvSpPr>
              <a:spLocks noChangeShapeType="1"/>
            </p:cNvSpPr>
            <p:nvPr/>
          </p:nvSpPr>
          <p:spPr bwMode="ltGray">
            <a:xfrm rot="318080" flipH="1" flipV="1">
              <a:off x="6932225" y="1766686"/>
              <a:ext cx="273275" cy="42562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3" name="Line 374"/>
            <p:cNvSpPr>
              <a:spLocks noChangeShapeType="1"/>
            </p:cNvSpPr>
            <p:nvPr/>
          </p:nvSpPr>
          <p:spPr bwMode="ltGray">
            <a:xfrm rot="318080" flipH="1" flipV="1">
              <a:off x="6930643" y="1774643"/>
              <a:ext cx="458516" cy="44965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4" name="Line 374"/>
            <p:cNvSpPr>
              <a:spLocks noChangeShapeType="1"/>
            </p:cNvSpPr>
            <p:nvPr/>
          </p:nvSpPr>
          <p:spPr bwMode="ltGray">
            <a:xfrm rot="318080" flipH="1" flipV="1">
              <a:off x="6932018" y="1781511"/>
              <a:ext cx="636421" cy="39731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5" name="Line 374"/>
            <p:cNvSpPr>
              <a:spLocks noChangeShapeType="1"/>
            </p:cNvSpPr>
            <p:nvPr/>
          </p:nvSpPr>
          <p:spPr bwMode="ltGray">
            <a:xfrm rot="318080" flipH="1" flipV="1">
              <a:off x="6937618" y="1789310"/>
              <a:ext cx="771225" cy="2745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6" name="Line 374"/>
            <p:cNvSpPr>
              <a:spLocks noChangeShapeType="1"/>
            </p:cNvSpPr>
            <p:nvPr/>
          </p:nvSpPr>
          <p:spPr bwMode="ltGray">
            <a:xfrm rot="318080" flipH="1" flipV="1">
              <a:off x="6944785" y="1792401"/>
              <a:ext cx="836334" cy="10812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7" name="Line 374"/>
            <p:cNvSpPr>
              <a:spLocks noChangeShapeType="1"/>
            </p:cNvSpPr>
            <p:nvPr/>
          </p:nvSpPr>
          <p:spPr bwMode="ltGray">
            <a:xfrm rot="318080" flipH="1">
              <a:off x="6950626" y="1726842"/>
              <a:ext cx="825330" cy="6521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8" name="Line 374"/>
            <p:cNvSpPr>
              <a:spLocks noChangeShapeType="1"/>
            </p:cNvSpPr>
            <p:nvPr/>
          </p:nvSpPr>
          <p:spPr bwMode="ltGray">
            <a:xfrm rot="318080" flipH="1">
              <a:off x="6960899" y="1572246"/>
              <a:ext cx="729958" cy="21882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19" name="Line 374"/>
            <p:cNvSpPr>
              <a:spLocks noChangeShapeType="1"/>
            </p:cNvSpPr>
            <p:nvPr/>
          </p:nvSpPr>
          <p:spPr bwMode="ltGray">
            <a:xfrm rot="318080" flipH="1">
              <a:off x="6966199" y="1465123"/>
              <a:ext cx="569478" cy="31922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20" name="Line 374"/>
            <p:cNvSpPr>
              <a:spLocks noChangeShapeType="1"/>
            </p:cNvSpPr>
            <p:nvPr/>
          </p:nvSpPr>
          <p:spPr bwMode="ltGray">
            <a:xfrm rot="318080" flipH="1">
              <a:off x="6967787" y="1433020"/>
              <a:ext cx="381485" cy="3432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21" name="Line 374"/>
            <p:cNvSpPr>
              <a:spLocks noChangeShapeType="1"/>
            </p:cNvSpPr>
            <p:nvPr/>
          </p:nvSpPr>
          <p:spPr bwMode="ltGray">
            <a:xfrm rot="318080" flipH="1">
              <a:off x="6967329" y="1481071"/>
              <a:ext cx="201747" cy="28575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22" name="Line 374"/>
            <p:cNvSpPr>
              <a:spLocks noChangeShapeType="1"/>
            </p:cNvSpPr>
            <p:nvPr/>
          </p:nvSpPr>
          <p:spPr bwMode="ltGray">
            <a:xfrm rot="318080" flipH="1" flipV="1">
              <a:off x="6946160" y="1961649"/>
              <a:ext cx="610340" cy="21553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23" name="Line 374"/>
            <p:cNvSpPr>
              <a:spLocks noChangeShapeType="1"/>
            </p:cNvSpPr>
            <p:nvPr/>
          </p:nvSpPr>
          <p:spPr bwMode="ltGray">
            <a:xfrm rot="318080" flipH="1" flipV="1">
              <a:off x="7030222" y="2116657"/>
              <a:ext cx="520068" cy="6573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24" name="Line 374"/>
            <p:cNvSpPr>
              <a:spLocks noChangeShapeType="1"/>
            </p:cNvSpPr>
            <p:nvPr/>
          </p:nvSpPr>
          <p:spPr bwMode="ltGray">
            <a:xfrm rot="318080" flipH="1">
              <a:off x="7186718" y="2189098"/>
              <a:ext cx="361803" cy="301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25" name="Oval 1324"/>
            <p:cNvSpPr/>
            <p:nvPr/>
          </p:nvSpPr>
          <p:spPr>
            <a:xfrm rot="318080">
              <a:off x="7337537" y="221116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26" name="Oval 1325"/>
            <p:cNvSpPr/>
            <p:nvPr/>
          </p:nvSpPr>
          <p:spPr>
            <a:xfrm rot="318080">
              <a:off x="7742404" y="1912324"/>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27" name="Oval 1326"/>
            <p:cNvSpPr/>
            <p:nvPr/>
          </p:nvSpPr>
          <p:spPr>
            <a:xfrm rot="318080">
              <a:off x="7661620" y="206749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28" name="Oval 1327"/>
            <p:cNvSpPr/>
            <p:nvPr/>
          </p:nvSpPr>
          <p:spPr>
            <a:xfrm rot="318080">
              <a:off x="7520818" y="2171073"/>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29" name="Oval 1328"/>
            <p:cNvSpPr/>
            <p:nvPr/>
          </p:nvSpPr>
          <p:spPr>
            <a:xfrm rot="318080">
              <a:off x="7524995" y="146278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0" name="Oval 1329"/>
            <p:cNvSpPr/>
            <p:nvPr/>
          </p:nvSpPr>
          <p:spPr>
            <a:xfrm rot="318080">
              <a:off x="7668889" y="1576330"/>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1" name="Oval 1330"/>
            <p:cNvSpPr/>
            <p:nvPr/>
          </p:nvSpPr>
          <p:spPr>
            <a:xfrm rot="318080">
              <a:off x="7749720" y="1734120"/>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2" name="Oval 1331"/>
            <p:cNvSpPr/>
            <p:nvPr/>
          </p:nvSpPr>
          <p:spPr>
            <a:xfrm rot="318080">
              <a:off x="7341583" y="1415809"/>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3" name="Oval 1332"/>
            <p:cNvSpPr/>
            <p:nvPr/>
          </p:nvSpPr>
          <p:spPr>
            <a:xfrm rot="318080">
              <a:off x="7160317" y="1459506"/>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4" name="Oval 1333"/>
            <p:cNvSpPr/>
            <p:nvPr/>
          </p:nvSpPr>
          <p:spPr>
            <a:xfrm rot="318080">
              <a:off x="7011310" y="157539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5" name="Oval 1334"/>
            <p:cNvSpPr/>
            <p:nvPr/>
          </p:nvSpPr>
          <p:spPr>
            <a:xfrm rot="318080">
              <a:off x="6929825" y="1735155"/>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6" name="Oval 1335"/>
            <p:cNvSpPr/>
            <p:nvPr/>
          </p:nvSpPr>
          <p:spPr>
            <a:xfrm rot="318080">
              <a:off x="6929662" y="190947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7" name="Oval 1336"/>
            <p:cNvSpPr/>
            <p:nvPr/>
          </p:nvSpPr>
          <p:spPr>
            <a:xfrm rot="318080">
              <a:off x="7154806" y="217156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38" name="Oval 1337"/>
            <p:cNvSpPr/>
            <p:nvPr/>
          </p:nvSpPr>
          <p:spPr>
            <a:xfrm rot="318080">
              <a:off x="7008560" y="2069513"/>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339" name="Oval 1338"/>
          <p:cNvSpPr/>
          <p:nvPr/>
        </p:nvSpPr>
        <p:spPr>
          <a:xfrm>
            <a:off x="6829188" y="1904199"/>
            <a:ext cx="615623" cy="615623"/>
          </a:xfrm>
          <a:prstGeom prst="ellipse">
            <a:avLst/>
          </a:prstGeom>
          <a:solidFill>
            <a:srgbClr val="FFFFFF">
              <a:alpha val="7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340" name="Picture 1339" descr="743px-SAP-Logo.png"/>
          <p:cNvPicPr>
            <a:picLocks noChangeAspect="1"/>
          </p:cNvPicPr>
          <p:nvPr/>
        </p:nvPicPr>
        <p:blipFill>
          <a:blip r:embed="rId32" cstate="email">
            <a:extLst>
              <a:ext uri="{28A0092B-C50C-407E-A947-70E740481C1C}">
                <a14:useLocalDpi xmlns:a14="http://schemas.microsoft.com/office/drawing/2010/main"/>
              </a:ext>
            </a:extLst>
          </a:blip>
          <a:stretch>
            <a:fillRect/>
          </a:stretch>
        </p:blipFill>
        <p:spPr>
          <a:xfrm>
            <a:off x="6989908" y="2053770"/>
            <a:ext cx="339375" cy="126184"/>
          </a:xfrm>
          <a:prstGeom prst="rect">
            <a:avLst/>
          </a:prstGeom>
        </p:spPr>
      </p:pic>
      <p:pic>
        <p:nvPicPr>
          <p:cNvPr id="1341" name="Picture 1340" descr="Oracle.png"/>
          <p:cNvPicPr>
            <a:picLocks noChangeAspect="1"/>
          </p:cNvPicPr>
          <p:nvPr/>
        </p:nvPicPr>
        <p:blipFill>
          <a:blip r:embed="rId33" cstate="email">
            <a:extLst>
              <a:ext uri="{28A0092B-C50C-407E-A947-70E740481C1C}">
                <a14:useLocalDpi xmlns:a14="http://schemas.microsoft.com/office/drawing/2010/main"/>
              </a:ext>
            </a:extLst>
          </a:blip>
          <a:stretch>
            <a:fillRect/>
          </a:stretch>
        </p:blipFill>
        <p:spPr>
          <a:xfrm>
            <a:off x="6916167" y="2288931"/>
            <a:ext cx="486828" cy="47509"/>
          </a:xfrm>
          <a:prstGeom prst="rect">
            <a:avLst/>
          </a:prstGeom>
          <a:solidFill>
            <a:srgbClr val="FFFFFF">
              <a:alpha val="57000"/>
            </a:srgbClr>
          </a:solidFill>
          <a:ln>
            <a:noFill/>
          </a:ln>
        </p:spPr>
      </p:pic>
      <p:grpSp>
        <p:nvGrpSpPr>
          <p:cNvPr id="1591" name="Group 1590"/>
          <p:cNvGrpSpPr/>
          <p:nvPr>
            <p:custDataLst>
              <p:tags r:id="rId4"/>
            </p:custDataLst>
          </p:nvPr>
        </p:nvGrpSpPr>
        <p:grpSpPr>
          <a:xfrm>
            <a:off x="6409644" y="3004696"/>
            <a:ext cx="2365561" cy="1463040"/>
            <a:chOff x="6409630" y="3004696"/>
            <a:chExt cx="2365561" cy="1463040"/>
          </a:xfrm>
        </p:grpSpPr>
        <p:grpSp>
          <p:nvGrpSpPr>
            <p:cNvPr id="1590" name="Group 1589"/>
            <p:cNvGrpSpPr/>
            <p:nvPr/>
          </p:nvGrpSpPr>
          <p:grpSpPr>
            <a:xfrm>
              <a:off x="6409630" y="3004696"/>
              <a:ext cx="2365561" cy="1463040"/>
              <a:chOff x="6409630" y="3004696"/>
              <a:chExt cx="2365561" cy="1463040"/>
            </a:xfrm>
          </p:grpSpPr>
          <p:sp>
            <p:nvSpPr>
              <p:cNvPr id="1343" name="Rectangle 1342"/>
              <p:cNvSpPr/>
              <p:nvPr/>
            </p:nvSpPr>
            <p:spPr>
              <a:xfrm>
                <a:off x="6409630" y="3004696"/>
                <a:ext cx="2365561" cy="1463040"/>
              </a:xfrm>
              <a:prstGeom prst="rect">
                <a:avLst/>
              </a:prstGeom>
              <a:solidFill>
                <a:srgbClr val="FFFFFF">
                  <a:lumMod val="95000"/>
                </a:srgbClr>
              </a:solidFill>
              <a:ln w="25400" cap="flat" cmpd="sng" algn="ctr">
                <a:solidFill>
                  <a:srgbClr val="FFFFFF"/>
                </a:solidFill>
                <a:prstDash val="solid"/>
              </a:ln>
              <a:effectLst/>
            </p:spPr>
            <p:txBody>
              <a:bodyPr lIns="1371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5D87A1"/>
                    </a:solidFill>
                    <a:effectLst/>
                    <a:uLnTx/>
                    <a:uFillTx/>
                    <a:latin typeface="Arial"/>
                    <a:ea typeface="+mn-ea"/>
                    <a:cs typeface="+mn-cs"/>
                  </a:rPr>
                  <a:t>Outsourced</a:t>
                </a:r>
                <a:endParaRPr kumimoji="0" lang="en-US" sz="1200" b="1" i="0" u="none" strike="noStrike" kern="0" cap="none" spc="0" normalizeH="0" baseline="0" noProof="0" dirty="0">
                  <a:ln>
                    <a:noFill/>
                  </a:ln>
                  <a:solidFill>
                    <a:srgbClr val="5D87A1"/>
                  </a:solidFill>
                  <a:effectLst/>
                  <a:uLnTx/>
                  <a:uFillTx/>
                  <a:latin typeface="Arial"/>
                  <a:ea typeface="+mn-ea"/>
                  <a:cs typeface="+mn-cs"/>
                </a:endParaRPr>
              </a:p>
            </p:txBody>
          </p:sp>
          <p:grpSp>
            <p:nvGrpSpPr>
              <p:cNvPr id="1344" name="Group 845"/>
              <p:cNvGrpSpPr/>
              <p:nvPr/>
            </p:nvGrpSpPr>
            <p:grpSpPr>
              <a:xfrm>
                <a:off x="6720903" y="3345395"/>
                <a:ext cx="938657" cy="873079"/>
                <a:chOff x="6929662" y="1415809"/>
                <a:chExt cx="878060" cy="849634"/>
              </a:xfrm>
            </p:grpSpPr>
            <p:sp>
              <p:nvSpPr>
                <p:cNvPr id="1347" name="Line 368"/>
                <p:cNvSpPr>
                  <a:spLocks noChangeShapeType="1"/>
                </p:cNvSpPr>
                <p:nvPr/>
              </p:nvSpPr>
              <p:spPr bwMode="ltGray">
                <a:xfrm rot="318080">
                  <a:off x="7024199" y="1633419"/>
                  <a:ext cx="765818" cy="27036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48" name="Line 369"/>
                <p:cNvSpPr>
                  <a:spLocks noChangeShapeType="1"/>
                </p:cNvSpPr>
                <p:nvPr/>
              </p:nvSpPr>
              <p:spPr bwMode="ltGray">
                <a:xfrm rot="318080">
                  <a:off x="7016658" y="1630346"/>
                  <a:ext cx="701799" cy="43878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49" name="Line 370"/>
                <p:cNvSpPr>
                  <a:spLocks noChangeShapeType="1"/>
                </p:cNvSpPr>
                <p:nvPr/>
              </p:nvSpPr>
              <p:spPr bwMode="ltGray">
                <a:xfrm rot="318080">
                  <a:off x="7014187" y="1627013"/>
                  <a:ext cx="564605" cy="55634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0" name="Line 371"/>
                <p:cNvSpPr>
                  <a:spLocks noChangeShapeType="1"/>
                </p:cNvSpPr>
                <p:nvPr/>
              </p:nvSpPr>
              <p:spPr bwMode="ltGray">
                <a:xfrm rot="318080">
                  <a:off x="7005490" y="1615599"/>
                  <a:ext cx="389534" cy="61529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1" name="Line 372"/>
                <p:cNvSpPr>
                  <a:spLocks noChangeShapeType="1"/>
                </p:cNvSpPr>
                <p:nvPr/>
              </p:nvSpPr>
              <p:spPr bwMode="ltGray">
                <a:xfrm rot="318080">
                  <a:off x="7008359" y="1608335"/>
                  <a:ext cx="203932" cy="58981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2" name="Line 373"/>
                <p:cNvSpPr>
                  <a:spLocks noChangeShapeType="1"/>
                </p:cNvSpPr>
                <p:nvPr/>
              </p:nvSpPr>
              <p:spPr bwMode="ltGray">
                <a:xfrm rot="318080">
                  <a:off x="7014044" y="1600712"/>
                  <a:ext cx="49232" cy="49661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3" name="Line 374"/>
                <p:cNvSpPr>
                  <a:spLocks noChangeShapeType="1"/>
                </p:cNvSpPr>
                <p:nvPr/>
              </p:nvSpPr>
              <p:spPr bwMode="ltGray">
                <a:xfrm rot="318080" flipH="1">
                  <a:off x="6972863" y="1599354"/>
                  <a:ext cx="48530" cy="33957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4" name="Line 379"/>
                <p:cNvSpPr>
                  <a:spLocks noChangeShapeType="1"/>
                </p:cNvSpPr>
                <p:nvPr/>
              </p:nvSpPr>
              <p:spPr bwMode="ltGray">
                <a:xfrm rot="318080">
                  <a:off x="7164246" y="1515067"/>
                  <a:ext cx="629615" cy="39373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5" name="Line 380"/>
                <p:cNvSpPr>
                  <a:spLocks noChangeShapeType="1"/>
                </p:cNvSpPr>
                <p:nvPr/>
              </p:nvSpPr>
              <p:spPr bwMode="ltGray">
                <a:xfrm rot="318080">
                  <a:off x="7156131" y="1511421"/>
                  <a:ext cx="567378" cy="56199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6" name="Line 381"/>
                <p:cNvSpPr>
                  <a:spLocks noChangeShapeType="1"/>
                </p:cNvSpPr>
                <p:nvPr/>
              </p:nvSpPr>
              <p:spPr bwMode="ltGray">
                <a:xfrm rot="318080">
                  <a:off x="7150023" y="1505277"/>
                  <a:ext cx="432295" cy="67869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7" name="Line 382"/>
                <p:cNvSpPr>
                  <a:spLocks noChangeShapeType="1"/>
                </p:cNvSpPr>
                <p:nvPr/>
              </p:nvSpPr>
              <p:spPr bwMode="ltGray">
                <a:xfrm rot="318080">
                  <a:off x="7149541" y="1498287"/>
                  <a:ext cx="251414" cy="73627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8" name="Line 383"/>
                <p:cNvSpPr>
                  <a:spLocks noChangeShapeType="1"/>
                </p:cNvSpPr>
                <p:nvPr/>
              </p:nvSpPr>
              <p:spPr bwMode="ltGray">
                <a:xfrm rot="318080">
                  <a:off x="7148902" y="1491887"/>
                  <a:ext cx="69150" cy="71234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59" name="Line 384"/>
                <p:cNvSpPr>
                  <a:spLocks noChangeShapeType="1"/>
                </p:cNvSpPr>
                <p:nvPr/>
              </p:nvSpPr>
              <p:spPr bwMode="ltGray">
                <a:xfrm rot="318080" flipH="1">
                  <a:off x="7069137" y="1483119"/>
                  <a:ext cx="86161" cy="61946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0" name="Line 385"/>
                <p:cNvSpPr>
                  <a:spLocks noChangeShapeType="1"/>
                </p:cNvSpPr>
                <p:nvPr/>
              </p:nvSpPr>
              <p:spPr bwMode="ltGray">
                <a:xfrm rot="318080" flipH="1">
                  <a:off x="6978836" y="1478614"/>
                  <a:ext cx="183116" cy="46640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1" name="Line 389"/>
                <p:cNvSpPr>
                  <a:spLocks noChangeShapeType="1"/>
                </p:cNvSpPr>
                <p:nvPr/>
              </p:nvSpPr>
              <p:spPr bwMode="ltGray">
                <a:xfrm rot="318080">
                  <a:off x="7342336" y="1468262"/>
                  <a:ext cx="456044" cy="44544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2" name="Line 390"/>
                <p:cNvSpPr>
                  <a:spLocks noChangeShapeType="1"/>
                </p:cNvSpPr>
                <p:nvPr/>
              </p:nvSpPr>
              <p:spPr bwMode="ltGray">
                <a:xfrm rot="318080">
                  <a:off x="7335265" y="1465385"/>
                  <a:ext cx="390436" cy="61750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3" name="Line 391"/>
                <p:cNvSpPr>
                  <a:spLocks noChangeShapeType="1"/>
                </p:cNvSpPr>
                <p:nvPr/>
              </p:nvSpPr>
              <p:spPr bwMode="ltGray">
                <a:xfrm rot="318080">
                  <a:off x="7330365" y="1459198"/>
                  <a:ext cx="256687" cy="73871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4" name="Line 392"/>
                <p:cNvSpPr>
                  <a:spLocks noChangeShapeType="1"/>
                </p:cNvSpPr>
                <p:nvPr/>
              </p:nvSpPr>
              <p:spPr bwMode="ltGray">
                <a:xfrm rot="318080">
                  <a:off x="7327832" y="1457188"/>
                  <a:ext cx="75115" cy="78595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5" name="Line 393"/>
                <p:cNvSpPr>
                  <a:spLocks noChangeShapeType="1"/>
                </p:cNvSpPr>
                <p:nvPr/>
              </p:nvSpPr>
              <p:spPr bwMode="ltGray">
                <a:xfrm rot="318080" flipH="1">
                  <a:off x="7222329" y="1444231"/>
                  <a:ext cx="107874" cy="76622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6" name="Line 394"/>
                <p:cNvSpPr>
                  <a:spLocks noChangeShapeType="1"/>
                </p:cNvSpPr>
                <p:nvPr/>
              </p:nvSpPr>
              <p:spPr bwMode="ltGray">
                <a:xfrm rot="318080" flipH="1">
                  <a:off x="7071382" y="1437747"/>
                  <a:ext cx="265047" cy="6726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7" name="Line 395"/>
                <p:cNvSpPr>
                  <a:spLocks noChangeShapeType="1"/>
                </p:cNvSpPr>
                <p:nvPr/>
              </p:nvSpPr>
              <p:spPr bwMode="ltGray">
                <a:xfrm rot="318080" flipH="1">
                  <a:off x="6981012" y="1433777"/>
                  <a:ext cx="361892" cy="51994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8" name="Line 398"/>
                <p:cNvSpPr>
                  <a:spLocks noChangeShapeType="1"/>
                </p:cNvSpPr>
                <p:nvPr/>
              </p:nvSpPr>
              <p:spPr bwMode="ltGray">
                <a:xfrm rot="318080">
                  <a:off x="7530985" y="1503471"/>
                  <a:ext cx="265125" cy="41550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69" name="Line 399"/>
                <p:cNvSpPr>
                  <a:spLocks noChangeShapeType="1"/>
                </p:cNvSpPr>
                <p:nvPr/>
              </p:nvSpPr>
              <p:spPr bwMode="ltGray">
                <a:xfrm rot="318080">
                  <a:off x="7521534" y="1500304"/>
                  <a:ext cx="202524" cy="58894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0" name="Line 400"/>
                <p:cNvSpPr>
                  <a:spLocks noChangeShapeType="1"/>
                </p:cNvSpPr>
                <p:nvPr/>
              </p:nvSpPr>
              <p:spPr bwMode="ltGray">
                <a:xfrm rot="318080">
                  <a:off x="7517391" y="1494852"/>
                  <a:ext cx="67065" cy="70940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1" name="Line 401"/>
                <p:cNvSpPr>
                  <a:spLocks noChangeShapeType="1"/>
                </p:cNvSpPr>
                <p:nvPr/>
              </p:nvSpPr>
              <p:spPr bwMode="ltGray">
                <a:xfrm rot="318080" flipH="1">
                  <a:off x="7401502" y="1484664"/>
                  <a:ext cx="113823" cy="76831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2" name="Line 402"/>
                <p:cNvSpPr>
                  <a:spLocks noChangeShapeType="1"/>
                </p:cNvSpPr>
                <p:nvPr/>
              </p:nvSpPr>
              <p:spPr bwMode="ltGray">
                <a:xfrm rot="318080" flipH="1">
                  <a:off x="7219661" y="1477899"/>
                  <a:ext cx="295313" cy="74223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3" name="Line 403"/>
                <p:cNvSpPr>
                  <a:spLocks noChangeShapeType="1"/>
                </p:cNvSpPr>
                <p:nvPr/>
              </p:nvSpPr>
              <p:spPr bwMode="ltGray">
                <a:xfrm rot="318080" flipH="1">
                  <a:off x="7069718" y="1473085"/>
                  <a:ext cx="447737" cy="64347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4" name="Line 404"/>
                <p:cNvSpPr>
                  <a:spLocks noChangeShapeType="1"/>
                </p:cNvSpPr>
                <p:nvPr/>
              </p:nvSpPr>
              <p:spPr bwMode="ltGray">
                <a:xfrm rot="318080" flipH="1">
                  <a:off x="6980346" y="1467503"/>
                  <a:ext cx="546859" cy="49252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5" name="Line 406"/>
                <p:cNvSpPr>
                  <a:spLocks noChangeShapeType="1"/>
                </p:cNvSpPr>
                <p:nvPr/>
              </p:nvSpPr>
              <p:spPr bwMode="ltGray">
                <a:xfrm rot="318080">
                  <a:off x="7684302" y="1605579"/>
                  <a:ext cx="107141" cy="32583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6" name="Line 407"/>
                <p:cNvSpPr>
                  <a:spLocks noChangeShapeType="1"/>
                </p:cNvSpPr>
                <p:nvPr/>
              </p:nvSpPr>
              <p:spPr bwMode="ltGray">
                <a:xfrm rot="318080">
                  <a:off x="7675972" y="1606288"/>
                  <a:ext cx="42843" cy="4896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7" name="Line 408"/>
                <p:cNvSpPr>
                  <a:spLocks noChangeShapeType="1"/>
                </p:cNvSpPr>
                <p:nvPr/>
              </p:nvSpPr>
              <p:spPr bwMode="ltGray">
                <a:xfrm rot="318080" flipH="1">
                  <a:off x="7578254" y="1598226"/>
                  <a:ext cx="90931" cy="61600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8" name="Line 409"/>
                <p:cNvSpPr>
                  <a:spLocks noChangeShapeType="1"/>
                </p:cNvSpPr>
                <p:nvPr/>
              </p:nvSpPr>
              <p:spPr bwMode="ltGray">
                <a:xfrm rot="318080" flipH="1">
                  <a:off x="7397231" y="1590384"/>
                  <a:ext cx="269752" cy="6683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79" name="Line 410"/>
                <p:cNvSpPr>
                  <a:spLocks noChangeShapeType="1"/>
                </p:cNvSpPr>
                <p:nvPr/>
              </p:nvSpPr>
              <p:spPr bwMode="ltGray">
                <a:xfrm rot="318080" flipH="1">
                  <a:off x="7214478" y="1583520"/>
                  <a:ext cx="456136" cy="6424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0" name="Line 411"/>
                <p:cNvSpPr>
                  <a:spLocks noChangeShapeType="1"/>
                </p:cNvSpPr>
                <p:nvPr/>
              </p:nvSpPr>
              <p:spPr bwMode="ltGray">
                <a:xfrm rot="318080" flipH="1">
                  <a:off x="7064666" y="1576066"/>
                  <a:ext cx="611114" cy="54649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1" name="Line 412"/>
                <p:cNvSpPr>
                  <a:spLocks noChangeShapeType="1"/>
                </p:cNvSpPr>
                <p:nvPr/>
              </p:nvSpPr>
              <p:spPr bwMode="ltGray">
                <a:xfrm rot="318080" flipH="1">
                  <a:off x="6975159" y="1573197"/>
                  <a:ext cx="709350" cy="3927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2" name="Line 413"/>
                <p:cNvSpPr>
                  <a:spLocks noChangeShapeType="1"/>
                </p:cNvSpPr>
                <p:nvPr/>
              </p:nvSpPr>
              <p:spPr bwMode="ltGray">
                <a:xfrm rot="318080">
                  <a:off x="7771168" y="1765512"/>
                  <a:ext cx="12362" cy="16966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3" name="Line 414"/>
                <p:cNvSpPr>
                  <a:spLocks noChangeShapeType="1"/>
                </p:cNvSpPr>
                <p:nvPr/>
              </p:nvSpPr>
              <p:spPr bwMode="ltGray">
                <a:xfrm rot="318080" flipH="1">
                  <a:off x="7712188" y="1760494"/>
                  <a:ext cx="51018" cy="33754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4" name="Line 415"/>
                <p:cNvSpPr>
                  <a:spLocks noChangeShapeType="1"/>
                </p:cNvSpPr>
                <p:nvPr/>
              </p:nvSpPr>
              <p:spPr bwMode="ltGray">
                <a:xfrm rot="318080" flipH="1">
                  <a:off x="7571701" y="1754363"/>
                  <a:ext cx="184792" cy="45853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5" name="Line 416"/>
                <p:cNvSpPr>
                  <a:spLocks noChangeShapeType="1"/>
                </p:cNvSpPr>
                <p:nvPr/>
              </p:nvSpPr>
              <p:spPr bwMode="ltGray">
                <a:xfrm rot="318080" flipH="1">
                  <a:off x="7389645" y="1743718"/>
                  <a:ext cx="367621" cy="51892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6" name="Line 417"/>
                <p:cNvSpPr>
                  <a:spLocks noChangeShapeType="1"/>
                </p:cNvSpPr>
                <p:nvPr/>
              </p:nvSpPr>
              <p:spPr bwMode="ltGray">
                <a:xfrm rot="318080" flipH="1">
                  <a:off x="7206933" y="1737730"/>
                  <a:ext cx="551945" cy="49039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7" name="Line 418"/>
                <p:cNvSpPr>
                  <a:spLocks noChangeShapeType="1"/>
                </p:cNvSpPr>
                <p:nvPr/>
              </p:nvSpPr>
              <p:spPr bwMode="ltGray">
                <a:xfrm rot="318080" flipH="1">
                  <a:off x="7055946" y="1732064"/>
                  <a:ext cx="705780" cy="39589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8" name="Line 419"/>
                <p:cNvSpPr>
                  <a:spLocks noChangeShapeType="1"/>
                </p:cNvSpPr>
                <p:nvPr/>
              </p:nvSpPr>
              <p:spPr bwMode="ltGray">
                <a:xfrm rot="318080" flipH="1">
                  <a:off x="6969321" y="1728266"/>
                  <a:ext cx="799204" cy="24143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89" name="Line 363"/>
                <p:cNvSpPr>
                  <a:spLocks noChangeShapeType="1"/>
                </p:cNvSpPr>
                <p:nvPr/>
              </p:nvSpPr>
              <p:spPr bwMode="ltGray">
                <a:xfrm rot="318080" flipV="1">
                  <a:off x="7044331" y="1485170"/>
                  <a:ext cx="132607" cy="12046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0" name="Line 364"/>
                <p:cNvSpPr>
                  <a:spLocks noChangeShapeType="1"/>
                </p:cNvSpPr>
                <p:nvPr/>
              </p:nvSpPr>
              <p:spPr bwMode="ltGray">
                <a:xfrm rot="318080" flipV="1">
                  <a:off x="7049312" y="1436138"/>
                  <a:ext cx="310446" cy="17752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1" name="Line 365"/>
                <p:cNvSpPr>
                  <a:spLocks noChangeShapeType="1"/>
                </p:cNvSpPr>
                <p:nvPr/>
              </p:nvSpPr>
              <p:spPr bwMode="ltGray">
                <a:xfrm rot="318080" flipV="1">
                  <a:off x="7045094" y="1469738"/>
                  <a:ext cx="499524" cy="15182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2" name="Line 366"/>
                <p:cNvSpPr>
                  <a:spLocks noChangeShapeType="1"/>
                </p:cNvSpPr>
                <p:nvPr/>
              </p:nvSpPr>
              <p:spPr bwMode="ltGray">
                <a:xfrm rot="318080" flipV="1">
                  <a:off x="7038478" y="1575851"/>
                  <a:ext cx="660594" cy="5414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3" name="Line 367"/>
                <p:cNvSpPr>
                  <a:spLocks noChangeShapeType="1"/>
                </p:cNvSpPr>
                <p:nvPr/>
              </p:nvSpPr>
              <p:spPr bwMode="ltGray">
                <a:xfrm rot="318080">
                  <a:off x="7029788" y="1631054"/>
                  <a:ext cx="755539" cy="9886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4" name="Line 375"/>
                <p:cNvSpPr>
                  <a:spLocks noChangeShapeType="1"/>
                </p:cNvSpPr>
                <p:nvPr/>
              </p:nvSpPr>
              <p:spPr bwMode="ltGray">
                <a:xfrm rot="318080" flipV="1">
                  <a:off x="7188764" y="1441762"/>
                  <a:ext cx="172122" cy="5478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5" name="Line 376"/>
                <p:cNvSpPr>
                  <a:spLocks noChangeShapeType="1"/>
                </p:cNvSpPr>
                <p:nvPr/>
              </p:nvSpPr>
              <p:spPr bwMode="ltGray">
                <a:xfrm rot="318080" flipV="1">
                  <a:off x="7184419" y="1475232"/>
                  <a:ext cx="367297" cy="2928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6" name="Line 377"/>
                <p:cNvSpPr>
                  <a:spLocks noChangeShapeType="1"/>
                </p:cNvSpPr>
                <p:nvPr/>
              </p:nvSpPr>
              <p:spPr bwMode="ltGray">
                <a:xfrm rot="318080">
                  <a:off x="7182469" y="1511304"/>
                  <a:ext cx="522618" cy="6789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7" name="Line 378"/>
                <p:cNvSpPr>
                  <a:spLocks noChangeShapeType="1"/>
                </p:cNvSpPr>
                <p:nvPr/>
              </p:nvSpPr>
              <p:spPr bwMode="ltGray">
                <a:xfrm rot="318080">
                  <a:off x="7171882" y="1515800"/>
                  <a:ext cx="618260" cy="21734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8" name="Line 386"/>
                <p:cNvSpPr>
                  <a:spLocks noChangeShapeType="1"/>
                </p:cNvSpPr>
                <p:nvPr/>
              </p:nvSpPr>
              <p:spPr bwMode="ltGray">
                <a:xfrm rot="318080">
                  <a:off x="7362972" y="1457834"/>
                  <a:ext cx="190356" cy="2630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399" name="Line 387"/>
                <p:cNvSpPr>
                  <a:spLocks noChangeShapeType="1"/>
                </p:cNvSpPr>
                <p:nvPr/>
              </p:nvSpPr>
              <p:spPr bwMode="ltGray">
                <a:xfrm rot="318080">
                  <a:off x="7359043" y="1465157"/>
                  <a:ext cx="348232" cy="12361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0" name="Line 388"/>
                <p:cNvSpPr>
                  <a:spLocks noChangeShapeType="1"/>
                </p:cNvSpPr>
                <p:nvPr/>
              </p:nvSpPr>
              <p:spPr bwMode="ltGray">
                <a:xfrm rot="318080">
                  <a:off x="7352262" y="1467592"/>
                  <a:ext cx="443261" cy="27542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1" name="Line 396"/>
                <p:cNvSpPr>
                  <a:spLocks noChangeShapeType="1"/>
                </p:cNvSpPr>
                <p:nvPr/>
              </p:nvSpPr>
              <p:spPr bwMode="ltGray">
                <a:xfrm rot="318080">
                  <a:off x="7544075" y="1495703"/>
                  <a:ext cx="164838" cy="10016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2" name="Line 397"/>
                <p:cNvSpPr>
                  <a:spLocks noChangeShapeType="1"/>
                </p:cNvSpPr>
                <p:nvPr/>
              </p:nvSpPr>
              <p:spPr bwMode="ltGray">
                <a:xfrm rot="318080">
                  <a:off x="7539391" y="1502225"/>
                  <a:ext cx="254323" cy="25082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3" name="Line 405"/>
                <p:cNvSpPr>
                  <a:spLocks noChangeShapeType="1"/>
                </p:cNvSpPr>
                <p:nvPr/>
              </p:nvSpPr>
              <p:spPr bwMode="ltGray">
                <a:xfrm rot="318080">
                  <a:off x="7692075" y="1608662"/>
                  <a:ext cx="97450" cy="1500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4" name="Line 420"/>
                <p:cNvSpPr>
                  <a:spLocks noChangeShapeType="1"/>
                </p:cNvSpPr>
                <p:nvPr/>
              </p:nvSpPr>
              <p:spPr bwMode="ltGray">
                <a:xfrm rot="318080" flipH="1">
                  <a:off x="7703690" y="1932256"/>
                  <a:ext cx="63380" cy="16594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5" name="Line 421"/>
                <p:cNvSpPr>
                  <a:spLocks noChangeShapeType="1"/>
                </p:cNvSpPr>
                <p:nvPr/>
              </p:nvSpPr>
              <p:spPr bwMode="ltGray">
                <a:xfrm rot="318080" flipH="1">
                  <a:off x="7563157" y="1926212"/>
                  <a:ext cx="199214" cy="28780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6" name="Line 422"/>
                <p:cNvSpPr>
                  <a:spLocks noChangeShapeType="1"/>
                </p:cNvSpPr>
                <p:nvPr/>
              </p:nvSpPr>
              <p:spPr bwMode="ltGray">
                <a:xfrm rot="318080" flipH="1">
                  <a:off x="7383886" y="1917437"/>
                  <a:ext cx="375171" cy="3436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7" name="Line 423"/>
                <p:cNvSpPr>
                  <a:spLocks noChangeShapeType="1"/>
                </p:cNvSpPr>
                <p:nvPr/>
              </p:nvSpPr>
              <p:spPr bwMode="ltGray">
                <a:xfrm rot="318080" flipH="1">
                  <a:off x="7198386" y="1910499"/>
                  <a:ext cx="565337" cy="31783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8" name="Line 424"/>
                <p:cNvSpPr>
                  <a:spLocks noChangeShapeType="1"/>
                </p:cNvSpPr>
                <p:nvPr/>
              </p:nvSpPr>
              <p:spPr bwMode="ltGray">
                <a:xfrm rot="318080" flipH="1">
                  <a:off x="7049267" y="1906708"/>
                  <a:ext cx="714248" cy="21883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09" name="Line 425"/>
                <p:cNvSpPr>
                  <a:spLocks noChangeShapeType="1"/>
                </p:cNvSpPr>
                <p:nvPr/>
              </p:nvSpPr>
              <p:spPr bwMode="ltGray">
                <a:xfrm rot="318080" flipH="1">
                  <a:off x="6956254" y="1897991"/>
                  <a:ext cx="818212" cy="734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0" name="Line 426"/>
                <p:cNvSpPr>
                  <a:spLocks noChangeShapeType="1"/>
                </p:cNvSpPr>
                <p:nvPr/>
              </p:nvSpPr>
              <p:spPr bwMode="ltGray">
                <a:xfrm rot="318080" flipH="1">
                  <a:off x="7555978" y="2090697"/>
                  <a:ext cx="132052" cy="11927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1" name="Line 427"/>
                <p:cNvSpPr>
                  <a:spLocks noChangeShapeType="1"/>
                </p:cNvSpPr>
                <p:nvPr/>
              </p:nvSpPr>
              <p:spPr bwMode="ltGray">
                <a:xfrm rot="318080" flipH="1">
                  <a:off x="7375785" y="2082891"/>
                  <a:ext cx="309957" cy="17334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2" name="Line 428"/>
                <p:cNvSpPr>
                  <a:spLocks noChangeShapeType="1"/>
                </p:cNvSpPr>
                <p:nvPr/>
              </p:nvSpPr>
              <p:spPr bwMode="ltGray">
                <a:xfrm rot="318080" flipH="1">
                  <a:off x="7190255" y="2073995"/>
                  <a:ext cx="497032" cy="15188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3" name="Line 429"/>
                <p:cNvSpPr>
                  <a:spLocks noChangeShapeType="1"/>
                </p:cNvSpPr>
                <p:nvPr/>
              </p:nvSpPr>
              <p:spPr bwMode="ltGray">
                <a:xfrm rot="318080" flipH="1">
                  <a:off x="7038435" y="2068316"/>
                  <a:ext cx="654761" cy="5577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4" name="Line 430"/>
                <p:cNvSpPr>
                  <a:spLocks noChangeShapeType="1"/>
                </p:cNvSpPr>
                <p:nvPr/>
              </p:nvSpPr>
              <p:spPr bwMode="ltGray">
                <a:xfrm rot="318080" flipH="1" flipV="1">
                  <a:off x="6948981" y="1967433"/>
                  <a:ext cx="751050" cy="9696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5" name="Line 431"/>
                <p:cNvSpPr>
                  <a:spLocks noChangeShapeType="1"/>
                </p:cNvSpPr>
                <p:nvPr/>
              </p:nvSpPr>
              <p:spPr bwMode="ltGray">
                <a:xfrm rot="318080" flipV="1">
                  <a:off x="7369143" y="2197758"/>
                  <a:ext cx="176070" cy="5320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6" name="Line 432"/>
                <p:cNvSpPr>
                  <a:spLocks noChangeShapeType="1"/>
                </p:cNvSpPr>
                <p:nvPr/>
              </p:nvSpPr>
              <p:spPr bwMode="ltGray">
                <a:xfrm rot="318080" flipH="1" flipV="1">
                  <a:off x="7181366" y="2211092"/>
                  <a:ext cx="185240" cy="248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7" name="Line 433"/>
                <p:cNvSpPr>
                  <a:spLocks noChangeShapeType="1"/>
                </p:cNvSpPr>
                <p:nvPr/>
              </p:nvSpPr>
              <p:spPr bwMode="ltGray">
                <a:xfrm rot="318080" flipH="1" flipV="1">
                  <a:off x="7031421" y="2109345"/>
                  <a:ext cx="340219" cy="12013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8" name="Line 434"/>
                <p:cNvSpPr>
                  <a:spLocks noChangeShapeType="1"/>
                </p:cNvSpPr>
                <p:nvPr/>
              </p:nvSpPr>
              <p:spPr bwMode="ltGray">
                <a:xfrm rot="318080" flipH="1" flipV="1">
                  <a:off x="6940181" y="1952567"/>
                  <a:ext cx="437424" cy="27202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19" name="Line 435"/>
                <p:cNvSpPr>
                  <a:spLocks noChangeShapeType="1"/>
                </p:cNvSpPr>
                <p:nvPr/>
              </p:nvSpPr>
              <p:spPr bwMode="ltGray">
                <a:xfrm rot="318080" flipH="1" flipV="1">
                  <a:off x="7033048" y="2100492"/>
                  <a:ext cx="154061" cy="9696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0" name="Line 436"/>
                <p:cNvSpPr>
                  <a:spLocks noChangeShapeType="1"/>
                </p:cNvSpPr>
                <p:nvPr/>
              </p:nvSpPr>
              <p:spPr bwMode="ltGray">
                <a:xfrm rot="318080" flipH="1" flipV="1">
                  <a:off x="6943507" y="1944726"/>
                  <a:ext cx="251267" cy="24971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1" name="Line 437"/>
                <p:cNvSpPr>
                  <a:spLocks noChangeShapeType="1"/>
                </p:cNvSpPr>
                <p:nvPr/>
              </p:nvSpPr>
              <p:spPr bwMode="ltGray">
                <a:xfrm rot="318080" flipH="1" flipV="1">
                  <a:off x="6948540" y="1939946"/>
                  <a:ext cx="96288" cy="15102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2" name="Line 374"/>
                <p:cNvSpPr>
                  <a:spLocks noChangeShapeType="1"/>
                </p:cNvSpPr>
                <p:nvPr/>
              </p:nvSpPr>
              <p:spPr bwMode="ltGray">
                <a:xfrm rot="318080">
                  <a:off x="6944970" y="1757092"/>
                  <a:ext cx="19258" cy="17677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3" name="Line 374"/>
                <p:cNvSpPr>
                  <a:spLocks noChangeShapeType="1"/>
                </p:cNvSpPr>
                <p:nvPr/>
              </p:nvSpPr>
              <p:spPr bwMode="ltGray">
                <a:xfrm rot="318080" flipH="1">
                  <a:off x="6961472" y="1597728"/>
                  <a:ext cx="67860" cy="16475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4" name="Line 374"/>
                <p:cNvSpPr>
                  <a:spLocks noChangeShapeType="1"/>
                </p:cNvSpPr>
                <p:nvPr/>
              </p:nvSpPr>
              <p:spPr bwMode="ltGray">
                <a:xfrm rot="318080" flipH="1" flipV="1">
                  <a:off x="6937005" y="1761896"/>
                  <a:ext cx="118297" cy="33209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5" name="Line 374"/>
                <p:cNvSpPr>
                  <a:spLocks noChangeShapeType="1"/>
                </p:cNvSpPr>
                <p:nvPr/>
              </p:nvSpPr>
              <p:spPr bwMode="ltGray">
                <a:xfrm rot="318080" flipH="1" flipV="1">
                  <a:off x="6932225" y="1766686"/>
                  <a:ext cx="273275" cy="42562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6" name="Line 374"/>
                <p:cNvSpPr>
                  <a:spLocks noChangeShapeType="1"/>
                </p:cNvSpPr>
                <p:nvPr/>
              </p:nvSpPr>
              <p:spPr bwMode="ltGray">
                <a:xfrm rot="318080" flipH="1" flipV="1">
                  <a:off x="6930643" y="1774643"/>
                  <a:ext cx="458516" cy="44965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7" name="Line 374"/>
                <p:cNvSpPr>
                  <a:spLocks noChangeShapeType="1"/>
                </p:cNvSpPr>
                <p:nvPr/>
              </p:nvSpPr>
              <p:spPr bwMode="ltGray">
                <a:xfrm rot="318080" flipH="1" flipV="1">
                  <a:off x="6932018" y="1781511"/>
                  <a:ext cx="636421" cy="39731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8" name="Line 374"/>
                <p:cNvSpPr>
                  <a:spLocks noChangeShapeType="1"/>
                </p:cNvSpPr>
                <p:nvPr/>
              </p:nvSpPr>
              <p:spPr bwMode="ltGray">
                <a:xfrm rot="318080" flipH="1" flipV="1">
                  <a:off x="6937618" y="1789310"/>
                  <a:ext cx="771225" cy="2745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29" name="Line 374"/>
                <p:cNvSpPr>
                  <a:spLocks noChangeShapeType="1"/>
                </p:cNvSpPr>
                <p:nvPr/>
              </p:nvSpPr>
              <p:spPr bwMode="ltGray">
                <a:xfrm rot="318080" flipH="1" flipV="1">
                  <a:off x="6944785" y="1792401"/>
                  <a:ext cx="836334" cy="10812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0" name="Line 374"/>
                <p:cNvSpPr>
                  <a:spLocks noChangeShapeType="1"/>
                </p:cNvSpPr>
                <p:nvPr/>
              </p:nvSpPr>
              <p:spPr bwMode="ltGray">
                <a:xfrm rot="318080" flipH="1">
                  <a:off x="6950626" y="1726842"/>
                  <a:ext cx="825330" cy="6521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1" name="Line 374"/>
                <p:cNvSpPr>
                  <a:spLocks noChangeShapeType="1"/>
                </p:cNvSpPr>
                <p:nvPr/>
              </p:nvSpPr>
              <p:spPr bwMode="ltGray">
                <a:xfrm rot="318080" flipH="1">
                  <a:off x="6960899" y="1572246"/>
                  <a:ext cx="729958" cy="21882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2" name="Line 374"/>
                <p:cNvSpPr>
                  <a:spLocks noChangeShapeType="1"/>
                </p:cNvSpPr>
                <p:nvPr/>
              </p:nvSpPr>
              <p:spPr bwMode="ltGray">
                <a:xfrm rot="318080" flipH="1">
                  <a:off x="6966199" y="1465123"/>
                  <a:ext cx="569478" cy="31922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3" name="Line 374"/>
                <p:cNvSpPr>
                  <a:spLocks noChangeShapeType="1"/>
                </p:cNvSpPr>
                <p:nvPr/>
              </p:nvSpPr>
              <p:spPr bwMode="ltGray">
                <a:xfrm rot="318080" flipH="1">
                  <a:off x="6967787" y="1433020"/>
                  <a:ext cx="381485" cy="3432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4" name="Line 374"/>
                <p:cNvSpPr>
                  <a:spLocks noChangeShapeType="1"/>
                </p:cNvSpPr>
                <p:nvPr/>
              </p:nvSpPr>
              <p:spPr bwMode="ltGray">
                <a:xfrm rot="318080" flipH="1">
                  <a:off x="6967329" y="1481071"/>
                  <a:ext cx="201747" cy="28575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5" name="Line 374"/>
                <p:cNvSpPr>
                  <a:spLocks noChangeShapeType="1"/>
                </p:cNvSpPr>
                <p:nvPr/>
              </p:nvSpPr>
              <p:spPr bwMode="ltGray">
                <a:xfrm rot="318080" flipH="1" flipV="1">
                  <a:off x="6946160" y="1961649"/>
                  <a:ext cx="610340" cy="21553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6" name="Line 374"/>
                <p:cNvSpPr>
                  <a:spLocks noChangeShapeType="1"/>
                </p:cNvSpPr>
                <p:nvPr/>
              </p:nvSpPr>
              <p:spPr bwMode="ltGray">
                <a:xfrm rot="318080" flipH="1" flipV="1">
                  <a:off x="7030222" y="2116657"/>
                  <a:ext cx="520068" cy="6573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7" name="Line 374"/>
                <p:cNvSpPr>
                  <a:spLocks noChangeShapeType="1"/>
                </p:cNvSpPr>
                <p:nvPr/>
              </p:nvSpPr>
              <p:spPr bwMode="ltGray">
                <a:xfrm rot="318080" flipH="1">
                  <a:off x="7186718" y="2189098"/>
                  <a:ext cx="361803" cy="301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38" name="Oval 1437"/>
                <p:cNvSpPr/>
                <p:nvPr/>
              </p:nvSpPr>
              <p:spPr>
                <a:xfrm rot="318080">
                  <a:off x="7337537" y="221116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39" name="Oval 1438"/>
                <p:cNvSpPr/>
                <p:nvPr/>
              </p:nvSpPr>
              <p:spPr>
                <a:xfrm rot="318080">
                  <a:off x="7742404" y="1912324"/>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0" name="Oval 1439"/>
                <p:cNvSpPr/>
                <p:nvPr/>
              </p:nvSpPr>
              <p:spPr>
                <a:xfrm rot="318080">
                  <a:off x="7661620" y="206749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1" name="Oval 1440"/>
                <p:cNvSpPr/>
                <p:nvPr/>
              </p:nvSpPr>
              <p:spPr>
                <a:xfrm rot="318080">
                  <a:off x="7520818" y="2171073"/>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2" name="Oval 1441"/>
                <p:cNvSpPr/>
                <p:nvPr/>
              </p:nvSpPr>
              <p:spPr>
                <a:xfrm rot="318080">
                  <a:off x="7524995" y="146278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3" name="Oval 1442"/>
                <p:cNvSpPr/>
                <p:nvPr/>
              </p:nvSpPr>
              <p:spPr>
                <a:xfrm rot="318080">
                  <a:off x="7668889" y="1576330"/>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4" name="Oval 1443"/>
                <p:cNvSpPr/>
                <p:nvPr/>
              </p:nvSpPr>
              <p:spPr>
                <a:xfrm rot="318080">
                  <a:off x="7749720" y="1734120"/>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5" name="Oval 1444"/>
                <p:cNvSpPr/>
                <p:nvPr/>
              </p:nvSpPr>
              <p:spPr>
                <a:xfrm rot="318080">
                  <a:off x="7341583" y="1415809"/>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6" name="Oval 1445"/>
                <p:cNvSpPr/>
                <p:nvPr/>
              </p:nvSpPr>
              <p:spPr>
                <a:xfrm rot="318080">
                  <a:off x="7160317" y="1459506"/>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7" name="Oval 1446"/>
                <p:cNvSpPr/>
                <p:nvPr/>
              </p:nvSpPr>
              <p:spPr>
                <a:xfrm rot="318080">
                  <a:off x="7011310" y="157539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8" name="Oval 1447"/>
                <p:cNvSpPr/>
                <p:nvPr/>
              </p:nvSpPr>
              <p:spPr>
                <a:xfrm rot="318080">
                  <a:off x="6929825" y="1735155"/>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49" name="Oval 1448"/>
                <p:cNvSpPr/>
                <p:nvPr/>
              </p:nvSpPr>
              <p:spPr>
                <a:xfrm rot="318080">
                  <a:off x="6929662" y="190947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50" name="Oval 1449"/>
                <p:cNvSpPr/>
                <p:nvPr/>
              </p:nvSpPr>
              <p:spPr>
                <a:xfrm rot="318080">
                  <a:off x="7154806" y="217156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51" name="Oval 1450"/>
                <p:cNvSpPr/>
                <p:nvPr/>
              </p:nvSpPr>
              <p:spPr>
                <a:xfrm rot="318080">
                  <a:off x="7008560" y="2069513"/>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grpSp>
        <p:sp>
          <p:nvSpPr>
            <p:cNvPr id="1345" name="Oval 1344"/>
            <p:cNvSpPr/>
            <p:nvPr/>
          </p:nvSpPr>
          <p:spPr>
            <a:xfrm>
              <a:off x="6854198" y="3465946"/>
              <a:ext cx="658108" cy="632610"/>
            </a:xfrm>
            <a:prstGeom prst="ellipse">
              <a:avLst/>
            </a:prstGeom>
            <a:solidFill>
              <a:srgbClr val="FFFFFF">
                <a:alpha val="7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346" name="Picture 2" descr="\\psf\Host\Volumes\EP File Share\Touch\ Project Training\Presentation Design\Training_Archive\Assignment 2 - Logos\Artwork\salesforce.png"/>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6939485" y="3722162"/>
              <a:ext cx="503631" cy="137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89" name="Group 1588"/>
          <p:cNvGrpSpPr/>
          <p:nvPr>
            <p:custDataLst>
              <p:tags r:id="rId5"/>
            </p:custDataLst>
          </p:nvPr>
        </p:nvGrpSpPr>
        <p:grpSpPr>
          <a:xfrm>
            <a:off x="6409631" y="4547234"/>
            <a:ext cx="2365560" cy="1463040"/>
            <a:chOff x="6409631" y="4547235"/>
            <a:chExt cx="2365560" cy="1463040"/>
          </a:xfrm>
        </p:grpSpPr>
        <p:sp>
          <p:nvSpPr>
            <p:cNvPr id="1453" name="Rectangle 1452"/>
            <p:cNvSpPr/>
            <p:nvPr/>
          </p:nvSpPr>
          <p:spPr>
            <a:xfrm>
              <a:off x="6409631" y="4547235"/>
              <a:ext cx="2365560" cy="1463040"/>
            </a:xfrm>
            <a:prstGeom prst="rect">
              <a:avLst/>
            </a:prstGeom>
            <a:solidFill>
              <a:srgbClr val="FFFFFF">
                <a:lumMod val="95000"/>
              </a:srgbClr>
            </a:solidFill>
            <a:ln w="25400" cap="flat" cmpd="sng" algn="ctr">
              <a:solidFill>
                <a:srgbClr val="FFFFFF"/>
              </a:solidFill>
              <a:prstDash val="solid"/>
            </a:ln>
            <a:effectLst/>
          </p:spPr>
          <p:txBody>
            <a:bodyPr lIns="1371600"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5D87A1"/>
                  </a:solidFill>
                  <a:effectLst/>
                  <a:uLnTx/>
                  <a:uFillTx/>
                  <a:latin typeface="Arial"/>
                  <a:ea typeface="+mn-ea"/>
                  <a:cs typeface="+mn-cs"/>
                </a:rPr>
                <a:t>Ad-Hoc</a:t>
              </a:r>
              <a:br>
                <a:rPr kumimoji="0" lang="en-US" sz="1200" b="1" i="0" u="none" strike="noStrike" kern="0" cap="none" spc="0" normalizeH="0" baseline="0" noProof="0" dirty="0" smtClean="0">
                  <a:ln>
                    <a:noFill/>
                  </a:ln>
                  <a:solidFill>
                    <a:srgbClr val="5D87A1"/>
                  </a:solidFill>
                  <a:effectLst/>
                  <a:uLnTx/>
                  <a:uFillTx/>
                  <a:latin typeface="Arial"/>
                  <a:ea typeface="+mn-ea"/>
                  <a:cs typeface="+mn-cs"/>
                </a:rPr>
              </a:br>
              <a:r>
                <a:rPr kumimoji="0" lang="en-US" sz="1200" b="1" i="0" u="none" strike="noStrike" kern="0" cap="none" spc="0" normalizeH="0" baseline="0" noProof="0" dirty="0" smtClean="0">
                  <a:ln>
                    <a:noFill/>
                  </a:ln>
                  <a:solidFill>
                    <a:srgbClr val="5D87A1"/>
                  </a:solidFill>
                  <a:effectLst/>
                  <a:uLnTx/>
                  <a:uFillTx/>
                  <a:latin typeface="Arial"/>
                  <a:ea typeface="+mn-ea"/>
                  <a:cs typeface="+mn-cs"/>
                </a:rPr>
                <a:t>Chosen</a:t>
              </a:r>
              <a:endParaRPr kumimoji="0" lang="en-US" sz="1200" b="1" i="0" u="none" strike="noStrike" kern="0" cap="none" spc="0" normalizeH="0" baseline="0" noProof="0" dirty="0">
                <a:ln>
                  <a:noFill/>
                </a:ln>
                <a:solidFill>
                  <a:srgbClr val="5D87A1"/>
                </a:solidFill>
                <a:effectLst/>
                <a:uLnTx/>
                <a:uFillTx/>
                <a:latin typeface="Arial"/>
                <a:ea typeface="+mn-ea"/>
                <a:cs typeface="+mn-cs"/>
              </a:endParaRPr>
            </a:p>
          </p:txBody>
        </p:sp>
        <p:grpSp>
          <p:nvGrpSpPr>
            <p:cNvPr id="1454" name="Group 1057"/>
            <p:cNvGrpSpPr/>
            <p:nvPr/>
          </p:nvGrpSpPr>
          <p:grpSpPr>
            <a:xfrm>
              <a:off x="6720904" y="4887934"/>
              <a:ext cx="938656" cy="873079"/>
              <a:chOff x="6880077" y="3555229"/>
              <a:chExt cx="878060" cy="849634"/>
            </a:xfrm>
          </p:grpSpPr>
          <p:sp>
            <p:nvSpPr>
              <p:cNvPr id="1458" name="Line 368"/>
              <p:cNvSpPr>
                <a:spLocks noChangeShapeType="1"/>
              </p:cNvSpPr>
              <p:nvPr/>
            </p:nvSpPr>
            <p:spPr bwMode="ltGray">
              <a:xfrm rot="318080">
                <a:off x="6974614" y="3772839"/>
                <a:ext cx="765818" cy="27036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59" name="Line 369"/>
              <p:cNvSpPr>
                <a:spLocks noChangeShapeType="1"/>
              </p:cNvSpPr>
              <p:nvPr/>
            </p:nvSpPr>
            <p:spPr bwMode="ltGray">
              <a:xfrm rot="318080">
                <a:off x="6967073" y="3769766"/>
                <a:ext cx="701799" cy="43878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0" name="Line 370"/>
              <p:cNvSpPr>
                <a:spLocks noChangeShapeType="1"/>
              </p:cNvSpPr>
              <p:nvPr/>
            </p:nvSpPr>
            <p:spPr bwMode="ltGray">
              <a:xfrm rot="318080">
                <a:off x="6964602" y="3766433"/>
                <a:ext cx="564605" cy="55634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1" name="Line 371"/>
              <p:cNvSpPr>
                <a:spLocks noChangeShapeType="1"/>
              </p:cNvSpPr>
              <p:nvPr/>
            </p:nvSpPr>
            <p:spPr bwMode="ltGray">
              <a:xfrm rot="318080">
                <a:off x="6955905" y="3755019"/>
                <a:ext cx="389534" cy="61529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2" name="Line 372"/>
              <p:cNvSpPr>
                <a:spLocks noChangeShapeType="1"/>
              </p:cNvSpPr>
              <p:nvPr/>
            </p:nvSpPr>
            <p:spPr bwMode="ltGray">
              <a:xfrm rot="318080">
                <a:off x="6958774" y="3747755"/>
                <a:ext cx="203932" cy="58981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3" name="Line 373"/>
              <p:cNvSpPr>
                <a:spLocks noChangeShapeType="1"/>
              </p:cNvSpPr>
              <p:nvPr/>
            </p:nvSpPr>
            <p:spPr bwMode="ltGray">
              <a:xfrm rot="318080">
                <a:off x="6964459" y="3740132"/>
                <a:ext cx="49232" cy="49661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4" name="Line 374"/>
              <p:cNvSpPr>
                <a:spLocks noChangeShapeType="1"/>
              </p:cNvSpPr>
              <p:nvPr/>
            </p:nvSpPr>
            <p:spPr bwMode="ltGray">
              <a:xfrm rot="318080" flipH="1">
                <a:off x="6923278" y="3738774"/>
                <a:ext cx="48530" cy="33957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5" name="Line 379"/>
              <p:cNvSpPr>
                <a:spLocks noChangeShapeType="1"/>
              </p:cNvSpPr>
              <p:nvPr/>
            </p:nvSpPr>
            <p:spPr bwMode="ltGray">
              <a:xfrm rot="318080">
                <a:off x="7114661" y="3654487"/>
                <a:ext cx="629615" cy="39373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6" name="Line 380"/>
              <p:cNvSpPr>
                <a:spLocks noChangeShapeType="1"/>
              </p:cNvSpPr>
              <p:nvPr/>
            </p:nvSpPr>
            <p:spPr bwMode="ltGray">
              <a:xfrm rot="318080">
                <a:off x="7106546" y="3650841"/>
                <a:ext cx="567378" cy="56199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7" name="Line 381"/>
              <p:cNvSpPr>
                <a:spLocks noChangeShapeType="1"/>
              </p:cNvSpPr>
              <p:nvPr/>
            </p:nvSpPr>
            <p:spPr bwMode="ltGray">
              <a:xfrm rot="318080">
                <a:off x="7100438" y="3644697"/>
                <a:ext cx="432295" cy="67869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8" name="Line 382"/>
              <p:cNvSpPr>
                <a:spLocks noChangeShapeType="1"/>
              </p:cNvSpPr>
              <p:nvPr/>
            </p:nvSpPr>
            <p:spPr bwMode="ltGray">
              <a:xfrm rot="318080">
                <a:off x="7099956" y="3637707"/>
                <a:ext cx="251414" cy="73627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69" name="Line 383"/>
              <p:cNvSpPr>
                <a:spLocks noChangeShapeType="1"/>
              </p:cNvSpPr>
              <p:nvPr/>
            </p:nvSpPr>
            <p:spPr bwMode="ltGray">
              <a:xfrm rot="318080">
                <a:off x="7099317" y="3631307"/>
                <a:ext cx="69150" cy="71234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0" name="Line 384"/>
              <p:cNvSpPr>
                <a:spLocks noChangeShapeType="1"/>
              </p:cNvSpPr>
              <p:nvPr/>
            </p:nvSpPr>
            <p:spPr bwMode="ltGray">
              <a:xfrm rot="318080" flipH="1">
                <a:off x="7019552" y="3622539"/>
                <a:ext cx="86161" cy="61946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1" name="Line 385"/>
              <p:cNvSpPr>
                <a:spLocks noChangeShapeType="1"/>
              </p:cNvSpPr>
              <p:nvPr/>
            </p:nvSpPr>
            <p:spPr bwMode="ltGray">
              <a:xfrm rot="318080" flipH="1">
                <a:off x="6929251" y="3618034"/>
                <a:ext cx="183116" cy="46640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2" name="Line 389"/>
              <p:cNvSpPr>
                <a:spLocks noChangeShapeType="1"/>
              </p:cNvSpPr>
              <p:nvPr/>
            </p:nvSpPr>
            <p:spPr bwMode="ltGray">
              <a:xfrm rot="318080">
                <a:off x="7292751" y="3607682"/>
                <a:ext cx="456044" cy="44544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3" name="Line 390"/>
              <p:cNvSpPr>
                <a:spLocks noChangeShapeType="1"/>
              </p:cNvSpPr>
              <p:nvPr/>
            </p:nvSpPr>
            <p:spPr bwMode="ltGray">
              <a:xfrm rot="318080">
                <a:off x="7285680" y="3604805"/>
                <a:ext cx="390436" cy="61750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4" name="Line 391"/>
              <p:cNvSpPr>
                <a:spLocks noChangeShapeType="1"/>
              </p:cNvSpPr>
              <p:nvPr/>
            </p:nvSpPr>
            <p:spPr bwMode="ltGray">
              <a:xfrm rot="318080">
                <a:off x="7280780" y="3598618"/>
                <a:ext cx="256687" cy="73871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5" name="Line 392"/>
              <p:cNvSpPr>
                <a:spLocks noChangeShapeType="1"/>
              </p:cNvSpPr>
              <p:nvPr/>
            </p:nvSpPr>
            <p:spPr bwMode="ltGray">
              <a:xfrm rot="318080">
                <a:off x="7278247" y="3596608"/>
                <a:ext cx="75115" cy="78595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6" name="Line 393"/>
              <p:cNvSpPr>
                <a:spLocks noChangeShapeType="1"/>
              </p:cNvSpPr>
              <p:nvPr/>
            </p:nvSpPr>
            <p:spPr bwMode="ltGray">
              <a:xfrm rot="318080" flipH="1">
                <a:off x="7172744" y="3583651"/>
                <a:ext cx="107874" cy="76622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7" name="Line 394"/>
              <p:cNvSpPr>
                <a:spLocks noChangeShapeType="1"/>
              </p:cNvSpPr>
              <p:nvPr/>
            </p:nvSpPr>
            <p:spPr bwMode="ltGray">
              <a:xfrm rot="318080" flipH="1">
                <a:off x="7021797" y="3577167"/>
                <a:ext cx="265047" cy="6726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8" name="Line 395"/>
              <p:cNvSpPr>
                <a:spLocks noChangeShapeType="1"/>
              </p:cNvSpPr>
              <p:nvPr/>
            </p:nvSpPr>
            <p:spPr bwMode="ltGray">
              <a:xfrm rot="318080" flipH="1">
                <a:off x="6931427" y="3573197"/>
                <a:ext cx="361892" cy="519941"/>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79" name="Line 398"/>
              <p:cNvSpPr>
                <a:spLocks noChangeShapeType="1"/>
              </p:cNvSpPr>
              <p:nvPr/>
            </p:nvSpPr>
            <p:spPr bwMode="ltGray">
              <a:xfrm rot="318080">
                <a:off x="7481400" y="3642891"/>
                <a:ext cx="265125" cy="41550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0" name="Line 399"/>
              <p:cNvSpPr>
                <a:spLocks noChangeShapeType="1"/>
              </p:cNvSpPr>
              <p:nvPr/>
            </p:nvSpPr>
            <p:spPr bwMode="ltGray">
              <a:xfrm rot="318080">
                <a:off x="7471949" y="3639724"/>
                <a:ext cx="202524" cy="58894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1" name="Line 400"/>
              <p:cNvSpPr>
                <a:spLocks noChangeShapeType="1"/>
              </p:cNvSpPr>
              <p:nvPr/>
            </p:nvSpPr>
            <p:spPr bwMode="ltGray">
              <a:xfrm rot="318080">
                <a:off x="7467806" y="3634272"/>
                <a:ext cx="67065" cy="70940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2" name="Line 401"/>
              <p:cNvSpPr>
                <a:spLocks noChangeShapeType="1"/>
              </p:cNvSpPr>
              <p:nvPr/>
            </p:nvSpPr>
            <p:spPr bwMode="ltGray">
              <a:xfrm rot="318080" flipH="1">
                <a:off x="7351917" y="3624084"/>
                <a:ext cx="113823" cy="76831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3" name="Line 402"/>
              <p:cNvSpPr>
                <a:spLocks noChangeShapeType="1"/>
              </p:cNvSpPr>
              <p:nvPr/>
            </p:nvSpPr>
            <p:spPr bwMode="ltGray">
              <a:xfrm rot="318080" flipH="1">
                <a:off x="7170076" y="3617319"/>
                <a:ext cx="295313" cy="74223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4" name="Line 403"/>
              <p:cNvSpPr>
                <a:spLocks noChangeShapeType="1"/>
              </p:cNvSpPr>
              <p:nvPr/>
            </p:nvSpPr>
            <p:spPr bwMode="ltGray">
              <a:xfrm rot="318080" flipH="1">
                <a:off x="7020133" y="3612505"/>
                <a:ext cx="447737" cy="64347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5" name="Line 404"/>
              <p:cNvSpPr>
                <a:spLocks noChangeShapeType="1"/>
              </p:cNvSpPr>
              <p:nvPr/>
            </p:nvSpPr>
            <p:spPr bwMode="ltGray">
              <a:xfrm rot="318080" flipH="1">
                <a:off x="6930761" y="3606923"/>
                <a:ext cx="546859" cy="49252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6" name="Line 406"/>
              <p:cNvSpPr>
                <a:spLocks noChangeShapeType="1"/>
              </p:cNvSpPr>
              <p:nvPr/>
            </p:nvSpPr>
            <p:spPr bwMode="ltGray">
              <a:xfrm rot="318080">
                <a:off x="7634717" y="3744999"/>
                <a:ext cx="107141" cy="32583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7" name="Line 407"/>
              <p:cNvSpPr>
                <a:spLocks noChangeShapeType="1"/>
              </p:cNvSpPr>
              <p:nvPr/>
            </p:nvSpPr>
            <p:spPr bwMode="ltGray">
              <a:xfrm rot="318080">
                <a:off x="7626387" y="3745708"/>
                <a:ext cx="42843" cy="4896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8" name="Line 408"/>
              <p:cNvSpPr>
                <a:spLocks noChangeShapeType="1"/>
              </p:cNvSpPr>
              <p:nvPr/>
            </p:nvSpPr>
            <p:spPr bwMode="ltGray">
              <a:xfrm rot="318080" flipH="1">
                <a:off x="7528669" y="3737646"/>
                <a:ext cx="90931" cy="61600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89" name="Line 409"/>
              <p:cNvSpPr>
                <a:spLocks noChangeShapeType="1"/>
              </p:cNvSpPr>
              <p:nvPr/>
            </p:nvSpPr>
            <p:spPr bwMode="ltGray">
              <a:xfrm rot="318080" flipH="1">
                <a:off x="7347646" y="3729804"/>
                <a:ext cx="269752" cy="6683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0" name="Line 410"/>
              <p:cNvSpPr>
                <a:spLocks noChangeShapeType="1"/>
              </p:cNvSpPr>
              <p:nvPr/>
            </p:nvSpPr>
            <p:spPr bwMode="ltGray">
              <a:xfrm rot="318080" flipH="1">
                <a:off x="7164893" y="3722940"/>
                <a:ext cx="456136" cy="6424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1" name="Line 411"/>
              <p:cNvSpPr>
                <a:spLocks noChangeShapeType="1"/>
              </p:cNvSpPr>
              <p:nvPr/>
            </p:nvSpPr>
            <p:spPr bwMode="ltGray">
              <a:xfrm rot="318080" flipH="1">
                <a:off x="7015081" y="3715486"/>
                <a:ext cx="611114" cy="54649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2" name="Line 412"/>
              <p:cNvSpPr>
                <a:spLocks noChangeShapeType="1"/>
              </p:cNvSpPr>
              <p:nvPr/>
            </p:nvSpPr>
            <p:spPr bwMode="ltGray">
              <a:xfrm rot="318080" flipH="1">
                <a:off x="6925574" y="3712617"/>
                <a:ext cx="709350" cy="3927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3" name="Line 413"/>
              <p:cNvSpPr>
                <a:spLocks noChangeShapeType="1"/>
              </p:cNvSpPr>
              <p:nvPr/>
            </p:nvSpPr>
            <p:spPr bwMode="ltGray">
              <a:xfrm rot="318080">
                <a:off x="7721583" y="3904932"/>
                <a:ext cx="12362" cy="16966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4" name="Line 414"/>
              <p:cNvSpPr>
                <a:spLocks noChangeShapeType="1"/>
              </p:cNvSpPr>
              <p:nvPr/>
            </p:nvSpPr>
            <p:spPr bwMode="ltGray">
              <a:xfrm rot="318080" flipH="1">
                <a:off x="7662603" y="3899914"/>
                <a:ext cx="51018" cy="33754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5" name="Line 415"/>
              <p:cNvSpPr>
                <a:spLocks noChangeShapeType="1"/>
              </p:cNvSpPr>
              <p:nvPr/>
            </p:nvSpPr>
            <p:spPr bwMode="ltGray">
              <a:xfrm rot="318080" flipH="1">
                <a:off x="7522116" y="3893783"/>
                <a:ext cx="184792" cy="45853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6" name="Line 416"/>
              <p:cNvSpPr>
                <a:spLocks noChangeShapeType="1"/>
              </p:cNvSpPr>
              <p:nvPr/>
            </p:nvSpPr>
            <p:spPr bwMode="ltGray">
              <a:xfrm rot="318080" flipH="1">
                <a:off x="7340060" y="3883138"/>
                <a:ext cx="367621" cy="51892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7" name="Line 417"/>
              <p:cNvSpPr>
                <a:spLocks noChangeShapeType="1"/>
              </p:cNvSpPr>
              <p:nvPr/>
            </p:nvSpPr>
            <p:spPr bwMode="ltGray">
              <a:xfrm rot="318080" flipH="1">
                <a:off x="7157348" y="3877150"/>
                <a:ext cx="551945" cy="49039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8" name="Line 418"/>
              <p:cNvSpPr>
                <a:spLocks noChangeShapeType="1"/>
              </p:cNvSpPr>
              <p:nvPr/>
            </p:nvSpPr>
            <p:spPr bwMode="ltGray">
              <a:xfrm rot="318080" flipH="1">
                <a:off x="7006361" y="3871484"/>
                <a:ext cx="705780" cy="39589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499" name="Line 419"/>
              <p:cNvSpPr>
                <a:spLocks noChangeShapeType="1"/>
              </p:cNvSpPr>
              <p:nvPr/>
            </p:nvSpPr>
            <p:spPr bwMode="ltGray">
              <a:xfrm rot="318080" flipH="1">
                <a:off x="6919736" y="3867686"/>
                <a:ext cx="799204" cy="24143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0" name="Line 363"/>
              <p:cNvSpPr>
                <a:spLocks noChangeShapeType="1"/>
              </p:cNvSpPr>
              <p:nvPr/>
            </p:nvSpPr>
            <p:spPr bwMode="ltGray">
              <a:xfrm rot="318080" flipV="1">
                <a:off x="6994746" y="3624590"/>
                <a:ext cx="132607" cy="12046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1" name="Line 364"/>
              <p:cNvSpPr>
                <a:spLocks noChangeShapeType="1"/>
              </p:cNvSpPr>
              <p:nvPr/>
            </p:nvSpPr>
            <p:spPr bwMode="ltGray">
              <a:xfrm rot="318080" flipV="1">
                <a:off x="6999727" y="3575558"/>
                <a:ext cx="310446" cy="17752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2" name="Line 365"/>
              <p:cNvSpPr>
                <a:spLocks noChangeShapeType="1"/>
              </p:cNvSpPr>
              <p:nvPr/>
            </p:nvSpPr>
            <p:spPr bwMode="ltGray">
              <a:xfrm rot="318080" flipV="1">
                <a:off x="6995509" y="3609158"/>
                <a:ext cx="499524" cy="15182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3" name="Line 366"/>
              <p:cNvSpPr>
                <a:spLocks noChangeShapeType="1"/>
              </p:cNvSpPr>
              <p:nvPr/>
            </p:nvSpPr>
            <p:spPr bwMode="ltGray">
              <a:xfrm rot="318080" flipV="1">
                <a:off x="6988893" y="3715271"/>
                <a:ext cx="660594" cy="5414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4" name="Line 367"/>
              <p:cNvSpPr>
                <a:spLocks noChangeShapeType="1"/>
              </p:cNvSpPr>
              <p:nvPr/>
            </p:nvSpPr>
            <p:spPr bwMode="ltGray">
              <a:xfrm rot="318080">
                <a:off x="6980203" y="3770474"/>
                <a:ext cx="755539" cy="9886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5" name="Line 375"/>
              <p:cNvSpPr>
                <a:spLocks noChangeShapeType="1"/>
              </p:cNvSpPr>
              <p:nvPr/>
            </p:nvSpPr>
            <p:spPr bwMode="ltGray">
              <a:xfrm rot="318080" flipV="1">
                <a:off x="7139179" y="3581182"/>
                <a:ext cx="172122" cy="5478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6" name="Line 376"/>
              <p:cNvSpPr>
                <a:spLocks noChangeShapeType="1"/>
              </p:cNvSpPr>
              <p:nvPr/>
            </p:nvSpPr>
            <p:spPr bwMode="ltGray">
              <a:xfrm rot="318080" flipV="1">
                <a:off x="7134834" y="3614652"/>
                <a:ext cx="367297" cy="2928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7" name="Line 377"/>
              <p:cNvSpPr>
                <a:spLocks noChangeShapeType="1"/>
              </p:cNvSpPr>
              <p:nvPr/>
            </p:nvSpPr>
            <p:spPr bwMode="ltGray">
              <a:xfrm rot="318080">
                <a:off x="7132884" y="3650724"/>
                <a:ext cx="522618" cy="6789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8" name="Line 378"/>
              <p:cNvSpPr>
                <a:spLocks noChangeShapeType="1"/>
              </p:cNvSpPr>
              <p:nvPr/>
            </p:nvSpPr>
            <p:spPr bwMode="ltGray">
              <a:xfrm rot="318080">
                <a:off x="7122297" y="3655220"/>
                <a:ext cx="618260" cy="21734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09" name="Line 386"/>
              <p:cNvSpPr>
                <a:spLocks noChangeShapeType="1"/>
              </p:cNvSpPr>
              <p:nvPr/>
            </p:nvSpPr>
            <p:spPr bwMode="ltGray">
              <a:xfrm rot="318080">
                <a:off x="7313387" y="3597254"/>
                <a:ext cx="190356" cy="2630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0" name="Line 387"/>
              <p:cNvSpPr>
                <a:spLocks noChangeShapeType="1"/>
              </p:cNvSpPr>
              <p:nvPr/>
            </p:nvSpPr>
            <p:spPr bwMode="ltGray">
              <a:xfrm rot="318080">
                <a:off x="7309458" y="3604577"/>
                <a:ext cx="348232" cy="12361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1" name="Line 388"/>
              <p:cNvSpPr>
                <a:spLocks noChangeShapeType="1"/>
              </p:cNvSpPr>
              <p:nvPr/>
            </p:nvSpPr>
            <p:spPr bwMode="ltGray">
              <a:xfrm rot="318080">
                <a:off x="7302677" y="3607012"/>
                <a:ext cx="443261" cy="27542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2" name="Line 396"/>
              <p:cNvSpPr>
                <a:spLocks noChangeShapeType="1"/>
              </p:cNvSpPr>
              <p:nvPr/>
            </p:nvSpPr>
            <p:spPr bwMode="ltGray">
              <a:xfrm rot="318080">
                <a:off x="7494490" y="3635123"/>
                <a:ext cx="164838" cy="10016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3" name="Line 397"/>
              <p:cNvSpPr>
                <a:spLocks noChangeShapeType="1"/>
              </p:cNvSpPr>
              <p:nvPr/>
            </p:nvSpPr>
            <p:spPr bwMode="ltGray">
              <a:xfrm rot="318080">
                <a:off x="7489806" y="3641645"/>
                <a:ext cx="254323" cy="25082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4" name="Line 405"/>
              <p:cNvSpPr>
                <a:spLocks noChangeShapeType="1"/>
              </p:cNvSpPr>
              <p:nvPr/>
            </p:nvSpPr>
            <p:spPr bwMode="ltGray">
              <a:xfrm rot="318080">
                <a:off x="7642490" y="3748082"/>
                <a:ext cx="97450" cy="1500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5" name="Line 420"/>
              <p:cNvSpPr>
                <a:spLocks noChangeShapeType="1"/>
              </p:cNvSpPr>
              <p:nvPr/>
            </p:nvSpPr>
            <p:spPr bwMode="ltGray">
              <a:xfrm rot="318080" flipH="1">
                <a:off x="7654105" y="4071676"/>
                <a:ext cx="63380" cy="16594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6" name="Line 421"/>
              <p:cNvSpPr>
                <a:spLocks noChangeShapeType="1"/>
              </p:cNvSpPr>
              <p:nvPr/>
            </p:nvSpPr>
            <p:spPr bwMode="ltGray">
              <a:xfrm rot="318080" flipH="1">
                <a:off x="7513572" y="4065632"/>
                <a:ext cx="199214" cy="28780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7" name="Line 422"/>
              <p:cNvSpPr>
                <a:spLocks noChangeShapeType="1"/>
              </p:cNvSpPr>
              <p:nvPr/>
            </p:nvSpPr>
            <p:spPr bwMode="ltGray">
              <a:xfrm rot="318080" flipH="1">
                <a:off x="7334301" y="4056857"/>
                <a:ext cx="375171" cy="3436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8" name="Line 423"/>
              <p:cNvSpPr>
                <a:spLocks noChangeShapeType="1"/>
              </p:cNvSpPr>
              <p:nvPr/>
            </p:nvSpPr>
            <p:spPr bwMode="ltGray">
              <a:xfrm rot="318080" flipH="1">
                <a:off x="7148801" y="4049919"/>
                <a:ext cx="565337" cy="31783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19" name="Line 424"/>
              <p:cNvSpPr>
                <a:spLocks noChangeShapeType="1"/>
              </p:cNvSpPr>
              <p:nvPr/>
            </p:nvSpPr>
            <p:spPr bwMode="ltGray">
              <a:xfrm rot="318080" flipH="1">
                <a:off x="6999682" y="4046128"/>
                <a:ext cx="714248" cy="21883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0" name="Line 425"/>
              <p:cNvSpPr>
                <a:spLocks noChangeShapeType="1"/>
              </p:cNvSpPr>
              <p:nvPr/>
            </p:nvSpPr>
            <p:spPr bwMode="ltGray">
              <a:xfrm rot="318080" flipH="1">
                <a:off x="6906669" y="4037411"/>
                <a:ext cx="818212" cy="73485"/>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1" name="Line 426"/>
              <p:cNvSpPr>
                <a:spLocks noChangeShapeType="1"/>
              </p:cNvSpPr>
              <p:nvPr/>
            </p:nvSpPr>
            <p:spPr bwMode="ltGray">
              <a:xfrm rot="318080" flipH="1">
                <a:off x="7506393" y="4230117"/>
                <a:ext cx="132052" cy="11927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2" name="Line 427"/>
              <p:cNvSpPr>
                <a:spLocks noChangeShapeType="1"/>
              </p:cNvSpPr>
              <p:nvPr/>
            </p:nvSpPr>
            <p:spPr bwMode="ltGray">
              <a:xfrm rot="318080" flipH="1">
                <a:off x="7326200" y="4222311"/>
                <a:ext cx="309957" cy="17334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3" name="Line 428"/>
              <p:cNvSpPr>
                <a:spLocks noChangeShapeType="1"/>
              </p:cNvSpPr>
              <p:nvPr/>
            </p:nvSpPr>
            <p:spPr bwMode="ltGray">
              <a:xfrm rot="318080" flipH="1">
                <a:off x="7140670" y="4213415"/>
                <a:ext cx="497032" cy="15188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4" name="Line 429"/>
              <p:cNvSpPr>
                <a:spLocks noChangeShapeType="1"/>
              </p:cNvSpPr>
              <p:nvPr/>
            </p:nvSpPr>
            <p:spPr bwMode="ltGray">
              <a:xfrm rot="318080" flipH="1">
                <a:off x="6988850" y="4207736"/>
                <a:ext cx="654761" cy="5577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5" name="Line 430"/>
              <p:cNvSpPr>
                <a:spLocks noChangeShapeType="1"/>
              </p:cNvSpPr>
              <p:nvPr/>
            </p:nvSpPr>
            <p:spPr bwMode="ltGray">
              <a:xfrm rot="318080" flipH="1" flipV="1">
                <a:off x="6899396" y="4106853"/>
                <a:ext cx="751050" cy="9696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6" name="Line 431"/>
              <p:cNvSpPr>
                <a:spLocks noChangeShapeType="1"/>
              </p:cNvSpPr>
              <p:nvPr/>
            </p:nvSpPr>
            <p:spPr bwMode="ltGray">
              <a:xfrm rot="318080" flipV="1">
                <a:off x="7319558" y="4337178"/>
                <a:ext cx="176070" cy="5320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7" name="Line 432"/>
              <p:cNvSpPr>
                <a:spLocks noChangeShapeType="1"/>
              </p:cNvSpPr>
              <p:nvPr/>
            </p:nvSpPr>
            <p:spPr bwMode="ltGray">
              <a:xfrm rot="318080" flipH="1" flipV="1">
                <a:off x="7131781" y="4350512"/>
                <a:ext cx="185240" cy="2488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8" name="Line 433"/>
              <p:cNvSpPr>
                <a:spLocks noChangeShapeType="1"/>
              </p:cNvSpPr>
              <p:nvPr/>
            </p:nvSpPr>
            <p:spPr bwMode="ltGray">
              <a:xfrm rot="318080" flipH="1" flipV="1">
                <a:off x="6981836" y="4248765"/>
                <a:ext cx="340219" cy="120136"/>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29" name="Line 434"/>
              <p:cNvSpPr>
                <a:spLocks noChangeShapeType="1"/>
              </p:cNvSpPr>
              <p:nvPr/>
            </p:nvSpPr>
            <p:spPr bwMode="ltGray">
              <a:xfrm rot="318080" flipH="1" flipV="1">
                <a:off x="6890596" y="4091987"/>
                <a:ext cx="437424" cy="27202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0" name="Line 435"/>
              <p:cNvSpPr>
                <a:spLocks noChangeShapeType="1"/>
              </p:cNvSpPr>
              <p:nvPr/>
            </p:nvSpPr>
            <p:spPr bwMode="ltGray">
              <a:xfrm rot="318080" flipH="1" flipV="1">
                <a:off x="6983463" y="4239912"/>
                <a:ext cx="154061" cy="9696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1" name="Line 436"/>
              <p:cNvSpPr>
                <a:spLocks noChangeShapeType="1"/>
              </p:cNvSpPr>
              <p:nvPr/>
            </p:nvSpPr>
            <p:spPr bwMode="ltGray">
              <a:xfrm rot="318080" flipH="1" flipV="1">
                <a:off x="6893922" y="4084146"/>
                <a:ext cx="251267" cy="24971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2" name="Line 437"/>
              <p:cNvSpPr>
                <a:spLocks noChangeShapeType="1"/>
              </p:cNvSpPr>
              <p:nvPr/>
            </p:nvSpPr>
            <p:spPr bwMode="ltGray">
              <a:xfrm rot="318080" flipH="1" flipV="1">
                <a:off x="6898955" y="4079366"/>
                <a:ext cx="96288" cy="15102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3" name="Line 374"/>
              <p:cNvSpPr>
                <a:spLocks noChangeShapeType="1"/>
              </p:cNvSpPr>
              <p:nvPr/>
            </p:nvSpPr>
            <p:spPr bwMode="ltGray">
              <a:xfrm rot="318080">
                <a:off x="6895385" y="3896512"/>
                <a:ext cx="19258" cy="17677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4" name="Line 374"/>
              <p:cNvSpPr>
                <a:spLocks noChangeShapeType="1"/>
              </p:cNvSpPr>
              <p:nvPr/>
            </p:nvSpPr>
            <p:spPr bwMode="ltGray">
              <a:xfrm rot="318080" flipH="1">
                <a:off x="6911887" y="3737148"/>
                <a:ext cx="67860" cy="164759"/>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5" name="Line 374"/>
              <p:cNvSpPr>
                <a:spLocks noChangeShapeType="1"/>
              </p:cNvSpPr>
              <p:nvPr/>
            </p:nvSpPr>
            <p:spPr bwMode="ltGray">
              <a:xfrm rot="318080" flipH="1" flipV="1">
                <a:off x="6887420" y="3901316"/>
                <a:ext cx="118297" cy="332092"/>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6" name="Line 374"/>
              <p:cNvSpPr>
                <a:spLocks noChangeShapeType="1"/>
              </p:cNvSpPr>
              <p:nvPr/>
            </p:nvSpPr>
            <p:spPr bwMode="ltGray">
              <a:xfrm rot="318080" flipH="1" flipV="1">
                <a:off x="6882640" y="3906106"/>
                <a:ext cx="273275" cy="42562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7" name="Line 374"/>
              <p:cNvSpPr>
                <a:spLocks noChangeShapeType="1"/>
              </p:cNvSpPr>
              <p:nvPr/>
            </p:nvSpPr>
            <p:spPr bwMode="ltGray">
              <a:xfrm rot="318080" flipH="1" flipV="1">
                <a:off x="6881058" y="3914063"/>
                <a:ext cx="458516" cy="44965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8" name="Line 374"/>
              <p:cNvSpPr>
                <a:spLocks noChangeShapeType="1"/>
              </p:cNvSpPr>
              <p:nvPr/>
            </p:nvSpPr>
            <p:spPr bwMode="ltGray">
              <a:xfrm rot="318080" flipH="1" flipV="1">
                <a:off x="6882433" y="3920931"/>
                <a:ext cx="636421" cy="39731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39" name="Line 374"/>
              <p:cNvSpPr>
                <a:spLocks noChangeShapeType="1"/>
              </p:cNvSpPr>
              <p:nvPr/>
            </p:nvSpPr>
            <p:spPr bwMode="ltGray">
              <a:xfrm rot="318080" flipH="1" flipV="1">
                <a:off x="6888033" y="3928730"/>
                <a:ext cx="771225" cy="2745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0" name="Line 374"/>
              <p:cNvSpPr>
                <a:spLocks noChangeShapeType="1"/>
              </p:cNvSpPr>
              <p:nvPr/>
            </p:nvSpPr>
            <p:spPr bwMode="ltGray">
              <a:xfrm rot="318080" flipH="1" flipV="1">
                <a:off x="6895200" y="3931821"/>
                <a:ext cx="836334" cy="10812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1" name="Line 374"/>
              <p:cNvSpPr>
                <a:spLocks noChangeShapeType="1"/>
              </p:cNvSpPr>
              <p:nvPr/>
            </p:nvSpPr>
            <p:spPr bwMode="ltGray">
              <a:xfrm rot="318080" flipH="1">
                <a:off x="6901041" y="3866262"/>
                <a:ext cx="825330" cy="6521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2" name="Line 374"/>
              <p:cNvSpPr>
                <a:spLocks noChangeShapeType="1"/>
              </p:cNvSpPr>
              <p:nvPr/>
            </p:nvSpPr>
            <p:spPr bwMode="ltGray">
              <a:xfrm rot="318080" flipH="1">
                <a:off x="6911314" y="3711666"/>
                <a:ext cx="729958" cy="21882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3" name="Line 374"/>
              <p:cNvSpPr>
                <a:spLocks noChangeShapeType="1"/>
              </p:cNvSpPr>
              <p:nvPr/>
            </p:nvSpPr>
            <p:spPr bwMode="ltGray">
              <a:xfrm rot="318080" flipH="1">
                <a:off x="6916614" y="3604543"/>
                <a:ext cx="569478" cy="319220"/>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4" name="Line 374"/>
              <p:cNvSpPr>
                <a:spLocks noChangeShapeType="1"/>
              </p:cNvSpPr>
              <p:nvPr/>
            </p:nvSpPr>
            <p:spPr bwMode="ltGray">
              <a:xfrm rot="318080" flipH="1">
                <a:off x="6918202" y="3572440"/>
                <a:ext cx="381485" cy="343247"/>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5" name="Line 374"/>
              <p:cNvSpPr>
                <a:spLocks noChangeShapeType="1"/>
              </p:cNvSpPr>
              <p:nvPr/>
            </p:nvSpPr>
            <p:spPr bwMode="ltGray">
              <a:xfrm rot="318080" flipH="1">
                <a:off x="6917744" y="3620491"/>
                <a:ext cx="201747" cy="285754"/>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6" name="Line 374"/>
              <p:cNvSpPr>
                <a:spLocks noChangeShapeType="1"/>
              </p:cNvSpPr>
              <p:nvPr/>
            </p:nvSpPr>
            <p:spPr bwMode="ltGray">
              <a:xfrm rot="318080" flipH="1" flipV="1">
                <a:off x="6896575" y="4101069"/>
                <a:ext cx="610340" cy="21553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7" name="Line 374"/>
              <p:cNvSpPr>
                <a:spLocks noChangeShapeType="1"/>
              </p:cNvSpPr>
              <p:nvPr/>
            </p:nvSpPr>
            <p:spPr bwMode="ltGray">
              <a:xfrm rot="318080" flipH="1" flipV="1">
                <a:off x="6980637" y="4256077"/>
                <a:ext cx="520068" cy="65733"/>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8" name="Line 374"/>
              <p:cNvSpPr>
                <a:spLocks noChangeShapeType="1"/>
              </p:cNvSpPr>
              <p:nvPr/>
            </p:nvSpPr>
            <p:spPr bwMode="ltGray">
              <a:xfrm rot="318080" flipH="1">
                <a:off x="7137133" y="4328518"/>
                <a:ext cx="361803" cy="30198"/>
              </a:xfrm>
              <a:prstGeom prst="line">
                <a:avLst/>
              </a:prstGeom>
              <a:noFill/>
              <a:ln w="3175">
                <a:solidFill>
                  <a:srgbClr val="A0B9C8"/>
                </a:solid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5D87A1"/>
                  </a:solidFill>
                  <a:effectLst/>
                  <a:uLnTx/>
                  <a:uFillTx/>
                  <a:latin typeface="Arial"/>
                  <a:cs typeface="+mn-cs"/>
                </a:endParaRPr>
              </a:p>
            </p:txBody>
          </p:sp>
          <p:sp>
            <p:nvSpPr>
              <p:cNvPr id="1549" name="Oval 1548"/>
              <p:cNvSpPr/>
              <p:nvPr/>
            </p:nvSpPr>
            <p:spPr>
              <a:xfrm rot="318080">
                <a:off x="7287952" y="435058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0" name="Oval 1549"/>
              <p:cNvSpPr/>
              <p:nvPr/>
            </p:nvSpPr>
            <p:spPr>
              <a:xfrm rot="318080">
                <a:off x="7692819" y="4051744"/>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1" name="Oval 1550"/>
              <p:cNvSpPr/>
              <p:nvPr/>
            </p:nvSpPr>
            <p:spPr>
              <a:xfrm rot="318080">
                <a:off x="7612035" y="420691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2" name="Oval 1551"/>
              <p:cNvSpPr/>
              <p:nvPr/>
            </p:nvSpPr>
            <p:spPr>
              <a:xfrm rot="318080">
                <a:off x="7471233" y="4310493"/>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3" name="Oval 1552"/>
              <p:cNvSpPr/>
              <p:nvPr/>
            </p:nvSpPr>
            <p:spPr>
              <a:xfrm rot="318080">
                <a:off x="7475410" y="360220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4" name="Oval 1553"/>
              <p:cNvSpPr/>
              <p:nvPr/>
            </p:nvSpPr>
            <p:spPr>
              <a:xfrm rot="318080">
                <a:off x="7619304" y="3715750"/>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5" name="Oval 1554"/>
              <p:cNvSpPr/>
              <p:nvPr/>
            </p:nvSpPr>
            <p:spPr>
              <a:xfrm rot="318080">
                <a:off x="7700135" y="3873540"/>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6" name="Oval 1555"/>
              <p:cNvSpPr/>
              <p:nvPr/>
            </p:nvSpPr>
            <p:spPr>
              <a:xfrm rot="318080">
                <a:off x="7291998" y="3555229"/>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7" name="Oval 1556"/>
              <p:cNvSpPr/>
              <p:nvPr/>
            </p:nvSpPr>
            <p:spPr>
              <a:xfrm rot="318080">
                <a:off x="7110732" y="3598926"/>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8" name="Oval 1557"/>
              <p:cNvSpPr/>
              <p:nvPr/>
            </p:nvSpPr>
            <p:spPr>
              <a:xfrm rot="318080">
                <a:off x="6961725" y="3714812"/>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59" name="Oval 1558"/>
              <p:cNvSpPr/>
              <p:nvPr/>
            </p:nvSpPr>
            <p:spPr>
              <a:xfrm rot="318080">
                <a:off x="6880240" y="3874575"/>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60" name="Oval 1559"/>
              <p:cNvSpPr/>
              <p:nvPr/>
            </p:nvSpPr>
            <p:spPr>
              <a:xfrm rot="318080">
                <a:off x="6880077" y="404889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61" name="Oval 1560"/>
              <p:cNvSpPr/>
              <p:nvPr/>
            </p:nvSpPr>
            <p:spPr>
              <a:xfrm rot="318080">
                <a:off x="7105221" y="4310987"/>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62" name="Oval 1561"/>
              <p:cNvSpPr/>
              <p:nvPr/>
            </p:nvSpPr>
            <p:spPr>
              <a:xfrm rot="318080">
                <a:off x="6958975" y="4208933"/>
                <a:ext cx="58002" cy="54276"/>
              </a:xfrm>
              <a:prstGeom prst="ellipse">
                <a:avLst/>
              </a:prstGeom>
              <a:solidFill>
                <a:srgbClr val="FF9539"/>
              </a:solidFill>
              <a:ln w="635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455" name="Oval 1454"/>
            <p:cNvSpPr/>
            <p:nvPr/>
          </p:nvSpPr>
          <p:spPr>
            <a:xfrm>
              <a:off x="6854199" y="5018718"/>
              <a:ext cx="658108" cy="632610"/>
            </a:xfrm>
            <a:prstGeom prst="ellipse">
              <a:avLst/>
            </a:prstGeom>
            <a:solidFill>
              <a:srgbClr val="FFFFFF">
                <a:alpha val="74902"/>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pic>
          <p:nvPicPr>
            <p:cNvPr id="1456" name="Picture 9" descr="C:\Users\Kurt\Desktop\Dog &amp; Pony Show\Logos\Skype_logo.png"/>
            <p:cNvPicPr>
              <a:picLocks noChangeAspect="1" noChangeArrowheads="1"/>
            </p:cNvPicPr>
            <p:nvPr/>
          </p:nvPicPr>
          <p:blipFill>
            <a:blip r:embed="rId35" cstate="screen">
              <a:extLst>
                <a:ext uri="{28A0092B-C50C-407E-A947-70E740481C1C}">
                  <a14:useLocalDpi xmlns:a14="http://schemas.microsoft.com/office/drawing/2010/main"/>
                </a:ext>
              </a:extLst>
            </a:blip>
            <a:stretch>
              <a:fillRect/>
            </a:stretch>
          </p:blipFill>
          <p:spPr bwMode="auto">
            <a:xfrm>
              <a:off x="6970794" y="5143358"/>
              <a:ext cx="424904" cy="182825"/>
            </a:xfrm>
            <a:prstGeom prst="rect">
              <a:avLst/>
            </a:prstGeom>
            <a:noFill/>
            <a:ln>
              <a:noFill/>
            </a:ln>
          </p:spPr>
        </p:pic>
        <p:pic>
          <p:nvPicPr>
            <p:cNvPr id="1457" name="Picture 1456"/>
            <p:cNvPicPr>
              <a:picLocks noChangeAspect="1"/>
            </p:cNvPicPr>
            <p:nvPr/>
          </p:nvPicPr>
          <p:blipFill>
            <a:blip r:embed="rId36" cstate="screen">
              <a:extLst>
                <a:ext uri="{28A0092B-C50C-407E-A947-70E740481C1C}">
                  <a14:useLocalDpi xmlns:a14="http://schemas.microsoft.com/office/drawing/2010/main"/>
                </a:ext>
              </a:extLst>
            </a:blip>
            <a:stretch>
              <a:fillRect/>
            </a:stretch>
          </p:blipFill>
          <p:spPr>
            <a:xfrm>
              <a:off x="7035317" y="5360533"/>
              <a:ext cx="295859" cy="213495"/>
            </a:xfrm>
            <a:prstGeom prst="rect">
              <a:avLst/>
            </a:prstGeom>
            <a:ln>
              <a:noFill/>
            </a:ln>
          </p:spPr>
        </p:pic>
      </p:grpSp>
      <p:sp>
        <p:nvSpPr>
          <p:cNvPr id="1563" name="TextBox 73"/>
          <p:cNvSpPr txBox="1">
            <a:spLocks noChangeArrowheads="1"/>
          </p:cNvSpPr>
          <p:nvPr/>
        </p:nvSpPr>
        <p:spPr bwMode="auto">
          <a:xfrm>
            <a:off x="6410455" y="1058173"/>
            <a:ext cx="2364736" cy="403995"/>
          </a:xfrm>
          <a:prstGeom prst="rect">
            <a:avLst/>
          </a:prstGeom>
          <a:solidFill>
            <a:srgbClr val="292929"/>
          </a:solidFill>
          <a:ln w="9525" algn="ctr">
            <a:noFill/>
            <a:round/>
            <a:headEnd/>
            <a:tailEnd/>
          </a:ln>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rgbClr val="FFFFFF"/>
                </a:solidFill>
                <a:effectLst/>
                <a:uLnTx/>
                <a:uFillTx/>
                <a:sym typeface="Gill Sans Light"/>
              </a:rPr>
              <a:t>Applications</a:t>
            </a:r>
            <a:endParaRPr kumimoji="0" lang="en-US" sz="1400" b="0" i="0" u="none" strike="noStrike" kern="0" cap="none" spc="0" normalizeH="0" baseline="0" noProof="0" dirty="0">
              <a:ln>
                <a:noFill/>
              </a:ln>
              <a:solidFill>
                <a:srgbClr val="FFFFFF"/>
              </a:solidFill>
              <a:effectLst/>
              <a:uLnTx/>
              <a:uFillTx/>
              <a:sym typeface="Gill Sans Light"/>
            </a:endParaRPr>
          </a:p>
        </p:txBody>
      </p:sp>
      <p:grpSp>
        <p:nvGrpSpPr>
          <p:cNvPr id="1564" name="Group 1563"/>
          <p:cNvGrpSpPr/>
          <p:nvPr/>
        </p:nvGrpSpPr>
        <p:grpSpPr>
          <a:xfrm>
            <a:off x="5907024" y="3410714"/>
            <a:ext cx="541401" cy="1818510"/>
            <a:chOff x="5971032" y="3273552"/>
            <a:chExt cx="541401" cy="1818510"/>
          </a:xfrm>
        </p:grpSpPr>
        <p:sp>
          <p:nvSpPr>
            <p:cNvPr id="1565" name="Line 216"/>
            <p:cNvSpPr>
              <a:spLocks noChangeShapeType="1"/>
            </p:cNvSpPr>
            <p:nvPr/>
          </p:nvSpPr>
          <p:spPr bwMode="gray">
            <a:xfrm>
              <a:off x="5998464" y="3922775"/>
              <a:ext cx="513969" cy="1169287"/>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566" name="Line 216"/>
            <p:cNvSpPr>
              <a:spLocks noChangeShapeType="1"/>
            </p:cNvSpPr>
            <p:nvPr/>
          </p:nvSpPr>
          <p:spPr bwMode="gray">
            <a:xfrm>
              <a:off x="5971032" y="3273552"/>
              <a:ext cx="531876" cy="1808986"/>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grpSp>
      <p:sp>
        <p:nvSpPr>
          <p:cNvPr id="1567" name="Oval 1566"/>
          <p:cNvSpPr/>
          <p:nvPr>
            <p:custDataLst>
              <p:tags r:id="rId6"/>
            </p:custDataLst>
          </p:nvPr>
        </p:nvSpPr>
        <p:spPr>
          <a:xfrm rot="318080">
            <a:off x="6388184" y="5171926"/>
            <a:ext cx="124333" cy="116346"/>
          </a:xfrm>
          <a:prstGeom prst="ellipse">
            <a:avLst/>
          </a:prstGeom>
          <a:solidFill>
            <a:srgbClr val="FF9539"/>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68" name="Line 216"/>
          <p:cNvSpPr>
            <a:spLocks noChangeShapeType="1"/>
          </p:cNvSpPr>
          <p:nvPr/>
        </p:nvSpPr>
        <p:spPr bwMode="gray">
          <a:xfrm flipV="1">
            <a:off x="5943602" y="2190749"/>
            <a:ext cx="504823" cy="1183385"/>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569" name="Line 216"/>
          <p:cNvSpPr>
            <a:spLocks noChangeShapeType="1"/>
          </p:cNvSpPr>
          <p:nvPr/>
        </p:nvSpPr>
        <p:spPr bwMode="gray">
          <a:xfrm flipV="1">
            <a:off x="5705870" y="2209799"/>
            <a:ext cx="704455" cy="697991"/>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570" name="Oval 1569"/>
          <p:cNvSpPr/>
          <p:nvPr>
            <p:custDataLst>
              <p:tags r:id="rId7"/>
            </p:custDataLst>
          </p:nvPr>
        </p:nvSpPr>
        <p:spPr>
          <a:xfrm rot="318080">
            <a:off x="5623452" y="2794658"/>
            <a:ext cx="200240" cy="187374"/>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nvGrpSpPr>
          <p:cNvPr id="1571" name="Group 1570"/>
          <p:cNvGrpSpPr/>
          <p:nvPr>
            <p:custDataLst>
              <p:tags r:id="rId8"/>
            </p:custDataLst>
          </p:nvPr>
        </p:nvGrpSpPr>
        <p:grpSpPr>
          <a:xfrm>
            <a:off x="5934456" y="3392423"/>
            <a:ext cx="568904" cy="621793"/>
            <a:chOff x="5998464" y="3255263"/>
            <a:chExt cx="568904" cy="621793"/>
          </a:xfrm>
        </p:grpSpPr>
        <p:sp>
          <p:nvSpPr>
            <p:cNvPr id="1572" name="Line 216"/>
            <p:cNvSpPr>
              <a:spLocks noChangeShapeType="1"/>
            </p:cNvSpPr>
            <p:nvPr/>
          </p:nvSpPr>
          <p:spPr bwMode="gray">
            <a:xfrm flipV="1">
              <a:off x="5998464" y="3482340"/>
              <a:ext cx="494919" cy="394716"/>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573" name="Line 216"/>
            <p:cNvSpPr>
              <a:spLocks noChangeShapeType="1"/>
            </p:cNvSpPr>
            <p:nvPr/>
          </p:nvSpPr>
          <p:spPr bwMode="gray">
            <a:xfrm>
              <a:off x="5998465" y="3255263"/>
              <a:ext cx="485394" cy="198501"/>
            </a:xfrm>
            <a:prstGeom prst="line">
              <a:avLst/>
            </a:prstGeom>
            <a:noFill/>
            <a:ln w="12700">
              <a:solidFill>
                <a:srgbClr val="1D3645"/>
              </a:solidFill>
              <a:round/>
              <a:headEnd/>
              <a:tailEnd/>
            </a:ln>
          </p:spPr>
          <p:txBody>
            <a:bodyPr wrap="square" lIns="0" tIns="0" rIns="0" bIns="0" anchor="ctr">
              <a:spAutoFit/>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sz="1200" b="1" i="0" u="none" strike="noStrike" kern="0" cap="none" spc="0" normalizeH="0" baseline="0" noProof="0" dirty="0">
                <a:ln>
                  <a:noFill/>
                </a:ln>
                <a:solidFill>
                  <a:srgbClr val="333333"/>
                </a:solidFill>
                <a:effectLst/>
                <a:uLnTx/>
                <a:uFillTx/>
                <a:ea typeface="ＭＳ Ｐゴシック" charset="0"/>
              </a:endParaRPr>
            </a:p>
          </p:txBody>
        </p:sp>
        <p:sp>
          <p:nvSpPr>
            <p:cNvPr id="1574" name="Oval 1573"/>
            <p:cNvSpPr/>
            <p:nvPr/>
          </p:nvSpPr>
          <p:spPr>
            <a:xfrm rot="318080">
              <a:off x="6443035" y="3399272"/>
              <a:ext cx="124333" cy="116345"/>
            </a:xfrm>
            <a:prstGeom prst="ellipse">
              <a:avLst/>
            </a:prstGeom>
            <a:solidFill>
              <a:srgbClr val="FF9539"/>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grpSp>
      <p:sp>
        <p:nvSpPr>
          <p:cNvPr id="1575" name="Oval 1574"/>
          <p:cNvSpPr/>
          <p:nvPr>
            <p:custDataLst>
              <p:tags r:id="rId9"/>
            </p:custDataLst>
          </p:nvPr>
        </p:nvSpPr>
        <p:spPr>
          <a:xfrm rot="318080">
            <a:off x="6379041" y="2135505"/>
            <a:ext cx="124333" cy="116346"/>
          </a:xfrm>
          <a:prstGeom prst="ellipse">
            <a:avLst/>
          </a:prstGeom>
          <a:solidFill>
            <a:srgbClr val="FF9539"/>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76" name="Oval 1575"/>
          <p:cNvSpPr/>
          <p:nvPr>
            <p:custDataLst>
              <p:tags r:id="rId10"/>
            </p:custDataLst>
          </p:nvPr>
        </p:nvSpPr>
        <p:spPr>
          <a:xfrm rot="318080">
            <a:off x="5804093" y="3954604"/>
            <a:ext cx="200240" cy="187374"/>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577" name="Oval 1576"/>
          <p:cNvSpPr/>
          <p:nvPr>
            <p:custDataLst>
              <p:tags r:id="rId11"/>
            </p:custDataLst>
          </p:nvPr>
        </p:nvSpPr>
        <p:spPr>
          <a:xfrm rot="318080">
            <a:off x="5792774" y="3311967"/>
            <a:ext cx="200240" cy="187374"/>
          </a:xfrm>
          <a:prstGeom prst="ellipse">
            <a:avLst/>
          </a:prstGeom>
          <a:solidFill>
            <a:srgbClr val="2F5376"/>
          </a:solidFill>
          <a:ln w="25400" cap="flat" cmpd="sng" algn="ctr">
            <a:solidFill>
              <a:srgbClr val="FFFFFF"/>
            </a:solidFill>
            <a:prstDash val="solid"/>
          </a:ln>
          <a:effectLst>
            <a:outerShdw blurRad="635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pic>
        <p:nvPicPr>
          <p:cNvPr id="1578" name="Picture 1577" descr="1004ipad_hometimes1.png"/>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1364095" y="3981504"/>
            <a:ext cx="992021" cy="577744"/>
          </a:xfrm>
          <a:prstGeom prst="rect">
            <a:avLst/>
          </a:prstGeom>
        </p:spPr>
      </p:pic>
      <p:pic>
        <p:nvPicPr>
          <p:cNvPr id="1579" name="Picture 1578" descr="droid.png"/>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1359634" y="5114764"/>
            <a:ext cx="335049" cy="659674"/>
          </a:xfrm>
          <a:prstGeom prst="roundRect">
            <a:avLst/>
          </a:prstGeom>
          <a:effectLst/>
        </p:spPr>
      </p:pic>
      <p:pic>
        <p:nvPicPr>
          <p:cNvPr id="1580" name="Picture 1579" descr="blackberry-bold.png"/>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732690" y="5227772"/>
            <a:ext cx="311919" cy="575241"/>
          </a:xfrm>
          <a:prstGeom prst="roundRect">
            <a:avLst>
              <a:gd name="adj" fmla="val 36559"/>
            </a:avLst>
          </a:prstGeom>
          <a:effectLst/>
        </p:spPr>
      </p:pic>
      <p:pic>
        <p:nvPicPr>
          <p:cNvPr id="1581" name="Picture 2" descr="\\psf\Host\Volumes\EP File Share\Touch\Project Juniper Partner Conference\Development\T2601\Artwork\iphone-4-cutout.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082363" y="5226080"/>
            <a:ext cx="295939" cy="54835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82" name="Picture 1581" descr="1004ipad_hometimes1.png"/>
          <p:cNvPicPr>
            <a:picLocks noChangeAspect="1"/>
          </p:cNvPicPr>
          <p:nvPr/>
        </p:nvPicPr>
        <p:blipFill rotWithShape="1">
          <a:blip r:embed="rId37" cstate="screen">
            <a:extLst>
              <a:ext uri="{28A0092B-C50C-407E-A947-70E740481C1C}">
                <a14:useLocalDpi xmlns:a14="http://schemas.microsoft.com/office/drawing/2010/main"/>
              </a:ext>
            </a:extLst>
          </a:blip>
          <a:srcRect/>
          <a:stretch/>
        </p:blipFill>
        <p:spPr>
          <a:xfrm>
            <a:off x="1378050" y="2850630"/>
            <a:ext cx="992021" cy="577744"/>
          </a:xfrm>
          <a:prstGeom prst="rect">
            <a:avLst/>
          </a:prstGeom>
        </p:spPr>
      </p:pic>
      <p:pic>
        <p:nvPicPr>
          <p:cNvPr id="1583" name="Picture 1582" descr="droid.png"/>
          <p:cNvPicPr>
            <a:picLocks noChangeAspect="1"/>
          </p:cNvPicPr>
          <p:nvPr/>
        </p:nvPicPr>
        <p:blipFill rotWithShape="1">
          <a:blip r:embed="rId38" cstate="screen">
            <a:extLst>
              <a:ext uri="{28A0092B-C50C-407E-A947-70E740481C1C}">
                <a14:useLocalDpi xmlns:a14="http://schemas.microsoft.com/office/drawing/2010/main"/>
              </a:ext>
            </a:extLst>
          </a:blip>
          <a:srcRect/>
          <a:stretch/>
        </p:blipFill>
        <p:spPr>
          <a:xfrm>
            <a:off x="1359634" y="1511481"/>
            <a:ext cx="335049" cy="659674"/>
          </a:xfrm>
          <a:prstGeom prst="roundRect">
            <a:avLst/>
          </a:prstGeom>
          <a:effectLst/>
        </p:spPr>
      </p:pic>
      <p:pic>
        <p:nvPicPr>
          <p:cNvPr id="1584" name="Picture 1583" descr="blackberry-bold.png"/>
          <p:cNvPicPr>
            <a:picLocks noChangeAspect="1"/>
          </p:cNvPicPr>
          <p:nvPr/>
        </p:nvPicPr>
        <p:blipFill rotWithShape="1">
          <a:blip r:embed="rId39" cstate="screen">
            <a:extLst>
              <a:ext uri="{28A0092B-C50C-407E-A947-70E740481C1C}">
                <a14:useLocalDpi xmlns:a14="http://schemas.microsoft.com/office/drawing/2010/main"/>
              </a:ext>
            </a:extLst>
          </a:blip>
          <a:srcRect/>
          <a:stretch/>
        </p:blipFill>
        <p:spPr>
          <a:xfrm>
            <a:off x="1723165" y="1586003"/>
            <a:ext cx="311919" cy="575241"/>
          </a:xfrm>
          <a:prstGeom prst="roundRect">
            <a:avLst>
              <a:gd name="adj" fmla="val 36559"/>
            </a:avLst>
          </a:prstGeom>
          <a:effectLst/>
        </p:spPr>
      </p:pic>
      <p:pic>
        <p:nvPicPr>
          <p:cNvPr id="1585" name="Picture 2" descr="\\psf\Host\Volumes\EP File Share\Touch\Project Juniper Partner Conference\Development\T2601\Artwork\iphone-4-cutout.png"/>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2072838" y="1582495"/>
            <a:ext cx="295939" cy="548358"/>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586" name="Group 868"/>
          <p:cNvGrpSpPr/>
          <p:nvPr>
            <p:custDataLst>
              <p:tags r:id="rId12"/>
            </p:custDataLst>
          </p:nvPr>
        </p:nvGrpSpPr>
        <p:grpSpPr bwMode="gray">
          <a:xfrm>
            <a:off x="2608842" y="5351145"/>
            <a:ext cx="3814680" cy="659130"/>
            <a:chOff x="26809700" y="11125200"/>
            <a:chExt cx="10744200" cy="2076450"/>
          </a:xfrm>
          <a:solidFill>
            <a:srgbClr val="FF9539"/>
          </a:solidFill>
        </p:grpSpPr>
        <p:sp>
          <p:nvSpPr>
            <p:cNvPr id="1587" name="Left-Right Arrow 1586"/>
            <p:cNvSpPr/>
            <p:nvPr/>
          </p:nvSpPr>
          <p:spPr bwMode="gray">
            <a:xfrm>
              <a:off x="26809700" y="11125200"/>
              <a:ext cx="10744200" cy="2076450"/>
            </a:xfrm>
            <a:prstGeom prst="leftRightArrow">
              <a:avLst>
                <a:gd name="adj1" fmla="val 82126"/>
                <a:gd name="adj2" fmla="val 43411"/>
              </a:avLst>
            </a:prstGeom>
            <a:grp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ea typeface="ヒラギノ角ゴ Pro W3" charset="-128"/>
                </a:rPr>
                <a:t>Assuring Mobile Accessibility </a:t>
              </a:r>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noProof="0" dirty="0" smtClean="0">
                  <a:solidFill>
                    <a:srgbClr val="FFFFFF"/>
                  </a:solidFill>
                  <a:effectLst>
                    <a:outerShdw blurRad="38100" dist="38100" dir="2700000" algn="tl">
                      <a:srgbClr val="000000">
                        <a:alpha val="43137"/>
                      </a:srgbClr>
                    </a:outerShdw>
                  </a:effectLst>
                  <a:ea typeface="ヒラギノ角ゴ Pro W3" charset="-128"/>
                </a:rPr>
                <a:t>I</a:t>
              </a:r>
              <a:r>
                <a:rPr kumimoji="0" lang="en-US" sz="14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ea typeface="ヒラギノ角ゴ Pro W3" charset="-128"/>
                </a:rPr>
                <a:t>s Now an Imperative</a:t>
              </a:r>
              <a:endParaRPr kumimoji="0" lang="en-US" sz="14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ea typeface="ヒラギノ角ゴ Pro W3" charset="-128"/>
              </a:endParaRPr>
            </a:p>
          </p:txBody>
        </p:sp>
        <p:sp>
          <p:nvSpPr>
            <p:cNvPr id="1588" name="Text Box 160" hidden="1"/>
            <p:cNvSpPr txBox="1">
              <a:spLocks noChangeArrowheads="1"/>
            </p:cNvSpPr>
            <p:nvPr/>
          </p:nvSpPr>
          <p:spPr bwMode="gray">
            <a:xfrm>
              <a:off x="27080518" y="12000635"/>
              <a:ext cx="10144621" cy="559641"/>
            </a:xfrm>
            <a:prstGeom prst="rect">
              <a:avLst/>
            </a:prstGeom>
            <a:grpFill/>
            <a:ln w="28575" algn="ctr">
              <a:noFill/>
              <a:miter lim="800000"/>
              <a:headEnd/>
              <a:tailEnd/>
            </a:ln>
            <a:effectLst/>
          </p:spPr>
          <p:txBody>
            <a:bodyPr wrap="none" lIns="0" rIns="0" anchor="ctr" anchorCtr="0">
              <a:noAutofit/>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200" b="0" i="0" u="none" strike="noStrike" kern="0" cap="none" spc="0" normalizeH="0" baseline="0" noProof="0" dirty="0">
                <a:ln>
                  <a:noFill/>
                </a:ln>
                <a:solidFill>
                  <a:srgbClr val="FFFFFF"/>
                </a:solidFill>
                <a:effectLst/>
                <a:uLnTx/>
                <a:uFillTx/>
                <a:ea typeface="ヒラギノ角ゴ Pro W3" charset="-128"/>
              </a:endParaRPr>
            </a:p>
          </p:txBody>
        </p:sp>
      </p:grpSp>
    </p:spTree>
    <p:custDataLst>
      <p:tags r:id="rId1"/>
    </p:custDataLst>
    <p:extLst>
      <p:ext uri="{BB962C8B-B14F-4D97-AF65-F5344CB8AC3E}">
        <p14:creationId xmlns:p14="http://schemas.microsoft.com/office/powerpoint/2010/main" val="127159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583"/>
                                        </p:tgtEl>
                                        <p:attrNameLst>
                                          <p:attrName>style.visibility</p:attrName>
                                        </p:attrNameLst>
                                      </p:cBhvr>
                                      <p:to>
                                        <p:strVal val="visible"/>
                                      </p:to>
                                    </p:set>
                                    <p:anim calcmode="lin" valueType="num">
                                      <p:cBhvr>
                                        <p:cTn id="7" dur="200" fill="hold"/>
                                        <p:tgtEl>
                                          <p:spTgt spid="1583"/>
                                        </p:tgtEl>
                                        <p:attrNameLst>
                                          <p:attrName>ppt_w</p:attrName>
                                        </p:attrNameLst>
                                      </p:cBhvr>
                                      <p:tavLst>
                                        <p:tav tm="0">
                                          <p:val>
                                            <p:fltVal val="0"/>
                                          </p:val>
                                        </p:tav>
                                        <p:tav tm="100000">
                                          <p:val>
                                            <p:strVal val="#ppt_w"/>
                                          </p:val>
                                        </p:tav>
                                      </p:tavLst>
                                    </p:anim>
                                    <p:anim calcmode="lin" valueType="num">
                                      <p:cBhvr>
                                        <p:cTn id="8" dur="200" fill="hold"/>
                                        <p:tgtEl>
                                          <p:spTgt spid="1583"/>
                                        </p:tgtEl>
                                        <p:attrNameLst>
                                          <p:attrName>ppt_h</p:attrName>
                                        </p:attrNameLst>
                                      </p:cBhvr>
                                      <p:tavLst>
                                        <p:tav tm="0">
                                          <p:val>
                                            <p:fltVal val="0"/>
                                          </p:val>
                                        </p:tav>
                                        <p:tav tm="100000">
                                          <p:val>
                                            <p:strVal val="#ppt_h"/>
                                          </p:val>
                                        </p:tav>
                                      </p:tavLst>
                                    </p:anim>
                                    <p:animEffect transition="in" filter="fade">
                                      <p:cBhvr>
                                        <p:cTn id="9" dur="200"/>
                                        <p:tgtEl>
                                          <p:spTgt spid="1583"/>
                                        </p:tgtEl>
                                      </p:cBhvr>
                                    </p:animEffect>
                                  </p:childTnLst>
                                </p:cTn>
                              </p:par>
                            </p:childTnLst>
                          </p:cTn>
                        </p:par>
                        <p:par>
                          <p:cTn id="10" fill="hold">
                            <p:stCondLst>
                              <p:cond delay="200"/>
                            </p:stCondLst>
                            <p:childTnLst>
                              <p:par>
                                <p:cTn id="11" presetID="53" presetClass="entr" presetSubtype="16" fill="hold" nodeType="afterEffect">
                                  <p:stCondLst>
                                    <p:cond delay="0"/>
                                  </p:stCondLst>
                                  <p:childTnLst>
                                    <p:set>
                                      <p:cBhvr>
                                        <p:cTn id="12" dur="1" fill="hold">
                                          <p:stCondLst>
                                            <p:cond delay="0"/>
                                          </p:stCondLst>
                                        </p:cTn>
                                        <p:tgtEl>
                                          <p:spTgt spid="1584"/>
                                        </p:tgtEl>
                                        <p:attrNameLst>
                                          <p:attrName>style.visibility</p:attrName>
                                        </p:attrNameLst>
                                      </p:cBhvr>
                                      <p:to>
                                        <p:strVal val="visible"/>
                                      </p:to>
                                    </p:set>
                                    <p:anim calcmode="lin" valueType="num">
                                      <p:cBhvr>
                                        <p:cTn id="13" dur="200" fill="hold"/>
                                        <p:tgtEl>
                                          <p:spTgt spid="1584"/>
                                        </p:tgtEl>
                                        <p:attrNameLst>
                                          <p:attrName>ppt_w</p:attrName>
                                        </p:attrNameLst>
                                      </p:cBhvr>
                                      <p:tavLst>
                                        <p:tav tm="0">
                                          <p:val>
                                            <p:fltVal val="0"/>
                                          </p:val>
                                        </p:tav>
                                        <p:tav tm="100000">
                                          <p:val>
                                            <p:strVal val="#ppt_w"/>
                                          </p:val>
                                        </p:tav>
                                      </p:tavLst>
                                    </p:anim>
                                    <p:anim calcmode="lin" valueType="num">
                                      <p:cBhvr>
                                        <p:cTn id="14" dur="200" fill="hold"/>
                                        <p:tgtEl>
                                          <p:spTgt spid="1584"/>
                                        </p:tgtEl>
                                        <p:attrNameLst>
                                          <p:attrName>ppt_h</p:attrName>
                                        </p:attrNameLst>
                                      </p:cBhvr>
                                      <p:tavLst>
                                        <p:tav tm="0">
                                          <p:val>
                                            <p:fltVal val="0"/>
                                          </p:val>
                                        </p:tav>
                                        <p:tav tm="100000">
                                          <p:val>
                                            <p:strVal val="#ppt_h"/>
                                          </p:val>
                                        </p:tav>
                                      </p:tavLst>
                                    </p:anim>
                                    <p:animEffect transition="in" filter="fade">
                                      <p:cBhvr>
                                        <p:cTn id="15" dur="200"/>
                                        <p:tgtEl>
                                          <p:spTgt spid="1584"/>
                                        </p:tgtEl>
                                      </p:cBhvr>
                                    </p:animEffect>
                                  </p:childTnLst>
                                </p:cTn>
                              </p:par>
                            </p:childTnLst>
                          </p:cTn>
                        </p:par>
                        <p:par>
                          <p:cTn id="16" fill="hold">
                            <p:stCondLst>
                              <p:cond delay="400"/>
                            </p:stCondLst>
                            <p:childTnLst>
                              <p:par>
                                <p:cTn id="17" presetID="53" presetClass="entr" presetSubtype="16" fill="hold" nodeType="afterEffect">
                                  <p:stCondLst>
                                    <p:cond delay="0"/>
                                  </p:stCondLst>
                                  <p:childTnLst>
                                    <p:set>
                                      <p:cBhvr>
                                        <p:cTn id="18" dur="1" fill="hold">
                                          <p:stCondLst>
                                            <p:cond delay="0"/>
                                          </p:stCondLst>
                                        </p:cTn>
                                        <p:tgtEl>
                                          <p:spTgt spid="1585"/>
                                        </p:tgtEl>
                                        <p:attrNameLst>
                                          <p:attrName>style.visibility</p:attrName>
                                        </p:attrNameLst>
                                      </p:cBhvr>
                                      <p:to>
                                        <p:strVal val="visible"/>
                                      </p:to>
                                    </p:set>
                                    <p:anim calcmode="lin" valueType="num">
                                      <p:cBhvr>
                                        <p:cTn id="19" dur="200" fill="hold"/>
                                        <p:tgtEl>
                                          <p:spTgt spid="1585"/>
                                        </p:tgtEl>
                                        <p:attrNameLst>
                                          <p:attrName>ppt_w</p:attrName>
                                        </p:attrNameLst>
                                      </p:cBhvr>
                                      <p:tavLst>
                                        <p:tav tm="0">
                                          <p:val>
                                            <p:fltVal val="0"/>
                                          </p:val>
                                        </p:tav>
                                        <p:tav tm="100000">
                                          <p:val>
                                            <p:strVal val="#ppt_w"/>
                                          </p:val>
                                        </p:tav>
                                      </p:tavLst>
                                    </p:anim>
                                    <p:anim calcmode="lin" valueType="num">
                                      <p:cBhvr>
                                        <p:cTn id="20" dur="200" fill="hold"/>
                                        <p:tgtEl>
                                          <p:spTgt spid="1585"/>
                                        </p:tgtEl>
                                        <p:attrNameLst>
                                          <p:attrName>ppt_h</p:attrName>
                                        </p:attrNameLst>
                                      </p:cBhvr>
                                      <p:tavLst>
                                        <p:tav tm="0">
                                          <p:val>
                                            <p:fltVal val="0"/>
                                          </p:val>
                                        </p:tav>
                                        <p:tav tm="100000">
                                          <p:val>
                                            <p:strVal val="#ppt_h"/>
                                          </p:val>
                                        </p:tav>
                                      </p:tavLst>
                                    </p:anim>
                                    <p:animEffect transition="in" filter="fade">
                                      <p:cBhvr>
                                        <p:cTn id="21" dur="200"/>
                                        <p:tgtEl>
                                          <p:spTgt spid="1585"/>
                                        </p:tgtEl>
                                      </p:cBhvr>
                                    </p:animEffect>
                                  </p:childTnLst>
                                </p:cTn>
                              </p:par>
                            </p:childTnLst>
                          </p:cTn>
                        </p:par>
                        <p:par>
                          <p:cTn id="22" fill="hold">
                            <p:stCondLst>
                              <p:cond delay="600"/>
                            </p:stCondLst>
                            <p:childTnLst>
                              <p:par>
                                <p:cTn id="23" presetID="53" presetClass="entr" presetSubtype="16" fill="hold" nodeType="afterEffect">
                                  <p:stCondLst>
                                    <p:cond delay="0"/>
                                  </p:stCondLst>
                                  <p:childTnLst>
                                    <p:set>
                                      <p:cBhvr>
                                        <p:cTn id="24" dur="1" fill="hold">
                                          <p:stCondLst>
                                            <p:cond delay="0"/>
                                          </p:stCondLst>
                                        </p:cTn>
                                        <p:tgtEl>
                                          <p:spTgt spid="1582"/>
                                        </p:tgtEl>
                                        <p:attrNameLst>
                                          <p:attrName>style.visibility</p:attrName>
                                        </p:attrNameLst>
                                      </p:cBhvr>
                                      <p:to>
                                        <p:strVal val="visible"/>
                                      </p:to>
                                    </p:set>
                                    <p:anim calcmode="lin" valueType="num">
                                      <p:cBhvr>
                                        <p:cTn id="25" dur="200" fill="hold"/>
                                        <p:tgtEl>
                                          <p:spTgt spid="1582"/>
                                        </p:tgtEl>
                                        <p:attrNameLst>
                                          <p:attrName>ppt_w</p:attrName>
                                        </p:attrNameLst>
                                      </p:cBhvr>
                                      <p:tavLst>
                                        <p:tav tm="0">
                                          <p:val>
                                            <p:fltVal val="0"/>
                                          </p:val>
                                        </p:tav>
                                        <p:tav tm="100000">
                                          <p:val>
                                            <p:strVal val="#ppt_w"/>
                                          </p:val>
                                        </p:tav>
                                      </p:tavLst>
                                    </p:anim>
                                    <p:anim calcmode="lin" valueType="num">
                                      <p:cBhvr>
                                        <p:cTn id="26" dur="200" fill="hold"/>
                                        <p:tgtEl>
                                          <p:spTgt spid="1582"/>
                                        </p:tgtEl>
                                        <p:attrNameLst>
                                          <p:attrName>ppt_h</p:attrName>
                                        </p:attrNameLst>
                                      </p:cBhvr>
                                      <p:tavLst>
                                        <p:tav tm="0">
                                          <p:val>
                                            <p:fltVal val="0"/>
                                          </p:val>
                                        </p:tav>
                                        <p:tav tm="100000">
                                          <p:val>
                                            <p:strVal val="#ppt_h"/>
                                          </p:val>
                                        </p:tav>
                                      </p:tavLst>
                                    </p:anim>
                                    <p:animEffect transition="in" filter="fade">
                                      <p:cBhvr>
                                        <p:cTn id="27" dur="200"/>
                                        <p:tgtEl>
                                          <p:spTgt spid="1582"/>
                                        </p:tgtEl>
                                      </p:cBhvr>
                                    </p:animEffect>
                                  </p:childTnLst>
                                </p:cTn>
                              </p:par>
                            </p:childTnLst>
                          </p:cTn>
                        </p:par>
                        <p:par>
                          <p:cTn id="28" fill="hold">
                            <p:stCondLst>
                              <p:cond delay="800"/>
                            </p:stCondLst>
                            <p:childTnLst>
                              <p:par>
                                <p:cTn id="29" presetID="53" presetClass="entr" presetSubtype="16" fill="hold" nodeType="afterEffect">
                                  <p:stCondLst>
                                    <p:cond delay="0"/>
                                  </p:stCondLst>
                                  <p:childTnLst>
                                    <p:set>
                                      <p:cBhvr>
                                        <p:cTn id="30" dur="1" fill="hold">
                                          <p:stCondLst>
                                            <p:cond delay="0"/>
                                          </p:stCondLst>
                                        </p:cTn>
                                        <p:tgtEl>
                                          <p:spTgt spid="1578"/>
                                        </p:tgtEl>
                                        <p:attrNameLst>
                                          <p:attrName>style.visibility</p:attrName>
                                        </p:attrNameLst>
                                      </p:cBhvr>
                                      <p:to>
                                        <p:strVal val="visible"/>
                                      </p:to>
                                    </p:set>
                                    <p:anim calcmode="lin" valueType="num">
                                      <p:cBhvr>
                                        <p:cTn id="31" dur="200" fill="hold"/>
                                        <p:tgtEl>
                                          <p:spTgt spid="1578"/>
                                        </p:tgtEl>
                                        <p:attrNameLst>
                                          <p:attrName>ppt_w</p:attrName>
                                        </p:attrNameLst>
                                      </p:cBhvr>
                                      <p:tavLst>
                                        <p:tav tm="0">
                                          <p:val>
                                            <p:fltVal val="0"/>
                                          </p:val>
                                        </p:tav>
                                        <p:tav tm="100000">
                                          <p:val>
                                            <p:strVal val="#ppt_w"/>
                                          </p:val>
                                        </p:tav>
                                      </p:tavLst>
                                    </p:anim>
                                    <p:anim calcmode="lin" valueType="num">
                                      <p:cBhvr>
                                        <p:cTn id="32" dur="200" fill="hold"/>
                                        <p:tgtEl>
                                          <p:spTgt spid="1578"/>
                                        </p:tgtEl>
                                        <p:attrNameLst>
                                          <p:attrName>ppt_h</p:attrName>
                                        </p:attrNameLst>
                                      </p:cBhvr>
                                      <p:tavLst>
                                        <p:tav tm="0">
                                          <p:val>
                                            <p:fltVal val="0"/>
                                          </p:val>
                                        </p:tav>
                                        <p:tav tm="100000">
                                          <p:val>
                                            <p:strVal val="#ppt_h"/>
                                          </p:val>
                                        </p:tav>
                                      </p:tavLst>
                                    </p:anim>
                                    <p:animEffect transition="in" filter="fade">
                                      <p:cBhvr>
                                        <p:cTn id="33" dur="200"/>
                                        <p:tgtEl>
                                          <p:spTgt spid="1578"/>
                                        </p:tgtEl>
                                      </p:cBhvr>
                                    </p:animEffect>
                                  </p:childTnLst>
                                </p:cTn>
                              </p:par>
                            </p:childTnLst>
                          </p:cTn>
                        </p:par>
                        <p:par>
                          <p:cTn id="34" fill="hold">
                            <p:stCondLst>
                              <p:cond delay="1000"/>
                            </p:stCondLst>
                            <p:childTnLst>
                              <p:par>
                                <p:cTn id="35" presetID="53" presetClass="entr" presetSubtype="16" fill="hold" nodeType="afterEffect">
                                  <p:stCondLst>
                                    <p:cond delay="0"/>
                                  </p:stCondLst>
                                  <p:childTnLst>
                                    <p:set>
                                      <p:cBhvr>
                                        <p:cTn id="36" dur="1" fill="hold">
                                          <p:stCondLst>
                                            <p:cond delay="0"/>
                                          </p:stCondLst>
                                        </p:cTn>
                                        <p:tgtEl>
                                          <p:spTgt spid="1579"/>
                                        </p:tgtEl>
                                        <p:attrNameLst>
                                          <p:attrName>style.visibility</p:attrName>
                                        </p:attrNameLst>
                                      </p:cBhvr>
                                      <p:to>
                                        <p:strVal val="visible"/>
                                      </p:to>
                                    </p:set>
                                    <p:anim calcmode="lin" valueType="num">
                                      <p:cBhvr>
                                        <p:cTn id="37" dur="200" fill="hold"/>
                                        <p:tgtEl>
                                          <p:spTgt spid="1579"/>
                                        </p:tgtEl>
                                        <p:attrNameLst>
                                          <p:attrName>ppt_w</p:attrName>
                                        </p:attrNameLst>
                                      </p:cBhvr>
                                      <p:tavLst>
                                        <p:tav tm="0">
                                          <p:val>
                                            <p:fltVal val="0"/>
                                          </p:val>
                                        </p:tav>
                                        <p:tav tm="100000">
                                          <p:val>
                                            <p:strVal val="#ppt_w"/>
                                          </p:val>
                                        </p:tav>
                                      </p:tavLst>
                                    </p:anim>
                                    <p:anim calcmode="lin" valueType="num">
                                      <p:cBhvr>
                                        <p:cTn id="38" dur="200" fill="hold"/>
                                        <p:tgtEl>
                                          <p:spTgt spid="1579"/>
                                        </p:tgtEl>
                                        <p:attrNameLst>
                                          <p:attrName>ppt_h</p:attrName>
                                        </p:attrNameLst>
                                      </p:cBhvr>
                                      <p:tavLst>
                                        <p:tav tm="0">
                                          <p:val>
                                            <p:fltVal val="0"/>
                                          </p:val>
                                        </p:tav>
                                        <p:tav tm="100000">
                                          <p:val>
                                            <p:strVal val="#ppt_h"/>
                                          </p:val>
                                        </p:tav>
                                      </p:tavLst>
                                    </p:anim>
                                    <p:animEffect transition="in" filter="fade">
                                      <p:cBhvr>
                                        <p:cTn id="39" dur="200"/>
                                        <p:tgtEl>
                                          <p:spTgt spid="1579"/>
                                        </p:tgtEl>
                                      </p:cBhvr>
                                    </p:animEffect>
                                  </p:childTnLst>
                                </p:cTn>
                              </p:par>
                            </p:childTnLst>
                          </p:cTn>
                        </p:par>
                        <p:par>
                          <p:cTn id="40" fill="hold">
                            <p:stCondLst>
                              <p:cond delay="1200"/>
                            </p:stCondLst>
                            <p:childTnLst>
                              <p:par>
                                <p:cTn id="41" presetID="53" presetClass="entr" presetSubtype="16" fill="hold" nodeType="afterEffect">
                                  <p:stCondLst>
                                    <p:cond delay="0"/>
                                  </p:stCondLst>
                                  <p:childTnLst>
                                    <p:set>
                                      <p:cBhvr>
                                        <p:cTn id="42" dur="1" fill="hold">
                                          <p:stCondLst>
                                            <p:cond delay="0"/>
                                          </p:stCondLst>
                                        </p:cTn>
                                        <p:tgtEl>
                                          <p:spTgt spid="1580"/>
                                        </p:tgtEl>
                                        <p:attrNameLst>
                                          <p:attrName>style.visibility</p:attrName>
                                        </p:attrNameLst>
                                      </p:cBhvr>
                                      <p:to>
                                        <p:strVal val="visible"/>
                                      </p:to>
                                    </p:set>
                                    <p:anim calcmode="lin" valueType="num">
                                      <p:cBhvr>
                                        <p:cTn id="43" dur="200" fill="hold"/>
                                        <p:tgtEl>
                                          <p:spTgt spid="1580"/>
                                        </p:tgtEl>
                                        <p:attrNameLst>
                                          <p:attrName>ppt_w</p:attrName>
                                        </p:attrNameLst>
                                      </p:cBhvr>
                                      <p:tavLst>
                                        <p:tav tm="0">
                                          <p:val>
                                            <p:fltVal val="0"/>
                                          </p:val>
                                        </p:tav>
                                        <p:tav tm="100000">
                                          <p:val>
                                            <p:strVal val="#ppt_w"/>
                                          </p:val>
                                        </p:tav>
                                      </p:tavLst>
                                    </p:anim>
                                    <p:anim calcmode="lin" valueType="num">
                                      <p:cBhvr>
                                        <p:cTn id="44" dur="200" fill="hold"/>
                                        <p:tgtEl>
                                          <p:spTgt spid="1580"/>
                                        </p:tgtEl>
                                        <p:attrNameLst>
                                          <p:attrName>ppt_h</p:attrName>
                                        </p:attrNameLst>
                                      </p:cBhvr>
                                      <p:tavLst>
                                        <p:tav tm="0">
                                          <p:val>
                                            <p:fltVal val="0"/>
                                          </p:val>
                                        </p:tav>
                                        <p:tav tm="100000">
                                          <p:val>
                                            <p:strVal val="#ppt_h"/>
                                          </p:val>
                                        </p:tav>
                                      </p:tavLst>
                                    </p:anim>
                                    <p:animEffect transition="in" filter="fade">
                                      <p:cBhvr>
                                        <p:cTn id="45" dur="200"/>
                                        <p:tgtEl>
                                          <p:spTgt spid="1580"/>
                                        </p:tgtEl>
                                      </p:cBhvr>
                                    </p:animEffect>
                                  </p:childTnLst>
                                </p:cTn>
                              </p:par>
                            </p:childTnLst>
                          </p:cTn>
                        </p:par>
                        <p:par>
                          <p:cTn id="46" fill="hold">
                            <p:stCondLst>
                              <p:cond delay="1400"/>
                            </p:stCondLst>
                            <p:childTnLst>
                              <p:par>
                                <p:cTn id="47" presetID="53" presetClass="entr" presetSubtype="16" fill="hold" nodeType="afterEffect">
                                  <p:stCondLst>
                                    <p:cond delay="0"/>
                                  </p:stCondLst>
                                  <p:childTnLst>
                                    <p:set>
                                      <p:cBhvr>
                                        <p:cTn id="48" dur="1" fill="hold">
                                          <p:stCondLst>
                                            <p:cond delay="0"/>
                                          </p:stCondLst>
                                        </p:cTn>
                                        <p:tgtEl>
                                          <p:spTgt spid="1581"/>
                                        </p:tgtEl>
                                        <p:attrNameLst>
                                          <p:attrName>style.visibility</p:attrName>
                                        </p:attrNameLst>
                                      </p:cBhvr>
                                      <p:to>
                                        <p:strVal val="visible"/>
                                      </p:to>
                                    </p:set>
                                    <p:anim calcmode="lin" valueType="num">
                                      <p:cBhvr>
                                        <p:cTn id="49" dur="200" fill="hold"/>
                                        <p:tgtEl>
                                          <p:spTgt spid="1581"/>
                                        </p:tgtEl>
                                        <p:attrNameLst>
                                          <p:attrName>ppt_w</p:attrName>
                                        </p:attrNameLst>
                                      </p:cBhvr>
                                      <p:tavLst>
                                        <p:tav tm="0">
                                          <p:val>
                                            <p:fltVal val="0"/>
                                          </p:val>
                                        </p:tav>
                                        <p:tav tm="100000">
                                          <p:val>
                                            <p:strVal val="#ppt_w"/>
                                          </p:val>
                                        </p:tav>
                                      </p:tavLst>
                                    </p:anim>
                                    <p:anim calcmode="lin" valueType="num">
                                      <p:cBhvr>
                                        <p:cTn id="50" dur="200" fill="hold"/>
                                        <p:tgtEl>
                                          <p:spTgt spid="1581"/>
                                        </p:tgtEl>
                                        <p:attrNameLst>
                                          <p:attrName>ppt_h</p:attrName>
                                        </p:attrNameLst>
                                      </p:cBhvr>
                                      <p:tavLst>
                                        <p:tav tm="0">
                                          <p:val>
                                            <p:fltVal val="0"/>
                                          </p:val>
                                        </p:tav>
                                        <p:tav tm="100000">
                                          <p:val>
                                            <p:strVal val="#ppt_h"/>
                                          </p:val>
                                        </p:tav>
                                      </p:tavLst>
                                    </p:anim>
                                    <p:animEffect transition="in" filter="fade">
                                      <p:cBhvr>
                                        <p:cTn id="51" dur="200"/>
                                        <p:tgtEl>
                                          <p:spTgt spid="1581"/>
                                        </p:tgtEl>
                                      </p:cBhvr>
                                    </p:animEffect>
                                  </p:childTnLst>
                                </p:cTn>
                              </p:par>
                            </p:childTnLst>
                          </p:cTn>
                        </p:par>
                        <p:par>
                          <p:cTn id="52" fill="hold">
                            <p:stCondLst>
                              <p:cond delay="1600"/>
                            </p:stCondLst>
                            <p:childTnLst>
                              <p:par>
                                <p:cTn id="53" presetID="22" presetClass="entr" presetSubtype="8" fill="hold" nodeType="afterEffect">
                                  <p:stCondLst>
                                    <p:cond delay="0"/>
                                  </p:stCondLst>
                                  <p:childTnLst>
                                    <p:set>
                                      <p:cBhvr>
                                        <p:cTn id="54" dur="1" fill="hold">
                                          <p:stCondLst>
                                            <p:cond delay="0"/>
                                          </p:stCondLst>
                                        </p:cTn>
                                        <p:tgtEl>
                                          <p:spTgt spid="1571"/>
                                        </p:tgtEl>
                                        <p:attrNameLst>
                                          <p:attrName>style.visibility</p:attrName>
                                        </p:attrNameLst>
                                      </p:cBhvr>
                                      <p:to>
                                        <p:strVal val="visible"/>
                                      </p:to>
                                    </p:set>
                                    <p:animEffect transition="in" filter="wipe(left)">
                                      <p:cBhvr>
                                        <p:cTn id="55" dur="500"/>
                                        <p:tgtEl>
                                          <p:spTgt spid="1571"/>
                                        </p:tgtEl>
                                      </p:cBhvr>
                                    </p:animEffect>
                                  </p:childTnLst>
                                </p:cTn>
                              </p:par>
                            </p:childTnLst>
                          </p:cTn>
                        </p:par>
                        <p:par>
                          <p:cTn id="56" fill="hold">
                            <p:stCondLst>
                              <p:cond delay="2100"/>
                            </p:stCondLst>
                            <p:childTnLst>
                              <p:par>
                                <p:cTn id="57" presetID="10" presetClass="entr" presetSubtype="0" fill="hold" nodeType="afterEffect">
                                  <p:stCondLst>
                                    <p:cond delay="0"/>
                                  </p:stCondLst>
                                  <p:childTnLst>
                                    <p:set>
                                      <p:cBhvr>
                                        <p:cTn id="58" dur="1" fill="hold">
                                          <p:stCondLst>
                                            <p:cond delay="0"/>
                                          </p:stCondLst>
                                        </p:cTn>
                                        <p:tgtEl>
                                          <p:spTgt spid="1591"/>
                                        </p:tgtEl>
                                        <p:attrNameLst>
                                          <p:attrName>style.visibility</p:attrName>
                                        </p:attrNameLst>
                                      </p:cBhvr>
                                      <p:to>
                                        <p:strVal val="visible"/>
                                      </p:to>
                                    </p:set>
                                    <p:animEffect transition="in" filter="fade">
                                      <p:cBhvr>
                                        <p:cTn id="59" dur="500"/>
                                        <p:tgtEl>
                                          <p:spTgt spid="1591"/>
                                        </p:tgtEl>
                                      </p:cBhvr>
                                    </p:animEffect>
                                  </p:childTnLst>
                                </p:cTn>
                              </p:par>
                            </p:childTnLst>
                          </p:cTn>
                        </p:par>
                        <p:par>
                          <p:cTn id="60" fill="hold">
                            <p:stCondLst>
                              <p:cond delay="2600"/>
                            </p:stCondLst>
                            <p:childTnLst>
                              <p:par>
                                <p:cTn id="61" presetID="22" presetClass="entr" presetSubtype="8" fill="hold" nodeType="afterEffect">
                                  <p:stCondLst>
                                    <p:cond delay="0"/>
                                  </p:stCondLst>
                                  <p:childTnLst>
                                    <p:set>
                                      <p:cBhvr>
                                        <p:cTn id="62" dur="1" fill="hold">
                                          <p:stCondLst>
                                            <p:cond delay="0"/>
                                          </p:stCondLst>
                                        </p:cTn>
                                        <p:tgtEl>
                                          <p:spTgt spid="1564"/>
                                        </p:tgtEl>
                                        <p:attrNameLst>
                                          <p:attrName>style.visibility</p:attrName>
                                        </p:attrNameLst>
                                      </p:cBhvr>
                                      <p:to>
                                        <p:strVal val="visible"/>
                                      </p:to>
                                    </p:set>
                                    <p:animEffect transition="in" filter="wipe(left)">
                                      <p:cBhvr>
                                        <p:cTn id="63" dur="500"/>
                                        <p:tgtEl>
                                          <p:spTgt spid="1564"/>
                                        </p:tgtEl>
                                      </p:cBhvr>
                                    </p:animEffect>
                                  </p:childTnLst>
                                </p:cTn>
                              </p:par>
                            </p:childTnLst>
                          </p:cTn>
                        </p:par>
                        <p:par>
                          <p:cTn id="64" fill="hold">
                            <p:stCondLst>
                              <p:cond delay="3100"/>
                            </p:stCondLst>
                            <p:childTnLst>
                              <p:par>
                                <p:cTn id="65" presetID="10" presetClass="entr" presetSubtype="0" fill="hold" grpId="0" nodeType="afterEffect">
                                  <p:stCondLst>
                                    <p:cond delay="0"/>
                                  </p:stCondLst>
                                  <p:childTnLst>
                                    <p:set>
                                      <p:cBhvr>
                                        <p:cTn id="66" dur="1" fill="hold">
                                          <p:stCondLst>
                                            <p:cond delay="0"/>
                                          </p:stCondLst>
                                        </p:cTn>
                                        <p:tgtEl>
                                          <p:spTgt spid="1567"/>
                                        </p:tgtEl>
                                        <p:attrNameLst>
                                          <p:attrName>style.visibility</p:attrName>
                                        </p:attrNameLst>
                                      </p:cBhvr>
                                      <p:to>
                                        <p:strVal val="visible"/>
                                      </p:to>
                                    </p:set>
                                    <p:animEffect transition="in" filter="fade">
                                      <p:cBhvr>
                                        <p:cTn id="67" dur="500"/>
                                        <p:tgtEl>
                                          <p:spTgt spid="1567"/>
                                        </p:tgtEl>
                                      </p:cBhvr>
                                    </p:animEffect>
                                  </p:childTnLst>
                                </p:cTn>
                              </p:par>
                            </p:childTnLst>
                          </p:cTn>
                        </p:par>
                        <p:par>
                          <p:cTn id="68" fill="hold">
                            <p:stCondLst>
                              <p:cond delay="3600"/>
                            </p:stCondLst>
                            <p:childTnLst>
                              <p:par>
                                <p:cTn id="69" presetID="10" presetClass="entr" presetSubtype="0" fill="hold" nodeType="afterEffect">
                                  <p:stCondLst>
                                    <p:cond delay="0"/>
                                  </p:stCondLst>
                                  <p:childTnLst>
                                    <p:set>
                                      <p:cBhvr>
                                        <p:cTn id="70" dur="1" fill="hold">
                                          <p:stCondLst>
                                            <p:cond delay="0"/>
                                          </p:stCondLst>
                                        </p:cTn>
                                        <p:tgtEl>
                                          <p:spTgt spid="1589"/>
                                        </p:tgtEl>
                                        <p:attrNameLst>
                                          <p:attrName>style.visibility</p:attrName>
                                        </p:attrNameLst>
                                      </p:cBhvr>
                                      <p:to>
                                        <p:strVal val="visible"/>
                                      </p:to>
                                    </p:set>
                                    <p:animEffect transition="in" filter="fade">
                                      <p:cBhvr>
                                        <p:cTn id="71" dur="500"/>
                                        <p:tgtEl>
                                          <p:spTgt spid="1589"/>
                                        </p:tgtEl>
                                      </p:cBhvr>
                                    </p:animEffect>
                                  </p:childTnLst>
                                </p:cTn>
                              </p:par>
                            </p:childTnLst>
                          </p:cTn>
                        </p:par>
                        <p:par>
                          <p:cTn id="72" fill="hold">
                            <p:stCondLst>
                              <p:cond delay="4100"/>
                            </p:stCondLst>
                            <p:childTnLst>
                              <p:par>
                                <p:cTn id="73" presetID="16" presetClass="entr" presetSubtype="37" fill="hold" nodeType="afterEffect">
                                  <p:stCondLst>
                                    <p:cond delay="0"/>
                                  </p:stCondLst>
                                  <p:childTnLst>
                                    <p:set>
                                      <p:cBhvr>
                                        <p:cTn id="74" dur="1" fill="hold">
                                          <p:stCondLst>
                                            <p:cond delay="0"/>
                                          </p:stCondLst>
                                        </p:cTn>
                                        <p:tgtEl>
                                          <p:spTgt spid="1586"/>
                                        </p:tgtEl>
                                        <p:attrNameLst>
                                          <p:attrName>style.visibility</p:attrName>
                                        </p:attrNameLst>
                                      </p:cBhvr>
                                      <p:to>
                                        <p:strVal val="visible"/>
                                      </p:to>
                                    </p:set>
                                    <p:animEffect transition="in" filter="barn(outVertical)">
                                      <p:cBhvr>
                                        <p:cTn id="75" dur="500"/>
                                        <p:tgtEl>
                                          <p:spTgt spid="1586"/>
                                        </p:tgtEl>
                                      </p:cBhvr>
                                    </p:animEffect>
                                  </p:childTnLst>
                                </p:cTn>
                              </p:par>
                            </p:childTnLst>
                          </p:cTn>
                        </p:par>
                        <p:par>
                          <p:cTn id="76" fill="hold">
                            <p:stCondLst>
                              <p:cond delay="4600"/>
                            </p:stCondLst>
                            <p:childTnLst>
                              <p:par>
                                <p:cTn id="77" presetID="10" presetClass="entr" presetSubtype="0" fill="hold" grpId="0" nodeType="afterEffect">
                                  <p:stCondLst>
                                    <p:cond delay="0"/>
                                  </p:stCondLst>
                                  <p:childTnLst>
                                    <p:set>
                                      <p:cBhvr>
                                        <p:cTn id="78" dur="1" fill="hold">
                                          <p:stCondLst>
                                            <p:cond delay="0"/>
                                          </p:stCondLst>
                                        </p:cTn>
                                        <p:tgtEl>
                                          <p:spTgt spid="1063"/>
                                        </p:tgtEl>
                                        <p:attrNameLst>
                                          <p:attrName>style.visibility</p:attrName>
                                        </p:attrNameLst>
                                      </p:cBhvr>
                                      <p:to>
                                        <p:strVal val="visible"/>
                                      </p:to>
                                    </p:set>
                                    <p:animEffect transition="in" filter="fade">
                                      <p:cBhvr>
                                        <p:cTn id="79" dur="500"/>
                                        <p:tgtEl>
                                          <p:spTgt spid="1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3" grpId="0" animBg="1"/>
      <p:bldP spid="156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gray">
          <a:xfrm>
            <a:off x="0" y="0"/>
            <a:ext cx="27604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man" descr="AJ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236669" y="4524371"/>
            <a:ext cx="716988" cy="2249421"/>
          </a:xfrm>
          <a:prstGeom prst="rect">
            <a:avLst/>
          </a:prstGeom>
          <a:noFill/>
          <a:ln>
            <a:noFill/>
          </a:ln>
        </p:spPr>
      </p:pic>
      <p:grpSp>
        <p:nvGrpSpPr>
          <p:cNvPr id="2" name="building"/>
          <p:cNvGrpSpPr/>
          <p:nvPr/>
        </p:nvGrpSpPr>
        <p:grpSpPr bwMode="gray">
          <a:xfrm>
            <a:off x="2667000" y="0"/>
            <a:ext cx="6477000" cy="6858000"/>
            <a:chOff x="2667000" y="0"/>
            <a:chExt cx="6477000" cy="6858000"/>
          </a:xfrm>
        </p:grpSpPr>
        <p:sp>
          <p:nvSpPr>
            <p:cNvPr id="48" name="Rectangle 47"/>
            <p:cNvSpPr/>
            <p:nvPr/>
          </p:nvSpPr>
          <p:spPr bwMode="gray">
            <a:xfrm rot="5400000">
              <a:off x="2476500" y="190500"/>
              <a:ext cx="6858000" cy="6477000"/>
            </a:xfrm>
            <a:prstGeom prst="rect">
              <a:avLst/>
            </a:prstGeom>
            <a:gradFill flip="none" rotWithShape="1">
              <a:gsLst>
                <a:gs pos="0">
                  <a:srgbClr val="C0D0D9"/>
                </a:gs>
                <a:gs pos="50000">
                  <a:srgbClr val="E4EAE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Floorplan.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2745669" y="2058931"/>
              <a:ext cx="6398331" cy="4799069"/>
            </a:xfrm>
            <a:prstGeom prst="rect">
              <a:avLst/>
            </a:prstGeom>
          </p:spPr>
        </p:pic>
      </p:grpSp>
      <p:grpSp>
        <p:nvGrpSpPr>
          <p:cNvPr id="3" name="title and logo"/>
          <p:cNvGrpSpPr/>
          <p:nvPr/>
        </p:nvGrpSpPr>
        <p:grpSpPr bwMode="gray">
          <a:xfrm>
            <a:off x="2819401" y="572218"/>
            <a:ext cx="5854840" cy="424732"/>
            <a:chOff x="2819401" y="572218"/>
            <a:chExt cx="5854840" cy="424732"/>
          </a:xfrm>
        </p:grpSpPr>
        <p:pic>
          <p:nvPicPr>
            <p:cNvPr id="87" name="Picture 10" descr="juniper_blac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564438" y="610971"/>
              <a:ext cx="1109803" cy="303429"/>
            </a:xfrm>
            <a:prstGeom prst="rect">
              <a:avLst/>
            </a:prstGeom>
            <a:noFill/>
            <a:ln>
              <a:noFill/>
            </a:ln>
          </p:spPr>
        </p:pic>
        <p:sp>
          <p:nvSpPr>
            <p:cNvPr id="88" name="Title"/>
            <p:cNvSpPr txBox="1">
              <a:spLocks/>
            </p:cNvSpPr>
            <p:nvPr/>
          </p:nvSpPr>
          <p:spPr bwMode="gray">
            <a:xfrm>
              <a:off x="2819401" y="572218"/>
              <a:ext cx="4267200" cy="42473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marL="0" marR="0" lvl="0" indent="0" algn="l" defTabSz="457200" rtl="0" eaLnBrk="1" fontAlgn="base" latinLnBrk="0" hangingPunct="1">
                <a:lnSpc>
                  <a:spcPct val="90000"/>
                </a:lnSpc>
                <a:spcBef>
                  <a:spcPct val="0"/>
                </a:spcBef>
                <a:spcAft>
                  <a:spcPct val="20000"/>
                </a:spcAft>
                <a:buClrTx/>
                <a:buSzTx/>
                <a:buFontTx/>
                <a:buNone/>
                <a:tabLst/>
                <a:defRPr/>
              </a:pPr>
              <a:r>
                <a:rPr kumimoji="0" lang="en-US" sz="2400" b="1" i="0" u="none" strike="noStrike" kern="1200" cap="all" spc="0" normalizeH="0" baseline="0" noProof="0" dirty="0" smtClean="0">
                  <a:ln>
                    <a:noFill/>
                  </a:ln>
                  <a:solidFill>
                    <a:srgbClr val="292929"/>
                  </a:solidFill>
                  <a:effectLst/>
                  <a:uLnTx/>
                  <a:uFillTx/>
                  <a:latin typeface="+mj-lt"/>
                  <a:ea typeface="+mj-ea"/>
                  <a:cs typeface="+mj-cs"/>
                </a:rPr>
                <a:t>SIMPLY CONNECTED</a:t>
              </a:r>
            </a:p>
          </p:txBody>
        </p:sp>
      </p:grpSp>
      <p:grpSp>
        <p:nvGrpSpPr>
          <p:cNvPr id="4" name="orange line"/>
          <p:cNvGrpSpPr/>
          <p:nvPr/>
        </p:nvGrpSpPr>
        <p:grpSpPr bwMode="gray">
          <a:xfrm>
            <a:off x="2879415" y="4652604"/>
            <a:ext cx="1402094" cy="633354"/>
            <a:chOff x="2879415" y="4652604"/>
            <a:chExt cx="1402094" cy="633354"/>
          </a:xfrm>
        </p:grpSpPr>
        <p:sp>
          <p:nvSpPr>
            <p:cNvPr id="41" name="Freeform 40"/>
            <p:cNvSpPr/>
            <p:nvPr/>
          </p:nvSpPr>
          <p:spPr bwMode="gray">
            <a:xfrm rot="556071">
              <a:off x="3794491" y="4652604"/>
              <a:ext cx="487018" cy="96170"/>
            </a:xfrm>
            <a:custGeom>
              <a:avLst/>
              <a:gdLst>
                <a:gd name="connsiteX0" fmla="*/ 0 w 647272"/>
                <a:gd name="connsiteY0" fmla="*/ 688368 h 688368"/>
                <a:gd name="connsiteX1" fmla="*/ 647272 w 647272"/>
                <a:gd name="connsiteY1" fmla="*/ 0 h 688368"/>
                <a:gd name="connsiteX0" fmla="*/ 0 w 609600"/>
                <a:gd name="connsiteY0" fmla="*/ 154968 h 154968"/>
                <a:gd name="connsiteX1" fmla="*/ 609600 w 609600"/>
                <a:gd name="connsiteY1" fmla="*/ 0 h 154968"/>
                <a:gd name="connsiteX0" fmla="*/ 0 w 609600"/>
                <a:gd name="connsiteY0" fmla="*/ 181754 h 181754"/>
                <a:gd name="connsiteX1" fmla="*/ 609600 w 609600"/>
                <a:gd name="connsiteY1" fmla="*/ 26786 h 181754"/>
                <a:gd name="connsiteX0" fmla="*/ 0 w 609600"/>
                <a:gd name="connsiteY0" fmla="*/ 196239 h 196239"/>
                <a:gd name="connsiteX1" fmla="*/ 609600 w 609600"/>
                <a:gd name="connsiteY1" fmla="*/ 41271 h 196239"/>
                <a:gd name="connsiteX0" fmla="*/ 0 w 635619"/>
                <a:gd name="connsiteY0" fmla="*/ 181754 h 181754"/>
                <a:gd name="connsiteX1" fmla="*/ 635619 w 635619"/>
                <a:gd name="connsiteY1" fmla="*/ 142015 h 181754"/>
                <a:gd name="connsiteX0" fmla="*/ 0 w 635619"/>
                <a:gd name="connsiteY0" fmla="*/ 181754 h 181754"/>
                <a:gd name="connsiteX1" fmla="*/ 635619 w 635619"/>
                <a:gd name="connsiteY1" fmla="*/ 142015 h 181754"/>
                <a:gd name="connsiteX0" fmla="*/ 7334 w 642953"/>
                <a:gd name="connsiteY0" fmla="*/ 200804 h 200804"/>
                <a:gd name="connsiteX1" fmla="*/ 0 w 642953"/>
                <a:gd name="connsiteY1" fmla="*/ 174034 h 200804"/>
                <a:gd name="connsiteX2" fmla="*/ 642953 w 642953"/>
                <a:gd name="connsiteY2" fmla="*/ 161065 h 200804"/>
                <a:gd name="connsiteX0" fmla="*/ 7334 w 642953"/>
                <a:gd name="connsiteY0" fmla="*/ 147917 h 147917"/>
                <a:gd name="connsiteX1" fmla="*/ 0 w 642953"/>
                <a:gd name="connsiteY1" fmla="*/ 121147 h 147917"/>
                <a:gd name="connsiteX2" fmla="*/ 642953 w 642953"/>
                <a:gd name="connsiteY2" fmla="*/ 108178 h 147917"/>
                <a:gd name="connsiteX0" fmla="*/ 0 w 642953"/>
                <a:gd name="connsiteY0" fmla="*/ 121147 h 121147"/>
                <a:gd name="connsiteX1" fmla="*/ 642953 w 642953"/>
                <a:gd name="connsiteY1" fmla="*/ 108178 h 121147"/>
                <a:gd name="connsiteX0" fmla="*/ 10782 w 653735"/>
                <a:gd name="connsiteY0" fmla="*/ 121147 h 124723"/>
                <a:gd name="connsiteX1" fmla="*/ 0 w 653735"/>
                <a:gd name="connsiteY1" fmla="*/ 124723 h 124723"/>
                <a:gd name="connsiteX2" fmla="*/ 653735 w 653735"/>
                <a:gd name="connsiteY2" fmla="*/ 108178 h 124723"/>
                <a:gd name="connsiteX0" fmla="*/ 10782 w 653735"/>
                <a:gd name="connsiteY0" fmla="*/ 93921 h 97497"/>
                <a:gd name="connsiteX1" fmla="*/ 0 w 653735"/>
                <a:gd name="connsiteY1" fmla="*/ 97497 h 97497"/>
                <a:gd name="connsiteX2" fmla="*/ 653735 w 653735"/>
                <a:gd name="connsiteY2" fmla="*/ 80952 h 97497"/>
                <a:gd name="connsiteX0" fmla="*/ 10782 w 594727"/>
                <a:gd name="connsiteY0" fmla="*/ 164192 h 167768"/>
                <a:gd name="connsiteX1" fmla="*/ 0 w 594727"/>
                <a:gd name="connsiteY1" fmla="*/ 167768 h 167768"/>
                <a:gd name="connsiteX2" fmla="*/ 594727 w 594727"/>
                <a:gd name="connsiteY2" fmla="*/ 80786 h 167768"/>
                <a:gd name="connsiteX0" fmla="*/ 10782 w 594727"/>
                <a:gd name="connsiteY0" fmla="*/ 97668 h 101244"/>
                <a:gd name="connsiteX1" fmla="*/ 0 w 594727"/>
                <a:gd name="connsiteY1" fmla="*/ 101244 h 101244"/>
                <a:gd name="connsiteX2" fmla="*/ 594727 w 594727"/>
                <a:gd name="connsiteY2" fmla="*/ 14262 h 101244"/>
                <a:gd name="connsiteX0" fmla="*/ 10782 w 594727"/>
                <a:gd name="connsiteY0" fmla="*/ 97668 h 101244"/>
                <a:gd name="connsiteX1" fmla="*/ 0 w 594727"/>
                <a:gd name="connsiteY1" fmla="*/ 101244 h 101244"/>
                <a:gd name="connsiteX2" fmla="*/ 594727 w 594727"/>
                <a:gd name="connsiteY2" fmla="*/ 14262 h 101244"/>
              </a:gdLst>
              <a:ahLst/>
              <a:cxnLst>
                <a:cxn ang="0">
                  <a:pos x="connsiteX0" y="connsiteY0"/>
                </a:cxn>
                <a:cxn ang="0">
                  <a:pos x="connsiteX1" y="connsiteY1"/>
                </a:cxn>
                <a:cxn ang="0">
                  <a:pos x="connsiteX2" y="connsiteY2"/>
                </a:cxn>
              </a:cxnLst>
              <a:rect l="l" t="t" r="r" b="b"/>
              <a:pathLst>
                <a:path w="594727" h="101244">
                  <a:moveTo>
                    <a:pt x="10782" y="97668"/>
                  </a:moveTo>
                  <a:lnTo>
                    <a:pt x="0" y="101244"/>
                  </a:lnTo>
                  <a:cubicBezTo>
                    <a:pt x="177690" y="35052"/>
                    <a:pt x="252171" y="0"/>
                    <a:pt x="594727" y="14262"/>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56"/>
            <p:cNvSpPr/>
            <p:nvPr/>
          </p:nvSpPr>
          <p:spPr bwMode="gray">
            <a:xfrm rot="20556228">
              <a:off x="2879415" y="5046741"/>
              <a:ext cx="529565" cy="239217"/>
            </a:xfrm>
            <a:custGeom>
              <a:avLst/>
              <a:gdLst>
                <a:gd name="connsiteX0" fmla="*/ 0 w 647272"/>
                <a:gd name="connsiteY0" fmla="*/ 688368 h 688368"/>
                <a:gd name="connsiteX1" fmla="*/ 647272 w 647272"/>
                <a:gd name="connsiteY1" fmla="*/ 0 h 688368"/>
                <a:gd name="connsiteX0" fmla="*/ 83885 w 731157"/>
                <a:gd name="connsiteY0" fmla="*/ 688368 h 706970"/>
                <a:gd name="connsiteX1" fmla="*/ 0 w 731157"/>
                <a:gd name="connsiteY1" fmla="*/ 706970 h 706970"/>
                <a:gd name="connsiteX2" fmla="*/ 731157 w 731157"/>
                <a:gd name="connsiteY2" fmla="*/ 0 h 706970"/>
                <a:gd name="connsiteX0" fmla="*/ 83885 w 731157"/>
                <a:gd name="connsiteY0" fmla="*/ 688368 h 706970"/>
                <a:gd name="connsiteX1" fmla="*/ 0 w 731157"/>
                <a:gd name="connsiteY1" fmla="*/ 706970 h 706970"/>
                <a:gd name="connsiteX2" fmla="*/ 731157 w 731157"/>
                <a:gd name="connsiteY2" fmla="*/ 0 h 706970"/>
                <a:gd name="connsiteX0" fmla="*/ 186547 w 833819"/>
                <a:gd name="connsiteY0" fmla="*/ 688368 h 914139"/>
                <a:gd name="connsiteX1" fmla="*/ 0 w 833819"/>
                <a:gd name="connsiteY1" fmla="*/ 914139 h 914139"/>
                <a:gd name="connsiteX2" fmla="*/ 833819 w 833819"/>
                <a:gd name="connsiteY2" fmla="*/ 0 h 914139"/>
                <a:gd name="connsiteX0" fmla="*/ 186547 w 833819"/>
                <a:gd name="connsiteY0" fmla="*/ 688368 h 914139"/>
                <a:gd name="connsiteX1" fmla="*/ 0 w 833819"/>
                <a:gd name="connsiteY1" fmla="*/ 914139 h 914139"/>
                <a:gd name="connsiteX2" fmla="*/ 833819 w 833819"/>
                <a:gd name="connsiteY2" fmla="*/ 0 h 914139"/>
                <a:gd name="connsiteX0" fmla="*/ 0 w 833819"/>
                <a:gd name="connsiteY0" fmla="*/ 914139 h 914139"/>
                <a:gd name="connsiteX1" fmla="*/ 833819 w 833819"/>
                <a:gd name="connsiteY1" fmla="*/ 0 h 914139"/>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14731"/>
                <a:gd name="connsiteY0" fmla="*/ 909832 h 918079"/>
                <a:gd name="connsiteX1" fmla="*/ 0 w 814731"/>
                <a:gd name="connsiteY1" fmla="*/ 918079 h 918079"/>
                <a:gd name="connsiteX2" fmla="*/ 814731 w 814731"/>
                <a:gd name="connsiteY2" fmla="*/ 0 h 918079"/>
                <a:gd name="connsiteX0" fmla="*/ 0 w 813053"/>
                <a:gd name="connsiteY0" fmla="*/ 909832 h 909833"/>
                <a:gd name="connsiteX1" fmla="*/ 367986 w 813053"/>
                <a:gd name="connsiteY1" fmla="*/ 482627 h 909833"/>
                <a:gd name="connsiteX2" fmla="*/ 813053 w 813053"/>
                <a:gd name="connsiteY2" fmla="*/ 0 h 909833"/>
                <a:gd name="connsiteX0" fmla="*/ 0 w 445067"/>
                <a:gd name="connsiteY0" fmla="*/ 482627 h 482627"/>
                <a:gd name="connsiteX1" fmla="*/ 445067 w 445067"/>
                <a:gd name="connsiteY1" fmla="*/ 0 h 482627"/>
                <a:gd name="connsiteX0" fmla="*/ 0 w 520513"/>
                <a:gd name="connsiteY0" fmla="*/ 470448 h 470448"/>
                <a:gd name="connsiteX1" fmla="*/ 520513 w 520513"/>
                <a:gd name="connsiteY1" fmla="*/ 0 h 470448"/>
                <a:gd name="connsiteX0" fmla="*/ 0 w 520513"/>
                <a:gd name="connsiteY0" fmla="*/ 470448 h 470448"/>
                <a:gd name="connsiteX1" fmla="*/ 520513 w 520513"/>
                <a:gd name="connsiteY1" fmla="*/ 0 h 470448"/>
                <a:gd name="connsiteX0" fmla="*/ 0 w 520513"/>
                <a:gd name="connsiteY0" fmla="*/ 470447 h 470447"/>
                <a:gd name="connsiteX1" fmla="*/ 520513 w 520513"/>
                <a:gd name="connsiteY1" fmla="*/ 0 h 470447"/>
                <a:gd name="connsiteX0" fmla="*/ 0 w 453229"/>
                <a:gd name="connsiteY0" fmla="*/ 595212 h 595213"/>
                <a:gd name="connsiteX1" fmla="*/ 453229 w 453229"/>
                <a:gd name="connsiteY1" fmla="*/ 0 h 595213"/>
                <a:gd name="connsiteX0" fmla="*/ 0 w 453229"/>
                <a:gd name="connsiteY0" fmla="*/ 595212 h 595212"/>
                <a:gd name="connsiteX1" fmla="*/ 453229 w 453229"/>
                <a:gd name="connsiteY1" fmla="*/ 0 h 595212"/>
                <a:gd name="connsiteX0" fmla="*/ 0 w 453229"/>
                <a:gd name="connsiteY0" fmla="*/ 595212 h 595212"/>
                <a:gd name="connsiteX1" fmla="*/ 453229 w 453229"/>
                <a:gd name="connsiteY1" fmla="*/ 0 h 595212"/>
                <a:gd name="connsiteX0" fmla="*/ 0 w 1373998"/>
                <a:gd name="connsiteY0" fmla="*/ 1702172 h 1702173"/>
                <a:gd name="connsiteX1" fmla="*/ 1373998 w 1373998"/>
                <a:gd name="connsiteY1" fmla="*/ 0 h 1702173"/>
                <a:gd name="connsiteX0" fmla="*/ 0 w 1373998"/>
                <a:gd name="connsiteY0" fmla="*/ 1702172 h 1702172"/>
                <a:gd name="connsiteX1" fmla="*/ 1373998 w 1373998"/>
                <a:gd name="connsiteY1" fmla="*/ 0 h 1702172"/>
                <a:gd name="connsiteX0" fmla="*/ 0 w 1373998"/>
                <a:gd name="connsiteY0" fmla="*/ 1702172 h 1702172"/>
                <a:gd name="connsiteX1" fmla="*/ 1373998 w 1373998"/>
                <a:gd name="connsiteY1" fmla="*/ 0 h 1702172"/>
                <a:gd name="connsiteX0" fmla="*/ 0 w 1536577"/>
                <a:gd name="connsiteY0" fmla="*/ 1850810 h 1850810"/>
                <a:gd name="connsiteX1" fmla="*/ 706729 w 1536577"/>
                <a:gd name="connsiteY1" fmla="*/ 797932 h 1850810"/>
                <a:gd name="connsiteX2" fmla="*/ 1373998 w 1536577"/>
                <a:gd name="connsiteY2" fmla="*/ 148638 h 1850810"/>
                <a:gd name="connsiteX0" fmla="*/ 13658 w 843506"/>
                <a:gd name="connsiteY0" fmla="*/ 797930 h 797930"/>
                <a:gd name="connsiteX1" fmla="*/ 680927 w 843506"/>
                <a:gd name="connsiteY1" fmla="*/ 148636 h 797930"/>
                <a:gd name="connsiteX0" fmla="*/ 13658 w 835922"/>
                <a:gd name="connsiteY0" fmla="*/ 822347 h 822347"/>
                <a:gd name="connsiteX1" fmla="*/ 256125 w 835922"/>
                <a:gd name="connsiteY1" fmla="*/ 562343 h 822347"/>
                <a:gd name="connsiteX2" fmla="*/ 680927 w 835922"/>
                <a:gd name="connsiteY2" fmla="*/ 173053 h 822347"/>
                <a:gd name="connsiteX0" fmla="*/ 13658 w 835922"/>
                <a:gd name="connsiteY0" fmla="*/ 822345 h 822345"/>
                <a:gd name="connsiteX1" fmla="*/ 256125 w 835922"/>
                <a:gd name="connsiteY1" fmla="*/ 562341 h 822345"/>
                <a:gd name="connsiteX2" fmla="*/ 680927 w 835922"/>
                <a:gd name="connsiteY2" fmla="*/ 173051 h 822345"/>
                <a:gd name="connsiteX0" fmla="*/ 0 w 667270"/>
                <a:gd name="connsiteY0" fmla="*/ 649294 h 649294"/>
                <a:gd name="connsiteX1" fmla="*/ 667269 w 667270"/>
                <a:gd name="connsiteY1" fmla="*/ 0 h 649294"/>
                <a:gd name="connsiteX0" fmla="*/ 0 w 634533"/>
                <a:gd name="connsiteY0" fmla="*/ 638479 h 638479"/>
                <a:gd name="connsiteX1" fmla="*/ 634532 w 634533"/>
                <a:gd name="connsiteY1" fmla="*/ 0 h 638479"/>
                <a:gd name="connsiteX0" fmla="*/ 0 w 634532"/>
                <a:gd name="connsiteY0" fmla="*/ 638479 h 638479"/>
                <a:gd name="connsiteX1" fmla="*/ 634532 w 634532"/>
                <a:gd name="connsiteY1" fmla="*/ 0 h 638479"/>
                <a:gd name="connsiteX0" fmla="*/ 104 w 634636"/>
                <a:gd name="connsiteY0" fmla="*/ 638479 h 638479"/>
                <a:gd name="connsiteX1" fmla="*/ 8563 w 634636"/>
                <a:gd name="connsiteY1" fmla="*/ 593380 h 638479"/>
                <a:gd name="connsiteX2" fmla="*/ 634636 w 634636"/>
                <a:gd name="connsiteY2" fmla="*/ 0 h 638479"/>
                <a:gd name="connsiteX0" fmla="*/ 104 w 634636"/>
                <a:gd name="connsiteY0" fmla="*/ 638479 h 638479"/>
                <a:gd name="connsiteX1" fmla="*/ 8563 w 634636"/>
                <a:gd name="connsiteY1" fmla="*/ 593380 h 638479"/>
                <a:gd name="connsiteX2" fmla="*/ 634636 w 634636"/>
                <a:gd name="connsiteY2" fmla="*/ 0 h 638479"/>
                <a:gd name="connsiteX0" fmla="*/ 104 w 668741"/>
                <a:gd name="connsiteY0" fmla="*/ 759744 h 759744"/>
                <a:gd name="connsiteX1" fmla="*/ 42668 w 668741"/>
                <a:gd name="connsiteY1" fmla="*/ 593380 h 759744"/>
                <a:gd name="connsiteX2" fmla="*/ 668741 w 668741"/>
                <a:gd name="connsiteY2" fmla="*/ 0 h 759744"/>
                <a:gd name="connsiteX0" fmla="*/ 0 w 626073"/>
                <a:gd name="connsiteY0" fmla="*/ 593380 h 593380"/>
                <a:gd name="connsiteX1" fmla="*/ 626073 w 626073"/>
                <a:gd name="connsiteY1" fmla="*/ 0 h 593380"/>
                <a:gd name="connsiteX0" fmla="*/ 0 w 650628"/>
                <a:gd name="connsiteY0" fmla="*/ 601492 h 601492"/>
                <a:gd name="connsiteX1" fmla="*/ 650628 w 650628"/>
                <a:gd name="connsiteY1" fmla="*/ 0 h 601492"/>
              </a:gdLst>
              <a:ahLst/>
              <a:cxnLst>
                <a:cxn ang="0">
                  <a:pos x="connsiteX0" y="connsiteY0"/>
                </a:cxn>
                <a:cxn ang="0">
                  <a:pos x="connsiteX1" y="connsiteY1"/>
                </a:cxn>
              </a:cxnLst>
              <a:rect l="l" t="t" r="r" b="b"/>
              <a:pathLst>
                <a:path w="650628" h="601492">
                  <a:moveTo>
                    <a:pt x="0" y="601492"/>
                  </a:moveTo>
                  <a:cubicBezTo>
                    <a:pt x="156844" y="380278"/>
                    <a:pt x="259948" y="241072"/>
                    <a:pt x="650628" y="0"/>
                  </a:cubicBezTo>
                </a:path>
              </a:pathLst>
            </a:custGeom>
            <a:ln w="57150" cap="rnd">
              <a:solidFill>
                <a:schemeClr val="accent3"/>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 name="rays router"/>
          <p:cNvGrpSpPr/>
          <p:nvPr/>
        </p:nvGrpSpPr>
        <p:grpSpPr bwMode="gray">
          <a:xfrm>
            <a:off x="4173379" y="3794856"/>
            <a:ext cx="639703" cy="235128"/>
            <a:chOff x="4152439" y="3794856"/>
            <a:chExt cx="639703" cy="235128"/>
          </a:xfrm>
        </p:grpSpPr>
        <p:pic>
          <p:nvPicPr>
            <p:cNvPr id="63" name="rays router" descr="Airwaves.png"/>
            <p:cNvPicPr>
              <a:picLocks noChangeAspect="1"/>
            </p:cNvPicPr>
            <p:nvPr/>
          </p:nvPicPr>
          <p:blipFill>
            <a:blip r:embed="rId6"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bwMode="gray">
            <a:xfrm>
              <a:off x="4152439" y="3794856"/>
              <a:ext cx="226731" cy="235128"/>
            </a:xfrm>
            <a:prstGeom prst="rect">
              <a:avLst/>
            </a:prstGeom>
            <a:noFill/>
            <a:ln>
              <a:noFill/>
            </a:ln>
            <a:effectLst/>
          </p:spPr>
        </p:pic>
        <p:pic>
          <p:nvPicPr>
            <p:cNvPr id="61" name="rays router" descr="Airwaves.png"/>
            <p:cNvPicPr>
              <a:picLocks noChangeAspect="1"/>
            </p:cNvPicPr>
            <p:nvPr/>
          </p:nvPicPr>
          <p:blipFill>
            <a:blip r:embed="rId6"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bwMode="gray">
            <a:xfrm flipH="1">
              <a:off x="4565411" y="3794856"/>
              <a:ext cx="226731" cy="235128"/>
            </a:xfrm>
            <a:prstGeom prst="rect">
              <a:avLst/>
            </a:prstGeom>
            <a:noFill/>
            <a:ln>
              <a:noFill/>
            </a:ln>
            <a:effectLst/>
          </p:spPr>
        </p:pic>
      </p:grpSp>
      <p:sp>
        <p:nvSpPr>
          <p:cNvPr id="78" name="1"/>
          <p:cNvSpPr/>
          <p:nvPr/>
        </p:nvSpPr>
        <p:spPr bwMode="gray">
          <a:xfrm>
            <a:off x="3929551" y="4401942"/>
            <a:ext cx="548640" cy="548640"/>
          </a:xfrm>
          <a:prstGeom prst="ellipse">
            <a:avLst/>
          </a:prstGeom>
          <a:solidFill>
            <a:schemeClr val="accent3"/>
          </a:solidFill>
          <a:ln w="28575" algn="ctr">
            <a:solidFill>
              <a:schemeClr val="bg1"/>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chemeClr val="bg1"/>
                </a:solidFill>
                <a:latin typeface="+mn-lt"/>
                <a:cs typeface="+mn-cs"/>
              </a:rPr>
              <a:t>1</a:t>
            </a:r>
          </a:p>
        </p:txBody>
      </p:sp>
      <p:pic>
        <p:nvPicPr>
          <p:cNvPr id="37" name="iPad" descr="Ipad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1676400" y="3869251"/>
            <a:ext cx="687995" cy="538491"/>
          </a:xfrm>
          <a:prstGeom prst="rect">
            <a:avLst/>
          </a:prstGeom>
        </p:spPr>
      </p:pic>
      <p:pic>
        <p:nvPicPr>
          <p:cNvPr id="38" name="phone" descr="Smartphone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2032261" y="4561947"/>
            <a:ext cx="332134" cy="601431"/>
          </a:xfrm>
          <a:prstGeom prst="rect">
            <a:avLst/>
          </a:prstGeom>
        </p:spPr>
      </p:pic>
      <p:pic>
        <p:nvPicPr>
          <p:cNvPr id="39" name="rays iPad" descr="Airwaves.png"/>
          <p:cNvPicPr>
            <a:picLocks noChangeAspect="1"/>
          </p:cNvPicPr>
          <p:nvPr/>
        </p:nvPicPr>
        <p:blipFill>
          <a:blip r:embed="rId9" cstate="email">
            <a:duotone>
              <a:schemeClr val="accent6">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flipH="1">
            <a:off x="2281528" y="3733800"/>
            <a:ext cx="226730" cy="235128"/>
          </a:xfrm>
          <a:prstGeom prst="rect">
            <a:avLst/>
          </a:prstGeom>
          <a:noFill/>
          <a:ln>
            <a:noFill/>
          </a:ln>
          <a:effectLst/>
        </p:spPr>
      </p:pic>
      <p:pic>
        <p:nvPicPr>
          <p:cNvPr id="40" name="rays phone" descr="Airwaves.png"/>
          <p:cNvPicPr>
            <a:picLocks noChangeAspect="1"/>
          </p:cNvPicPr>
          <p:nvPr/>
        </p:nvPicPr>
        <p:blipFill>
          <a:blip r:embed="rId9" cstate="email">
            <a:duotone>
              <a:schemeClr val="accent6">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flipH="1">
            <a:off x="2281528" y="4450137"/>
            <a:ext cx="226730" cy="235128"/>
          </a:xfrm>
          <a:prstGeom prst="rect">
            <a:avLst/>
          </a:prstGeom>
          <a:noFill/>
          <a:ln>
            <a:noFill/>
          </a:ln>
          <a:effectLst/>
        </p:spPr>
      </p:pic>
      <p:cxnSp>
        <p:nvCxnSpPr>
          <p:cNvPr id="45" name="red iPad"/>
          <p:cNvCxnSpPr/>
          <p:nvPr/>
        </p:nvCxnSpPr>
        <p:spPr bwMode="gray">
          <a:xfrm>
            <a:off x="2431228" y="4223544"/>
            <a:ext cx="1783080"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30" name="red phone"/>
          <p:cNvSpPr>
            <a:spLocks/>
          </p:cNvSpPr>
          <p:nvPr/>
        </p:nvSpPr>
        <p:spPr bwMode="gray">
          <a:xfrm>
            <a:off x="2431228" y="4314055"/>
            <a:ext cx="1755775" cy="473075"/>
          </a:xfrm>
          <a:custGeom>
            <a:avLst/>
            <a:gdLst/>
            <a:ahLst/>
            <a:cxnLst>
              <a:cxn ang="0">
                <a:pos x="0" y="298"/>
              </a:cxn>
              <a:cxn ang="0">
                <a:pos x="384" y="298"/>
              </a:cxn>
              <a:cxn ang="0">
                <a:pos x="1106" y="0"/>
              </a:cxn>
            </a:cxnLst>
            <a:rect l="0" t="0" r="r" b="b"/>
            <a:pathLst>
              <a:path w="1106" h="298">
                <a:moveTo>
                  <a:pt x="0" y="298"/>
                </a:moveTo>
                <a:lnTo>
                  <a:pt x="384" y="298"/>
                </a:lnTo>
                <a:lnTo>
                  <a:pt x="1106" y="0"/>
                </a:lnTo>
              </a:path>
            </a:pathLst>
          </a:cu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cxnSp>
        <p:nvCxnSpPr>
          <p:cNvPr id="67" name="green iPad"/>
          <p:cNvCxnSpPr/>
          <p:nvPr/>
        </p:nvCxnSpPr>
        <p:spPr bwMode="gray">
          <a:xfrm>
            <a:off x="2431228" y="4223544"/>
            <a:ext cx="1783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71" name="green phone"/>
          <p:cNvSpPr>
            <a:spLocks/>
          </p:cNvSpPr>
          <p:nvPr/>
        </p:nvSpPr>
        <p:spPr bwMode="gray">
          <a:xfrm>
            <a:off x="2431228" y="4314055"/>
            <a:ext cx="1755775" cy="473075"/>
          </a:xfrm>
          <a:custGeom>
            <a:avLst/>
            <a:gdLst/>
            <a:ahLst/>
            <a:cxnLst>
              <a:cxn ang="0">
                <a:pos x="0" y="298"/>
              </a:cxn>
              <a:cxn ang="0">
                <a:pos x="384" y="298"/>
              </a:cxn>
              <a:cxn ang="0">
                <a:pos x="1106" y="0"/>
              </a:cxn>
            </a:cxnLst>
            <a:rect l="0" t="0" r="r" b="b"/>
            <a:pathLst>
              <a:path w="1106" h="298">
                <a:moveTo>
                  <a:pt x="0" y="298"/>
                </a:moveTo>
                <a:lnTo>
                  <a:pt x="384" y="298"/>
                </a:lnTo>
                <a:lnTo>
                  <a:pt x="1106" y="0"/>
                </a:lnTo>
              </a:path>
            </a:pathLst>
          </a:cu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43" name="checkmark1"/>
          <p:cNvSpPr/>
          <p:nvPr/>
        </p:nvSpPr>
        <p:spPr bwMode="gray">
          <a:xfrm>
            <a:off x="2590800" y="3872786"/>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sp>
        <p:nvSpPr>
          <p:cNvPr id="70" name="checkmark2"/>
          <p:cNvSpPr/>
          <p:nvPr/>
        </p:nvSpPr>
        <p:spPr bwMode="gray">
          <a:xfrm>
            <a:off x="2590800" y="4424581"/>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cxnSp>
        <p:nvCxnSpPr>
          <p:cNvPr id="44" name="red3"/>
          <p:cNvCxnSpPr/>
          <p:nvPr/>
        </p:nvCxnSpPr>
        <p:spPr bwMode="gray">
          <a:xfrm rot="5400000">
            <a:off x="402336" y="978408"/>
            <a:ext cx="815080"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7" name="red2"/>
          <p:cNvCxnSpPr/>
          <p:nvPr/>
        </p:nvCxnSpPr>
        <p:spPr bwMode="gray">
          <a:xfrm rot="10800000">
            <a:off x="791110" y="1452287"/>
            <a:ext cx="3624572"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1" name="red1"/>
          <p:cNvCxnSpPr/>
          <p:nvPr/>
        </p:nvCxnSpPr>
        <p:spPr bwMode="gray">
          <a:xfrm rot="5400000">
            <a:off x="3276599" y="2675964"/>
            <a:ext cx="2447365"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4" name="green3"/>
          <p:cNvCxnSpPr/>
          <p:nvPr/>
        </p:nvCxnSpPr>
        <p:spPr bwMode="gray">
          <a:xfrm rot="5400000">
            <a:off x="402336" y="978408"/>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65" name="green2"/>
          <p:cNvCxnSpPr/>
          <p:nvPr/>
        </p:nvCxnSpPr>
        <p:spPr bwMode="gray">
          <a:xfrm rot="10800000">
            <a:off x="791110" y="1452287"/>
            <a:ext cx="362457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66" name="green1"/>
          <p:cNvCxnSpPr/>
          <p:nvPr/>
        </p:nvCxnSpPr>
        <p:spPr bwMode="gray">
          <a:xfrm rot="5400000">
            <a:off x="3276599" y="2675964"/>
            <a:ext cx="2447365"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6" name="network"/>
          <p:cNvGrpSpPr/>
          <p:nvPr/>
        </p:nvGrpSpPr>
        <p:grpSpPr bwMode="gray">
          <a:xfrm>
            <a:off x="131669" y="71918"/>
            <a:ext cx="2038047" cy="1117866"/>
            <a:chOff x="131669" y="71918"/>
            <a:chExt cx="2038047" cy="1117866"/>
          </a:xfrm>
        </p:grpSpPr>
        <p:pic>
          <p:nvPicPr>
            <p:cNvPr id="46" name="Picture 45" descr="Datacenter1-switch2.png"/>
            <p:cNvPicPr>
              <a:picLocks noChangeAspect="1"/>
            </p:cNvPicPr>
            <p:nvPr/>
          </p:nvPicPr>
          <p:blipFill>
            <a:blip r:embed="rId10"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49" name="Picture 48" descr="Datacenter1a.png"/>
            <p:cNvPicPr>
              <a:picLocks noChangeAspect="1"/>
            </p:cNvPicPr>
            <p:nvPr/>
          </p:nvPicPr>
          <p:blipFill>
            <a:blip r:embed="rId11"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pic>
          <p:nvPicPr>
            <p:cNvPr id="50" name="Picture 49" descr="Datacenter1a.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gray">
            <a:xfrm>
              <a:off x="359594" y="181991"/>
              <a:ext cx="574549" cy="829658"/>
            </a:xfrm>
            <a:prstGeom prst="rect">
              <a:avLst/>
            </a:prstGeom>
          </p:spPr>
        </p:pic>
        <p:pic>
          <p:nvPicPr>
            <p:cNvPr id="52" name="Picture 51" descr="Datacenter1-switch1.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bwMode="gray">
            <a:xfrm>
              <a:off x="131669" y="785986"/>
              <a:ext cx="343460" cy="403798"/>
            </a:xfrm>
            <a:prstGeom prst="rect">
              <a:avLst/>
            </a:prstGeom>
          </p:spPr>
        </p:pic>
        <p:sp>
          <p:nvSpPr>
            <p:cNvPr id="60" name="TextBox 59"/>
            <p:cNvSpPr txBox="1"/>
            <p:nvPr/>
          </p:nvSpPr>
          <p:spPr bwMode="gray">
            <a:xfrm>
              <a:off x="1714463" y="90101"/>
              <a:ext cx="455253" cy="138499"/>
            </a:xfrm>
            <a:prstGeom prst="rect">
              <a:avLst/>
            </a:prstGeom>
            <a:noFill/>
          </p:spPr>
          <p:txBody>
            <a:bodyPr wrap="none" lIns="0" tIns="0" rIns="0" bIns="0" rtlCol="0" anchor="ctr" anchorCtr="0">
              <a:spAutoFit/>
            </a:bodyPr>
            <a:lstStyle/>
            <a:p>
              <a:pPr algn="ctr"/>
              <a:r>
                <a:rPr lang="en-US" sz="900" b="1" dirty="0" smtClean="0">
                  <a:solidFill>
                    <a:srgbClr val="214153"/>
                  </a:solidFill>
                </a:rPr>
                <a:t>Network</a:t>
              </a:r>
              <a:endParaRPr lang="en-US" sz="900" b="1" dirty="0">
                <a:solidFill>
                  <a:srgbClr val="214153"/>
                </a:solidFill>
              </a:endParaRPr>
            </a:p>
          </p:txBody>
        </p:sp>
      </p:grpSp>
      <p:pic>
        <p:nvPicPr>
          <p:cNvPr id="58" name="router" descr="wla422-432-522.png"/>
          <p:cNvPicPr>
            <a:picLocks noChangeAspect="1"/>
          </p:cNvPicPr>
          <p:nvPr/>
        </p:nvPicPr>
        <p:blipFill>
          <a:blip r:embed="rId14" cstate="print"/>
          <a:stretch>
            <a:fillRect/>
          </a:stretch>
        </p:blipFill>
        <p:spPr bwMode="gray">
          <a:xfrm>
            <a:off x="4201508" y="3791622"/>
            <a:ext cx="577756" cy="635779"/>
          </a:xfrm>
          <a:prstGeom prst="rect">
            <a:avLst/>
          </a:prstGeom>
        </p:spPr>
      </p:pic>
      <p:sp>
        <p:nvSpPr>
          <p:cNvPr id="54" name="TextBox 53"/>
          <p:cNvSpPr txBox="1"/>
          <p:nvPr/>
        </p:nvSpPr>
        <p:spPr>
          <a:xfrm>
            <a:off x="71352" y="1598119"/>
            <a:ext cx="5314275" cy="923330"/>
          </a:xfrm>
          <a:prstGeom prst="rect">
            <a:avLst/>
          </a:prstGeom>
          <a:noFill/>
        </p:spPr>
        <p:txBody>
          <a:bodyPr wrap="none" rtlCol="0">
            <a:spAutoFit/>
          </a:bodyPr>
          <a:lstStyle/>
          <a:p>
            <a:pPr marL="285750" indent="-285750">
              <a:buFont typeface="Arial"/>
              <a:buChar char="•"/>
            </a:pPr>
            <a:r>
              <a:rPr lang="en-US" b="1" dirty="0" smtClean="0">
                <a:solidFill>
                  <a:schemeClr val="accent1"/>
                </a:solidFill>
              </a:rPr>
              <a:t>Coordinated Threat Control</a:t>
            </a:r>
          </a:p>
          <a:p>
            <a:pPr marL="285750" indent="-285750">
              <a:buFont typeface="Arial"/>
              <a:buChar char="•"/>
            </a:pPr>
            <a:r>
              <a:rPr lang="en-US" b="1" dirty="0" smtClean="0"/>
              <a:t>Wireless – scalability, simplicity, automation</a:t>
            </a:r>
          </a:p>
          <a:p>
            <a:pPr marL="285750" indent="-285750">
              <a:buFont typeface="Arial"/>
              <a:buChar char="•"/>
            </a:pPr>
            <a:r>
              <a:rPr lang="en-US" b="1" dirty="0" smtClean="0"/>
              <a:t>Next – managing congestion</a:t>
            </a:r>
            <a:endParaRPr lang="en-US" b="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53" presetClass="entr" presetSubtype="0" fill="hold" grpId="0" nodeType="withEffect">
                                  <p:stCondLst>
                                    <p:cond delay="400"/>
                                  </p:stCondLst>
                                  <p:childTnLst>
                                    <p:set>
                                      <p:cBhvr>
                                        <p:cTn id="9" dur="1" fill="hold">
                                          <p:stCondLst>
                                            <p:cond delay="0"/>
                                          </p:stCondLst>
                                        </p:cTn>
                                        <p:tgtEl>
                                          <p:spTgt spid="78"/>
                                        </p:tgtEl>
                                        <p:attrNameLst>
                                          <p:attrName>style.visibility</p:attrName>
                                        </p:attrNameLst>
                                      </p:cBhvr>
                                      <p:to>
                                        <p:strVal val="visible"/>
                                      </p:to>
                                    </p:set>
                                    <p:anim calcmode="lin" valueType="num">
                                      <p:cBhvr>
                                        <p:cTn id="10" dur="500" fill="hold"/>
                                        <p:tgtEl>
                                          <p:spTgt spid="78"/>
                                        </p:tgtEl>
                                        <p:attrNameLst>
                                          <p:attrName>ppt_w</p:attrName>
                                        </p:attrNameLst>
                                      </p:cBhvr>
                                      <p:tavLst>
                                        <p:tav tm="0">
                                          <p:val>
                                            <p:fltVal val="0"/>
                                          </p:val>
                                        </p:tav>
                                        <p:tav tm="100000">
                                          <p:val>
                                            <p:strVal val="#ppt_w"/>
                                          </p:val>
                                        </p:tav>
                                      </p:tavLst>
                                    </p:anim>
                                    <p:anim calcmode="lin" valueType="num">
                                      <p:cBhvr>
                                        <p:cTn id="11" dur="500" fill="hold"/>
                                        <p:tgtEl>
                                          <p:spTgt spid="78"/>
                                        </p:tgtEl>
                                        <p:attrNameLst>
                                          <p:attrName>ppt_h</p:attrName>
                                        </p:attrNameLst>
                                      </p:cBhvr>
                                      <p:tavLst>
                                        <p:tav tm="0">
                                          <p:val>
                                            <p:fltVal val="0"/>
                                          </p:val>
                                        </p:tav>
                                        <p:tav tm="100000">
                                          <p:val>
                                            <p:strVal val="#ppt_h"/>
                                          </p:val>
                                        </p:tav>
                                      </p:tavLst>
                                    </p:anim>
                                    <p:animEffect transition="in" filter="fade">
                                      <p:cBhvr>
                                        <p:cTn id="12" dur="500"/>
                                        <p:tgtEl>
                                          <p:spTgt spid="78"/>
                                        </p:tgtEl>
                                      </p:cBhvr>
                                    </p:animEffect>
                                  </p:childTnLst>
                                </p:cTn>
                              </p:par>
                              <p:par>
                                <p:cTn id="13" presetID="10" presetClass="entr" presetSubtype="0" fill="hold" nodeType="withEffect">
                                  <p:stCondLst>
                                    <p:cond delay="80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300"/>
                            </p:stCondLst>
                            <p:childTnLst>
                              <p:par>
                                <p:cTn id="17" presetID="53" presetClass="entr" presetSubtype="0" repeatCount="indefinite"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400" fill="hold"/>
                                        <p:tgtEl>
                                          <p:spTgt spid="39"/>
                                        </p:tgtEl>
                                        <p:attrNameLst>
                                          <p:attrName>ppt_w</p:attrName>
                                        </p:attrNameLst>
                                      </p:cBhvr>
                                      <p:tavLst>
                                        <p:tav tm="0">
                                          <p:val>
                                            <p:fltVal val="0"/>
                                          </p:val>
                                        </p:tav>
                                        <p:tav tm="100000">
                                          <p:val>
                                            <p:strVal val="#ppt_w"/>
                                          </p:val>
                                        </p:tav>
                                      </p:tavLst>
                                    </p:anim>
                                    <p:anim calcmode="lin" valueType="num">
                                      <p:cBhvr>
                                        <p:cTn id="20" dur="400" fill="hold"/>
                                        <p:tgtEl>
                                          <p:spTgt spid="39"/>
                                        </p:tgtEl>
                                        <p:attrNameLst>
                                          <p:attrName>ppt_h</p:attrName>
                                        </p:attrNameLst>
                                      </p:cBhvr>
                                      <p:tavLst>
                                        <p:tav tm="0">
                                          <p:val>
                                            <p:fltVal val="0"/>
                                          </p:val>
                                        </p:tav>
                                        <p:tav tm="100000">
                                          <p:val>
                                            <p:strVal val="#ppt_h"/>
                                          </p:val>
                                        </p:tav>
                                      </p:tavLst>
                                    </p:anim>
                                    <p:animEffect transition="in" filter="fade">
                                      <p:cBhvr>
                                        <p:cTn id="21" dur="400"/>
                                        <p:tgtEl>
                                          <p:spTgt spid="39"/>
                                        </p:tgtEl>
                                      </p:cBhvr>
                                    </p:animEffect>
                                  </p:childTnLst>
                                </p:cTn>
                              </p:par>
                              <p:par>
                                <p:cTn id="22" presetID="53" presetClass="entr" presetSubtype="0" repeatCount="indefinite"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400" fill="hold"/>
                                        <p:tgtEl>
                                          <p:spTgt spid="40"/>
                                        </p:tgtEl>
                                        <p:attrNameLst>
                                          <p:attrName>ppt_w</p:attrName>
                                        </p:attrNameLst>
                                      </p:cBhvr>
                                      <p:tavLst>
                                        <p:tav tm="0">
                                          <p:val>
                                            <p:fltVal val="0"/>
                                          </p:val>
                                        </p:tav>
                                        <p:tav tm="100000">
                                          <p:val>
                                            <p:strVal val="#ppt_w"/>
                                          </p:val>
                                        </p:tav>
                                      </p:tavLst>
                                    </p:anim>
                                    <p:anim calcmode="lin" valueType="num">
                                      <p:cBhvr>
                                        <p:cTn id="25" dur="400" fill="hold"/>
                                        <p:tgtEl>
                                          <p:spTgt spid="40"/>
                                        </p:tgtEl>
                                        <p:attrNameLst>
                                          <p:attrName>ppt_h</p:attrName>
                                        </p:attrNameLst>
                                      </p:cBhvr>
                                      <p:tavLst>
                                        <p:tav tm="0">
                                          <p:val>
                                            <p:fltVal val="0"/>
                                          </p:val>
                                        </p:tav>
                                        <p:tav tm="100000">
                                          <p:val>
                                            <p:strVal val="#ppt_h"/>
                                          </p:val>
                                        </p:tav>
                                      </p:tavLst>
                                    </p:anim>
                                    <p:animEffect transition="in" filter="fade">
                                      <p:cBhvr>
                                        <p:cTn id="26" dur="400"/>
                                        <p:tgtEl>
                                          <p:spTgt spid="40"/>
                                        </p:tgtEl>
                                      </p:cBhvr>
                                    </p:animEffect>
                                  </p:childTnLst>
                                </p:cTn>
                              </p:par>
                            </p:childTnLst>
                          </p:cTn>
                        </p:par>
                        <p:par>
                          <p:cTn id="27" fill="hold">
                            <p:stCondLst>
                              <p:cond delay="1700"/>
                            </p:stCondLst>
                            <p:childTnLst>
                              <p:par>
                                <p:cTn id="28" presetID="22" presetClass="entr" presetSubtype="8" fill="hold" nodeType="afterEffect">
                                  <p:stCondLst>
                                    <p:cond delay="50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000"/>
                                        <p:tgtEl>
                                          <p:spTgt spid="45"/>
                                        </p:tgtEl>
                                      </p:cBhvr>
                                    </p:animEffect>
                                  </p:childTnLst>
                                </p:cTn>
                              </p:par>
                              <p:par>
                                <p:cTn id="31" presetID="22" presetClass="entr" presetSubtype="8" fill="hold" grpId="0" nodeType="withEffect">
                                  <p:stCondLst>
                                    <p:cond delay="500"/>
                                  </p:stCondLst>
                                  <p:childTnLst>
                                    <p:set>
                                      <p:cBhvr>
                                        <p:cTn id="32" dur="1" fill="hold">
                                          <p:stCondLst>
                                            <p:cond delay="0"/>
                                          </p:stCondLst>
                                        </p:cTn>
                                        <p:tgtEl>
                                          <p:spTgt spid="1030"/>
                                        </p:tgtEl>
                                        <p:attrNameLst>
                                          <p:attrName>style.visibility</p:attrName>
                                        </p:attrNameLst>
                                      </p:cBhvr>
                                      <p:to>
                                        <p:strVal val="visible"/>
                                      </p:to>
                                    </p:set>
                                    <p:animEffect transition="in" filter="wipe(left)">
                                      <p:cBhvr>
                                        <p:cTn id="33" dur="1000"/>
                                        <p:tgtEl>
                                          <p:spTgt spid="1030"/>
                                        </p:tgtEl>
                                      </p:cBhvr>
                                    </p:animEffect>
                                  </p:childTnLst>
                                </p:cTn>
                              </p:par>
                              <p:par>
                                <p:cTn id="34" presetID="53" presetClass="entr" presetSubtype="0" repeatCount="indefinite" fill="hold" nodeType="withEffect">
                                  <p:stCondLst>
                                    <p:cond delay="500"/>
                                  </p:stCondLst>
                                  <p:childTnLst>
                                    <p:set>
                                      <p:cBhvr>
                                        <p:cTn id="35" dur="1" fill="hold">
                                          <p:stCondLst>
                                            <p:cond delay="0"/>
                                          </p:stCondLst>
                                        </p:cTn>
                                        <p:tgtEl>
                                          <p:spTgt spid="5"/>
                                        </p:tgtEl>
                                        <p:attrNameLst>
                                          <p:attrName>style.visibility</p:attrName>
                                        </p:attrNameLst>
                                      </p:cBhvr>
                                      <p:to>
                                        <p:strVal val="visible"/>
                                      </p:to>
                                    </p:set>
                                    <p:anim calcmode="lin" valueType="num">
                                      <p:cBhvr>
                                        <p:cTn id="36" dur="400" fill="hold"/>
                                        <p:tgtEl>
                                          <p:spTgt spid="5"/>
                                        </p:tgtEl>
                                        <p:attrNameLst>
                                          <p:attrName>ppt_w</p:attrName>
                                        </p:attrNameLst>
                                      </p:cBhvr>
                                      <p:tavLst>
                                        <p:tav tm="0">
                                          <p:val>
                                            <p:fltVal val="0"/>
                                          </p:val>
                                        </p:tav>
                                        <p:tav tm="100000">
                                          <p:val>
                                            <p:strVal val="#ppt_w"/>
                                          </p:val>
                                        </p:tav>
                                      </p:tavLst>
                                    </p:anim>
                                    <p:anim calcmode="lin" valueType="num">
                                      <p:cBhvr>
                                        <p:cTn id="37" dur="400" fill="hold"/>
                                        <p:tgtEl>
                                          <p:spTgt spid="5"/>
                                        </p:tgtEl>
                                        <p:attrNameLst>
                                          <p:attrName>ppt_h</p:attrName>
                                        </p:attrNameLst>
                                      </p:cBhvr>
                                      <p:tavLst>
                                        <p:tav tm="0">
                                          <p:val>
                                            <p:fltVal val="0"/>
                                          </p:val>
                                        </p:tav>
                                        <p:tav tm="100000">
                                          <p:val>
                                            <p:strVal val="#ppt_h"/>
                                          </p:val>
                                        </p:tav>
                                      </p:tavLst>
                                    </p:anim>
                                    <p:animEffect transition="in" filter="fade">
                                      <p:cBhvr>
                                        <p:cTn id="38" dur="400"/>
                                        <p:tgtEl>
                                          <p:spTgt spid="5"/>
                                        </p:tgtEl>
                                      </p:cBhvr>
                                    </p:animEffect>
                                  </p:childTnLst>
                                </p:cTn>
                              </p:par>
                            </p:childTnLst>
                          </p:cTn>
                        </p:par>
                        <p:par>
                          <p:cTn id="39" fill="hold">
                            <p:stCondLst>
                              <p:cond delay="3200"/>
                            </p:stCondLst>
                            <p:childTnLst>
                              <p:par>
                                <p:cTn id="40" presetID="22" presetClass="entr" presetSubtype="4"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1000"/>
                                        <p:tgtEl>
                                          <p:spTgt spid="51"/>
                                        </p:tgtEl>
                                      </p:cBhvr>
                                    </p:animEffect>
                                  </p:childTnLst>
                                </p:cTn>
                              </p:par>
                            </p:childTnLst>
                          </p:cTn>
                        </p:par>
                        <p:par>
                          <p:cTn id="43" fill="hold">
                            <p:stCondLst>
                              <p:cond delay="4200"/>
                            </p:stCondLst>
                            <p:childTnLst>
                              <p:par>
                                <p:cTn id="44" presetID="22" presetClass="entr" presetSubtype="2" fill="hold"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right)">
                                      <p:cBhvr>
                                        <p:cTn id="46" dur="1000"/>
                                        <p:tgtEl>
                                          <p:spTgt spid="47"/>
                                        </p:tgtEl>
                                      </p:cBhvr>
                                    </p:animEffect>
                                  </p:childTnLst>
                                </p:cTn>
                              </p:par>
                            </p:childTnLst>
                          </p:cTn>
                        </p:par>
                        <p:par>
                          <p:cTn id="47" fill="hold">
                            <p:stCondLst>
                              <p:cond delay="5200"/>
                            </p:stCondLst>
                            <p:childTnLst>
                              <p:par>
                                <p:cTn id="48" presetID="22" presetClass="entr" presetSubtype="4"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down)">
                                      <p:cBhvr>
                                        <p:cTn id="50" dur="1000"/>
                                        <p:tgtEl>
                                          <p:spTgt spid="44"/>
                                        </p:tgtEl>
                                      </p:cBhvr>
                                    </p:animEffect>
                                  </p:childTnLst>
                                </p:cTn>
                              </p:par>
                            </p:childTnLst>
                          </p:cTn>
                        </p:par>
                        <p:par>
                          <p:cTn id="51" fill="hold">
                            <p:stCondLst>
                              <p:cond delay="6200"/>
                            </p:stCondLst>
                            <p:childTnLst>
                              <p:par>
                                <p:cTn id="52" presetID="22" presetClass="entr" presetSubtype="1" fill="hold" nodeType="afterEffect">
                                  <p:stCondLst>
                                    <p:cond delay="1000"/>
                                  </p:stCondLst>
                                  <p:childTnLst>
                                    <p:set>
                                      <p:cBhvr>
                                        <p:cTn id="53" dur="1" fill="hold">
                                          <p:stCondLst>
                                            <p:cond delay="0"/>
                                          </p:stCondLst>
                                        </p:cTn>
                                        <p:tgtEl>
                                          <p:spTgt spid="64"/>
                                        </p:tgtEl>
                                        <p:attrNameLst>
                                          <p:attrName>style.visibility</p:attrName>
                                        </p:attrNameLst>
                                      </p:cBhvr>
                                      <p:to>
                                        <p:strVal val="visible"/>
                                      </p:to>
                                    </p:set>
                                    <p:animEffect transition="in" filter="wipe(up)">
                                      <p:cBhvr>
                                        <p:cTn id="54" dur="1000"/>
                                        <p:tgtEl>
                                          <p:spTgt spid="64"/>
                                        </p:tgtEl>
                                      </p:cBhvr>
                                    </p:animEffect>
                                  </p:childTnLst>
                                </p:cTn>
                              </p:par>
                              <p:par>
                                <p:cTn id="55" presetID="22" presetClass="exit" presetSubtype="1" fill="hold" nodeType="withEffect">
                                  <p:stCondLst>
                                    <p:cond delay="1000"/>
                                  </p:stCondLst>
                                  <p:childTnLst>
                                    <p:animEffect transition="out" filter="wipe(up)">
                                      <p:cBhvr>
                                        <p:cTn id="56" dur="1000"/>
                                        <p:tgtEl>
                                          <p:spTgt spid="44"/>
                                        </p:tgtEl>
                                      </p:cBhvr>
                                    </p:animEffect>
                                    <p:set>
                                      <p:cBhvr>
                                        <p:cTn id="57" dur="1" fill="hold">
                                          <p:stCondLst>
                                            <p:cond delay="999"/>
                                          </p:stCondLst>
                                        </p:cTn>
                                        <p:tgtEl>
                                          <p:spTgt spid="44"/>
                                        </p:tgtEl>
                                        <p:attrNameLst>
                                          <p:attrName>style.visibility</p:attrName>
                                        </p:attrNameLst>
                                      </p:cBhvr>
                                      <p:to>
                                        <p:strVal val="hidden"/>
                                      </p:to>
                                    </p:set>
                                  </p:childTnLst>
                                </p:cTn>
                              </p:par>
                            </p:childTnLst>
                          </p:cTn>
                        </p:par>
                        <p:par>
                          <p:cTn id="58" fill="hold">
                            <p:stCondLst>
                              <p:cond delay="8200"/>
                            </p:stCondLst>
                            <p:childTnLst>
                              <p:par>
                                <p:cTn id="59" presetID="22" presetClass="entr" presetSubtype="8"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wipe(left)">
                                      <p:cBhvr>
                                        <p:cTn id="61" dur="1000"/>
                                        <p:tgtEl>
                                          <p:spTgt spid="65"/>
                                        </p:tgtEl>
                                      </p:cBhvr>
                                    </p:animEffect>
                                  </p:childTnLst>
                                </p:cTn>
                              </p:par>
                              <p:par>
                                <p:cTn id="62" presetID="22" presetClass="exit" presetSubtype="8" fill="hold" nodeType="withEffect">
                                  <p:stCondLst>
                                    <p:cond delay="0"/>
                                  </p:stCondLst>
                                  <p:childTnLst>
                                    <p:animEffect transition="out" filter="wipe(lef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9200"/>
                            </p:stCondLst>
                            <p:childTnLst>
                              <p:par>
                                <p:cTn id="66" presetID="22" presetClass="entr" presetSubtype="1" fill="hold" nodeType="after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ipe(up)">
                                      <p:cBhvr>
                                        <p:cTn id="68" dur="1000"/>
                                        <p:tgtEl>
                                          <p:spTgt spid="66"/>
                                        </p:tgtEl>
                                      </p:cBhvr>
                                    </p:animEffect>
                                  </p:childTnLst>
                                </p:cTn>
                              </p:par>
                              <p:par>
                                <p:cTn id="69" presetID="22" presetClass="exit" presetSubtype="1" fill="hold" nodeType="withEffect">
                                  <p:stCondLst>
                                    <p:cond delay="0"/>
                                  </p:stCondLst>
                                  <p:childTnLst>
                                    <p:animEffect transition="out" filter="wipe(up)">
                                      <p:cBhvr>
                                        <p:cTn id="70" dur="1000"/>
                                        <p:tgtEl>
                                          <p:spTgt spid="51"/>
                                        </p:tgtEl>
                                      </p:cBhvr>
                                    </p:animEffect>
                                    <p:set>
                                      <p:cBhvr>
                                        <p:cTn id="71" dur="1" fill="hold">
                                          <p:stCondLst>
                                            <p:cond delay="999"/>
                                          </p:stCondLst>
                                        </p:cTn>
                                        <p:tgtEl>
                                          <p:spTgt spid="51"/>
                                        </p:tgtEl>
                                        <p:attrNameLst>
                                          <p:attrName>style.visibility</p:attrName>
                                        </p:attrNameLst>
                                      </p:cBhvr>
                                      <p:to>
                                        <p:strVal val="hidden"/>
                                      </p:to>
                                    </p:set>
                                  </p:childTnLst>
                                </p:cTn>
                              </p:par>
                            </p:childTnLst>
                          </p:cTn>
                        </p:par>
                        <p:par>
                          <p:cTn id="72" fill="hold">
                            <p:stCondLst>
                              <p:cond delay="10200"/>
                            </p:stCondLst>
                            <p:childTnLst>
                              <p:par>
                                <p:cTn id="73" presetID="22" presetClass="entr" presetSubtype="2" fill="hold" nodeType="after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wipe(right)">
                                      <p:cBhvr>
                                        <p:cTn id="75" dur="1000"/>
                                        <p:tgtEl>
                                          <p:spTgt spid="67"/>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wipe(right)">
                                      <p:cBhvr>
                                        <p:cTn id="78" dur="1000"/>
                                        <p:tgtEl>
                                          <p:spTgt spid="71"/>
                                        </p:tgtEl>
                                      </p:cBhvr>
                                    </p:animEffect>
                                  </p:childTnLst>
                                </p:cTn>
                              </p:par>
                              <p:par>
                                <p:cTn id="79" presetID="22" presetClass="exit" presetSubtype="2" fill="hold" nodeType="withEffect">
                                  <p:stCondLst>
                                    <p:cond delay="0"/>
                                  </p:stCondLst>
                                  <p:childTnLst>
                                    <p:animEffect transition="out" filter="wipe(right)">
                                      <p:cBhvr>
                                        <p:cTn id="80" dur="1000"/>
                                        <p:tgtEl>
                                          <p:spTgt spid="1030"/>
                                        </p:tgtEl>
                                      </p:cBhvr>
                                    </p:animEffect>
                                    <p:set>
                                      <p:cBhvr>
                                        <p:cTn id="81" dur="1" fill="hold">
                                          <p:stCondLst>
                                            <p:cond delay="999"/>
                                          </p:stCondLst>
                                        </p:cTn>
                                        <p:tgtEl>
                                          <p:spTgt spid="1030"/>
                                        </p:tgtEl>
                                        <p:attrNameLst>
                                          <p:attrName>style.visibility</p:attrName>
                                        </p:attrNameLst>
                                      </p:cBhvr>
                                      <p:to>
                                        <p:strVal val="hidden"/>
                                      </p:to>
                                    </p:set>
                                  </p:childTnLst>
                                </p:cTn>
                              </p:par>
                              <p:par>
                                <p:cTn id="82" presetID="22" presetClass="exit" presetSubtype="2" fill="hold" nodeType="withEffect">
                                  <p:stCondLst>
                                    <p:cond delay="0"/>
                                  </p:stCondLst>
                                  <p:childTnLst>
                                    <p:animEffect transition="out" filter="wipe(right)">
                                      <p:cBhvr>
                                        <p:cTn id="83" dur="1000"/>
                                        <p:tgtEl>
                                          <p:spTgt spid="45"/>
                                        </p:tgtEl>
                                      </p:cBhvr>
                                    </p:animEffect>
                                    <p:set>
                                      <p:cBhvr>
                                        <p:cTn id="84" dur="1" fill="hold">
                                          <p:stCondLst>
                                            <p:cond delay="999"/>
                                          </p:stCondLst>
                                        </p:cTn>
                                        <p:tgtEl>
                                          <p:spTgt spid="45"/>
                                        </p:tgtEl>
                                        <p:attrNameLst>
                                          <p:attrName>style.visibility</p:attrName>
                                        </p:attrNameLst>
                                      </p:cBhvr>
                                      <p:to>
                                        <p:strVal val="hidden"/>
                                      </p:to>
                                    </p:set>
                                  </p:childTnLst>
                                </p:cTn>
                              </p:par>
                              <p:par>
                                <p:cTn id="85" presetID="53"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p:cTn id="87" dur="500" fill="hold"/>
                                        <p:tgtEl>
                                          <p:spTgt spid="43"/>
                                        </p:tgtEl>
                                        <p:attrNameLst>
                                          <p:attrName>ppt_w</p:attrName>
                                        </p:attrNameLst>
                                      </p:cBhvr>
                                      <p:tavLst>
                                        <p:tav tm="0">
                                          <p:val>
                                            <p:fltVal val="0"/>
                                          </p:val>
                                        </p:tav>
                                        <p:tav tm="100000">
                                          <p:val>
                                            <p:strVal val="#ppt_w"/>
                                          </p:val>
                                        </p:tav>
                                      </p:tavLst>
                                    </p:anim>
                                    <p:anim calcmode="lin" valueType="num">
                                      <p:cBhvr>
                                        <p:cTn id="88" dur="500" fill="hold"/>
                                        <p:tgtEl>
                                          <p:spTgt spid="43"/>
                                        </p:tgtEl>
                                        <p:attrNameLst>
                                          <p:attrName>ppt_h</p:attrName>
                                        </p:attrNameLst>
                                      </p:cBhvr>
                                      <p:tavLst>
                                        <p:tav tm="0">
                                          <p:val>
                                            <p:fltVal val="0"/>
                                          </p:val>
                                        </p:tav>
                                        <p:tav tm="100000">
                                          <p:val>
                                            <p:strVal val="#ppt_h"/>
                                          </p:val>
                                        </p:tav>
                                      </p:tavLst>
                                    </p:anim>
                                    <p:animEffect transition="in" filter="fade">
                                      <p:cBhvr>
                                        <p:cTn id="89" dur="500"/>
                                        <p:tgtEl>
                                          <p:spTgt spid="43"/>
                                        </p:tgtEl>
                                      </p:cBhvr>
                                    </p:animEffect>
                                  </p:childTnLst>
                                </p:cTn>
                              </p:par>
                              <p:par>
                                <p:cTn id="90" presetID="53" presetClass="entr" presetSubtype="0" fill="hold" nodeType="withEffect">
                                  <p:stCondLst>
                                    <p:cond delay="0"/>
                                  </p:stCondLst>
                                  <p:childTnLst>
                                    <p:set>
                                      <p:cBhvr>
                                        <p:cTn id="91" dur="1" fill="hold">
                                          <p:stCondLst>
                                            <p:cond delay="0"/>
                                          </p:stCondLst>
                                        </p:cTn>
                                        <p:tgtEl>
                                          <p:spTgt spid="70"/>
                                        </p:tgtEl>
                                        <p:attrNameLst>
                                          <p:attrName>style.visibility</p:attrName>
                                        </p:attrNameLst>
                                      </p:cBhvr>
                                      <p:to>
                                        <p:strVal val="visible"/>
                                      </p:to>
                                    </p:set>
                                    <p:anim calcmode="lin" valueType="num">
                                      <p:cBhvr>
                                        <p:cTn id="92" dur="500" fill="hold"/>
                                        <p:tgtEl>
                                          <p:spTgt spid="70"/>
                                        </p:tgtEl>
                                        <p:attrNameLst>
                                          <p:attrName>ppt_w</p:attrName>
                                        </p:attrNameLst>
                                      </p:cBhvr>
                                      <p:tavLst>
                                        <p:tav tm="0">
                                          <p:val>
                                            <p:fltVal val="0"/>
                                          </p:val>
                                        </p:tav>
                                        <p:tav tm="100000">
                                          <p:val>
                                            <p:strVal val="#ppt_w"/>
                                          </p:val>
                                        </p:tav>
                                      </p:tavLst>
                                    </p:anim>
                                    <p:anim calcmode="lin" valueType="num">
                                      <p:cBhvr>
                                        <p:cTn id="93" dur="500" fill="hold"/>
                                        <p:tgtEl>
                                          <p:spTgt spid="70"/>
                                        </p:tgtEl>
                                        <p:attrNameLst>
                                          <p:attrName>ppt_h</p:attrName>
                                        </p:attrNameLst>
                                      </p:cBhvr>
                                      <p:tavLst>
                                        <p:tav tm="0">
                                          <p:val>
                                            <p:fltVal val="0"/>
                                          </p:val>
                                        </p:tav>
                                        <p:tav tm="100000">
                                          <p:val>
                                            <p:strVal val="#ppt_h"/>
                                          </p:val>
                                        </p:tav>
                                      </p:tavLst>
                                    </p:anim>
                                    <p:animEffect transition="in" filter="fade">
                                      <p:cBhvr>
                                        <p:cTn id="9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030" grpId="0" animBg="1"/>
      <p:bldP spid="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Rounded Rectangle 130"/>
          <p:cNvSpPr/>
          <p:nvPr/>
        </p:nvSpPr>
        <p:spPr bwMode="gray">
          <a:xfrm>
            <a:off x="450937" y="1102290"/>
            <a:ext cx="8292230" cy="5010411"/>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13157" name="Text Box 69"/>
          <p:cNvSpPr txBox="1">
            <a:spLocks noChangeArrowheads="1"/>
          </p:cNvSpPr>
          <p:nvPr/>
        </p:nvSpPr>
        <p:spPr bwMode="auto">
          <a:xfrm>
            <a:off x="6350" y="3690938"/>
            <a:ext cx="9144000" cy="365125"/>
          </a:xfrm>
          <a:prstGeom prst="rect">
            <a:avLst/>
          </a:prstGeom>
          <a:noFill/>
          <a:ln w="9525">
            <a:noFill/>
            <a:miter lim="800000"/>
            <a:headEnd/>
            <a:tailEnd/>
          </a:ln>
        </p:spPr>
        <p:txBody>
          <a:bodyPr lIns="0" tIns="0" rIns="0" bIns="0" anchor="ctr">
            <a:spAutoFit/>
          </a:bodyPr>
          <a:lstStyle/>
          <a:p>
            <a:pPr algn="l">
              <a:lnSpc>
                <a:spcPct val="100000"/>
              </a:lnSpc>
              <a:spcBef>
                <a:spcPct val="0"/>
              </a:spcBef>
            </a:pPr>
            <a:endParaRPr lang="en-US" sz="2400" dirty="0"/>
          </a:p>
        </p:txBody>
      </p:sp>
      <p:sp>
        <p:nvSpPr>
          <p:cNvPr id="1113129" name="Rectangle 57"/>
          <p:cNvSpPr>
            <a:spLocks noGrp="1" noChangeArrowheads="1"/>
          </p:cNvSpPr>
          <p:nvPr>
            <p:ph type="title" idx="4294967295"/>
          </p:nvPr>
        </p:nvSpPr>
        <p:spPr/>
        <p:txBody>
          <a:bodyPr/>
          <a:lstStyle/>
          <a:p>
            <a:pPr algn="ctr" eaLnBrk="1" hangingPunct="1"/>
            <a:r>
              <a:rPr lang="en-US" dirty="0" smtClean="0"/>
              <a:t>Overview – Coordinated threat control</a:t>
            </a:r>
            <a:endParaRPr lang="en-US" dirty="0"/>
          </a:p>
        </p:txBody>
      </p:sp>
      <p:sp>
        <p:nvSpPr>
          <p:cNvPr id="1113209" name="Rectangle 4"/>
          <p:cNvSpPr>
            <a:spLocks noChangeArrowheads="1"/>
          </p:cNvSpPr>
          <p:nvPr/>
        </p:nvSpPr>
        <p:spPr bwMode="invGray">
          <a:xfrm>
            <a:off x="7239000" y="1276350"/>
            <a:ext cx="1430547" cy="4230386"/>
          </a:xfrm>
          <a:prstGeom prst="rect">
            <a:avLst/>
          </a:prstGeom>
          <a:noFill/>
          <a:ln w="28575" algn="ctr">
            <a:solidFill>
              <a:srgbClr val="B2B2B2"/>
            </a:solidFill>
            <a:miter lim="800000"/>
            <a:headEnd/>
            <a:tailEnd/>
          </a:ln>
          <a:effectLst/>
        </p:spPr>
        <p:txBody>
          <a:bodyPr wrap="none" anchor="ctr"/>
          <a:lstStyle/>
          <a:p>
            <a:pPr algn="l">
              <a:lnSpc>
                <a:spcPct val="100000"/>
              </a:lnSpc>
              <a:spcBef>
                <a:spcPct val="0"/>
              </a:spcBef>
            </a:pPr>
            <a:endParaRPr lang="en-US" sz="1800" b="0" dirty="0">
              <a:solidFill>
                <a:srgbClr val="000000"/>
              </a:solidFill>
            </a:endParaRPr>
          </a:p>
        </p:txBody>
      </p:sp>
      <p:sp>
        <p:nvSpPr>
          <p:cNvPr id="1113210" name="Rectangle 11"/>
          <p:cNvSpPr>
            <a:spLocks noChangeArrowheads="1"/>
          </p:cNvSpPr>
          <p:nvPr/>
        </p:nvSpPr>
        <p:spPr bwMode="auto">
          <a:xfrm>
            <a:off x="7589040" y="5000093"/>
            <a:ext cx="926310" cy="343431"/>
          </a:xfrm>
          <a:prstGeom prst="rect">
            <a:avLst/>
          </a:prstGeom>
          <a:noFill/>
          <a:ln w="28575" algn="ctr">
            <a:noFill/>
            <a:miter lim="800000"/>
            <a:headEnd/>
            <a:tailEnd/>
          </a:ln>
        </p:spPr>
        <p:txBody>
          <a:bodyPr lIns="0" tIns="0" rIns="0" bIns="0"/>
          <a:lstStyle/>
          <a:p>
            <a:pPr algn="ctr">
              <a:lnSpc>
                <a:spcPct val="100000"/>
              </a:lnSpc>
              <a:spcBef>
                <a:spcPct val="0"/>
              </a:spcBef>
            </a:pPr>
            <a:r>
              <a:rPr lang="en-US" sz="1000" dirty="0" smtClean="0">
                <a:solidFill>
                  <a:srgbClr val="000000"/>
                </a:solidFill>
              </a:rPr>
              <a:t>Apps</a:t>
            </a:r>
          </a:p>
        </p:txBody>
      </p:sp>
      <p:sp>
        <p:nvSpPr>
          <p:cNvPr id="1113211" name="Line 63"/>
          <p:cNvSpPr>
            <a:spLocks noChangeShapeType="1"/>
          </p:cNvSpPr>
          <p:nvPr/>
        </p:nvSpPr>
        <p:spPr bwMode="auto">
          <a:xfrm flipH="1">
            <a:off x="2416968" y="4078198"/>
            <a:ext cx="828859" cy="0"/>
          </a:xfrm>
          <a:prstGeom prst="line">
            <a:avLst/>
          </a:prstGeom>
          <a:noFill/>
          <a:ln w="28575">
            <a:solidFill>
              <a:srgbClr val="B2B2B2"/>
            </a:solidFill>
            <a:round/>
            <a:headEnd/>
            <a:tailEnd/>
          </a:ln>
        </p:spPr>
        <p:txBody>
          <a:bodyPr/>
          <a:lstStyle/>
          <a:p>
            <a:endParaRPr lang="en-US" dirty="0"/>
          </a:p>
        </p:txBody>
      </p:sp>
      <p:grpSp>
        <p:nvGrpSpPr>
          <p:cNvPr id="3" name="Group 124"/>
          <p:cNvGrpSpPr>
            <a:grpSpLocks/>
          </p:cNvGrpSpPr>
          <p:nvPr/>
        </p:nvGrpSpPr>
        <p:grpSpPr bwMode="auto">
          <a:xfrm>
            <a:off x="7534271" y="1893888"/>
            <a:ext cx="1016000" cy="2897188"/>
            <a:chOff x="4698" y="1049"/>
            <a:chExt cx="640" cy="1825"/>
          </a:xfrm>
        </p:grpSpPr>
        <p:sp>
          <p:nvSpPr>
            <p:cNvPr id="1113213" name="Line 45"/>
            <p:cNvSpPr>
              <a:spLocks noChangeShapeType="1"/>
            </p:cNvSpPr>
            <p:nvPr/>
          </p:nvSpPr>
          <p:spPr bwMode="auto">
            <a:xfrm flipH="1">
              <a:off x="4704" y="2448"/>
              <a:ext cx="152" cy="0"/>
            </a:xfrm>
            <a:prstGeom prst="line">
              <a:avLst/>
            </a:prstGeom>
            <a:noFill/>
            <a:ln w="28575">
              <a:solidFill>
                <a:srgbClr val="B2B2B2"/>
              </a:solidFill>
              <a:round/>
              <a:headEnd/>
              <a:tailEnd/>
            </a:ln>
          </p:spPr>
          <p:txBody>
            <a:bodyPr/>
            <a:lstStyle/>
            <a:p>
              <a:endParaRPr lang="en-US" dirty="0"/>
            </a:p>
          </p:txBody>
        </p:sp>
        <p:sp>
          <p:nvSpPr>
            <p:cNvPr id="1113214" name="Line 46"/>
            <p:cNvSpPr>
              <a:spLocks noChangeShapeType="1"/>
            </p:cNvSpPr>
            <p:nvPr/>
          </p:nvSpPr>
          <p:spPr bwMode="auto">
            <a:xfrm flipH="1">
              <a:off x="4704" y="1968"/>
              <a:ext cx="152"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endParaRPr lang="en-US" dirty="0"/>
            </a:p>
          </p:txBody>
        </p:sp>
        <p:sp>
          <p:nvSpPr>
            <p:cNvPr id="1113215" name="Freeform 25"/>
            <p:cNvSpPr>
              <a:spLocks/>
            </p:cNvSpPr>
            <p:nvPr/>
          </p:nvSpPr>
          <p:spPr bwMode="auto">
            <a:xfrm>
              <a:off x="4704" y="1387"/>
              <a:ext cx="138" cy="1487"/>
            </a:xfrm>
            <a:custGeom>
              <a:avLst/>
              <a:gdLst>
                <a:gd name="T0" fmla="*/ 2147483647 w 144"/>
                <a:gd name="T1" fmla="*/ 0 h 1344"/>
                <a:gd name="T2" fmla="*/ 0 w 144"/>
                <a:gd name="T3" fmla="*/ 0 h 1344"/>
                <a:gd name="T4" fmla="*/ 0 w 144"/>
                <a:gd name="T5" fmla="*/ 2147483647 h 1344"/>
                <a:gd name="T6" fmla="*/ 2147483647 w 144"/>
                <a:gd name="T7" fmla="*/ 2147483647 h 1344"/>
                <a:gd name="T8" fmla="*/ 0 60000 65536"/>
                <a:gd name="T9" fmla="*/ 0 60000 65536"/>
                <a:gd name="T10" fmla="*/ 0 60000 65536"/>
                <a:gd name="T11" fmla="*/ 0 60000 65536"/>
                <a:gd name="T12" fmla="*/ 0 w 144"/>
                <a:gd name="T13" fmla="*/ 0 h 1344"/>
                <a:gd name="T14" fmla="*/ 144 w 144"/>
                <a:gd name="T15" fmla="*/ 1344 h 1344"/>
              </a:gdLst>
              <a:ahLst/>
              <a:cxnLst>
                <a:cxn ang="T8">
                  <a:pos x="T0" y="T1"/>
                </a:cxn>
                <a:cxn ang="T9">
                  <a:pos x="T2" y="T3"/>
                </a:cxn>
                <a:cxn ang="T10">
                  <a:pos x="T4" y="T5"/>
                </a:cxn>
                <a:cxn ang="T11">
                  <a:pos x="T6" y="T7"/>
                </a:cxn>
              </a:cxnLst>
              <a:rect l="T12" t="T13" r="T14" b="T15"/>
              <a:pathLst>
                <a:path w="144" h="1344">
                  <a:moveTo>
                    <a:pt x="144" y="0"/>
                  </a:moveTo>
                  <a:lnTo>
                    <a:pt x="0" y="0"/>
                  </a:lnTo>
                  <a:lnTo>
                    <a:pt x="0" y="1344"/>
                  </a:lnTo>
                  <a:lnTo>
                    <a:pt x="144" y="1344"/>
                  </a:lnTo>
                </a:path>
              </a:pathLst>
            </a:custGeom>
            <a:noFill/>
            <a:ln w="28575">
              <a:solidFill>
                <a:srgbClr val="B2B2B2"/>
              </a:solidFill>
              <a:round/>
              <a:headEnd/>
              <a:tailEnd/>
            </a:ln>
          </p:spPr>
          <p:txBody>
            <a:bodyPr/>
            <a:lstStyle/>
            <a:p>
              <a:pPr algn="l">
                <a:lnSpc>
                  <a:spcPct val="100000"/>
                </a:lnSpc>
                <a:spcBef>
                  <a:spcPct val="0"/>
                </a:spcBef>
              </a:pPr>
              <a:endParaRPr lang="en-US" sz="1800" dirty="0">
                <a:solidFill>
                  <a:schemeClr val="bg1"/>
                </a:solidFill>
              </a:endParaRPr>
            </a:p>
          </p:txBody>
        </p:sp>
        <p:sp>
          <p:nvSpPr>
            <p:cNvPr id="1113217" name="Text Box 15"/>
            <p:cNvSpPr txBox="1">
              <a:spLocks noChangeArrowheads="1"/>
            </p:cNvSpPr>
            <p:nvPr/>
          </p:nvSpPr>
          <p:spPr bwMode="auto">
            <a:xfrm>
              <a:off x="4927" y="1532"/>
              <a:ext cx="203" cy="87"/>
            </a:xfrm>
            <a:prstGeom prst="rect">
              <a:avLst/>
            </a:prstGeom>
            <a:noFill/>
            <a:ln w="28575" algn="ctr">
              <a:noFill/>
              <a:miter lim="800000"/>
              <a:headEnd/>
              <a:tailEnd/>
            </a:ln>
          </p:spPr>
          <p:txBody>
            <a:bodyPr wrap="square" lIns="0" tIns="0" rIns="0" bIns="0">
              <a:spAutoFit/>
            </a:bodyPr>
            <a:lstStyle/>
            <a:p>
              <a:pPr algn="ctr"/>
              <a:r>
                <a:rPr lang="en-US" sz="900" dirty="0"/>
                <a:t>Data</a:t>
              </a:r>
            </a:p>
          </p:txBody>
        </p:sp>
        <p:sp>
          <p:nvSpPr>
            <p:cNvPr id="1113218" name="Text Box 15"/>
            <p:cNvSpPr txBox="1">
              <a:spLocks noChangeArrowheads="1"/>
            </p:cNvSpPr>
            <p:nvPr/>
          </p:nvSpPr>
          <p:spPr bwMode="auto">
            <a:xfrm>
              <a:off x="4909" y="2054"/>
              <a:ext cx="287" cy="87"/>
            </a:xfrm>
            <a:prstGeom prst="rect">
              <a:avLst/>
            </a:prstGeom>
            <a:noFill/>
            <a:ln w="28575" algn="ctr">
              <a:noFill/>
              <a:miter lim="800000"/>
              <a:headEnd/>
              <a:tailEnd/>
            </a:ln>
          </p:spPr>
          <p:txBody>
            <a:bodyPr wrap="square" lIns="0" tIns="0" rIns="0" bIns="0">
              <a:spAutoFit/>
            </a:bodyPr>
            <a:lstStyle/>
            <a:p>
              <a:pPr algn="ctr"/>
              <a:r>
                <a:rPr lang="en-US" sz="900" dirty="0"/>
                <a:t>Finance</a:t>
              </a:r>
            </a:p>
          </p:txBody>
        </p:sp>
        <p:sp>
          <p:nvSpPr>
            <p:cNvPr id="1113219" name="Text Box 15"/>
            <p:cNvSpPr txBox="1">
              <a:spLocks noChangeArrowheads="1"/>
            </p:cNvSpPr>
            <p:nvPr/>
          </p:nvSpPr>
          <p:spPr bwMode="auto">
            <a:xfrm>
              <a:off x="4915" y="2573"/>
              <a:ext cx="239" cy="87"/>
            </a:xfrm>
            <a:prstGeom prst="rect">
              <a:avLst/>
            </a:prstGeom>
            <a:noFill/>
            <a:ln w="28575" algn="ctr">
              <a:noFill/>
              <a:miter lim="800000"/>
              <a:headEnd/>
              <a:tailEnd/>
            </a:ln>
          </p:spPr>
          <p:txBody>
            <a:bodyPr wrap="square" lIns="0" tIns="0" rIns="0" bIns="0">
              <a:spAutoFit/>
            </a:bodyPr>
            <a:lstStyle/>
            <a:p>
              <a:pPr algn="ctr"/>
              <a:r>
                <a:rPr lang="en-US" sz="900" dirty="0"/>
                <a:t>Video</a:t>
              </a:r>
            </a:p>
          </p:txBody>
        </p:sp>
        <p:sp>
          <p:nvSpPr>
            <p:cNvPr id="96" name="Text Box 15"/>
            <p:cNvSpPr txBox="1">
              <a:spLocks noChangeArrowheads="1"/>
            </p:cNvSpPr>
            <p:nvPr/>
          </p:nvSpPr>
          <p:spPr bwMode="auto">
            <a:xfrm>
              <a:off x="4698" y="1049"/>
              <a:ext cx="640" cy="174"/>
            </a:xfrm>
            <a:prstGeom prst="rect">
              <a:avLst/>
            </a:prstGeom>
            <a:noFill/>
            <a:ln w="28575" algn="ctr">
              <a:noFill/>
              <a:miter lim="800000"/>
              <a:headEnd/>
              <a:tailEnd/>
            </a:ln>
          </p:spPr>
          <p:txBody>
            <a:bodyPr wrap="square" lIns="0" tIns="0" rIns="0" bIns="0">
              <a:spAutoFit/>
            </a:bodyPr>
            <a:lstStyle/>
            <a:p>
              <a:pPr algn="ctr"/>
              <a:r>
                <a:rPr lang="en-US" sz="900" dirty="0" smtClean="0"/>
                <a:t>Active Directory/</a:t>
              </a:r>
              <a:br>
                <a:rPr lang="en-US" sz="900" dirty="0" smtClean="0"/>
              </a:br>
              <a:r>
                <a:rPr lang="en-US" sz="900" dirty="0" smtClean="0"/>
                <a:t>LDAP</a:t>
              </a:r>
              <a:endParaRPr lang="en-US" sz="900" dirty="0"/>
            </a:p>
          </p:txBody>
        </p:sp>
      </p:grpSp>
      <p:sp>
        <p:nvSpPr>
          <p:cNvPr id="1113226" name="Line 63"/>
          <p:cNvSpPr>
            <a:spLocks noChangeShapeType="1"/>
          </p:cNvSpPr>
          <p:nvPr/>
        </p:nvSpPr>
        <p:spPr bwMode="auto">
          <a:xfrm flipH="1" flipV="1">
            <a:off x="3860007" y="4114799"/>
            <a:ext cx="2436018" cy="9522"/>
          </a:xfrm>
          <a:prstGeom prst="line">
            <a:avLst/>
          </a:prstGeom>
          <a:noFill/>
          <a:ln w="28575">
            <a:solidFill>
              <a:srgbClr val="B2B2B2"/>
            </a:solidFill>
            <a:round/>
            <a:headEnd/>
            <a:tailEnd/>
          </a:ln>
        </p:spPr>
        <p:txBody>
          <a:bodyPr/>
          <a:lstStyle/>
          <a:p>
            <a:endParaRPr lang="en-US" dirty="0"/>
          </a:p>
        </p:txBody>
      </p:sp>
      <p:sp>
        <p:nvSpPr>
          <p:cNvPr id="1113229" name="Line 63"/>
          <p:cNvSpPr>
            <a:spLocks noChangeShapeType="1"/>
          </p:cNvSpPr>
          <p:nvPr/>
        </p:nvSpPr>
        <p:spPr bwMode="auto">
          <a:xfrm flipH="1" flipV="1">
            <a:off x="6697835" y="4114800"/>
            <a:ext cx="845965" cy="0"/>
          </a:xfrm>
          <a:prstGeom prst="line">
            <a:avLst/>
          </a:prstGeom>
          <a:noFill/>
          <a:ln w="28575">
            <a:solidFill>
              <a:srgbClr val="B2B2B2"/>
            </a:solidFill>
            <a:round/>
            <a:headEnd/>
            <a:tailEnd/>
          </a:ln>
        </p:spPr>
        <p:txBody>
          <a:bodyPr/>
          <a:lstStyle/>
          <a:p>
            <a:endParaRPr lang="en-US" dirty="0"/>
          </a:p>
        </p:txBody>
      </p:sp>
      <p:pic>
        <p:nvPicPr>
          <p:cNvPr id="75" name="Picture 74" descr="Data.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764546" y="2194690"/>
            <a:ext cx="582425" cy="435218"/>
          </a:xfrm>
          <a:prstGeom prst="rect">
            <a:avLst/>
          </a:prstGeom>
        </p:spPr>
      </p:pic>
      <p:pic>
        <p:nvPicPr>
          <p:cNvPr id="76" name="Picture 75" descr="Financ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95843" y="3032890"/>
            <a:ext cx="582425" cy="435218"/>
          </a:xfrm>
          <a:prstGeom prst="rect">
            <a:avLst/>
          </a:prstGeom>
        </p:spPr>
      </p:pic>
      <p:pic>
        <p:nvPicPr>
          <p:cNvPr id="77" name="Picture 76" descr="Video.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757082" y="3823024"/>
            <a:ext cx="582425" cy="435218"/>
          </a:xfrm>
          <a:prstGeom prst="rect">
            <a:avLst/>
          </a:prstGeom>
        </p:spPr>
      </p:pic>
      <p:pic>
        <p:nvPicPr>
          <p:cNvPr id="78" name="Picture 77" descr="Apps.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39310" y="4537840"/>
            <a:ext cx="582425" cy="435218"/>
          </a:xfrm>
          <a:prstGeom prst="rect">
            <a:avLst/>
          </a:prstGeom>
        </p:spPr>
      </p:pic>
      <p:pic>
        <p:nvPicPr>
          <p:cNvPr id="74" name="Picture 73" descr="wla422-432-52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56468" y="3883317"/>
            <a:ext cx="352620" cy="388032"/>
          </a:xfrm>
          <a:prstGeom prst="rect">
            <a:avLst/>
          </a:prstGeom>
        </p:spPr>
      </p:pic>
      <p:pic>
        <p:nvPicPr>
          <p:cNvPr id="88" name="Picture 87" descr="mag6611.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145560" y="5501889"/>
            <a:ext cx="822496" cy="173495"/>
          </a:xfrm>
          <a:prstGeom prst="rect">
            <a:avLst/>
          </a:prstGeom>
        </p:spPr>
      </p:pic>
      <p:sp>
        <p:nvSpPr>
          <p:cNvPr id="89" name="Rectangle 6"/>
          <p:cNvSpPr>
            <a:spLocks noChangeArrowheads="1"/>
          </p:cNvSpPr>
          <p:nvPr/>
        </p:nvSpPr>
        <p:spPr bwMode="auto">
          <a:xfrm>
            <a:off x="6294313" y="5754134"/>
            <a:ext cx="513486" cy="185167"/>
          </a:xfrm>
          <a:prstGeom prst="rect">
            <a:avLst/>
          </a:prstGeom>
          <a:noFill/>
          <a:ln w="28575" algn="ctr">
            <a:noFill/>
            <a:miter lim="800000"/>
            <a:headEnd/>
            <a:tailEnd/>
          </a:ln>
        </p:spPr>
        <p:txBody>
          <a:bodyPr lIns="0" tIns="0" rIns="0" bIns="0"/>
          <a:lstStyle/>
          <a:p>
            <a:pPr>
              <a:lnSpc>
                <a:spcPct val="100000"/>
              </a:lnSpc>
              <a:spcBef>
                <a:spcPct val="0"/>
              </a:spcBef>
            </a:pPr>
            <a:r>
              <a:rPr lang="en-US" sz="1000" dirty="0" smtClean="0">
                <a:solidFill>
                  <a:srgbClr val="000000"/>
                </a:solidFill>
              </a:rPr>
              <a:t>MAG</a:t>
            </a:r>
            <a:endParaRPr lang="en-US" sz="1000" dirty="0">
              <a:solidFill>
                <a:srgbClr val="000000"/>
              </a:solidFill>
            </a:endParaRPr>
          </a:p>
        </p:txBody>
      </p:sp>
      <p:sp>
        <p:nvSpPr>
          <p:cNvPr id="92" name="Line 63"/>
          <p:cNvSpPr>
            <a:spLocks noChangeShapeType="1"/>
          </p:cNvSpPr>
          <p:nvPr/>
        </p:nvSpPr>
        <p:spPr bwMode="auto">
          <a:xfrm flipH="1">
            <a:off x="6484889" y="4354512"/>
            <a:ext cx="0" cy="1234123"/>
          </a:xfrm>
          <a:prstGeom prst="line">
            <a:avLst/>
          </a:prstGeom>
          <a:noFill/>
          <a:ln w="28575">
            <a:solidFill>
              <a:srgbClr val="B2B2B2"/>
            </a:solidFill>
            <a:round/>
            <a:headEnd/>
            <a:tailEnd/>
          </a:ln>
        </p:spPr>
        <p:txBody>
          <a:bodyPr/>
          <a:lstStyle/>
          <a:p>
            <a:endParaRPr lang="en-US" dirty="0"/>
          </a:p>
        </p:txBody>
      </p:sp>
      <p:sp>
        <p:nvSpPr>
          <p:cNvPr id="97" name="Line 63"/>
          <p:cNvSpPr>
            <a:spLocks noChangeShapeType="1"/>
          </p:cNvSpPr>
          <p:nvPr/>
        </p:nvSpPr>
        <p:spPr bwMode="auto">
          <a:xfrm flipH="1">
            <a:off x="7542715" y="1668884"/>
            <a:ext cx="0" cy="796362"/>
          </a:xfrm>
          <a:prstGeom prst="line">
            <a:avLst/>
          </a:prstGeom>
          <a:noFill/>
          <a:ln w="28575">
            <a:solidFill>
              <a:srgbClr val="B2B2B2"/>
            </a:solidFill>
            <a:round/>
            <a:headEnd/>
            <a:tailEnd/>
          </a:ln>
        </p:spPr>
        <p:txBody>
          <a:bodyPr/>
          <a:lstStyle/>
          <a:p>
            <a:endParaRPr lang="en-US" dirty="0"/>
          </a:p>
        </p:txBody>
      </p:sp>
      <p:sp>
        <p:nvSpPr>
          <p:cNvPr id="98" name="Line 63"/>
          <p:cNvSpPr>
            <a:spLocks noChangeShapeType="1"/>
          </p:cNvSpPr>
          <p:nvPr/>
        </p:nvSpPr>
        <p:spPr bwMode="auto">
          <a:xfrm flipH="1">
            <a:off x="7551934" y="1678549"/>
            <a:ext cx="345875" cy="0"/>
          </a:xfrm>
          <a:prstGeom prst="line">
            <a:avLst/>
          </a:prstGeom>
          <a:noFill/>
          <a:ln w="28575">
            <a:solidFill>
              <a:srgbClr val="B2B2B2"/>
            </a:solidFill>
            <a:round/>
            <a:headEnd/>
            <a:tailEnd/>
          </a:ln>
        </p:spPr>
        <p:txBody>
          <a:bodyPr/>
          <a:lstStyle/>
          <a:p>
            <a:endParaRPr lang="en-US" dirty="0"/>
          </a:p>
        </p:txBody>
      </p:sp>
      <p:pic>
        <p:nvPicPr>
          <p:cNvPr id="95" name="Picture 94" descr="AAA.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48823" y="1451275"/>
            <a:ext cx="576024" cy="435218"/>
          </a:xfrm>
          <a:prstGeom prst="rect">
            <a:avLst/>
          </a:prstGeom>
        </p:spPr>
      </p:pic>
      <p:pic>
        <p:nvPicPr>
          <p:cNvPr id="62" name="Picture 61" descr="burst_w.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17702" y="3473808"/>
            <a:ext cx="222655" cy="243660"/>
          </a:xfrm>
          <a:prstGeom prst="rect">
            <a:avLst/>
          </a:prstGeom>
        </p:spPr>
      </p:pic>
      <p:pic>
        <p:nvPicPr>
          <p:cNvPr id="65" name="Picture 64" descr="tablet_notebook.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40261" y="3513139"/>
            <a:ext cx="411122" cy="476250"/>
          </a:xfrm>
          <a:prstGeom prst="rect">
            <a:avLst/>
          </a:prstGeom>
        </p:spPr>
      </p:pic>
      <p:sp>
        <p:nvSpPr>
          <p:cNvPr id="66" name="Line 63"/>
          <p:cNvSpPr>
            <a:spLocks noChangeShapeType="1"/>
          </p:cNvSpPr>
          <p:nvPr/>
        </p:nvSpPr>
        <p:spPr bwMode="auto">
          <a:xfrm flipH="1">
            <a:off x="6492778" y="2194690"/>
            <a:ext cx="0" cy="1680083"/>
          </a:xfrm>
          <a:prstGeom prst="line">
            <a:avLst/>
          </a:prstGeom>
          <a:noFill/>
          <a:ln w="28575">
            <a:solidFill>
              <a:srgbClr val="B2B2B2"/>
            </a:solidFill>
            <a:round/>
            <a:headEnd/>
            <a:tailEnd/>
          </a:ln>
        </p:spPr>
        <p:txBody>
          <a:bodyPr/>
          <a:lstStyle/>
          <a:p>
            <a:endParaRPr lang="en-US" dirty="0"/>
          </a:p>
        </p:txBody>
      </p:sp>
      <p:pic>
        <p:nvPicPr>
          <p:cNvPr id="67" name="Picture 66" descr="SRX 650.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37257" y="3512434"/>
            <a:ext cx="748832" cy="166407"/>
          </a:xfrm>
          <a:prstGeom prst="rect">
            <a:avLst/>
          </a:prstGeom>
        </p:spPr>
      </p:pic>
      <p:pic>
        <p:nvPicPr>
          <p:cNvPr id="82" name="Picture 81" descr="SRX 650.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677098" y="3461032"/>
            <a:ext cx="748832" cy="166407"/>
          </a:xfrm>
          <a:prstGeom prst="rect">
            <a:avLst/>
          </a:prstGeom>
        </p:spPr>
      </p:pic>
      <p:sp>
        <p:nvSpPr>
          <p:cNvPr id="90" name="Line 63"/>
          <p:cNvSpPr>
            <a:spLocks noChangeShapeType="1"/>
          </p:cNvSpPr>
          <p:nvPr/>
        </p:nvSpPr>
        <p:spPr bwMode="auto">
          <a:xfrm>
            <a:off x="6431278" y="2067065"/>
            <a:ext cx="0" cy="1807709"/>
          </a:xfrm>
          <a:prstGeom prst="line">
            <a:avLst/>
          </a:prstGeom>
          <a:noFill/>
          <a:ln w="28575">
            <a:solidFill>
              <a:srgbClr val="B2B2B2"/>
            </a:solidFill>
            <a:round/>
            <a:headEnd/>
            <a:tailEnd/>
          </a:ln>
        </p:spPr>
        <p:txBody>
          <a:bodyPr/>
          <a:lstStyle/>
          <a:p>
            <a:endParaRPr lang="en-US" dirty="0"/>
          </a:p>
        </p:txBody>
      </p:sp>
      <p:sp>
        <p:nvSpPr>
          <p:cNvPr id="91" name="Line 63"/>
          <p:cNvSpPr>
            <a:spLocks noChangeShapeType="1"/>
          </p:cNvSpPr>
          <p:nvPr/>
        </p:nvSpPr>
        <p:spPr bwMode="auto">
          <a:xfrm flipH="1">
            <a:off x="6777029" y="3609006"/>
            <a:ext cx="0" cy="345191"/>
          </a:xfrm>
          <a:prstGeom prst="line">
            <a:avLst/>
          </a:prstGeom>
          <a:noFill/>
          <a:ln w="28575">
            <a:solidFill>
              <a:srgbClr val="B2B2B2"/>
            </a:solidFill>
            <a:round/>
            <a:headEnd/>
            <a:tailEnd/>
          </a:ln>
        </p:spPr>
        <p:txBody>
          <a:bodyPr/>
          <a:lstStyle/>
          <a:p>
            <a:endParaRPr lang="en-US" dirty="0"/>
          </a:p>
        </p:txBody>
      </p:sp>
      <p:sp>
        <p:nvSpPr>
          <p:cNvPr id="94" name="Line 63"/>
          <p:cNvSpPr>
            <a:spLocks noChangeShapeType="1"/>
          </p:cNvSpPr>
          <p:nvPr/>
        </p:nvSpPr>
        <p:spPr bwMode="auto">
          <a:xfrm>
            <a:off x="6715529" y="3642578"/>
            <a:ext cx="0" cy="311620"/>
          </a:xfrm>
          <a:prstGeom prst="line">
            <a:avLst/>
          </a:prstGeom>
          <a:noFill/>
          <a:ln w="28575">
            <a:solidFill>
              <a:srgbClr val="B2B2B2"/>
            </a:solidFill>
            <a:round/>
            <a:headEnd/>
            <a:tailEnd/>
          </a:ln>
        </p:spPr>
        <p:txBody>
          <a:bodyPr/>
          <a:lstStyle/>
          <a:p>
            <a:endParaRPr lang="en-US" dirty="0"/>
          </a:p>
        </p:txBody>
      </p:sp>
      <p:sp>
        <p:nvSpPr>
          <p:cNvPr id="72" name="TextBox 71"/>
          <p:cNvSpPr txBox="1"/>
          <p:nvPr/>
        </p:nvSpPr>
        <p:spPr>
          <a:xfrm>
            <a:off x="1618985" y="3562351"/>
            <a:ext cx="1591205" cy="341632"/>
          </a:xfrm>
          <a:prstGeom prst="rect">
            <a:avLst/>
          </a:prstGeom>
          <a:noFill/>
        </p:spPr>
        <p:txBody>
          <a:bodyPr wrap="none" rtlCol="0">
            <a:spAutoFit/>
          </a:bodyPr>
          <a:lstStyle/>
          <a:p>
            <a:pPr>
              <a:lnSpc>
                <a:spcPct val="90000"/>
              </a:lnSpc>
            </a:pPr>
            <a:r>
              <a:rPr lang="en-US" dirty="0" smtClean="0"/>
              <a:t>Wireless AP’s</a:t>
            </a:r>
            <a:endParaRPr lang="en-US" dirty="0"/>
          </a:p>
        </p:txBody>
      </p:sp>
      <p:sp>
        <p:nvSpPr>
          <p:cNvPr id="73" name="TextBox 72"/>
          <p:cNvSpPr txBox="1"/>
          <p:nvPr/>
        </p:nvSpPr>
        <p:spPr>
          <a:xfrm>
            <a:off x="423901" y="2882235"/>
            <a:ext cx="1415772" cy="590931"/>
          </a:xfrm>
          <a:prstGeom prst="rect">
            <a:avLst/>
          </a:prstGeom>
          <a:noFill/>
        </p:spPr>
        <p:txBody>
          <a:bodyPr wrap="none" rtlCol="0">
            <a:spAutoFit/>
          </a:bodyPr>
          <a:lstStyle/>
          <a:p>
            <a:pPr algn="ctr">
              <a:lnSpc>
                <a:spcPct val="90000"/>
              </a:lnSpc>
            </a:pPr>
            <a:r>
              <a:rPr lang="en-US" dirty="0" smtClean="0"/>
              <a:t>Junos </a:t>
            </a:r>
          </a:p>
          <a:p>
            <a:pPr algn="ctr">
              <a:lnSpc>
                <a:spcPct val="90000"/>
              </a:lnSpc>
            </a:pPr>
            <a:r>
              <a:rPr lang="en-US" dirty="0" smtClean="0"/>
              <a:t>Pulse Client</a:t>
            </a:r>
            <a:endParaRPr lang="en-US" dirty="0"/>
          </a:p>
        </p:txBody>
      </p:sp>
      <p:pic>
        <p:nvPicPr>
          <p:cNvPr id="110" name="Picture 109" descr="wlc800.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081379" y="1972375"/>
            <a:ext cx="749806" cy="105855"/>
          </a:xfrm>
          <a:prstGeom prst="rect">
            <a:avLst/>
          </a:prstGeom>
        </p:spPr>
      </p:pic>
      <p:pic>
        <p:nvPicPr>
          <p:cNvPr id="111" name="Picture 110" descr="wlc800.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156670" y="2088835"/>
            <a:ext cx="749806" cy="105855"/>
          </a:xfrm>
          <a:prstGeom prst="rect">
            <a:avLst/>
          </a:prstGeom>
        </p:spPr>
      </p:pic>
      <p:sp>
        <p:nvSpPr>
          <p:cNvPr id="113" name="TextBox 112"/>
          <p:cNvSpPr txBox="1"/>
          <p:nvPr/>
        </p:nvSpPr>
        <p:spPr>
          <a:xfrm>
            <a:off x="5744414" y="1459394"/>
            <a:ext cx="1425390" cy="535531"/>
          </a:xfrm>
          <a:prstGeom prst="rect">
            <a:avLst/>
          </a:prstGeom>
          <a:noFill/>
        </p:spPr>
        <p:txBody>
          <a:bodyPr wrap="none" rtlCol="0">
            <a:spAutoFit/>
          </a:bodyPr>
          <a:lstStyle/>
          <a:p>
            <a:pPr algn="ctr">
              <a:lnSpc>
                <a:spcPct val="90000"/>
              </a:lnSpc>
            </a:pPr>
            <a:r>
              <a:rPr lang="en-US" sz="1600" dirty="0" smtClean="0"/>
              <a:t>Wireless LAN</a:t>
            </a:r>
          </a:p>
          <a:p>
            <a:pPr algn="ctr">
              <a:lnSpc>
                <a:spcPct val="90000"/>
              </a:lnSpc>
            </a:pPr>
            <a:r>
              <a:rPr lang="en-US" sz="1600" dirty="0" smtClean="0"/>
              <a:t>Controller</a:t>
            </a:r>
            <a:endParaRPr lang="en-US" sz="1600" dirty="0"/>
          </a:p>
        </p:txBody>
      </p:sp>
      <p:sp>
        <p:nvSpPr>
          <p:cNvPr id="114" name="Line 63"/>
          <p:cNvSpPr>
            <a:spLocks noChangeShapeType="1"/>
          </p:cNvSpPr>
          <p:nvPr/>
        </p:nvSpPr>
        <p:spPr bwMode="auto">
          <a:xfrm flipH="1">
            <a:off x="6556808" y="4354512"/>
            <a:ext cx="0" cy="1234123"/>
          </a:xfrm>
          <a:prstGeom prst="line">
            <a:avLst/>
          </a:prstGeom>
          <a:noFill/>
          <a:ln w="28575">
            <a:solidFill>
              <a:srgbClr val="B2B2B2"/>
            </a:solidFill>
            <a:round/>
            <a:headEnd/>
            <a:tailEnd/>
          </a:ln>
        </p:spPr>
        <p:txBody>
          <a:bodyPr/>
          <a:lstStyle/>
          <a:p>
            <a:endParaRPr lang="en-US" dirty="0"/>
          </a:p>
        </p:txBody>
      </p:sp>
      <p:pic>
        <p:nvPicPr>
          <p:cNvPr id="115" name="Picture 114" descr="mag6611.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081530" y="5569585"/>
            <a:ext cx="822496" cy="173495"/>
          </a:xfrm>
          <a:prstGeom prst="rect">
            <a:avLst/>
          </a:prstGeom>
        </p:spPr>
      </p:pic>
      <p:sp>
        <p:nvSpPr>
          <p:cNvPr id="99" name="TextBox 98"/>
          <p:cNvSpPr txBox="1"/>
          <p:nvPr/>
        </p:nvSpPr>
        <p:spPr>
          <a:xfrm>
            <a:off x="5703830" y="4356101"/>
            <a:ext cx="1569660" cy="590931"/>
          </a:xfrm>
          <a:prstGeom prst="rect">
            <a:avLst/>
          </a:prstGeom>
          <a:noFill/>
        </p:spPr>
        <p:txBody>
          <a:bodyPr wrap="none" rtlCol="0">
            <a:spAutoFit/>
          </a:bodyPr>
          <a:lstStyle/>
          <a:p>
            <a:pPr algn="ctr">
              <a:lnSpc>
                <a:spcPct val="90000"/>
              </a:lnSpc>
            </a:pPr>
            <a:r>
              <a:rPr lang="en-US" dirty="0" smtClean="0"/>
              <a:t>Ethernet core</a:t>
            </a:r>
            <a:br>
              <a:rPr lang="en-US" dirty="0" smtClean="0"/>
            </a:br>
            <a:r>
              <a:rPr lang="en-US" dirty="0" smtClean="0"/>
              <a:t>switches</a:t>
            </a:r>
            <a:endParaRPr lang="en-US" dirty="0"/>
          </a:p>
        </p:txBody>
      </p:sp>
      <p:sp>
        <p:nvSpPr>
          <p:cNvPr id="116" name="TextBox 115"/>
          <p:cNvSpPr txBox="1"/>
          <p:nvPr/>
        </p:nvSpPr>
        <p:spPr>
          <a:xfrm>
            <a:off x="2621759" y="4386796"/>
            <a:ext cx="1838965" cy="590931"/>
          </a:xfrm>
          <a:prstGeom prst="rect">
            <a:avLst/>
          </a:prstGeom>
          <a:noFill/>
        </p:spPr>
        <p:txBody>
          <a:bodyPr wrap="none" rtlCol="0">
            <a:spAutoFit/>
          </a:bodyPr>
          <a:lstStyle/>
          <a:p>
            <a:pPr>
              <a:lnSpc>
                <a:spcPct val="90000"/>
              </a:lnSpc>
            </a:pPr>
            <a:r>
              <a:rPr lang="en-US" dirty="0" smtClean="0"/>
              <a:t>Ethernet access</a:t>
            </a:r>
          </a:p>
          <a:p>
            <a:pPr algn="ctr">
              <a:lnSpc>
                <a:spcPct val="90000"/>
              </a:lnSpc>
            </a:pPr>
            <a:r>
              <a:rPr lang="en-US" dirty="0" smtClean="0"/>
              <a:t> switches</a:t>
            </a:r>
            <a:endParaRPr lang="en-US" dirty="0"/>
          </a:p>
        </p:txBody>
      </p:sp>
      <p:grpSp>
        <p:nvGrpSpPr>
          <p:cNvPr id="4" name="Group 5"/>
          <p:cNvGrpSpPr/>
          <p:nvPr/>
        </p:nvGrpSpPr>
        <p:grpSpPr>
          <a:xfrm>
            <a:off x="6556808" y="2940081"/>
            <a:ext cx="877163" cy="769765"/>
            <a:chOff x="3956573" y="2151063"/>
            <a:chExt cx="877163" cy="769765"/>
          </a:xfrm>
        </p:grpSpPr>
        <p:pic>
          <p:nvPicPr>
            <p:cNvPr id="112" name="Picture 111" descr="Secured Generic Router 1.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4236713" y="2539445"/>
              <a:ext cx="381383" cy="381383"/>
            </a:xfrm>
            <a:prstGeom prst="rect">
              <a:avLst/>
            </a:prstGeom>
          </p:spPr>
        </p:pic>
        <p:sp>
          <p:nvSpPr>
            <p:cNvPr id="119" name="TextBox 118"/>
            <p:cNvSpPr txBox="1"/>
            <p:nvPr/>
          </p:nvSpPr>
          <p:spPr>
            <a:xfrm>
              <a:off x="3956573" y="2151063"/>
              <a:ext cx="877163" cy="369332"/>
            </a:xfrm>
            <a:prstGeom prst="rect">
              <a:avLst/>
            </a:prstGeom>
            <a:noFill/>
          </p:spPr>
          <p:txBody>
            <a:bodyPr wrap="none" rtlCol="0">
              <a:spAutoFit/>
            </a:bodyPr>
            <a:lstStyle/>
            <a:p>
              <a:r>
                <a:rPr lang="en-US" dirty="0" smtClean="0"/>
                <a:t>Router</a:t>
              </a:r>
              <a:endParaRPr lang="en-US" dirty="0"/>
            </a:p>
          </p:txBody>
        </p:sp>
      </p:grpSp>
      <p:grpSp>
        <p:nvGrpSpPr>
          <p:cNvPr id="5" name="Group 7"/>
          <p:cNvGrpSpPr/>
          <p:nvPr/>
        </p:nvGrpSpPr>
        <p:grpSpPr>
          <a:xfrm>
            <a:off x="6572179" y="3046137"/>
            <a:ext cx="979755" cy="732388"/>
            <a:chOff x="4833736" y="2170113"/>
            <a:chExt cx="979755" cy="732388"/>
          </a:xfrm>
        </p:grpSpPr>
        <p:pic>
          <p:nvPicPr>
            <p:cNvPr id="117" name="Picture 116" descr="firewall_blue.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078016" y="2577443"/>
              <a:ext cx="412574" cy="325058"/>
            </a:xfrm>
            <a:prstGeom prst="rect">
              <a:avLst/>
            </a:prstGeom>
          </p:spPr>
        </p:pic>
        <p:sp>
          <p:nvSpPr>
            <p:cNvPr id="120" name="TextBox 119"/>
            <p:cNvSpPr txBox="1"/>
            <p:nvPr/>
          </p:nvSpPr>
          <p:spPr>
            <a:xfrm>
              <a:off x="4833736" y="2170113"/>
              <a:ext cx="979755" cy="369332"/>
            </a:xfrm>
            <a:prstGeom prst="rect">
              <a:avLst/>
            </a:prstGeom>
            <a:noFill/>
          </p:spPr>
          <p:txBody>
            <a:bodyPr wrap="none" rtlCol="0">
              <a:spAutoFit/>
            </a:bodyPr>
            <a:lstStyle/>
            <a:p>
              <a:r>
                <a:rPr lang="en-US" dirty="0" smtClean="0"/>
                <a:t>Firewall</a:t>
              </a:r>
              <a:endParaRPr lang="en-US" dirty="0"/>
            </a:p>
          </p:txBody>
        </p:sp>
      </p:grpSp>
      <p:grpSp>
        <p:nvGrpSpPr>
          <p:cNvPr id="6" name="Group 11"/>
          <p:cNvGrpSpPr/>
          <p:nvPr/>
        </p:nvGrpSpPr>
        <p:grpSpPr>
          <a:xfrm>
            <a:off x="6755164" y="3005066"/>
            <a:ext cx="556725" cy="735663"/>
            <a:chOff x="5817823" y="2194690"/>
            <a:chExt cx="556725" cy="735663"/>
          </a:xfrm>
        </p:grpSpPr>
        <p:pic>
          <p:nvPicPr>
            <p:cNvPr id="118" name="Picture 117" descr="Deep Inspection 1.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5916536" y="2559137"/>
              <a:ext cx="371216" cy="371216"/>
            </a:xfrm>
            <a:prstGeom prst="rect">
              <a:avLst/>
            </a:prstGeom>
          </p:spPr>
        </p:pic>
        <p:sp>
          <p:nvSpPr>
            <p:cNvPr id="121" name="TextBox 120"/>
            <p:cNvSpPr txBox="1"/>
            <p:nvPr/>
          </p:nvSpPr>
          <p:spPr>
            <a:xfrm>
              <a:off x="5817823" y="2194690"/>
              <a:ext cx="556725" cy="369332"/>
            </a:xfrm>
            <a:prstGeom prst="rect">
              <a:avLst/>
            </a:prstGeom>
            <a:noFill/>
          </p:spPr>
          <p:txBody>
            <a:bodyPr wrap="none" rtlCol="0">
              <a:spAutoFit/>
            </a:bodyPr>
            <a:lstStyle/>
            <a:p>
              <a:r>
                <a:rPr lang="en-US" dirty="0" smtClean="0"/>
                <a:t>IPS</a:t>
              </a:r>
              <a:endParaRPr lang="en-US" dirty="0"/>
            </a:p>
          </p:txBody>
        </p:sp>
      </p:grpSp>
      <p:grpSp>
        <p:nvGrpSpPr>
          <p:cNvPr id="7" name="Group 2"/>
          <p:cNvGrpSpPr/>
          <p:nvPr/>
        </p:nvGrpSpPr>
        <p:grpSpPr>
          <a:xfrm>
            <a:off x="5984004" y="5123507"/>
            <a:ext cx="1078052" cy="753349"/>
            <a:chOff x="2719388" y="5263912"/>
            <a:chExt cx="1078052" cy="753349"/>
          </a:xfrm>
        </p:grpSpPr>
        <p:pic>
          <p:nvPicPr>
            <p:cNvPr id="122" name="Picture 121" descr="Secured_W_Juniper.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125029" y="5654579"/>
              <a:ext cx="262411" cy="362682"/>
            </a:xfrm>
            <a:prstGeom prst="rect">
              <a:avLst/>
            </a:prstGeom>
          </p:spPr>
        </p:pic>
        <p:sp>
          <p:nvSpPr>
            <p:cNvPr id="123" name="TextBox 122"/>
            <p:cNvSpPr txBox="1"/>
            <p:nvPr/>
          </p:nvSpPr>
          <p:spPr>
            <a:xfrm>
              <a:off x="2719388" y="5263912"/>
              <a:ext cx="1078052" cy="369332"/>
            </a:xfrm>
            <a:prstGeom prst="rect">
              <a:avLst/>
            </a:prstGeom>
            <a:noFill/>
          </p:spPr>
          <p:txBody>
            <a:bodyPr wrap="none" rtlCol="0">
              <a:spAutoFit/>
            </a:bodyPr>
            <a:lstStyle/>
            <a:p>
              <a:r>
                <a:rPr lang="en-US" dirty="0" smtClean="0"/>
                <a:t>SSLVPN</a:t>
              </a:r>
              <a:endParaRPr lang="en-US" dirty="0"/>
            </a:p>
          </p:txBody>
        </p:sp>
      </p:grpSp>
      <p:grpSp>
        <p:nvGrpSpPr>
          <p:cNvPr id="8" name="Group 3"/>
          <p:cNvGrpSpPr/>
          <p:nvPr/>
        </p:nvGrpSpPr>
        <p:grpSpPr>
          <a:xfrm>
            <a:off x="5956539" y="5062141"/>
            <a:ext cx="1056700" cy="759857"/>
            <a:chOff x="3685505" y="5257404"/>
            <a:chExt cx="1056700" cy="759857"/>
          </a:xfrm>
        </p:grpSpPr>
        <p:sp>
          <p:nvSpPr>
            <p:cNvPr id="125" name="TextBox 124"/>
            <p:cNvSpPr txBox="1"/>
            <p:nvPr/>
          </p:nvSpPr>
          <p:spPr>
            <a:xfrm>
              <a:off x="3685505" y="5257404"/>
              <a:ext cx="1056700" cy="369332"/>
            </a:xfrm>
            <a:prstGeom prst="rect">
              <a:avLst/>
            </a:prstGeom>
            <a:noFill/>
          </p:spPr>
          <p:txBody>
            <a:bodyPr wrap="none" rtlCol="0">
              <a:spAutoFit/>
            </a:bodyPr>
            <a:lstStyle/>
            <a:p>
              <a:r>
                <a:rPr lang="en-US" dirty="0" smtClean="0"/>
                <a:t>RADIUS</a:t>
              </a:r>
              <a:endParaRPr lang="en-US" dirty="0"/>
            </a:p>
          </p:txBody>
        </p:sp>
        <p:pic>
          <p:nvPicPr>
            <p:cNvPr id="127" name="Picture 126" descr="AAA.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884700" y="5582043"/>
              <a:ext cx="576024" cy="435218"/>
            </a:xfrm>
            <a:prstGeom prst="rect">
              <a:avLst/>
            </a:prstGeom>
          </p:spPr>
        </p:pic>
      </p:grpSp>
      <p:grpSp>
        <p:nvGrpSpPr>
          <p:cNvPr id="9" name="Group 4"/>
          <p:cNvGrpSpPr/>
          <p:nvPr/>
        </p:nvGrpSpPr>
        <p:grpSpPr>
          <a:xfrm>
            <a:off x="6032324" y="4591341"/>
            <a:ext cx="1037463" cy="1247422"/>
            <a:chOff x="4853145" y="4757381"/>
            <a:chExt cx="1037463" cy="1247422"/>
          </a:xfrm>
        </p:grpSpPr>
        <p:pic>
          <p:nvPicPr>
            <p:cNvPr id="126" name="Picture 125" descr="Intranet Policy.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993090" y="5569585"/>
              <a:ext cx="582425" cy="435218"/>
            </a:xfrm>
            <a:prstGeom prst="rect">
              <a:avLst/>
            </a:prstGeom>
          </p:spPr>
        </p:pic>
        <p:sp>
          <p:nvSpPr>
            <p:cNvPr id="128" name="TextBox 127"/>
            <p:cNvSpPr txBox="1"/>
            <p:nvPr/>
          </p:nvSpPr>
          <p:spPr>
            <a:xfrm>
              <a:off x="4853145" y="4757381"/>
              <a:ext cx="1037463" cy="757130"/>
            </a:xfrm>
            <a:prstGeom prst="rect">
              <a:avLst/>
            </a:prstGeom>
            <a:noFill/>
          </p:spPr>
          <p:txBody>
            <a:bodyPr wrap="none" rtlCol="0">
              <a:spAutoFit/>
            </a:bodyPr>
            <a:lstStyle/>
            <a:p>
              <a:pPr algn="ctr">
                <a:lnSpc>
                  <a:spcPct val="90000"/>
                </a:lnSpc>
              </a:pPr>
              <a:r>
                <a:rPr lang="en-US" sz="1600" dirty="0" smtClean="0"/>
                <a:t>Universal</a:t>
              </a:r>
              <a:br>
                <a:rPr lang="en-US" sz="1600" dirty="0" smtClean="0"/>
              </a:br>
              <a:r>
                <a:rPr lang="en-US" sz="1600" dirty="0" smtClean="0"/>
                <a:t>Access</a:t>
              </a:r>
              <a:br>
                <a:rPr lang="en-US" sz="1600" dirty="0" smtClean="0"/>
              </a:br>
              <a:r>
                <a:rPr lang="en-US" sz="1600" dirty="0" smtClean="0"/>
                <a:t>Control</a:t>
              </a:r>
              <a:endParaRPr lang="en-US" sz="1600" dirty="0"/>
            </a:p>
          </p:txBody>
        </p:sp>
      </p:grpSp>
      <p:sp>
        <p:nvSpPr>
          <p:cNvPr id="129" name="Rectangle 6"/>
          <p:cNvSpPr>
            <a:spLocks noChangeArrowheads="1"/>
          </p:cNvSpPr>
          <p:nvPr/>
        </p:nvSpPr>
        <p:spPr bwMode="auto">
          <a:xfrm>
            <a:off x="6323010" y="3151260"/>
            <a:ext cx="1354136" cy="37033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dirty="0" smtClean="0">
                <a:solidFill>
                  <a:srgbClr val="000000"/>
                </a:solidFill>
              </a:rPr>
              <a:t>SRX </a:t>
            </a:r>
          </a:p>
          <a:p>
            <a:pPr algn="ctr">
              <a:lnSpc>
                <a:spcPct val="100000"/>
              </a:lnSpc>
              <a:spcBef>
                <a:spcPct val="0"/>
              </a:spcBef>
            </a:pPr>
            <a:r>
              <a:rPr lang="en-US" sz="1000" dirty="0" smtClean="0">
                <a:solidFill>
                  <a:srgbClr val="000000"/>
                </a:solidFill>
              </a:rPr>
              <a:t>Router/Firewall/IPS</a:t>
            </a:r>
            <a:endParaRPr lang="en-US" sz="1000" dirty="0">
              <a:solidFill>
                <a:srgbClr val="000000"/>
              </a:solidFill>
            </a:endParaRPr>
          </a:p>
        </p:txBody>
      </p:sp>
      <p:sp>
        <p:nvSpPr>
          <p:cNvPr id="83" name="Line 63"/>
          <p:cNvSpPr>
            <a:spLocks noChangeShapeType="1"/>
          </p:cNvSpPr>
          <p:nvPr/>
        </p:nvSpPr>
        <p:spPr bwMode="auto">
          <a:xfrm flipH="1" flipV="1">
            <a:off x="7312145" y="5838763"/>
            <a:ext cx="634388" cy="0"/>
          </a:xfrm>
          <a:prstGeom prst="line">
            <a:avLst/>
          </a:prstGeom>
          <a:noFill/>
          <a:ln w="28575">
            <a:solidFill>
              <a:srgbClr val="B2B2B2"/>
            </a:solidFill>
            <a:round/>
            <a:headEnd/>
            <a:tailEnd/>
          </a:ln>
        </p:spPr>
        <p:txBody>
          <a:bodyPr/>
          <a:lstStyle/>
          <a:p>
            <a:endParaRPr lang="en-US" dirty="0"/>
          </a:p>
        </p:txBody>
      </p:sp>
      <p:sp>
        <p:nvSpPr>
          <p:cNvPr id="84" name="Line 63"/>
          <p:cNvSpPr>
            <a:spLocks noChangeShapeType="1"/>
          </p:cNvSpPr>
          <p:nvPr/>
        </p:nvSpPr>
        <p:spPr bwMode="auto">
          <a:xfrm rot="5400000" flipH="1" flipV="1">
            <a:off x="6234113" y="4732288"/>
            <a:ext cx="2179420" cy="0"/>
          </a:xfrm>
          <a:prstGeom prst="line">
            <a:avLst/>
          </a:prstGeom>
          <a:noFill/>
          <a:ln w="28575">
            <a:solidFill>
              <a:srgbClr val="B2B2B2"/>
            </a:solidFill>
            <a:round/>
            <a:headEnd/>
            <a:tailEnd/>
          </a:ln>
        </p:spPr>
        <p:txBody>
          <a:bodyPr/>
          <a:lstStyle/>
          <a:p>
            <a:endParaRPr lang="en-US" dirty="0"/>
          </a:p>
        </p:txBody>
      </p:sp>
      <p:pic>
        <p:nvPicPr>
          <p:cNvPr id="81" name="Picture 80" descr="Network Cloud 2.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bwMode="gray">
          <a:xfrm>
            <a:off x="7633705" y="5575285"/>
            <a:ext cx="793634" cy="526956"/>
          </a:xfrm>
          <a:prstGeom prst="rect">
            <a:avLst/>
          </a:prstGeom>
        </p:spPr>
      </p:pic>
      <p:sp>
        <p:nvSpPr>
          <p:cNvPr id="2" name="TextBox 1"/>
          <p:cNvSpPr txBox="1"/>
          <p:nvPr/>
        </p:nvSpPr>
        <p:spPr>
          <a:xfrm>
            <a:off x="7686213" y="5739498"/>
            <a:ext cx="660758" cy="261610"/>
          </a:xfrm>
          <a:prstGeom prst="rect">
            <a:avLst/>
          </a:prstGeom>
          <a:noFill/>
        </p:spPr>
        <p:txBody>
          <a:bodyPr wrap="none" rtlCol="0">
            <a:spAutoFit/>
          </a:bodyPr>
          <a:lstStyle/>
          <a:p>
            <a:r>
              <a:rPr lang="en-US" sz="1100" dirty="0" smtClean="0"/>
              <a:t>Internet</a:t>
            </a:r>
            <a:endParaRPr lang="en-US" sz="1100" dirty="0"/>
          </a:p>
        </p:txBody>
      </p:sp>
      <p:grpSp>
        <p:nvGrpSpPr>
          <p:cNvPr id="10" name="Group 105"/>
          <p:cNvGrpSpPr/>
          <p:nvPr/>
        </p:nvGrpSpPr>
        <p:grpSpPr>
          <a:xfrm>
            <a:off x="3064862" y="3657753"/>
            <a:ext cx="972922" cy="921714"/>
            <a:chOff x="1417037" y="1733703"/>
            <a:chExt cx="972922" cy="921714"/>
          </a:xfrm>
        </p:grpSpPr>
        <p:sp>
          <p:nvSpPr>
            <p:cNvPr id="93" name="Rectangle 92"/>
            <p:cNvSpPr/>
            <p:nvPr/>
          </p:nvSpPr>
          <p:spPr bwMode="gray">
            <a:xfrm flipH="1">
              <a:off x="1417037" y="1733703"/>
              <a:ext cx="972922" cy="921714"/>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0" name="Picture 37" descr="L2_L3 Switch 1.png"/>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gray">
            <a:xfrm flipH="1">
              <a:off x="1622511" y="1913573"/>
              <a:ext cx="561975" cy="561975"/>
            </a:xfrm>
            <a:prstGeom prst="rect">
              <a:avLst/>
            </a:prstGeom>
            <a:noFill/>
            <a:ln w="9525">
              <a:noFill/>
              <a:miter lim="800000"/>
              <a:headEnd/>
              <a:tailEnd/>
            </a:ln>
          </p:spPr>
        </p:pic>
      </p:grpSp>
      <p:grpSp>
        <p:nvGrpSpPr>
          <p:cNvPr id="11" name="Group 106"/>
          <p:cNvGrpSpPr/>
          <p:nvPr/>
        </p:nvGrpSpPr>
        <p:grpSpPr>
          <a:xfrm>
            <a:off x="6055712" y="3657753"/>
            <a:ext cx="972922" cy="921714"/>
            <a:chOff x="1417037" y="1733703"/>
            <a:chExt cx="972922" cy="921714"/>
          </a:xfrm>
        </p:grpSpPr>
        <p:sp>
          <p:nvSpPr>
            <p:cNvPr id="124" name="Rectangle 123"/>
            <p:cNvSpPr/>
            <p:nvPr/>
          </p:nvSpPr>
          <p:spPr bwMode="gray">
            <a:xfrm flipH="1">
              <a:off x="1417037" y="1733703"/>
              <a:ext cx="972922" cy="921714"/>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0" name="Picture 37" descr="L2_L3 Switch 1.png"/>
            <p:cNvPicPr>
              <a:picLocks noChangeAspect="1"/>
            </p:cNvPicPr>
            <p:nvPr/>
          </p:nvPicPr>
          <p:blipFill>
            <a:blip r:embed="rId21" cstate="email">
              <a:extLst>
                <a:ext uri="{28A0092B-C50C-407E-A947-70E740481C1C}">
                  <a14:useLocalDpi xmlns:a14="http://schemas.microsoft.com/office/drawing/2010/main"/>
                </a:ext>
              </a:extLst>
            </a:blip>
            <a:srcRect/>
            <a:stretch>
              <a:fillRect/>
            </a:stretch>
          </p:blipFill>
          <p:spPr bwMode="gray">
            <a:xfrm flipH="1">
              <a:off x="1622511" y="1913573"/>
              <a:ext cx="561975" cy="561975"/>
            </a:xfrm>
            <a:prstGeom prst="rect">
              <a:avLst/>
            </a:prstGeom>
            <a:noFill/>
            <a:ln w="9525">
              <a:noFill/>
              <a:miter lim="800000"/>
              <a:headEnd/>
              <a:tailEnd/>
            </a:ln>
          </p:spPr>
        </p:pic>
      </p:grpSp>
      <p:sp>
        <p:nvSpPr>
          <p:cNvPr id="80" name="Rectangle 11"/>
          <p:cNvSpPr>
            <a:spLocks noChangeArrowheads="1"/>
          </p:cNvSpPr>
          <p:nvPr/>
        </p:nvSpPr>
        <p:spPr bwMode="gray">
          <a:xfrm>
            <a:off x="7229441" y="5308238"/>
            <a:ext cx="1524000" cy="1524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dirty="0">
                <a:solidFill>
                  <a:srgbClr val="000000"/>
                </a:solidFill>
              </a:rPr>
              <a:t>Corporate Data Center</a:t>
            </a:r>
          </a:p>
        </p:txBody>
      </p:sp>
    </p:spTree>
    <p:custDataLst>
      <p:tags r:id="rId1"/>
    </p:custDataLst>
    <p:extLst>
      <p:ext uri="{BB962C8B-B14F-4D97-AF65-F5344CB8AC3E}">
        <p14:creationId xmlns:p14="http://schemas.microsoft.com/office/powerpoint/2010/main" val="325148703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42" presetClass="path" presetSubtype="0" accel="50000" decel="50000" fill="hold" nodeType="withEffect">
                                  <p:stCondLst>
                                    <p:cond delay="0"/>
                                  </p:stCondLst>
                                  <p:childTnLst>
                                    <p:animMotion origin="layout" path="M -0.0125 -0.00278 L -0.14062 -0.10602 " pathEditMode="relative" rAng="0" ptsTypes="AA">
                                      <p:cBhvr>
                                        <p:cTn id="9" dur="2000" fill="hold"/>
                                        <p:tgtEl>
                                          <p:spTgt spid="6"/>
                                        </p:tgtEl>
                                        <p:attrNameLst>
                                          <p:attrName>ppt_x</p:attrName>
                                          <p:attrName>ppt_y</p:attrName>
                                        </p:attrNameLst>
                                      </p:cBhvr>
                                      <p:rCtr x="-6400" y="-5200"/>
                                    </p:animMotion>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42" presetClass="path" presetSubtype="0" accel="50000" decel="50000" fill="hold" nodeType="withEffect">
                                  <p:stCondLst>
                                    <p:cond delay="0"/>
                                  </p:stCondLst>
                                  <p:childTnLst>
                                    <p:animMotion origin="layout" path="M -0.01562 -0.01111 L -0.21562 -0.11319 " pathEditMode="relative" rAng="0" ptsTypes="AA">
                                      <p:cBhvr>
                                        <p:cTn id="14" dur="2000" fill="hold"/>
                                        <p:tgtEl>
                                          <p:spTgt spid="5"/>
                                        </p:tgtEl>
                                        <p:attrNameLst>
                                          <p:attrName>ppt_x</p:attrName>
                                          <p:attrName>ppt_y</p:attrName>
                                        </p:attrNameLst>
                                      </p:cBhvr>
                                      <p:rCtr x="-10000" y="-5100"/>
                                    </p:animMotion>
                                  </p:childTnLst>
                                </p:cTn>
                              </p:par>
                              <p:par>
                                <p:cTn id="15" presetID="10"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42" presetClass="path" presetSubtype="0" accel="50000" decel="50000" fill="hold" nodeType="withEffect">
                                  <p:stCondLst>
                                    <p:cond delay="0"/>
                                  </p:stCondLst>
                                  <p:childTnLst>
                                    <p:animMotion origin="layout" path="M -0.01562 -7.40741E-7 L -0.3026 -0.09768 " pathEditMode="relative" rAng="0" ptsTypes="AA">
                                      <p:cBhvr>
                                        <p:cTn id="19" dur="2000" fill="hold"/>
                                        <p:tgtEl>
                                          <p:spTgt spid="4"/>
                                        </p:tgtEl>
                                        <p:attrNameLst>
                                          <p:attrName>ppt_x</p:attrName>
                                          <p:attrName>ppt_y</p:attrName>
                                        </p:attrNameLst>
                                      </p:cBhvr>
                                      <p:rCtr x="-14400" y="-4900"/>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42" presetClass="path" presetSubtype="0" accel="50000" decel="50000" fill="hold" nodeType="withEffect">
                                  <p:stCondLst>
                                    <p:cond delay="0"/>
                                  </p:stCondLst>
                                  <p:childTnLst>
                                    <p:animMotion origin="layout" path="M 5.55556E-7 1.11022E-16 L -0.16181 0.02384 " pathEditMode="relative" rAng="0" ptsTypes="AA">
                                      <p:cBhvr>
                                        <p:cTn id="26" dur="2000" fill="hold"/>
                                        <p:tgtEl>
                                          <p:spTgt spid="9"/>
                                        </p:tgtEl>
                                        <p:attrNameLst>
                                          <p:attrName>ppt_x</p:attrName>
                                          <p:attrName>ppt_y</p:attrName>
                                        </p:attrNameLst>
                                      </p:cBhvr>
                                      <p:rCtr x="-8100" y="1200"/>
                                    </p:animMotion>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42" presetClass="path" presetSubtype="0" accel="50000" decel="50000" fill="hold" nodeType="withEffect">
                                  <p:stCondLst>
                                    <p:cond delay="0"/>
                                  </p:stCondLst>
                                  <p:childTnLst>
                                    <p:animMotion origin="layout" path="M -1.38889E-6 1.48148E-6 L -0.27187 0.02592 " pathEditMode="relative" rAng="0" ptsTypes="AA">
                                      <p:cBhvr>
                                        <p:cTn id="31" dur="2000" fill="hold"/>
                                        <p:tgtEl>
                                          <p:spTgt spid="8"/>
                                        </p:tgtEl>
                                        <p:attrNameLst>
                                          <p:attrName>ppt_x</p:attrName>
                                          <p:attrName>ppt_y</p:attrName>
                                        </p:attrNameLst>
                                      </p:cBhvr>
                                      <p:rCtr x="-13600" y="1300"/>
                                    </p:animMotion>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42" presetClass="path" presetSubtype="0" accel="50000" decel="50000" fill="hold" nodeType="withEffect">
                                  <p:stCondLst>
                                    <p:cond delay="0"/>
                                  </p:stCondLst>
                                  <p:childTnLst>
                                    <p:animMotion origin="layout" path="M 1.94444E-6 -0.01111 L -0.40018 0.01412 " pathEditMode="relative" rAng="0" ptsTypes="AA">
                                      <p:cBhvr>
                                        <p:cTn id="36" dur="2000" fill="hold"/>
                                        <p:tgtEl>
                                          <p:spTgt spid="7"/>
                                        </p:tgtEl>
                                        <p:attrNameLst>
                                          <p:attrName>ppt_x</p:attrName>
                                          <p:attrName>ppt_y</p:attrName>
                                        </p:attrNameLst>
                                      </p:cBhvr>
                                      <p:rCtr x="-20000" y="13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p:cNvSpPr/>
          <p:nvPr/>
        </p:nvSpPr>
        <p:spPr bwMode="gray">
          <a:xfrm>
            <a:off x="0" y="0"/>
            <a:ext cx="276045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man" descr="AJ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236669" y="4524371"/>
            <a:ext cx="716988" cy="2249421"/>
          </a:xfrm>
          <a:prstGeom prst="rect">
            <a:avLst/>
          </a:prstGeom>
          <a:noFill/>
          <a:ln>
            <a:noFill/>
          </a:ln>
        </p:spPr>
      </p:pic>
      <p:grpSp>
        <p:nvGrpSpPr>
          <p:cNvPr id="2" name="building"/>
          <p:cNvGrpSpPr/>
          <p:nvPr/>
        </p:nvGrpSpPr>
        <p:grpSpPr bwMode="gray">
          <a:xfrm>
            <a:off x="2667000" y="0"/>
            <a:ext cx="6477000" cy="6858000"/>
            <a:chOff x="2667000" y="0"/>
            <a:chExt cx="6477000" cy="6858000"/>
          </a:xfrm>
        </p:grpSpPr>
        <p:sp>
          <p:nvSpPr>
            <p:cNvPr id="48" name="Rectangle 47"/>
            <p:cNvSpPr/>
            <p:nvPr/>
          </p:nvSpPr>
          <p:spPr bwMode="gray">
            <a:xfrm rot="5400000">
              <a:off x="2476500" y="190500"/>
              <a:ext cx="6858000" cy="6477000"/>
            </a:xfrm>
            <a:prstGeom prst="rect">
              <a:avLst/>
            </a:prstGeom>
            <a:gradFill flip="none" rotWithShape="1">
              <a:gsLst>
                <a:gs pos="0">
                  <a:srgbClr val="C0D0D9"/>
                </a:gs>
                <a:gs pos="50000">
                  <a:srgbClr val="E4EAE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descr="Floorplan.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2745669" y="2058931"/>
              <a:ext cx="6398331" cy="4799069"/>
            </a:xfrm>
            <a:prstGeom prst="rect">
              <a:avLst/>
            </a:prstGeom>
          </p:spPr>
        </p:pic>
      </p:grpSp>
      <p:grpSp>
        <p:nvGrpSpPr>
          <p:cNvPr id="3" name="title and logo"/>
          <p:cNvGrpSpPr/>
          <p:nvPr/>
        </p:nvGrpSpPr>
        <p:grpSpPr bwMode="gray">
          <a:xfrm>
            <a:off x="2819401" y="572218"/>
            <a:ext cx="5854840" cy="424732"/>
            <a:chOff x="2819401" y="572218"/>
            <a:chExt cx="5854840" cy="424732"/>
          </a:xfrm>
        </p:grpSpPr>
        <p:pic>
          <p:nvPicPr>
            <p:cNvPr id="87" name="Picture 10" descr="juniper_blac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564438" y="610971"/>
              <a:ext cx="1109803" cy="303429"/>
            </a:xfrm>
            <a:prstGeom prst="rect">
              <a:avLst/>
            </a:prstGeom>
            <a:noFill/>
            <a:ln>
              <a:noFill/>
            </a:ln>
          </p:spPr>
        </p:pic>
        <p:sp>
          <p:nvSpPr>
            <p:cNvPr id="88" name="Title"/>
            <p:cNvSpPr txBox="1">
              <a:spLocks/>
            </p:cNvSpPr>
            <p:nvPr/>
          </p:nvSpPr>
          <p:spPr bwMode="gray">
            <a:xfrm>
              <a:off x="2819401" y="572218"/>
              <a:ext cx="4267200" cy="42473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marL="0" marR="0" lvl="0" indent="0" algn="l" defTabSz="457200" rtl="0" eaLnBrk="1" fontAlgn="base" latinLnBrk="0" hangingPunct="1">
                <a:lnSpc>
                  <a:spcPct val="90000"/>
                </a:lnSpc>
                <a:spcBef>
                  <a:spcPct val="0"/>
                </a:spcBef>
                <a:spcAft>
                  <a:spcPct val="20000"/>
                </a:spcAft>
                <a:buClrTx/>
                <a:buSzTx/>
                <a:buFontTx/>
                <a:buNone/>
                <a:tabLst/>
                <a:defRPr/>
              </a:pPr>
              <a:r>
                <a:rPr kumimoji="0" lang="en-US" sz="2400" b="1" i="0" u="none" strike="noStrike" kern="1200" cap="all" spc="0" normalizeH="0" baseline="0" noProof="0" dirty="0" smtClean="0">
                  <a:ln>
                    <a:noFill/>
                  </a:ln>
                  <a:solidFill>
                    <a:srgbClr val="292929"/>
                  </a:solidFill>
                  <a:effectLst/>
                  <a:uLnTx/>
                  <a:uFillTx/>
                  <a:latin typeface="+mj-lt"/>
                  <a:ea typeface="+mj-ea"/>
                  <a:cs typeface="+mj-cs"/>
                </a:rPr>
                <a:t>SIMPLY CONNECTED</a:t>
              </a:r>
            </a:p>
          </p:txBody>
        </p:sp>
      </p:grpSp>
      <p:grpSp>
        <p:nvGrpSpPr>
          <p:cNvPr id="4" name="orange line"/>
          <p:cNvGrpSpPr/>
          <p:nvPr/>
        </p:nvGrpSpPr>
        <p:grpSpPr bwMode="gray">
          <a:xfrm>
            <a:off x="2879415" y="4652604"/>
            <a:ext cx="1402094" cy="633354"/>
            <a:chOff x="2879415" y="4652604"/>
            <a:chExt cx="1402094" cy="633354"/>
          </a:xfrm>
        </p:grpSpPr>
        <p:sp>
          <p:nvSpPr>
            <p:cNvPr id="41" name="Freeform 40"/>
            <p:cNvSpPr/>
            <p:nvPr/>
          </p:nvSpPr>
          <p:spPr bwMode="gray">
            <a:xfrm rot="556071">
              <a:off x="3794491" y="4652604"/>
              <a:ext cx="487018" cy="96170"/>
            </a:xfrm>
            <a:custGeom>
              <a:avLst/>
              <a:gdLst>
                <a:gd name="connsiteX0" fmla="*/ 0 w 647272"/>
                <a:gd name="connsiteY0" fmla="*/ 688368 h 688368"/>
                <a:gd name="connsiteX1" fmla="*/ 647272 w 647272"/>
                <a:gd name="connsiteY1" fmla="*/ 0 h 688368"/>
                <a:gd name="connsiteX0" fmla="*/ 0 w 609600"/>
                <a:gd name="connsiteY0" fmla="*/ 154968 h 154968"/>
                <a:gd name="connsiteX1" fmla="*/ 609600 w 609600"/>
                <a:gd name="connsiteY1" fmla="*/ 0 h 154968"/>
                <a:gd name="connsiteX0" fmla="*/ 0 w 609600"/>
                <a:gd name="connsiteY0" fmla="*/ 181754 h 181754"/>
                <a:gd name="connsiteX1" fmla="*/ 609600 w 609600"/>
                <a:gd name="connsiteY1" fmla="*/ 26786 h 181754"/>
                <a:gd name="connsiteX0" fmla="*/ 0 w 609600"/>
                <a:gd name="connsiteY0" fmla="*/ 196239 h 196239"/>
                <a:gd name="connsiteX1" fmla="*/ 609600 w 609600"/>
                <a:gd name="connsiteY1" fmla="*/ 41271 h 196239"/>
                <a:gd name="connsiteX0" fmla="*/ 0 w 635619"/>
                <a:gd name="connsiteY0" fmla="*/ 181754 h 181754"/>
                <a:gd name="connsiteX1" fmla="*/ 635619 w 635619"/>
                <a:gd name="connsiteY1" fmla="*/ 142015 h 181754"/>
                <a:gd name="connsiteX0" fmla="*/ 0 w 635619"/>
                <a:gd name="connsiteY0" fmla="*/ 181754 h 181754"/>
                <a:gd name="connsiteX1" fmla="*/ 635619 w 635619"/>
                <a:gd name="connsiteY1" fmla="*/ 142015 h 181754"/>
                <a:gd name="connsiteX0" fmla="*/ 7334 w 642953"/>
                <a:gd name="connsiteY0" fmla="*/ 200804 h 200804"/>
                <a:gd name="connsiteX1" fmla="*/ 0 w 642953"/>
                <a:gd name="connsiteY1" fmla="*/ 174034 h 200804"/>
                <a:gd name="connsiteX2" fmla="*/ 642953 w 642953"/>
                <a:gd name="connsiteY2" fmla="*/ 161065 h 200804"/>
                <a:gd name="connsiteX0" fmla="*/ 7334 w 642953"/>
                <a:gd name="connsiteY0" fmla="*/ 147917 h 147917"/>
                <a:gd name="connsiteX1" fmla="*/ 0 w 642953"/>
                <a:gd name="connsiteY1" fmla="*/ 121147 h 147917"/>
                <a:gd name="connsiteX2" fmla="*/ 642953 w 642953"/>
                <a:gd name="connsiteY2" fmla="*/ 108178 h 147917"/>
                <a:gd name="connsiteX0" fmla="*/ 0 w 642953"/>
                <a:gd name="connsiteY0" fmla="*/ 121147 h 121147"/>
                <a:gd name="connsiteX1" fmla="*/ 642953 w 642953"/>
                <a:gd name="connsiteY1" fmla="*/ 108178 h 121147"/>
                <a:gd name="connsiteX0" fmla="*/ 10782 w 653735"/>
                <a:gd name="connsiteY0" fmla="*/ 121147 h 124723"/>
                <a:gd name="connsiteX1" fmla="*/ 0 w 653735"/>
                <a:gd name="connsiteY1" fmla="*/ 124723 h 124723"/>
                <a:gd name="connsiteX2" fmla="*/ 653735 w 653735"/>
                <a:gd name="connsiteY2" fmla="*/ 108178 h 124723"/>
                <a:gd name="connsiteX0" fmla="*/ 10782 w 653735"/>
                <a:gd name="connsiteY0" fmla="*/ 93921 h 97497"/>
                <a:gd name="connsiteX1" fmla="*/ 0 w 653735"/>
                <a:gd name="connsiteY1" fmla="*/ 97497 h 97497"/>
                <a:gd name="connsiteX2" fmla="*/ 653735 w 653735"/>
                <a:gd name="connsiteY2" fmla="*/ 80952 h 97497"/>
                <a:gd name="connsiteX0" fmla="*/ 10782 w 594727"/>
                <a:gd name="connsiteY0" fmla="*/ 164192 h 167768"/>
                <a:gd name="connsiteX1" fmla="*/ 0 w 594727"/>
                <a:gd name="connsiteY1" fmla="*/ 167768 h 167768"/>
                <a:gd name="connsiteX2" fmla="*/ 594727 w 594727"/>
                <a:gd name="connsiteY2" fmla="*/ 80786 h 167768"/>
                <a:gd name="connsiteX0" fmla="*/ 10782 w 594727"/>
                <a:gd name="connsiteY0" fmla="*/ 97668 h 101244"/>
                <a:gd name="connsiteX1" fmla="*/ 0 w 594727"/>
                <a:gd name="connsiteY1" fmla="*/ 101244 h 101244"/>
                <a:gd name="connsiteX2" fmla="*/ 594727 w 594727"/>
                <a:gd name="connsiteY2" fmla="*/ 14262 h 101244"/>
                <a:gd name="connsiteX0" fmla="*/ 10782 w 594727"/>
                <a:gd name="connsiteY0" fmla="*/ 97668 h 101244"/>
                <a:gd name="connsiteX1" fmla="*/ 0 w 594727"/>
                <a:gd name="connsiteY1" fmla="*/ 101244 h 101244"/>
                <a:gd name="connsiteX2" fmla="*/ 594727 w 594727"/>
                <a:gd name="connsiteY2" fmla="*/ 14262 h 101244"/>
              </a:gdLst>
              <a:ahLst/>
              <a:cxnLst>
                <a:cxn ang="0">
                  <a:pos x="connsiteX0" y="connsiteY0"/>
                </a:cxn>
                <a:cxn ang="0">
                  <a:pos x="connsiteX1" y="connsiteY1"/>
                </a:cxn>
                <a:cxn ang="0">
                  <a:pos x="connsiteX2" y="connsiteY2"/>
                </a:cxn>
              </a:cxnLst>
              <a:rect l="l" t="t" r="r" b="b"/>
              <a:pathLst>
                <a:path w="594727" h="101244">
                  <a:moveTo>
                    <a:pt x="10782" y="97668"/>
                  </a:moveTo>
                  <a:lnTo>
                    <a:pt x="0" y="101244"/>
                  </a:lnTo>
                  <a:cubicBezTo>
                    <a:pt x="177690" y="35052"/>
                    <a:pt x="252171" y="0"/>
                    <a:pt x="594727" y="14262"/>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57" name="Freeform 56"/>
            <p:cNvSpPr/>
            <p:nvPr/>
          </p:nvSpPr>
          <p:spPr bwMode="gray">
            <a:xfrm rot="20556228">
              <a:off x="2879415" y="5046741"/>
              <a:ext cx="529565" cy="239217"/>
            </a:xfrm>
            <a:custGeom>
              <a:avLst/>
              <a:gdLst>
                <a:gd name="connsiteX0" fmla="*/ 0 w 647272"/>
                <a:gd name="connsiteY0" fmla="*/ 688368 h 688368"/>
                <a:gd name="connsiteX1" fmla="*/ 647272 w 647272"/>
                <a:gd name="connsiteY1" fmla="*/ 0 h 688368"/>
                <a:gd name="connsiteX0" fmla="*/ 83885 w 731157"/>
                <a:gd name="connsiteY0" fmla="*/ 688368 h 706970"/>
                <a:gd name="connsiteX1" fmla="*/ 0 w 731157"/>
                <a:gd name="connsiteY1" fmla="*/ 706970 h 706970"/>
                <a:gd name="connsiteX2" fmla="*/ 731157 w 731157"/>
                <a:gd name="connsiteY2" fmla="*/ 0 h 706970"/>
                <a:gd name="connsiteX0" fmla="*/ 83885 w 731157"/>
                <a:gd name="connsiteY0" fmla="*/ 688368 h 706970"/>
                <a:gd name="connsiteX1" fmla="*/ 0 w 731157"/>
                <a:gd name="connsiteY1" fmla="*/ 706970 h 706970"/>
                <a:gd name="connsiteX2" fmla="*/ 731157 w 731157"/>
                <a:gd name="connsiteY2" fmla="*/ 0 h 706970"/>
                <a:gd name="connsiteX0" fmla="*/ 186547 w 833819"/>
                <a:gd name="connsiteY0" fmla="*/ 688368 h 914139"/>
                <a:gd name="connsiteX1" fmla="*/ 0 w 833819"/>
                <a:gd name="connsiteY1" fmla="*/ 914139 h 914139"/>
                <a:gd name="connsiteX2" fmla="*/ 833819 w 833819"/>
                <a:gd name="connsiteY2" fmla="*/ 0 h 914139"/>
                <a:gd name="connsiteX0" fmla="*/ 186547 w 833819"/>
                <a:gd name="connsiteY0" fmla="*/ 688368 h 914139"/>
                <a:gd name="connsiteX1" fmla="*/ 0 w 833819"/>
                <a:gd name="connsiteY1" fmla="*/ 914139 h 914139"/>
                <a:gd name="connsiteX2" fmla="*/ 833819 w 833819"/>
                <a:gd name="connsiteY2" fmla="*/ 0 h 914139"/>
                <a:gd name="connsiteX0" fmla="*/ 0 w 833819"/>
                <a:gd name="connsiteY0" fmla="*/ 914139 h 914139"/>
                <a:gd name="connsiteX1" fmla="*/ 833819 w 833819"/>
                <a:gd name="connsiteY1" fmla="*/ 0 h 914139"/>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14731"/>
                <a:gd name="connsiteY0" fmla="*/ 909832 h 918079"/>
                <a:gd name="connsiteX1" fmla="*/ 0 w 814731"/>
                <a:gd name="connsiteY1" fmla="*/ 918079 h 918079"/>
                <a:gd name="connsiteX2" fmla="*/ 814731 w 814731"/>
                <a:gd name="connsiteY2" fmla="*/ 0 h 918079"/>
                <a:gd name="connsiteX0" fmla="*/ 0 w 813053"/>
                <a:gd name="connsiteY0" fmla="*/ 909832 h 909833"/>
                <a:gd name="connsiteX1" fmla="*/ 367986 w 813053"/>
                <a:gd name="connsiteY1" fmla="*/ 482627 h 909833"/>
                <a:gd name="connsiteX2" fmla="*/ 813053 w 813053"/>
                <a:gd name="connsiteY2" fmla="*/ 0 h 909833"/>
                <a:gd name="connsiteX0" fmla="*/ 0 w 445067"/>
                <a:gd name="connsiteY0" fmla="*/ 482627 h 482627"/>
                <a:gd name="connsiteX1" fmla="*/ 445067 w 445067"/>
                <a:gd name="connsiteY1" fmla="*/ 0 h 482627"/>
                <a:gd name="connsiteX0" fmla="*/ 0 w 520513"/>
                <a:gd name="connsiteY0" fmla="*/ 470448 h 470448"/>
                <a:gd name="connsiteX1" fmla="*/ 520513 w 520513"/>
                <a:gd name="connsiteY1" fmla="*/ 0 h 470448"/>
                <a:gd name="connsiteX0" fmla="*/ 0 w 520513"/>
                <a:gd name="connsiteY0" fmla="*/ 470448 h 470448"/>
                <a:gd name="connsiteX1" fmla="*/ 520513 w 520513"/>
                <a:gd name="connsiteY1" fmla="*/ 0 h 470448"/>
                <a:gd name="connsiteX0" fmla="*/ 0 w 520513"/>
                <a:gd name="connsiteY0" fmla="*/ 470447 h 470447"/>
                <a:gd name="connsiteX1" fmla="*/ 520513 w 520513"/>
                <a:gd name="connsiteY1" fmla="*/ 0 h 470447"/>
                <a:gd name="connsiteX0" fmla="*/ 0 w 453229"/>
                <a:gd name="connsiteY0" fmla="*/ 595212 h 595213"/>
                <a:gd name="connsiteX1" fmla="*/ 453229 w 453229"/>
                <a:gd name="connsiteY1" fmla="*/ 0 h 595213"/>
                <a:gd name="connsiteX0" fmla="*/ 0 w 453229"/>
                <a:gd name="connsiteY0" fmla="*/ 595212 h 595212"/>
                <a:gd name="connsiteX1" fmla="*/ 453229 w 453229"/>
                <a:gd name="connsiteY1" fmla="*/ 0 h 595212"/>
                <a:gd name="connsiteX0" fmla="*/ 0 w 453229"/>
                <a:gd name="connsiteY0" fmla="*/ 595212 h 595212"/>
                <a:gd name="connsiteX1" fmla="*/ 453229 w 453229"/>
                <a:gd name="connsiteY1" fmla="*/ 0 h 595212"/>
                <a:gd name="connsiteX0" fmla="*/ 0 w 1373998"/>
                <a:gd name="connsiteY0" fmla="*/ 1702172 h 1702173"/>
                <a:gd name="connsiteX1" fmla="*/ 1373998 w 1373998"/>
                <a:gd name="connsiteY1" fmla="*/ 0 h 1702173"/>
                <a:gd name="connsiteX0" fmla="*/ 0 w 1373998"/>
                <a:gd name="connsiteY0" fmla="*/ 1702172 h 1702172"/>
                <a:gd name="connsiteX1" fmla="*/ 1373998 w 1373998"/>
                <a:gd name="connsiteY1" fmla="*/ 0 h 1702172"/>
                <a:gd name="connsiteX0" fmla="*/ 0 w 1373998"/>
                <a:gd name="connsiteY0" fmla="*/ 1702172 h 1702172"/>
                <a:gd name="connsiteX1" fmla="*/ 1373998 w 1373998"/>
                <a:gd name="connsiteY1" fmla="*/ 0 h 1702172"/>
                <a:gd name="connsiteX0" fmla="*/ 0 w 1536577"/>
                <a:gd name="connsiteY0" fmla="*/ 1850810 h 1850810"/>
                <a:gd name="connsiteX1" fmla="*/ 706729 w 1536577"/>
                <a:gd name="connsiteY1" fmla="*/ 797932 h 1850810"/>
                <a:gd name="connsiteX2" fmla="*/ 1373998 w 1536577"/>
                <a:gd name="connsiteY2" fmla="*/ 148638 h 1850810"/>
                <a:gd name="connsiteX0" fmla="*/ 13658 w 843506"/>
                <a:gd name="connsiteY0" fmla="*/ 797930 h 797930"/>
                <a:gd name="connsiteX1" fmla="*/ 680927 w 843506"/>
                <a:gd name="connsiteY1" fmla="*/ 148636 h 797930"/>
                <a:gd name="connsiteX0" fmla="*/ 13658 w 835922"/>
                <a:gd name="connsiteY0" fmla="*/ 822347 h 822347"/>
                <a:gd name="connsiteX1" fmla="*/ 256125 w 835922"/>
                <a:gd name="connsiteY1" fmla="*/ 562343 h 822347"/>
                <a:gd name="connsiteX2" fmla="*/ 680927 w 835922"/>
                <a:gd name="connsiteY2" fmla="*/ 173053 h 822347"/>
                <a:gd name="connsiteX0" fmla="*/ 13658 w 835922"/>
                <a:gd name="connsiteY0" fmla="*/ 822345 h 822345"/>
                <a:gd name="connsiteX1" fmla="*/ 256125 w 835922"/>
                <a:gd name="connsiteY1" fmla="*/ 562341 h 822345"/>
                <a:gd name="connsiteX2" fmla="*/ 680927 w 835922"/>
                <a:gd name="connsiteY2" fmla="*/ 173051 h 822345"/>
                <a:gd name="connsiteX0" fmla="*/ 0 w 667270"/>
                <a:gd name="connsiteY0" fmla="*/ 649294 h 649294"/>
                <a:gd name="connsiteX1" fmla="*/ 667269 w 667270"/>
                <a:gd name="connsiteY1" fmla="*/ 0 h 649294"/>
                <a:gd name="connsiteX0" fmla="*/ 0 w 634533"/>
                <a:gd name="connsiteY0" fmla="*/ 638479 h 638479"/>
                <a:gd name="connsiteX1" fmla="*/ 634532 w 634533"/>
                <a:gd name="connsiteY1" fmla="*/ 0 h 638479"/>
                <a:gd name="connsiteX0" fmla="*/ 0 w 634532"/>
                <a:gd name="connsiteY0" fmla="*/ 638479 h 638479"/>
                <a:gd name="connsiteX1" fmla="*/ 634532 w 634532"/>
                <a:gd name="connsiteY1" fmla="*/ 0 h 638479"/>
                <a:gd name="connsiteX0" fmla="*/ 104 w 634636"/>
                <a:gd name="connsiteY0" fmla="*/ 638479 h 638479"/>
                <a:gd name="connsiteX1" fmla="*/ 8563 w 634636"/>
                <a:gd name="connsiteY1" fmla="*/ 593380 h 638479"/>
                <a:gd name="connsiteX2" fmla="*/ 634636 w 634636"/>
                <a:gd name="connsiteY2" fmla="*/ 0 h 638479"/>
                <a:gd name="connsiteX0" fmla="*/ 104 w 634636"/>
                <a:gd name="connsiteY0" fmla="*/ 638479 h 638479"/>
                <a:gd name="connsiteX1" fmla="*/ 8563 w 634636"/>
                <a:gd name="connsiteY1" fmla="*/ 593380 h 638479"/>
                <a:gd name="connsiteX2" fmla="*/ 634636 w 634636"/>
                <a:gd name="connsiteY2" fmla="*/ 0 h 638479"/>
                <a:gd name="connsiteX0" fmla="*/ 104 w 668741"/>
                <a:gd name="connsiteY0" fmla="*/ 759744 h 759744"/>
                <a:gd name="connsiteX1" fmla="*/ 42668 w 668741"/>
                <a:gd name="connsiteY1" fmla="*/ 593380 h 759744"/>
                <a:gd name="connsiteX2" fmla="*/ 668741 w 668741"/>
                <a:gd name="connsiteY2" fmla="*/ 0 h 759744"/>
                <a:gd name="connsiteX0" fmla="*/ 0 w 626073"/>
                <a:gd name="connsiteY0" fmla="*/ 593380 h 593380"/>
                <a:gd name="connsiteX1" fmla="*/ 626073 w 626073"/>
                <a:gd name="connsiteY1" fmla="*/ 0 h 593380"/>
                <a:gd name="connsiteX0" fmla="*/ 0 w 650628"/>
                <a:gd name="connsiteY0" fmla="*/ 601492 h 601492"/>
                <a:gd name="connsiteX1" fmla="*/ 650628 w 650628"/>
                <a:gd name="connsiteY1" fmla="*/ 0 h 601492"/>
              </a:gdLst>
              <a:ahLst/>
              <a:cxnLst>
                <a:cxn ang="0">
                  <a:pos x="connsiteX0" y="connsiteY0"/>
                </a:cxn>
                <a:cxn ang="0">
                  <a:pos x="connsiteX1" y="connsiteY1"/>
                </a:cxn>
              </a:cxnLst>
              <a:rect l="l" t="t" r="r" b="b"/>
              <a:pathLst>
                <a:path w="650628" h="601492">
                  <a:moveTo>
                    <a:pt x="0" y="601492"/>
                  </a:moveTo>
                  <a:cubicBezTo>
                    <a:pt x="156844" y="380278"/>
                    <a:pt x="259948" y="241072"/>
                    <a:pt x="650628" y="0"/>
                  </a:cubicBezTo>
                </a:path>
              </a:pathLst>
            </a:custGeom>
            <a:ln w="57150" cap="rnd">
              <a:solidFill>
                <a:schemeClr val="accent3"/>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5" name="rays router"/>
          <p:cNvGrpSpPr/>
          <p:nvPr/>
        </p:nvGrpSpPr>
        <p:grpSpPr bwMode="gray">
          <a:xfrm>
            <a:off x="4173379" y="3794856"/>
            <a:ext cx="639703" cy="235128"/>
            <a:chOff x="4152439" y="3794856"/>
            <a:chExt cx="639703" cy="235128"/>
          </a:xfrm>
        </p:grpSpPr>
        <p:pic>
          <p:nvPicPr>
            <p:cNvPr id="63" name="rays router" descr="Airwaves.png"/>
            <p:cNvPicPr>
              <a:picLocks noChangeAspect="1"/>
            </p:cNvPicPr>
            <p:nvPr/>
          </p:nvPicPr>
          <p:blipFill>
            <a:blip r:embed="rId6"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bwMode="gray">
            <a:xfrm>
              <a:off x="4152439" y="3794856"/>
              <a:ext cx="226731" cy="235128"/>
            </a:xfrm>
            <a:prstGeom prst="rect">
              <a:avLst/>
            </a:prstGeom>
            <a:noFill/>
            <a:ln>
              <a:noFill/>
            </a:ln>
            <a:effectLst/>
          </p:spPr>
        </p:pic>
        <p:pic>
          <p:nvPicPr>
            <p:cNvPr id="61" name="rays router" descr="Airwaves.png"/>
            <p:cNvPicPr>
              <a:picLocks noChangeAspect="1"/>
            </p:cNvPicPr>
            <p:nvPr/>
          </p:nvPicPr>
          <p:blipFill>
            <a:blip r:embed="rId6"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bwMode="gray">
            <a:xfrm flipH="1">
              <a:off x="4565411" y="3794856"/>
              <a:ext cx="226731" cy="235128"/>
            </a:xfrm>
            <a:prstGeom prst="rect">
              <a:avLst/>
            </a:prstGeom>
            <a:noFill/>
            <a:ln>
              <a:noFill/>
            </a:ln>
            <a:effectLst/>
          </p:spPr>
        </p:pic>
      </p:grpSp>
      <p:sp>
        <p:nvSpPr>
          <p:cNvPr id="78" name="1"/>
          <p:cNvSpPr/>
          <p:nvPr/>
        </p:nvSpPr>
        <p:spPr bwMode="gray">
          <a:xfrm>
            <a:off x="3929551" y="4401942"/>
            <a:ext cx="548640" cy="548640"/>
          </a:xfrm>
          <a:prstGeom prst="ellipse">
            <a:avLst/>
          </a:prstGeom>
          <a:solidFill>
            <a:schemeClr val="accent3"/>
          </a:solidFill>
          <a:ln w="28575" algn="ctr">
            <a:solidFill>
              <a:schemeClr val="bg1"/>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chemeClr val="bg1"/>
                </a:solidFill>
                <a:latin typeface="+mn-lt"/>
                <a:cs typeface="+mn-cs"/>
              </a:rPr>
              <a:t>1</a:t>
            </a:r>
          </a:p>
        </p:txBody>
      </p:sp>
      <p:pic>
        <p:nvPicPr>
          <p:cNvPr id="37" name="iPad" descr="Ipad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1676400" y="3869251"/>
            <a:ext cx="687995" cy="538491"/>
          </a:xfrm>
          <a:prstGeom prst="rect">
            <a:avLst/>
          </a:prstGeom>
        </p:spPr>
      </p:pic>
      <p:pic>
        <p:nvPicPr>
          <p:cNvPr id="38" name="phone" descr="Smartphone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2032261" y="4561947"/>
            <a:ext cx="332134" cy="601431"/>
          </a:xfrm>
          <a:prstGeom prst="rect">
            <a:avLst/>
          </a:prstGeom>
        </p:spPr>
      </p:pic>
      <p:pic>
        <p:nvPicPr>
          <p:cNvPr id="39" name="rays iPad" descr="Airwaves.png"/>
          <p:cNvPicPr>
            <a:picLocks noChangeAspect="1"/>
          </p:cNvPicPr>
          <p:nvPr/>
        </p:nvPicPr>
        <p:blipFill>
          <a:blip r:embed="rId9" cstate="email">
            <a:duotone>
              <a:schemeClr val="accent6">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flipH="1">
            <a:off x="2281528" y="3733800"/>
            <a:ext cx="226730" cy="235128"/>
          </a:xfrm>
          <a:prstGeom prst="rect">
            <a:avLst/>
          </a:prstGeom>
          <a:noFill/>
          <a:ln>
            <a:noFill/>
          </a:ln>
          <a:effectLst/>
        </p:spPr>
      </p:pic>
      <p:pic>
        <p:nvPicPr>
          <p:cNvPr id="40" name="rays phone" descr="Airwaves.png"/>
          <p:cNvPicPr>
            <a:picLocks noChangeAspect="1"/>
          </p:cNvPicPr>
          <p:nvPr/>
        </p:nvPicPr>
        <p:blipFill>
          <a:blip r:embed="rId9" cstate="email">
            <a:duotone>
              <a:schemeClr val="accent6">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flipH="1">
            <a:off x="2281528" y="4450137"/>
            <a:ext cx="226730" cy="235128"/>
          </a:xfrm>
          <a:prstGeom prst="rect">
            <a:avLst/>
          </a:prstGeom>
          <a:noFill/>
          <a:ln>
            <a:noFill/>
          </a:ln>
          <a:effectLst/>
        </p:spPr>
      </p:pic>
      <p:cxnSp>
        <p:nvCxnSpPr>
          <p:cNvPr id="45" name="red iPad"/>
          <p:cNvCxnSpPr/>
          <p:nvPr/>
        </p:nvCxnSpPr>
        <p:spPr bwMode="gray">
          <a:xfrm>
            <a:off x="2431228" y="4223544"/>
            <a:ext cx="1783080"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030" name="red phone"/>
          <p:cNvSpPr>
            <a:spLocks/>
          </p:cNvSpPr>
          <p:nvPr/>
        </p:nvSpPr>
        <p:spPr bwMode="gray">
          <a:xfrm>
            <a:off x="2431228" y="4314055"/>
            <a:ext cx="1755775" cy="473075"/>
          </a:xfrm>
          <a:custGeom>
            <a:avLst/>
            <a:gdLst/>
            <a:ahLst/>
            <a:cxnLst>
              <a:cxn ang="0">
                <a:pos x="0" y="298"/>
              </a:cxn>
              <a:cxn ang="0">
                <a:pos x="384" y="298"/>
              </a:cxn>
              <a:cxn ang="0">
                <a:pos x="1106" y="0"/>
              </a:cxn>
            </a:cxnLst>
            <a:rect l="0" t="0" r="r" b="b"/>
            <a:pathLst>
              <a:path w="1106" h="298">
                <a:moveTo>
                  <a:pt x="0" y="298"/>
                </a:moveTo>
                <a:lnTo>
                  <a:pt x="384" y="298"/>
                </a:lnTo>
                <a:lnTo>
                  <a:pt x="1106" y="0"/>
                </a:lnTo>
              </a:path>
            </a:pathLst>
          </a:cu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cxnSp>
        <p:nvCxnSpPr>
          <p:cNvPr id="67" name="green iPad"/>
          <p:cNvCxnSpPr/>
          <p:nvPr/>
        </p:nvCxnSpPr>
        <p:spPr bwMode="gray">
          <a:xfrm>
            <a:off x="2431228" y="4223544"/>
            <a:ext cx="1783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71" name="green phone"/>
          <p:cNvSpPr>
            <a:spLocks/>
          </p:cNvSpPr>
          <p:nvPr/>
        </p:nvSpPr>
        <p:spPr bwMode="gray">
          <a:xfrm>
            <a:off x="2431228" y="4314055"/>
            <a:ext cx="1755775" cy="473075"/>
          </a:xfrm>
          <a:custGeom>
            <a:avLst/>
            <a:gdLst/>
            <a:ahLst/>
            <a:cxnLst>
              <a:cxn ang="0">
                <a:pos x="0" y="298"/>
              </a:cxn>
              <a:cxn ang="0">
                <a:pos x="384" y="298"/>
              </a:cxn>
              <a:cxn ang="0">
                <a:pos x="1106" y="0"/>
              </a:cxn>
            </a:cxnLst>
            <a:rect l="0" t="0" r="r" b="b"/>
            <a:pathLst>
              <a:path w="1106" h="298">
                <a:moveTo>
                  <a:pt x="0" y="298"/>
                </a:moveTo>
                <a:lnTo>
                  <a:pt x="384" y="298"/>
                </a:lnTo>
                <a:lnTo>
                  <a:pt x="1106" y="0"/>
                </a:lnTo>
              </a:path>
            </a:pathLst>
          </a:cu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43" name="checkmark1"/>
          <p:cNvSpPr/>
          <p:nvPr/>
        </p:nvSpPr>
        <p:spPr bwMode="gray">
          <a:xfrm>
            <a:off x="2590800" y="3872786"/>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sp>
        <p:nvSpPr>
          <p:cNvPr id="70" name="checkmark2"/>
          <p:cNvSpPr/>
          <p:nvPr/>
        </p:nvSpPr>
        <p:spPr bwMode="gray">
          <a:xfrm>
            <a:off x="2590800" y="4424581"/>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cxnSp>
        <p:nvCxnSpPr>
          <p:cNvPr id="44" name="red3"/>
          <p:cNvCxnSpPr/>
          <p:nvPr/>
        </p:nvCxnSpPr>
        <p:spPr bwMode="gray">
          <a:xfrm rot="5400000">
            <a:off x="402336" y="978408"/>
            <a:ext cx="815080"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47" name="red2"/>
          <p:cNvCxnSpPr/>
          <p:nvPr/>
        </p:nvCxnSpPr>
        <p:spPr bwMode="gray">
          <a:xfrm rot="10800000">
            <a:off x="791110" y="1452287"/>
            <a:ext cx="3624572"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51" name="red1"/>
          <p:cNvCxnSpPr/>
          <p:nvPr/>
        </p:nvCxnSpPr>
        <p:spPr bwMode="gray">
          <a:xfrm rot="5400000">
            <a:off x="3276599" y="2675964"/>
            <a:ext cx="2447365"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64" name="green3"/>
          <p:cNvCxnSpPr/>
          <p:nvPr/>
        </p:nvCxnSpPr>
        <p:spPr bwMode="gray">
          <a:xfrm rot="5400000">
            <a:off x="402336" y="978408"/>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65" name="green2"/>
          <p:cNvCxnSpPr/>
          <p:nvPr/>
        </p:nvCxnSpPr>
        <p:spPr bwMode="gray">
          <a:xfrm rot="10800000">
            <a:off x="791110" y="1452287"/>
            <a:ext cx="362457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66" name="green1"/>
          <p:cNvCxnSpPr/>
          <p:nvPr/>
        </p:nvCxnSpPr>
        <p:spPr bwMode="gray">
          <a:xfrm rot="5400000">
            <a:off x="3276599" y="2675964"/>
            <a:ext cx="2447365"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6" name="network"/>
          <p:cNvGrpSpPr/>
          <p:nvPr/>
        </p:nvGrpSpPr>
        <p:grpSpPr bwMode="gray">
          <a:xfrm>
            <a:off x="131669" y="71918"/>
            <a:ext cx="2038047" cy="1117866"/>
            <a:chOff x="131669" y="71918"/>
            <a:chExt cx="2038047" cy="1117866"/>
          </a:xfrm>
        </p:grpSpPr>
        <p:pic>
          <p:nvPicPr>
            <p:cNvPr id="46" name="Picture 45" descr="Datacenter1-switch2.png"/>
            <p:cNvPicPr>
              <a:picLocks noChangeAspect="1"/>
            </p:cNvPicPr>
            <p:nvPr/>
          </p:nvPicPr>
          <p:blipFill>
            <a:blip r:embed="rId10"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49" name="Picture 48" descr="Datacenter1a.png"/>
            <p:cNvPicPr>
              <a:picLocks noChangeAspect="1"/>
            </p:cNvPicPr>
            <p:nvPr/>
          </p:nvPicPr>
          <p:blipFill>
            <a:blip r:embed="rId11"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pic>
          <p:nvPicPr>
            <p:cNvPr id="50" name="Picture 49" descr="Datacenter1a.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gray">
            <a:xfrm>
              <a:off x="359594" y="181991"/>
              <a:ext cx="574549" cy="829658"/>
            </a:xfrm>
            <a:prstGeom prst="rect">
              <a:avLst/>
            </a:prstGeom>
          </p:spPr>
        </p:pic>
        <p:pic>
          <p:nvPicPr>
            <p:cNvPr id="52" name="Picture 51" descr="Datacenter1-switch1.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bwMode="gray">
            <a:xfrm>
              <a:off x="131669" y="785986"/>
              <a:ext cx="343460" cy="403798"/>
            </a:xfrm>
            <a:prstGeom prst="rect">
              <a:avLst/>
            </a:prstGeom>
          </p:spPr>
        </p:pic>
        <p:sp>
          <p:nvSpPr>
            <p:cNvPr id="60" name="TextBox 59"/>
            <p:cNvSpPr txBox="1"/>
            <p:nvPr/>
          </p:nvSpPr>
          <p:spPr bwMode="gray">
            <a:xfrm>
              <a:off x="1714463" y="90101"/>
              <a:ext cx="455253" cy="138499"/>
            </a:xfrm>
            <a:prstGeom prst="rect">
              <a:avLst/>
            </a:prstGeom>
            <a:noFill/>
          </p:spPr>
          <p:txBody>
            <a:bodyPr wrap="none" lIns="0" tIns="0" rIns="0" bIns="0" rtlCol="0" anchor="ctr" anchorCtr="0">
              <a:spAutoFit/>
            </a:bodyPr>
            <a:lstStyle/>
            <a:p>
              <a:pPr algn="ctr"/>
              <a:r>
                <a:rPr lang="en-US" sz="900" b="1" dirty="0" smtClean="0">
                  <a:solidFill>
                    <a:srgbClr val="214153"/>
                  </a:solidFill>
                </a:rPr>
                <a:t>Network</a:t>
              </a:r>
              <a:endParaRPr lang="en-US" sz="900" b="1" dirty="0">
                <a:solidFill>
                  <a:srgbClr val="214153"/>
                </a:solidFill>
              </a:endParaRPr>
            </a:p>
          </p:txBody>
        </p:sp>
      </p:grpSp>
      <p:pic>
        <p:nvPicPr>
          <p:cNvPr id="58" name="router" descr="wla422-432-522.png"/>
          <p:cNvPicPr>
            <a:picLocks noChangeAspect="1"/>
          </p:cNvPicPr>
          <p:nvPr/>
        </p:nvPicPr>
        <p:blipFill>
          <a:blip r:embed="rId14" cstate="print"/>
          <a:stretch>
            <a:fillRect/>
          </a:stretch>
        </p:blipFill>
        <p:spPr bwMode="gray">
          <a:xfrm>
            <a:off x="4201508" y="3791622"/>
            <a:ext cx="577756" cy="635779"/>
          </a:xfrm>
          <a:prstGeom prst="rect">
            <a:avLst/>
          </a:prstGeom>
        </p:spPr>
      </p:pic>
      <p:sp>
        <p:nvSpPr>
          <p:cNvPr id="54" name="TextBox 53"/>
          <p:cNvSpPr txBox="1"/>
          <p:nvPr/>
        </p:nvSpPr>
        <p:spPr>
          <a:xfrm>
            <a:off x="71352" y="1598119"/>
            <a:ext cx="5314275" cy="923330"/>
          </a:xfrm>
          <a:prstGeom prst="rect">
            <a:avLst/>
          </a:prstGeom>
          <a:noFill/>
        </p:spPr>
        <p:txBody>
          <a:bodyPr wrap="none" rtlCol="0">
            <a:spAutoFit/>
          </a:bodyPr>
          <a:lstStyle/>
          <a:p>
            <a:pPr marL="285750" indent="-285750">
              <a:buFont typeface="Arial"/>
              <a:buChar char="•"/>
            </a:pPr>
            <a:r>
              <a:rPr lang="en-US" b="1" dirty="0" smtClean="0"/>
              <a:t>Coordinated Threat Control</a:t>
            </a:r>
          </a:p>
          <a:p>
            <a:pPr marL="285750" indent="-285750">
              <a:buFont typeface="Arial"/>
              <a:buChar char="•"/>
            </a:pPr>
            <a:r>
              <a:rPr lang="en-US" b="1" dirty="0" smtClean="0">
                <a:solidFill>
                  <a:schemeClr val="accent1"/>
                </a:solidFill>
              </a:rPr>
              <a:t>Wireless – scalability, simplicity, automation</a:t>
            </a:r>
          </a:p>
          <a:p>
            <a:pPr marL="285750" indent="-285750">
              <a:buFont typeface="Arial"/>
              <a:buChar char="•"/>
            </a:pPr>
            <a:r>
              <a:rPr lang="en-US" b="1" dirty="0" smtClean="0"/>
              <a:t>Next – managing congestion</a:t>
            </a:r>
            <a:endParaRPr lang="en-US" b="1" dirty="0"/>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53" presetClass="entr" presetSubtype="0" fill="hold" grpId="0" nodeType="withEffect">
                                  <p:stCondLst>
                                    <p:cond delay="400"/>
                                  </p:stCondLst>
                                  <p:childTnLst>
                                    <p:set>
                                      <p:cBhvr>
                                        <p:cTn id="9" dur="1" fill="hold">
                                          <p:stCondLst>
                                            <p:cond delay="0"/>
                                          </p:stCondLst>
                                        </p:cTn>
                                        <p:tgtEl>
                                          <p:spTgt spid="78"/>
                                        </p:tgtEl>
                                        <p:attrNameLst>
                                          <p:attrName>style.visibility</p:attrName>
                                        </p:attrNameLst>
                                      </p:cBhvr>
                                      <p:to>
                                        <p:strVal val="visible"/>
                                      </p:to>
                                    </p:set>
                                    <p:anim calcmode="lin" valueType="num">
                                      <p:cBhvr>
                                        <p:cTn id="10" dur="500" fill="hold"/>
                                        <p:tgtEl>
                                          <p:spTgt spid="78"/>
                                        </p:tgtEl>
                                        <p:attrNameLst>
                                          <p:attrName>ppt_w</p:attrName>
                                        </p:attrNameLst>
                                      </p:cBhvr>
                                      <p:tavLst>
                                        <p:tav tm="0">
                                          <p:val>
                                            <p:fltVal val="0"/>
                                          </p:val>
                                        </p:tav>
                                        <p:tav tm="100000">
                                          <p:val>
                                            <p:strVal val="#ppt_w"/>
                                          </p:val>
                                        </p:tav>
                                      </p:tavLst>
                                    </p:anim>
                                    <p:anim calcmode="lin" valueType="num">
                                      <p:cBhvr>
                                        <p:cTn id="11" dur="500" fill="hold"/>
                                        <p:tgtEl>
                                          <p:spTgt spid="78"/>
                                        </p:tgtEl>
                                        <p:attrNameLst>
                                          <p:attrName>ppt_h</p:attrName>
                                        </p:attrNameLst>
                                      </p:cBhvr>
                                      <p:tavLst>
                                        <p:tav tm="0">
                                          <p:val>
                                            <p:fltVal val="0"/>
                                          </p:val>
                                        </p:tav>
                                        <p:tav tm="100000">
                                          <p:val>
                                            <p:strVal val="#ppt_h"/>
                                          </p:val>
                                        </p:tav>
                                      </p:tavLst>
                                    </p:anim>
                                    <p:animEffect transition="in" filter="fade">
                                      <p:cBhvr>
                                        <p:cTn id="12" dur="500"/>
                                        <p:tgtEl>
                                          <p:spTgt spid="78"/>
                                        </p:tgtEl>
                                      </p:cBhvr>
                                    </p:animEffect>
                                  </p:childTnLst>
                                </p:cTn>
                              </p:par>
                              <p:par>
                                <p:cTn id="13" presetID="10" presetClass="entr" presetSubtype="0" fill="hold" nodeType="withEffect">
                                  <p:stCondLst>
                                    <p:cond delay="800"/>
                                  </p:stCondLst>
                                  <p:childTnLst>
                                    <p:set>
                                      <p:cBhvr>
                                        <p:cTn id="14" dur="1" fill="hold">
                                          <p:stCondLst>
                                            <p:cond delay="0"/>
                                          </p:stCondLst>
                                        </p:cTn>
                                        <p:tgtEl>
                                          <p:spTgt spid="58"/>
                                        </p:tgtEl>
                                        <p:attrNameLst>
                                          <p:attrName>style.visibility</p:attrName>
                                        </p:attrNameLst>
                                      </p:cBhvr>
                                      <p:to>
                                        <p:strVal val="visible"/>
                                      </p:to>
                                    </p:set>
                                    <p:animEffect transition="in" filter="fade">
                                      <p:cBhvr>
                                        <p:cTn id="15" dur="500"/>
                                        <p:tgtEl>
                                          <p:spTgt spid="58"/>
                                        </p:tgtEl>
                                      </p:cBhvr>
                                    </p:animEffect>
                                  </p:childTnLst>
                                </p:cTn>
                              </p:par>
                            </p:childTnLst>
                          </p:cTn>
                        </p:par>
                        <p:par>
                          <p:cTn id="16" fill="hold">
                            <p:stCondLst>
                              <p:cond delay="1300"/>
                            </p:stCondLst>
                            <p:childTnLst>
                              <p:par>
                                <p:cTn id="17" presetID="53" presetClass="entr" presetSubtype="0" repeatCount="indefinite"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400" fill="hold"/>
                                        <p:tgtEl>
                                          <p:spTgt spid="39"/>
                                        </p:tgtEl>
                                        <p:attrNameLst>
                                          <p:attrName>ppt_w</p:attrName>
                                        </p:attrNameLst>
                                      </p:cBhvr>
                                      <p:tavLst>
                                        <p:tav tm="0">
                                          <p:val>
                                            <p:fltVal val="0"/>
                                          </p:val>
                                        </p:tav>
                                        <p:tav tm="100000">
                                          <p:val>
                                            <p:strVal val="#ppt_w"/>
                                          </p:val>
                                        </p:tav>
                                      </p:tavLst>
                                    </p:anim>
                                    <p:anim calcmode="lin" valueType="num">
                                      <p:cBhvr>
                                        <p:cTn id="20" dur="400" fill="hold"/>
                                        <p:tgtEl>
                                          <p:spTgt spid="39"/>
                                        </p:tgtEl>
                                        <p:attrNameLst>
                                          <p:attrName>ppt_h</p:attrName>
                                        </p:attrNameLst>
                                      </p:cBhvr>
                                      <p:tavLst>
                                        <p:tav tm="0">
                                          <p:val>
                                            <p:fltVal val="0"/>
                                          </p:val>
                                        </p:tav>
                                        <p:tav tm="100000">
                                          <p:val>
                                            <p:strVal val="#ppt_h"/>
                                          </p:val>
                                        </p:tav>
                                      </p:tavLst>
                                    </p:anim>
                                    <p:animEffect transition="in" filter="fade">
                                      <p:cBhvr>
                                        <p:cTn id="21" dur="400"/>
                                        <p:tgtEl>
                                          <p:spTgt spid="39"/>
                                        </p:tgtEl>
                                      </p:cBhvr>
                                    </p:animEffect>
                                  </p:childTnLst>
                                </p:cTn>
                              </p:par>
                              <p:par>
                                <p:cTn id="22" presetID="53" presetClass="entr" presetSubtype="0" repeatCount="indefinite"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400" fill="hold"/>
                                        <p:tgtEl>
                                          <p:spTgt spid="40"/>
                                        </p:tgtEl>
                                        <p:attrNameLst>
                                          <p:attrName>ppt_w</p:attrName>
                                        </p:attrNameLst>
                                      </p:cBhvr>
                                      <p:tavLst>
                                        <p:tav tm="0">
                                          <p:val>
                                            <p:fltVal val="0"/>
                                          </p:val>
                                        </p:tav>
                                        <p:tav tm="100000">
                                          <p:val>
                                            <p:strVal val="#ppt_w"/>
                                          </p:val>
                                        </p:tav>
                                      </p:tavLst>
                                    </p:anim>
                                    <p:anim calcmode="lin" valueType="num">
                                      <p:cBhvr>
                                        <p:cTn id="25" dur="400" fill="hold"/>
                                        <p:tgtEl>
                                          <p:spTgt spid="40"/>
                                        </p:tgtEl>
                                        <p:attrNameLst>
                                          <p:attrName>ppt_h</p:attrName>
                                        </p:attrNameLst>
                                      </p:cBhvr>
                                      <p:tavLst>
                                        <p:tav tm="0">
                                          <p:val>
                                            <p:fltVal val="0"/>
                                          </p:val>
                                        </p:tav>
                                        <p:tav tm="100000">
                                          <p:val>
                                            <p:strVal val="#ppt_h"/>
                                          </p:val>
                                        </p:tav>
                                      </p:tavLst>
                                    </p:anim>
                                    <p:animEffect transition="in" filter="fade">
                                      <p:cBhvr>
                                        <p:cTn id="26" dur="400"/>
                                        <p:tgtEl>
                                          <p:spTgt spid="40"/>
                                        </p:tgtEl>
                                      </p:cBhvr>
                                    </p:animEffect>
                                  </p:childTnLst>
                                </p:cTn>
                              </p:par>
                            </p:childTnLst>
                          </p:cTn>
                        </p:par>
                        <p:par>
                          <p:cTn id="27" fill="hold">
                            <p:stCondLst>
                              <p:cond delay="1700"/>
                            </p:stCondLst>
                            <p:childTnLst>
                              <p:par>
                                <p:cTn id="28" presetID="22" presetClass="entr" presetSubtype="8" fill="hold" nodeType="afterEffect">
                                  <p:stCondLst>
                                    <p:cond delay="500"/>
                                  </p:stCondLst>
                                  <p:childTnLst>
                                    <p:set>
                                      <p:cBhvr>
                                        <p:cTn id="29" dur="1" fill="hold">
                                          <p:stCondLst>
                                            <p:cond delay="0"/>
                                          </p:stCondLst>
                                        </p:cTn>
                                        <p:tgtEl>
                                          <p:spTgt spid="45"/>
                                        </p:tgtEl>
                                        <p:attrNameLst>
                                          <p:attrName>style.visibility</p:attrName>
                                        </p:attrNameLst>
                                      </p:cBhvr>
                                      <p:to>
                                        <p:strVal val="visible"/>
                                      </p:to>
                                    </p:set>
                                    <p:animEffect transition="in" filter="wipe(left)">
                                      <p:cBhvr>
                                        <p:cTn id="30" dur="1000"/>
                                        <p:tgtEl>
                                          <p:spTgt spid="45"/>
                                        </p:tgtEl>
                                      </p:cBhvr>
                                    </p:animEffect>
                                  </p:childTnLst>
                                </p:cTn>
                              </p:par>
                              <p:par>
                                <p:cTn id="31" presetID="22" presetClass="entr" presetSubtype="8" fill="hold" grpId="0" nodeType="withEffect">
                                  <p:stCondLst>
                                    <p:cond delay="500"/>
                                  </p:stCondLst>
                                  <p:childTnLst>
                                    <p:set>
                                      <p:cBhvr>
                                        <p:cTn id="32" dur="1" fill="hold">
                                          <p:stCondLst>
                                            <p:cond delay="0"/>
                                          </p:stCondLst>
                                        </p:cTn>
                                        <p:tgtEl>
                                          <p:spTgt spid="1030"/>
                                        </p:tgtEl>
                                        <p:attrNameLst>
                                          <p:attrName>style.visibility</p:attrName>
                                        </p:attrNameLst>
                                      </p:cBhvr>
                                      <p:to>
                                        <p:strVal val="visible"/>
                                      </p:to>
                                    </p:set>
                                    <p:animEffect transition="in" filter="wipe(left)">
                                      <p:cBhvr>
                                        <p:cTn id="33" dur="1000"/>
                                        <p:tgtEl>
                                          <p:spTgt spid="1030"/>
                                        </p:tgtEl>
                                      </p:cBhvr>
                                    </p:animEffect>
                                  </p:childTnLst>
                                </p:cTn>
                              </p:par>
                              <p:par>
                                <p:cTn id="34" presetID="53" presetClass="entr" presetSubtype="0" repeatCount="indefinite" fill="hold" nodeType="withEffect">
                                  <p:stCondLst>
                                    <p:cond delay="500"/>
                                  </p:stCondLst>
                                  <p:childTnLst>
                                    <p:set>
                                      <p:cBhvr>
                                        <p:cTn id="35" dur="1" fill="hold">
                                          <p:stCondLst>
                                            <p:cond delay="0"/>
                                          </p:stCondLst>
                                        </p:cTn>
                                        <p:tgtEl>
                                          <p:spTgt spid="5"/>
                                        </p:tgtEl>
                                        <p:attrNameLst>
                                          <p:attrName>style.visibility</p:attrName>
                                        </p:attrNameLst>
                                      </p:cBhvr>
                                      <p:to>
                                        <p:strVal val="visible"/>
                                      </p:to>
                                    </p:set>
                                    <p:anim calcmode="lin" valueType="num">
                                      <p:cBhvr>
                                        <p:cTn id="36" dur="400" fill="hold"/>
                                        <p:tgtEl>
                                          <p:spTgt spid="5"/>
                                        </p:tgtEl>
                                        <p:attrNameLst>
                                          <p:attrName>ppt_w</p:attrName>
                                        </p:attrNameLst>
                                      </p:cBhvr>
                                      <p:tavLst>
                                        <p:tav tm="0">
                                          <p:val>
                                            <p:fltVal val="0"/>
                                          </p:val>
                                        </p:tav>
                                        <p:tav tm="100000">
                                          <p:val>
                                            <p:strVal val="#ppt_w"/>
                                          </p:val>
                                        </p:tav>
                                      </p:tavLst>
                                    </p:anim>
                                    <p:anim calcmode="lin" valueType="num">
                                      <p:cBhvr>
                                        <p:cTn id="37" dur="400" fill="hold"/>
                                        <p:tgtEl>
                                          <p:spTgt spid="5"/>
                                        </p:tgtEl>
                                        <p:attrNameLst>
                                          <p:attrName>ppt_h</p:attrName>
                                        </p:attrNameLst>
                                      </p:cBhvr>
                                      <p:tavLst>
                                        <p:tav tm="0">
                                          <p:val>
                                            <p:fltVal val="0"/>
                                          </p:val>
                                        </p:tav>
                                        <p:tav tm="100000">
                                          <p:val>
                                            <p:strVal val="#ppt_h"/>
                                          </p:val>
                                        </p:tav>
                                      </p:tavLst>
                                    </p:anim>
                                    <p:animEffect transition="in" filter="fade">
                                      <p:cBhvr>
                                        <p:cTn id="38" dur="400"/>
                                        <p:tgtEl>
                                          <p:spTgt spid="5"/>
                                        </p:tgtEl>
                                      </p:cBhvr>
                                    </p:animEffect>
                                  </p:childTnLst>
                                </p:cTn>
                              </p:par>
                            </p:childTnLst>
                          </p:cTn>
                        </p:par>
                        <p:par>
                          <p:cTn id="39" fill="hold">
                            <p:stCondLst>
                              <p:cond delay="3200"/>
                            </p:stCondLst>
                            <p:childTnLst>
                              <p:par>
                                <p:cTn id="40" presetID="22" presetClass="entr" presetSubtype="4" fill="hold"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down)">
                                      <p:cBhvr>
                                        <p:cTn id="42" dur="1000"/>
                                        <p:tgtEl>
                                          <p:spTgt spid="51"/>
                                        </p:tgtEl>
                                      </p:cBhvr>
                                    </p:animEffect>
                                  </p:childTnLst>
                                </p:cTn>
                              </p:par>
                            </p:childTnLst>
                          </p:cTn>
                        </p:par>
                        <p:par>
                          <p:cTn id="43" fill="hold">
                            <p:stCondLst>
                              <p:cond delay="4200"/>
                            </p:stCondLst>
                            <p:childTnLst>
                              <p:par>
                                <p:cTn id="44" presetID="22" presetClass="entr" presetSubtype="2" fill="hold" nodeType="after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right)">
                                      <p:cBhvr>
                                        <p:cTn id="46" dur="1000"/>
                                        <p:tgtEl>
                                          <p:spTgt spid="47"/>
                                        </p:tgtEl>
                                      </p:cBhvr>
                                    </p:animEffect>
                                  </p:childTnLst>
                                </p:cTn>
                              </p:par>
                            </p:childTnLst>
                          </p:cTn>
                        </p:par>
                        <p:par>
                          <p:cTn id="47" fill="hold">
                            <p:stCondLst>
                              <p:cond delay="5200"/>
                            </p:stCondLst>
                            <p:childTnLst>
                              <p:par>
                                <p:cTn id="48" presetID="22" presetClass="entr" presetSubtype="4" fill="hold" nodeType="afterEffect">
                                  <p:stCondLst>
                                    <p:cond delay="0"/>
                                  </p:stCondLst>
                                  <p:childTnLst>
                                    <p:set>
                                      <p:cBhvr>
                                        <p:cTn id="49" dur="1" fill="hold">
                                          <p:stCondLst>
                                            <p:cond delay="0"/>
                                          </p:stCondLst>
                                        </p:cTn>
                                        <p:tgtEl>
                                          <p:spTgt spid="44"/>
                                        </p:tgtEl>
                                        <p:attrNameLst>
                                          <p:attrName>style.visibility</p:attrName>
                                        </p:attrNameLst>
                                      </p:cBhvr>
                                      <p:to>
                                        <p:strVal val="visible"/>
                                      </p:to>
                                    </p:set>
                                    <p:animEffect transition="in" filter="wipe(down)">
                                      <p:cBhvr>
                                        <p:cTn id="50" dur="1000"/>
                                        <p:tgtEl>
                                          <p:spTgt spid="44"/>
                                        </p:tgtEl>
                                      </p:cBhvr>
                                    </p:animEffect>
                                  </p:childTnLst>
                                </p:cTn>
                              </p:par>
                            </p:childTnLst>
                          </p:cTn>
                        </p:par>
                        <p:par>
                          <p:cTn id="51" fill="hold">
                            <p:stCondLst>
                              <p:cond delay="6200"/>
                            </p:stCondLst>
                            <p:childTnLst>
                              <p:par>
                                <p:cTn id="52" presetID="22" presetClass="entr" presetSubtype="1" fill="hold" nodeType="afterEffect">
                                  <p:stCondLst>
                                    <p:cond delay="1000"/>
                                  </p:stCondLst>
                                  <p:childTnLst>
                                    <p:set>
                                      <p:cBhvr>
                                        <p:cTn id="53" dur="1" fill="hold">
                                          <p:stCondLst>
                                            <p:cond delay="0"/>
                                          </p:stCondLst>
                                        </p:cTn>
                                        <p:tgtEl>
                                          <p:spTgt spid="64"/>
                                        </p:tgtEl>
                                        <p:attrNameLst>
                                          <p:attrName>style.visibility</p:attrName>
                                        </p:attrNameLst>
                                      </p:cBhvr>
                                      <p:to>
                                        <p:strVal val="visible"/>
                                      </p:to>
                                    </p:set>
                                    <p:animEffect transition="in" filter="wipe(up)">
                                      <p:cBhvr>
                                        <p:cTn id="54" dur="1000"/>
                                        <p:tgtEl>
                                          <p:spTgt spid="64"/>
                                        </p:tgtEl>
                                      </p:cBhvr>
                                    </p:animEffect>
                                  </p:childTnLst>
                                </p:cTn>
                              </p:par>
                              <p:par>
                                <p:cTn id="55" presetID="22" presetClass="exit" presetSubtype="1" fill="hold" nodeType="withEffect">
                                  <p:stCondLst>
                                    <p:cond delay="1000"/>
                                  </p:stCondLst>
                                  <p:childTnLst>
                                    <p:animEffect transition="out" filter="wipe(up)">
                                      <p:cBhvr>
                                        <p:cTn id="56" dur="1000"/>
                                        <p:tgtEl>
                                          <p:spTgt spid="44"/>
                                        </p:tgtEl>
                                      </p:cBhvr>
                                    </p:animEffect>
                                    <p:set>
                                      <p:cBhvr>
                                        <p:cTn id="57" dur="1" fill="hold">
                                          <p:stCondLst>
                                            <p:cond delay="999"/>
                                          </p:stCondLst>
                                        </p:cTn>
                                        <p:tgtEl>
                                          <p:spTgt spid="44"/>
                                        </p:tgtEl>
                                        <p:attrNameLst>
                                          <p:attrName>style.visibility</p:attrName>
                                        </p:attrNameLst>
                                      </p:cBhvr>
                                      <p:to>
                                        <p:strVal val="hidden"/>
                                      </p:to>
                                    </p:set>
                                  </p:childTnLst>
                                </p:cTn>
                              </p:par>
                            </p:childTnLst>
                          </p:cTn>
                        </p:par>
                        <p:par>
                          <p:cTn id="58" fill="hold">
                            <p:stCondLst>
                              <p:cond delay="8200"/>
                            </p:stCondLst>
                            <p:childTnLst>
                              <p:par>
                                <p:cTn id="59" presetID="22" presetClass="entr" presetSubtype="8" fill="hold" nodeType="afterEffect">
                                  <p:stCondLst>
                                    <p:cond delay="0"/>
                                  </p:stCondLst>
                                  <p:childTnLst>
                                    <p:set>
                                      <p:cBhvr>
                                        <p:cTn id="60" dur="1" fill="hold">
                                          <p:stCondLst>
                                            <p:cond delay="0"/>
                                          </p:stCondLst>
                                        </p:cTn>
                                        <p:tgtEl>
                                          <p:spTgt spid="65"/>
                                        </p:tgtEl>
                                        <p:attrNameLst>
                                          <p:attrName>style.visibility</p:attrName>
                                        </p:attrNameLst>
                                      </p:cBhvr>
                                      <p:to>
                                        <p:strVal val="visible"/>
                                      </p:to>
                                    </p:set>
                                    <p:animEffect transition="in" filter="wipe(left)">
                                      <p:cBhvr>
                                        <p:cTn id="61" dur="1000"/>
                                        <p:tgtEl>
                                          <p:spTgt spid="65"/>
                                        </p:tgtEl>
                                      </p:cBhvr>
                                    </p:animEffect>
                                  </p:childTnLst>
                                </p:cTn>
                              </p:par>
                              <p:par>
                                <p:cTn id="62" presetID="22" presetClass="exit" presetSubtype="8" fill="hold" nodeType="withEffect">
                                  <p:stCondLst>
                                    <p:cond delay="0"/>
                                  </p:stCondLst>
                                  <p:childTnLst>
                                    <p:animEffect transition="out" filter="wipe(left)">
                                      <p:cBhvr>
                                        <p:cTn id="63" dur="1000"/>
                                        <p:tgtEl>
                                          <p:spTgt spid="47"/>
                                        </p:tgtEl>
                                      </p:cBhvr>
                                    </p:animEffect>
                                    <p:set>
                                      <p:cBhvr>
                                        <p:cTn id="64" dur="1" fill="hold">
                                          <p:stCondLst>
                                            <p:cond delay="999"/>
                                          </p:stCondLst>
                                        </p:cTn>
                                        <p:tgtEl>
                                          <p:spTgt spid="47"/>
                                        </p:tgtEl>
                                        <p:attrNameLst>
                                          <p:attrName>style.visibility</p:attrName>
                                        </p:attrNameLst>
                                      </p:cBhvr>
                                      <p:to>
                                        <p:strVal val="hidden"/>
                                      </p:to>
                                    </p:set>
                                  </p:childTnLst>
                                </p:cTn>
                              </p:par>
                            </p:childTnLst>
                          </p:cTn>
                        </p:par>
                        <p:par>
                          <p:cTn id="65" fill="hold">
                            <p:stCondLst>
                              <p:cond delay="9200"/>
                            </p:stCondLst>
                            <p:childTnLst>
                              <p:par>
                                <p:cTn id="66" presetID="22" presetClass="entr" presetSubtype="1" fill="hold" nodeType="afterEffect">
                                  <p:stCondLst>
                                    <p:cond delay="0"/>
                                  </p:stCondLst>
                                  <p:childTnLst>
                                    <p:set>
                                      <p:cBhvr>
                                        <p:cTn id="67" dur="1" fill="hold">
                                          <p:stCondLst>
                                            <p:cond delay="0"/>
                                          </p:stCondLst>
                                        </p:cTn>
                                        <p:tgtEl>
                                          <p:spTgt spid="66"/>
                                        </p:tgtEl>
                                        <p:attrNameLst>
                                          <p:attrName>style.visibility</p:attrName>
                                        </p:attrNameLst>
                                      </p:cBhvr>
                                      <p:to>
                                        <p:strVal val="visible"/>
                                      </p:to>
                                    </p:set>
                                    <p:animEffect transition="in" filter="wipe(up)">
                                      <p:cBhvr>
                                        <p:cTn id="68" dur="1000"/>
                                        <p:tgtEl>
                                          <p:spTgt spid="66"/>
                                        </p:tgtEl>
                                      </p:cBhvr>
                                    </p:animEffect>
                                  </p:childTnLst>
                                </p:cTn>
                              </p:par>
                              <p:par>
                                <p:cTn id="69" presetID="22" presetClass="exit" presetSubtype="1" fill="hold" nodeType="withEffect">
                                  <p:stCondLst>
                                    <p:cond delay="0"/>
                                  </p:stCondLst>
                                  <p:childTnLst>
                                    <p:animEffect transition="out" filter="wipe(up)">
                                      <p:cBhvr>
                                        <p:cTn id="70" dur="1000"/>
                                        <p:tgtEl>
                                          <p:spTgt spid="51"/>
                                        </p:tgtEl>
                                      </p:cBhvr>
                                    </p:animEffect>
                                    <p:set>
                                      <p:cBhvr>
                                        <p:cTn id="71" dur="1" fill="hold">
                                          <p:stCondLst>
                                            <p:cond delay="999"/>
                                          </p:stCondLst>
                                        </p:cTn>
                                        <p:tgtEl>
                                          <p:spTgt spid="51"/>
                                        </p:tgtEl>
                                        <p:attrNameLst>
                                          <p:attrName>style.visibility</p:attrName>
                                        </p:attrNameLst>
                                      </p:cBhvr>
                                      <p:to>
                                        <p:strVal val="hidden"/>
                                      </p:to>
                                    </p:set>
                                  </p:childTnLst>
                                </p:cTn>
                              </p:par>
                            </p:childTnLst>
                          </p:cTn>
                        </p:par>
                        <p:par>
                          <p:cTn id="72" fill="hold">
                            <p:stCondLst>
                              <p:cond delay="10200"/>
                            </p:stCondLst>
                            <p:childTnLst>
                              <p:par>
                                <p:cTn id="73" presetID="22" presetClass="entr" presetSubtype="2" fill="hold" nodeType="afterEffect">
                                  <p:stCondLst>
                                    <p:cond delay="0"/>
                                  </p:stCondLst>
                                  <p:childTnLst>
                                    <p:set>
                                      <p:cBhvr>
                                        <p:cTn id="74" dur="1" fill="hold">
                                          <p:stCondLst>
                                            <p:cond delay="0"/>
                                          </p:stCondLst>
                                        </p:cTn>
                                        <p:tgtEl>
                                          <p:spTgt spid="67"/>
                                        </p:tgtEl>
                                        <p:attrNameLst>
                                          <p:attrName>style.visibility</p:attrName>
                                        </p:attrNameLst>
                                      </p:cBhvr>
                                      <p:to>
                                        <p:strVal val="visible"/>
                                      </p:to>
                                    </p:set>
                                    <p:animEffect transition="in" filter="wipe(right)">
                                      <p:cBhvr>
                                        <p:cTn id="75" dur="1000"/>
                                        <p:tgtEl>
                                          <p:spTgt spid="67"/>
                                        </p:tgtEl>
                                      </p:cBhvr>
                                    </p:animEffect>
                                  </p:childTnLst>
                                </p:cTn>
                              </p:par>
                              <p:par>
                                <p:cTn id="76" presetID="22" presetClass="entr" presetSubtype="2" fill="hold" grpId="0" nodeType="withEffect">
                                  <p:stCondLst>
                                    <p:cond delay="0"/>
                                  </p:stCondLst>
                                  <p:childTnLst>
                                    <p:set>
                                      <p:cBhvr>
                                        <p:cTn id="77" dur="1" fill="hold">
                                          <p:stCondLst>
                                            <p:cond delay="0"/>
                                          </p:stCondLst>
                                        </p:cTn>
                                        <p:tgtEl>
                                          <p:spTgt spid="71"/>
                                        </p:tgtEl>
                                        <p:attrNameLst>
                                          <p:attrName>style.visibility</p:attrName>
                                        </p:attrNameLst>
                                      </p:cBhvr>
                                      <p:to>
                                        <p:strVal val="visible"/>
                                      </p:to>
                                    </p:set>
                                    <p:animEffect transition="in" filter="wipe(right)">
                                      <p:cBhvr>
                                        <p:cTn id="78" dur="1000"/>
                                        <p:tgtEl>
                                          <p:spTgt spid="71"/>
                                        </p:tgtEl>
                                      </p:cBhvr>
                                    </p:animEffect>
                                  </p:childTnLst>
                                </p:cTn>
                              </p:par>
                              <p:par>
                                <p:cTn id="79" presetID="22" presetClass="exit" presetSubtype="2" fill="hold" nodeType="withEffect">
                                  <p:stCondLst>
                                    <p:cond delay="0"/>
                                  </p:stCondLst>
                                  <p:childTnLst>
                                    <p:animEffect transition="out" filter="wipe(right)">
                                      <p:cBhvr>
                                        <p:cTn id="80" dur="1000"/>
                                        <p:tgtEl>
                                          <p:spTgt spid="1030"/>
                                        </p:tgtEl>
                                      </p:cBhvr>
                                    </p:animEffect>
                                    <p:set>
                                      <p:cBhvr>
                                        <p:cTn id="81" dur="1" fill="hold">
                                          <p:stCondLst>
                                            <p:cond delay="999"/>
                                          </p:stCondLst>
                                        </p:cTn>
                                        <p:tgtEl>
                                          <p:spTgt spid="1030"/>
                                        </p:tgtEl>
                                        <p:attrNameLst>
                                          <p:attrName>style.visibility</p:attrName>
                                        </p:attrNameLst>
                                      </p:cBhvr>
                                      <p:to>
                                        <p:strVal val="hidden"/>
                                      </p:to>
                                    </p:set>
                                  </p:childTnLst>
                                </p:cTn>
                              </p:par>
                              <p:par>
                                <p:cTn id="82" presetID="22" presetClass="exit" presetSubtype="2" fill="hold" nodeType="withEffect">
                                  <p:stCondLst>
                                    <p:cond delay="0"/>
                                  </p:stCondLst>
                                  <p:childTnLst>
                                    <p:animEffect transition="out" filter="wipe(right)">
                                      <p:cBhvr>
                                        <p:cTn id="83" dur="1000"/>
                                        <p:tgtEl>
                                          <p:spTgt spid="45"/>
                                        </p:tgtEl>
                                      </p:cBhvr>
                                    </p:animEffect>
                                    <p:set>
                                      <p:cBhvr>
                                        <p:cTn id="84" dur="1" fill="hold">
                                          <p:stCondLst>
                                            <p:cond delay="999"/>
                                          </p:stCondLst>
                                        </p:cTn>
                                        <p:tgtEl>
                                          <p:spTgt spid="45"/>
                                        </p:tgtEl>
                                        <p:attrNameLst>
                                          <p:attrName>style.visibility</p:attrName>
                                        </p:attrNameLst>
                                      </p:cBhvr>
                                      <p:to>
                                        <p:strVal val="hidden"/>
                                      </p:to>
                                    </p:set>
                                  </p:childTnLst>
                                </p:cTn>
                              </p:par>
                              <p:par>
                                <p:cTn id="85" presetID="53" presetClass="entr" presetSubtype="0" fill="hold" nodeType="withEffect">
                                  <p:stCondLst>
                                    <p:cond delay="0"/>
                                  </p:stCondLst>
                                  <p:childTnLst>
                                    <p:set>
                                      <p:cBhvr>
                                        <p:cTn id="86" dur="1" fill="hold">
                                          <p:stCondLst>
                                            <p:cond delay="0"/>
                                          </p:stCondLst>
                                        </p:cTn>
                                        <p:tgtEl>
                                          <p:spTgt spid="43"/>
                                        </p:tgtEl>
                                        <p:attrNameLst>
                                          <p:attrName>style.visibility</p:attrName>
                                        </p:attrNameLst>
                                      </p:cBhvr>
                                      <p:to>
                                        <p:strVal val="visible"/>
                                      </p:to>
                                    </p:set>
                                    <p:anim calcmode="lin" valueType="num">
                                      <p:cBhvr>
                                        <p:cTn id="87" dur="500" fill="hold"/>
                                        <p:tgtEl>
                                          <p:spTgt spid="43"/>
                                        </p:tgtEl>
                                        <p:attrNameLst>
                                          <p:attrName>ppt_w</p:attrName>
                                        </p:attrNameLst>
                                      </p:cBhvr>
                                      <p:tavLst>
                                        <p:tav tm="0">
                                          <p:val>
                                            <p:fltVal val="0"/>
                                          </p:val>
                                        </p:tav>
                                        <p:tav tm="100000">
                                          <p:val>
                                            <p:strVal val="#ppt_w"/>
                                          </p:val>
                                        </p:tav>
                                      </p:tavLst>
                                    </p:anim>
                                    <p:anim calcmode="lin" valueType="num">
                                      <p:cBhvr>
                                        <p:cTn id="88" dur="500" fill="hold"/>
                                        <p:tgtEl>
                                          <p:spTgt spid="43"/>
                                        </p:tgtEl>
                                        <p:attrNameLst>
                                          <p:attrName>ppt_h</p:attrName>
                                        </p:attrNameLst>
                                      </p:cBhvr>
                                      <p:tavLst>
                                        <p:tav tm="0">
                                          <p:val>
                                            <p:fltVal val="0"/>
                                          </p:val>
                                        </p:tav>
                                        <p:tav tm="100000">
                                          <p:val>
                                            <p:strVal val="#ppt_h"/>
                                          </p:val>
                                        </p:tav>
                                      </p:tavLst>
                                    </p:anim>
                                    <p:animEffect transition="in" filter="fade">
                                      <p:cBhvr>
                                        <p:cTn id="89" dur="500"/>
                                        <p:tgtEl>
                                          <p:spTgt spid="43"/>
                                        </p:tgtEl>
                                      </p:cBhvr>
                                    </p:animEffect>
                                  </p:childTnLst>
                                </p:cTn>
                              </p:par>
                              <p:par>
                                <p:cTn id="90" presetID="53" presetClass="entr" presetSubtype="0" fill="hold" nodeType="withEffect">
                                  <p:stCondLst>
                                    <p:cond delay="0"/>
                                  </p:stCondLst>
                                  <p:childTnLst>
                                    <p:set>
                                      <p:cBhvr>
                                        <p:cTn id="91" dur="1" fill="hold">
                                          <p:stCondLst>
                                            <p:cond delay="0"/>
                                          </p:stCondLst>
                                        </p:cTn>
                                        <p:tgtEl>
                                          <p:spTgt spid="70"/>
                                        </p:tgtEl>
                                        <p:attrNameLst>
                                          <p:attrName>style.visibility</p:attrName>
                                        </p:attrNameLst>
                                      </p:cBhvr>
                                      <p:to>
                                        <p:strVal val="visible"/>
                                      </p:to>
                                    </p:set>
                                    <p:anim calcmode="lin" valueType="num">
                                      <p:cBhvr>
                                        <p:cTn id="92" dur="500" fill="hold"/>
                                        <p:tgtEl>
                                          <p:spTgt spid="70"/>
                                        </p:tgtEl>
                                        <p:attrNameLst>
                                          <p:attrName>ppt_w</p:attrName>
                                        </p:attrNameLst>
                                      </p:cBhvr>
                                      <p:tavLst>
                                        <p:tav tm="0">
                                          <p:val>
                                            <p:fltVal val="0"/>
                                          </p:val>
                                        </p:tav>
                                        <p:tav tm="100000">
                                          <p:val>
                                            <p:strVal val="#ppt_w"/>
                                          </p:val>
                                        </p:tav>
                                      </p:tavLst>
                                    </p:anim>
                                    <p:anim calcmode="lin" valueType="num">
                                      <p:cBhvr>
                                        <p:cTn id="93" dur="500" fill="hold"/>
                                        <p:tgtEl>
                                          <p:spTgt spid="70"/>
                                        </p:tgtEl>
                                        <p:attrNameLst>
                                          <p:attrName>ppt_h</p:attrName>
                                        </p:attrNameLst>
                                      </p:cBhvr>
                                      <p:tavLst>
                                        <p:tav tm="0">
                                          <p:val>
                                            <p:fltVal val="0"/>
                                          </p:val>
                                        </p:tav>
                                        <p:tav tm="100000">
                                          <p:val>
                                            <p:strVal val="#ppt_h"/>
                                          </p:val>
                                        </p:tav>
                                      </p:tavLst>
                                    </p:anim>
                                    <p:animEffect transition="in" filter="fade">
                                      <p:cBhvr>
                                        <p:cTn id="94"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1030" grpId="0" animBg="1"/>
      <p:bldP spid="7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28"/>
          <p:cNvGrpSpPr/>
          <p:nvPr/>
        </p:nvGrpSpPr>
        <p:grpSpPr bwMode="gray">
          <a:xfrm>
            <a:off x="6537429" y="1142289"/>
            <a:ext cx="2148698" cy="4876800"/>
            <a:chOff x="6537429" y="1142289"/>
            <a:chExt cx="2148698" cy="4876800"/>
          </a:xfrm>
        </p:grpSpPr>
        <p:sp>
          <p:nvSpPr>
            <p:cNvPr id="145" name="Rounded Rectangle 144"/>
            <p:cNvSpPr/>
            <p:nvPr/>
          </p:nvSpPr>
          <p:spPr bwMode="gray">
            <a:xfrm>
              <a:off x="6537429" y="1142289"/>
              <a:ext cx="2148698" cy="4876800"/>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Rounded Rectangle 145"/>
            <p:cNvSpPr/>
            <p:nvPr/>
          </p:nvSpPr>
          <p:spPr bwMode="gray">
            <a:xfrm>
              <a:off x="6625985" y="1235187"/>
              <a:ext cx="1995248" cy="466897"/>
            </a:xfrm>
            <a:prstGeom prst="roundRect">
              <a:avLst>
                <a:gd name="adj" fmla="val 4980"/>
              </a:avLst>
            </a:prstGeom>
            <a:gradFill>
              <a:gsLst>
                <a:gs pos="50000">
                  <a:srgbClr val="5D87A1">
                    <a:alpha val="89804"/>
                  </a:srgbClr>
                </a:gs>
                <a:gs pos="100000">
                  <a:srgbClr val="2F5376"/>
                </a:gs>
              </a:gsLst>
              <a:lin ang="5400000" scaled="0"/>
            </a:gradFill>
            <a:ln w="28575">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00000"/>
                </a:solidFill>
              </a:endParaRPr>
            </a:p>
          </p:txBody>
        </p:sp>
        <p:sp>
          <p:nvSpPr>
            <p:cNvPr id="147" name="blue rec"/>
            <p:cNvSpPr>
              <a:spLocks noChangeArrowheads="1"/>
            </p:cNvSpPr>
            <p:nvPr/>
          </p:nvSpPr>
          <p:spPr bwMode="gray">
            <a:xfrm>
              <a:off x="6609089" y="1300128"/>
              <a:ext cx="2012144" cy="337015"/>
            </a:xfrm>
            <a:prstGeom prst="rect">
              <a:avLst/>
            </a:prstGeom>
            <a:noFill/>
            <a:ln w="28575" algn="ctr">
              <a:noFill/>
              <a:miter lim="800000"/>
              <a:headEnd/>
              <a:tailEnd/>
            </a:ln>
            <a:effectLst/>
          </p:spPr>
          <p:txBody>
            <a:bodyPr wrap="square" lIns="0" tIns="64008" rIns="0" bIns="64008" anchor="ctr">
              <a:spAutoFit/>
            </a:bodyPr>
            <a:lstStyle/>
            <a:p>
              <a:pPr algn="ctr" defTabSz="914172" fontAlgn="auto">
                <a:lnSpc>
                  <a:spcPct val="90000"/>
                </a:lnSpc>
                <a:spcBef>
                  <a:spcPts val="0"/>
                </a:spcBef>
                <a:spcAft>
                  <a:spcPts val="0"/>
                </a:spcAft>
                <a:defRPr/>
              </a:pPr>
              <a:r>
                <a:rPr lang="en-US" sz="1500" b="1" dirty="0" smtClean="0">
                  <a:solidFill>
                    <a:schemeClr val="bg1"/>
                  </a:solidFill>
                  <a:latin typeface="Arial" pitchFamily="34" charset="0"/>
                  <a:cs typeface="Arial" pitchFamily="34" charset="0"/>
                </a:rPr>
                <a:t>WLAN Management</a:t>
              </a:r>
              <a:endParaRPr lang="en-US" sz="1500" b="1" dirty="0">
                <a:solidFill>
                  <a:schemeClr val="bg1"/>
                </a:solidFill>
                <a:latin typeface="Arial" pitchFamily="34" charset="0"/>
                <a:cs typeface="Arial" pitchFamily="34" charset="0"/>
              </a:endParaRPr>
            </a:p>
          </p:txBody>
        </p:sp>
      </p:grpSp>
      <p:grpSp>
        <p:nvGrpSpPr>
          <p:cNvPr id="4" name="Group 185"/>
          <p:cNvGrpSpPr/>
          <p:nvPr/>
        </p:nvGrpSpPr>
        <p:grpSpPr bwMode="gray">
          <a:xfrm>
            <a:off x="2671230" y="1142289"/>
            <a:ext cx="3791140" cy="4876800"/>
            <a:chOff x="2671230" y="1142289"/>
            <a:chExt cx="3791140" cy="4876800"/>
          </a:xfrm>
        </p:grpSpPr>
        <p:sp>
          <p:nvSpPr>
            <p:cNvPr id="139" name="Rounded Rectangle 138"/>
            <p:cNvSpPr/>
            <p:nvPr/>
          </p:nvSpPr>
          <p:spPr bwMode="gray">
            <a:xfrm>
              <a:off x="2671230" y="1142289"/>
              <a:ext cx="3791140" cy="4876800"/>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Rounded Rectangle 139"/>
            <p:cNvSpPr/>
            <p:nvPr/>
          </p:nvSpPr>
          <p:spPr bwMode="gray">
            <a:xfrm>
              <a:off x="2806603" y="1235187"/>
              <a:ext cx="3520394" cy="466897"/>
            </a:xfrm>
            <a:prstGeom prst="roundRect">
              <a:avLst>
                <a:gd name="adj" fmla="val 4980"/>
              </a:avLst>
            </a:prstGeom>
            <a:gradFill>
              <a:gsLst>
                <a:gs pos="50000">
                  <a:srgbClr val="5D87A1">
                    <a:alpha val="89804"/>
                  </a:srgbClr>
                </a:gs>
                <a:gs pos="100000">
                  <a:srgbClr val="2F5376"/>
                </a:gs>
              </a:gsLst>
              <a:lin ang="5400000" scaled="0"/>
            </a:gradFill>
            <a:ln w="28575">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00000"/>
                </a:solidFill>
              </a:endParaRPr>
            </a:p>
          </p:txBody>
        </p:sp>
        <p:sp>
          <p:nvSpPr>
            <p:cNvPr id="141" name="blue rec"/>
            <p:cNvSpPr>
              <a:spLocks noChangeArrowheads="1"/>
            </p:cNvSpPr>
            <p:nvPr/>
          </p:nvSpPr>
          <p:spPr bwMode="gray">
            <a:xfrm>
              <a:off x="2791698" y="1300128"/>
              <a:ext cx="3550205" cy="337015"/>
            </a:xfrm>
            <a:prstGeom prst="rect">
              <a:avLst/>
            </a:prstGeom>
            <a:noFill/>
            <a:ln w="28575" algn="ctr">
              <a:noFill/>
              <a:miter lim="800000"/>
              <a:headEnd/>
              <a:tailEnd/>
            </a:ln>
            <a:effectLst/>
          </p:spPr>
          <p:txBody>
            <a:bodyPr wrap="square" lIns="0" tIns="64008" rIns="0" bIns="64008" anchor="ctr">
              <a:spAutoFit/>
            </a:bodyPr>
            <a:lstStyle/>
            <a:p>
              <a:pPr algn="ctr" defTabSz="914172" fontAlgn="auto">
                <a:lnSpc>
                  <a:spcPct val="90000"/>
                </a:lnSpc>
                <a:spcBef>
                  <a:spcPts val="0"/>
                </a:spcBef>
                <a:spcAft>
                  <a:spcPts val="0"/>
                </a:spcAft>
                <a:defRPr/>
              </a:pPr>
              <a:r>
                <a:rPr lang="en-US" sz="1500" b="1" dirty="0" smtClean="0">
                  <a:solidFill>
                    <a:schemeClr val="bg1"/>
                  </a:solidFill>
                  <a:latin typeface="Arial" pitchFamily="34" charset="0"/>
                  <a:cs typeface="Arial" pitchFamily="34" charset="0"/>
                </a:rPr>
                <a:t>WLAN Controller</a:t>
              </a:r>
              <a:endParaRPr lang="en-US" sz="1500" b="1" dirty="0">
                <a:solidFill>
                  <a:schemeClr val="bg1"/>
                </a:solidFill>
                <a:latin typeface="Arial" pitchFamily="34" charset="0"/>
                <a:cs typeface="Arial" pitchFamily="34" charset="0"/>
              </a:endParaRPr>
            </a:p>
          </p:txBody>
        </p:sp>
      </p:grpSp>
      <p:sp>
        <p:nvSpPr>
          <p:cNvPr id="2" name="Title 1"/>
          <p:cNvSpPr>
            <a:spLocks noGrp="1"/>
          </p:cNvSpPr>
          <p:nvPr>
            <p:ph type="title"/>
          </p:nvPr>
        </p:nvSpPr>
        <p:spPr/>
        <p:txBody>
          <a:bodyPr/>
          <a:lstStyle/>
          <a:p>
            <a:r>
              <a:rPr lang="en-US" dirty="0" smtClean="0"/>
              <a:t>COMPONENTS OF A Wireless LAN (WLAN)</a:t>
            </a:r>
            <a:endParaRPr lang="en-US" dirty="0"/>
          </a:p>
        </p:txBody>
      </p:sp>
      <p:grpSp>
        <p:nvGrpSpPr>
          <p:cNvPr id="5" name="Group 162"/>
          <p:cNvGrpSpPr/>
          <p:nvPr/>
        </p:nvGrpSpPr>
        <p:grpSpPr bwMode="gray">
          <a:xfrm>
            <a:off x="442102" y="1143000"/>
            <a:ext cx="2148698" cy="4876800"/>
            <a:chOff x="442102" y="1143000"/>
            <a:chExt cx="2148698" cy="4876800"/>
          </a:xfrm>
        </p:grpSpPr>
        <p:sp>
          <p:nvSpPr>
            <p:cNvPr id="138" name="Rounded Rectangle 137"/>
            <p:cNvSpPr/>
            <p:nvPr/>
          </p:nvSpPr>
          <p:spPr bwMode="gray">
            <a:xfrm>
              <a:off x="442102" y="1143000"/>
              <a:ext cx="2148698" cy="4876800"/>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Rounded Rectangle 119"/>
            <p:cNvSpPr/>
            <p:nvPr/>
          </p:nvSpPr>
          <p:spPr bwMode="gray">
            <a:xfrm>
              <a:off x="530658" y="1235187"/>
              <a:ext cx="1995248" cy="466897"/>
            </a:xfrm>
            <a:prstGeom prst="roundRect">
              <a:avLst>
                <a:gd name="adj" fmla="val 4980"/>
              </a:avLst>
            </a:prstGeom>
            <a:gradFill>
              <a:gsLst>
                <a:gs pos="50000">
                  <a:srgbClr val="5D87A1">
                    <a:alpha val="89804"/>
                  </a:srgbClr>
                </a:gs>
                <a:gs pos="100000">
                  <a:srgbClr val="2F5376"/>
                </a:gs>
              </a:gsLst>
              <a:lin ang="5400000" scaled="0"/>
            </a:gradFill>
            <a:ln w="28575">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00000"/>
                </a:solidFill>
              </a:endParaRPr>
            </a:p>
          </p:txBody>
        </p:sp>
        <p:sp>
          <p:nvSpPr>
            <p:cNvPr id="121" name="blue rec"/>
            <p:cNvSpPr>
              <a:spLocks noChangeArrowheads="1"/>
            </p:cNvSpPr>
            <p:nvPr/>
          </p:nvSpPr>
          <p:spPr bwMode="gray">
            <a:xfrm>
              <a:off x="513762" y="1300128"/>
              <a:ext cx="2012144" cy="337015"/>
            </a:xfrm>
            <a:prstGeom prst="rect">
              <a:avLst/>
            </a:prstGeom>
            <a:noFill/>
            <a:ln w="28575" algn="ctr">
              <a:noFill/>
              <a:miter lim="800000"/>
              <a:headEnd/>
              <a:tailEnd/>
            </a:ln>
            <a:effectLst/>
          </p:spPr>
          <p:txBody>
            <a:bodyPr wrap="square" lIns="0" tIns="64008" rIns="0" bIns="64008" anchor="ctr">
              <a:spAutoFit/>
            </a:bodyPr>
            <a:lstStyle/>
            <a:p>
              <a:pPr algn="ctr" defTabSz="914172" fontAlgn="auto">
                <a:lnSpc>
                  <a:spcPct val="90000"/>
                </a:lnSpc>
                <a:spcBef>
                  <a:spcPts val="0"/>
                </a:spcBef>
                <a:spcAft>
                  <a:spcPts val="0"/>
                </a:spcAft>
                <a:defRPr/>
              </a:pPr>
              <a:r>
                <a:rPr lang="en-US" sz="1500" b="1" dirty="0" smtClean="0">
                  <a:solidFill>
                    <a:schemeClr val="bg1"/>
                  </a:solidFill>
                  <a:latin typeface="Arial" pitchFamily="34" charset="0"/>
                  <a:cs typeface="Arial" pitchFamily="34" charset="0"/>
                </a:rPr>
                <a:t>Access Point</a:t>
              </a:r>
              <a:endParaRPr lang="en-US" sz="1500" b="1" dirty="0">
                <a:solidFill>
                  <a:schemeClr val="bg1"/>
                </a:solidFill>
                <a:latin typeface="Arial" pitchFamily="34" charset="0"/>
                <a:cs typeface="Arial" pitchFamily="34" charset="0"/>
              </a:endParaRPr>
            </a:p>
          </p:txBody>
        </p:sp>
      </p:grpSp>
      <p:grpSp>
        <p:nvGrpSpPr>
          <p:cNvPr id="6" name="Group 172"/>
          <p:cNvGrpSpPr/>
          <p:nvPr/>
        </p:nvGrpSpPr>
        <p:grpSpPr bwMode="gray">
          <a:xfrm>
            <a:off x="747771" y="4721461"/>
            <a:ext cx="1537360" cy="1112769"/>
            <a:chOff x="950690" y="4721461"/>
            <a:chExt cx="1537360" cy="1112769"/>
          </a:xfrm>
        </p:grpSpPr>
        <p:sp>
          <p:nvSpPr>
            <p:cNvPr id="126" name="Rounded Rectangle 125"/>
            <p:cNvSpPr/>
            <p:nvPr/>
          </p:nvSpPr>
          <p:spPr bwMode="gray">
            <a:xfrm>
              <a:off x="965838" y="4721472"/>
              <a:ext cx="1522212" cy="1112758"/>
            </a:xfrm>
            <a:prstGeom prst="roundRect">
              <a:avLst>
                <a:gd name="adj" fmla="val 4980"/>
              </a:avLst>
            </a:prstGeom>
            <a:solidFill>
              <a:srgbClr val="FFFFFF"/>
            </a:solidFill>
            <a:ln w="28575">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00000"/>
                </a:solidFill>
              </a:endParaRPr>
            </a:p>
          </p:txBody>
        </p:sp>
        <p:sp>
          <p:nvSpPr>
            <p:cNvPr id="127" name="Text Box 21"/>
            <p:cNvSpPr txBox="1">
              <a:spLocks/>
            </p:cNvSpPr>
            <p:nvPr/>
          </p:nvSpPr>
          <p:spPr bwMode="gray">
            <a:xfrm>
              <a:off x="1645637" y="5321808"/>
              <a:ext cx="699784" cy="424657"/>
            </a:xfrm>
            <a:prstGeom prst="rect">
              <a:avLst/>
            </a:prstGeom>
            <a:noFill/>
            <a:ln w="25400">
              <a:noFill/>
              <a:miter lim="800000"/>
              <a:headEnd/>
              <a:tailEnd/>
            </a:ln>
          </p:spPr>
          <p:txBody>
            <a:bodyPr wrap="none" lIns="91365" tIns="45683" rIns="91365" bIns="45683">
              <a:spAutoFit/>
            </a:bodyPr>
            <a:lstStyle/>
            <a:p>
              <a:pPr algn="ctr" eaLnBrk="0" hangingPunct="0">
                <a:lnSpc>
                  <a:spcPct val="90000"/>
                </a:lnSpc>
              </a:pPr>
              <a:r>
                <a:rPr lang="en-US" sz="1200" dirty="0" smtClean="0">
                  <a:solidFill>
                    <a:srgbClr val="000000"/>
                  </a:solidFill>
                  <a:latin typeface="Arial" charset="0"/>
                </a:rPr>
                <a:t>Trusted</a:t>
              </a:r>
              <a:br>
                <a:rPr lang="en-US" sz="1200" dirty="0" smtClean="0">
                  <a:solidFill>
                    <a:srgbClr val="000000"/>
                  </a:solidFill>
                  <a:latin typeface="Arial" charset="0"/>
                </a:rPr>
              </a:br>
              <a:r>
                <a:rPr lang="en-US" sz="1200" dirty="0" smtClean="0">
                  <a:solidFill>
                    <a:srgbClr val="000000"/>
                  </a:solidFill>
                  <a:latin typeface="Arial" charset="0"/>
                </a:rPr>
                <a:t>Client</a:t>
              </a:r>
              <a:endParaRPr lang="en-US" sz="1200" dirty="0">
                <a:solidFill>
                  <a:srgbClr val="000000"/>
                </a:solidFill>
                <a:latin typeface="Arial" charset="0"/>
              </a:endParaRPr>
            </a:p>
          </p:txBody>
        </p:sp>
        <p:sp>
          <p:nvSpPr>
            <p:cNvPr id="128" name="Text Box 32"/>
            <p:cNvSpPr txBox="1">
              <a:spLocks/>
            </p:cNvSpPr>
            <p:nvPr/>
          </p:nvSpPr>
          <p:spPr bwMode="gray">
            <a:xfrm>
              <a:off x="950690" y="4721461"/>
              <a:ext cx="1537359" cy="424657"/>
            </a:xfrm>
            <a:prstGeom prst="rect">
              <a:avLst/>
            </a:prstGeom>
            <a:noFill/>
            <a:ln w="25400">
              <a:noFill/>
              <a:miter lim="800000"/>
              <a:headEnd/>
              <a:tailEnd/>
            </a:ln>
          </p:spPr>
          <p:txBody>
            <a:bodyPr wrap="square" lIns="91365" tIns="45683" rIns="91365" bIns="45683">
              <a:spAutoFit/>
            </a:bodyPr>
            <a:lstStyle/>
            <a:p>
              <a:pPr algn="ctr" eaLnBrk="0" hangingPunct="0">
                <a:lnSpc>
                  <a:spcPct val="90000"/>
                </a:lnSpc>
              </a:pPr>
              <a:r>
                <a:rPr lang="en-US" sz="1200" b="1" dirty="0" smtClean="0">
                  <a:solidFill>
                    <a:srgbClr val="000000"/>
                  </a:solidFill>
                  <a:latin typeface="Arial" charset="0"/>
                </a:rPr>
                <a:t>802.1x</a:t>
              </a:r>
              <a:br>
                <a:rPr lang="en-US" sz="1200" b="1" dirty="0" smtClean="0">
                  <a:solidFill>
                    <a:srgbClr val="000000"/>
                  </a:solidFill>
                  <a:latin typeface="Arial" charset="0"/>
                </a:rPr>
              </a:br>
              <a:r>
                <a:rPr lang="en-US" sz="1200" b="1" dirty="0" smtClean="0">
                  <a:solidFill>
                    <a:srgbClr val="000000"/>
                  </a:solidFill>
                  <a:latin typeface="Arial" charset="0"/>
                </a:rPr>
                <a:t>Authentication</a:t>
              </a:r>
              <a:endParaRPr lang="en-US" sz="1200" b="1" dirty="0">
                <a:solidFill>
                  <a:srgbClr val="000000"/>
                </a:solidFill>
                <a:latin typeface="Arial" charset="0"/>
              </a:endParaRPr>
            </a:p>
          </p:txBody>
        </p:sp>
        <p:pic>
          <p:nvPicPr>
            <p:cNvPr id="134" name="Picture 133" descr="Smartphon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1190723" y="5160764"/>
              <a:ext cx="522468" cy="647860"/>
            </a:xfrm>
            <a:prstGeom prst="rect">
              <a:avLst/>
            </a:prstGeom>
          </p:spPr>
        </p:pic>
      </p:grpSp>
      <p:sp>
        <p:nvSpPr>
          <p:cNvPr id="175" name="Rounded Rectangle 174"/>
          <p:cNvSpPr/>
          <p:nvPr/>
        </p:nvSpPr>
        <p:spPr bwMode="gray">
          <a:xfrm>
            <a:off x="442102" y="1143000"/>
            <a:ext cx="2148698" cy="4876800"/>
          </a:xfrm>
          <a:prstGeom prst="roundRect">
            <a:avLst>
              <a:gd name="adj" fmla="val 2183"/>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161"/>
          <p:cNvGrpSpPr/>
          <p:nvPr/>
        </p:nvGrpSpPr>
        <p:grpSpPr bwMode="gray">
          <a:xfrm>
            <a:off x="1007011" y="3614648"/>
            <a:ext cx="2327309" cy="689673"/>
            <a:chOff x="1007011" y="3573987"/>
            <a:chExt cx="2327309" cy="445049"/>
          </a:xfrm>
        </p:grpSpPr>
        <p:cxnSp>
          <p:nvCxnSpPr>
            <p:cNvPr id="79" name="Straight Connector 78"/>
            <p:cNvCxnSpPr/>
            <p:nvPr/>
          </p:nvCxnSpPr>
          <p:spPr bwMode="gray">
            <a:xfrm rot="10800000">
              <a:off x="2055786" y="3573987"/>
              <a:ext cx="1232447"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bwMode="gray">
            <a:xfrm rot="10800000">
              <a:off x="1007011" y="4019036"/>
              <a:ext cx="2327309"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8" name="Group 177"/>
          <p:cNvGrpSpPr/>
          <p:nvPr/>
        </p:nvGrpSpPr>
        <p:grpSpPr bwMode="gray">
          <a:xfrm>
            <a:off x="589851" y="3903173"/>
            <a:ext cx="556282" cy="616854"/>
            <a:chOff x="1221066" y="3280607"/>
            <a:chExt cx="577712" cy="640619"/>
          </a:xfrm>
        </p:grpSpPr>
        <p:pic>
          <p:nvPicPr>
            <p:cNvPr id="179" name="Picture 178" descr="Airwav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rot="5400000">
              <a:off x="1568368" y="3384881"/>
              <a:ext cx="226143" cy="234677"/>
            </a:xfrm>
            <a:prstGeom prst="rect">
              <a:avLst/>
            </a:prstGeom>
          </p:spPr>
        </p:pic>
        <p:pic>
          <p:nvPicPr>
            <p:cNvPr id="180" name="Picture 179" descr="Airwav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rot="2692825">
              <a:off x="1223462" y="3280607"/>
              <a:ext cx="226143" cy="234677"/>
            </a:xfrm>
            <a:prstGeom prst="rect">
              <a:avLst/>
            </a:prstGeom>
          </p:spPr>
        </p:pic>
        <p:pic>
          <p:nvPicPr>
            <p:cNvPr id="181" name="Picture 180" descr="632.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1221066" y="3490232"/>
              <a:ext cx="380738" cy="430994"/>
            </a:xfrm>
            <a:prstGeom prst="rect">
              <a:avLst/>
            </a:prstGeom>
            <a:effectLst>
              <a:outerShdw blurRad="50800" dist="38100" dir="2700000" algn="tl" rotWithShape="0">
                <a:prstClr val="black">
                  <a:alpha val="40000"/>
                </a:prstClr>
              </a:outerShdw>
            </a:effectLst>
          </p:spPr>
        </p:pic>
      </p:grpSp>
      <p:grpSp>
        <p:nvGrpSpPr>
          <p:cNvPr id="9" name="Group 181"/>
          <p:cNvGrpSpPr/>
          <p:nvPr/>
        </p:nvGrpSpPr>
        <p:grpSpPr bwMode="gray">
          <a:xfrm>
            <a:off x="1781907" y="3150434"/>
            <a:ext cx="598567" cy="663307"/>
            <a:chOff x="1205120" y="2314334"/>
            <a:chExt cx="621626" cy="688861"/>
          </a:xfrm>
        </p:grpSpPr>
        <p:pic>
          <p:nvPicPr>
            <p:cNvPr id="183" name="Picture 182" descr="Airwav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rot="5400000">
              <a:off x="1596336" y="2418608"/>
              <a:ext cx="226143" cy="234677"/>
            </a:xfrm>
            <a:prstGeom prst="rect">
              <a:avLst/>
            </a:prstGeom>
          </p:spPr>
        </p:pic>
        <p:pic>
          <p:nvPicPr>
            <p:cNvPr id="184" name="Picture 183" descr="Airwav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rot="2692825">
              <a:off x="1251430" y="2314334"/>
              <a:ext cx="226143" cy="234677"/>
            </a:xfrm>
            <a:prstGeom prst="rect">
              <a:avLst/>
            </a:prstGeom>
          </p:spPr>
        </p:pic>
        <p:pic>
          <p:nvPicPr>
            <p:cNvPr id="185" name="Picture 184" descr="wla422-432-522.png"/>
            <p:cNvPicPr>
              <a:picLocks noChangeAspect="1"/>
            </p:cNvPicPr>
            <p:nvPr/>
          </p:nvPicPr>
          <p:blipFill>
            <a:blip r:embed="rId6" cstate="print"/>
            <a:stretch>
              <a:fillRect/>
            </a:stretch>
          </p:blipFill>
          <p:spPr bwMode="gray">
            <a:xfrm>
              <a:off x="1205120" y="2448008"/>
              <a:ext cx="504519" cy="555187"/>
            </a:xfrm>
            <a:prstGeom prst="rect">
              <a:avLst/>
            </a:prstGeom>
          </p:spPr>
        </p:pic>
      </p:grpSp>
      <p:sp>
        <p:nvSpPr>
          <p:cNvPr id="164" name="Text Box 21"/>
          <p:cNvSpPr txBox="1">
            <a:spLocks/>
          </p:cNvSpPr>
          <p:nvPr/>
        </p:nvSpPr>
        <p:spPr bwMode="gray">
          <a:xfrm>
            <a:off x="1130847" y="3815273"/>
            <a:ext cx="936323" cy="258458"/>
          </a:xfrm>
          <a:prstGeom prst="rect">
            <a:avLst/>
          </a:prstGeom>
          <a:noFill/>
          <a:ln w="25400">
            <a:noFill/>
            <a:miter lim="800000"/>
            <a:headEnd/>
            <a:tailEnd/>
          </a:ln>
        </p:spPr>
        <p:txBody>
          <a:bodyPr wrap="none" lIns="91365" tIns="45683" rIns="91365" bIns="45683">
            <a:spAutoFit/>
          </a:bodyPr>
          <a:lstStyle/>
          <a:p>
            <a:pPr algn="ctr" eaLnBrk="0" hangingPunct="0">
              <a:lnSpc>
                <a:spcPct val="90000"/>
              </a:lnSpc>
            </a:pPr>
            <a:r>
              <a:rPr lang="en-US" sz="1200" b="1" dirty="0" smtClean="0">
                <a:solidFill>
                  <a:srgbClr val="000000"/>
                </a:solidFill>
                <a:latin typeface="Arial" charset="0"/>
              </a:rPr>
              <a:t>Encrypted</a:t>
            </a:r>
            <a:endParaRPr lang="en-US" sz="1200" b="1" dirty="0">
              <a:solidFill>
                <a:srgbClr val="000000"/>
              </a:solidFill>
              <a:latin typeface="Arial" charset="0"/>
            </a:endParaRPr>
          </a:p>
        </p:txBody>
      </p:sp>
      <p:sp>
        <p:nvSpPr>
          <p:cNvPr id="241" name="Rounded Rectangle 240"/>
          <p:cNvSpPr/>
          <p:nvPr/>
        </p:nvSpPr>
        <p:spPr bwMode="gray">
          <a:xfrm>
            <a:off x="2671230" y="1150323"/>
            <a:ext cx="3791140" cy="4876800"/>
          </a:xfrm>
          <a:prstGeom prst="roundRect">
            <a:avLst>
              <a:gd name="adj" fmla="val 2183"/>
            </a:avLst>
          </a:prstGeom>
          <a:solidFill>
            <a:srgbClr val="FFFFFF">
              <a:alpha val="6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9" name="Picture 22" descr="cloud1b.png"/>
          <p:cNvPicPr preferRelativeResize="0">
            <a:picLocks noChangeAspect="1"/>
          </p:cNvPicPr>
          <p:nvPr/>
        </p:nvPicPr>
        <p:blipFill>
          <a:blip r:embed="rId7"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539785" y="2575176"/>
            <a:ext cx="4183084" cy="2647510"/>
          </a:xfrm>
          <a:prstGeom prst="rect">
            <a:avLst/>
          </a:prstGeom>
          <a:noFill/>
          <a:ln w="9525">
            <a:noFill/>
            <a:miter lim="800000"/>
            <a:headEnd/>
            <a:tailEnd/>
          </a:ln>
        </p:spPr>
      </p:pic>
      <p:grpSp>
        <p:nvGrpSpPr>
          <p:cNvPr id="10" name="Group 239"/>
          <p:cNvGrpSpPr/>
          <p:nvPr/>
        </p:nvGrpSpPr>
        <p:grpSpPr bwMode="gray">
          <a:xfrm>
            <a:off x="2790812" y="2028440"/>
            <a:ext cx="3731987" cy="2667208"/>
            <a:chOff x="2790812" y="2028440"/>
            <a:chExt cx="3731987" cy="2667208"/>
          </a:xfrm>
        </p:grpSpPr>
        <p:sp>
          <p:nvSpPr>
            <p:cNvPr id="210" name="Text Box 198"/>
            <p:cNvSpPr txBox="1">
              <a:spLocks noChangeAspect="1" noChangeArrowheads="1"/>
            </p:cNvSpPr>
            <p:nvPr/>
          </p:nvSpPr>
          <p:spPr bwMode="gray">
            <a:xfrm>
              <a:off x="3016551" y="3588723"/>
              <a:ext cx="328616" cy="304699"/>
            </a:xfrm>
            <a:prstGeom prst="rect">
              <a:avLst/>
            </a:prstGeom>
            <a:noFill/>
            <a:ln w="28575">
              <a:noFill/>
              <a:miter lim="800000"/>
              <a:headEnd/>
              <a:tailEnd/>
            </a:ln>
          </p:spPr>
          <p:txBody>
            <a:bodyPr wrap="none" lIns="0" tIns="0" rIns="0" bIns="0">
              <a:spAutoFit/>
            </a:bodyPr>
            <a:lstStyle/>
            <a:p>
              <a:pPr algn="ctr">
                <a:lnSpc>
                  <a:spcPct val="90000"/>
                </a:lnSpc>
                <a:spcBef>
                  <a:spcPct val="50000"/>
                </a:spcBef>
              </a:pPr>
              <a:r>
                <a:rPr lang="en-US" sz="1100" b="1" dirty="0" smtClean="0">
                  <a:latin typeface="Arial" charset="0"/>
                </a:rPr>
                <a:t/>
              </a:r>
              <a:br>
                <a:rPr lang="en-US" sz="1100" b="1" dirty="0" smtClean="0">
                  <a:latin typeface="Arial" charset="0"/>
                </a:rPr>
              </a:br>
              <a:r>
                <a:rPr lang="en-US" sz="1100" b="1" dirty="0" smtClean="0">
                  <a:latin typeface="Arial" charset="0"/>
                </a:rPr>
                <a:t>MAG</a:t>
              </a:r>
              <a:endParaRPr lang="en-US" sz="1100" b="1" dirty="0">
                <a:latin typeface="Arial" charset="0"/>
              </a:endParaRPr>
            </a:p>
          </p:txBody>
        </p:sp>
        <p:sp>
          <p:nvSpPr>
            <p:cNvPr id="211" name="Text Box 198"/>
            <p:cNvSpPr txBox="1">
              <a:spLocks noChangeAspect="1" noChangeArrowheads="1"/>
            </p:cNvSpPr>
            <p:nvPr/>
          </p:nvSpPr>
          <p:spPr bwMode="gray">
            <a:xfrm>
              <a:off x="3337250" y="4248219"/>
              <a:ext cx="495327" cy="304699"/>
            </a:xfrm>
            <a:prstGeom prst="rect">
              <a:avLst/>
            </a:prstGeom>
            <a:noFill/>
            <a:ln w="28575">
              <a:noFill/>
              <a:miter lim="800000"/>
              <a:headEnd/>
              <a:tailEnd/>
            </a:ln>
          </p:spPr>
          <p:txBody>
            <a:bodyPr wrap="none" lIns="0" tIns="0" rIns="0" bIns="0">
              <a:spAutoFit/>
            </a:bodyPr>
            <a:lstStyle/>
            <a:p>
              <a:pPr algn="ctr">
                <a:lnSpc>
                  <a:spcPct val="90000"/>
                </a:lnSpc>
                <a:spcBef>
                  <a:spcPct val="50000"/>
                </a:spcBef>
              </a:pPr>
              <a:r>
                <a:rPr lang="en-US" sz="1100" b="1" dirty="0" smtClean="0">
                  <a:latin typeface="Arial" charset="0"/>
                </a:rPr>
                <a:t>Access</a:t>
              </a:r>
              <a:br>
                <a:rPr lang="en-US" sz="1100" b="1" dirty="0" smtClean="0">
                  <a:latin typeface="Arial" charset="0"/>
                </a:rPr>
              </a:br>
              <a:endParaRPr lang="en-US" sz="1100" b="1" dirty="0">
                <a:latin typeface="Arial" charset="0"/>
              </a:endParaRPr>
            </a:p>
          </p:txBody>
        </p:sp>
        <p:cxnSp>
          <p:nvCxnSpPr>
            <p:cNvPr id="212" name="Straight Connector 211"/>
            <p:cNvCxnSpPr/>
            <p:nvPr/>
          </p:nvCxnSpPr>
          <p:spPr bwMode="gray">
            <a:xfrm rot="10800000">
              <a:off x="3366524" y="4036122"/>
              <a:ext cx="776177"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213" name="Picture 240" descr="NSMCM"/>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gray">
            <a:xfrm>
              <a:off x="2790812" y="3912625"/>
              <a:ext cx="780096" cy="253938"/>
            </a:xfrm>
            <a:prstGeom prst="rect">
              <a:avLst/>
            </a:prstGeom>
            <a:noFill/>
            <a:ln w="9525">
              <a:noFill/>
              <a:miter lim="800000"/>
              <a:headEnd/>
              <a:tailEnd/>
            </a:ln>
          </p:spPr>
        </p:pic>
        <p:sp>
          <p:nvSpPr>
            <p:cNvPr id="214" name="Text Box 198"/>
            <p:cNvSpPr txBox="1">
              <a:spLocks noChangeAspect="1" noChangeArrowheads="1"/>
            </p:cNvSpPr>
            <p:nvPr/>
          </p:nvSpPr>
          <p:spPr bwMode="gray">
            <a:xfrm>
              <a:off x="5698325" y="3366637"/>
              <a:ext cx="522580" cy="304699"/>
            </a:xfrm>
            <a:prstGeom prst="rect">
              <a:avLst/>
            </a:prstGeom>
            <a:noFill/>
            <a:ln w="28575">
              <a:noFill/>
              <a:miter lim="800000"/>
              <a:headEnd/>
              <a:tailEnd/>
            </a:ln>
          </p:spPr>
          <p:txBody>
            <a:bodyPr wrap="none" lIns="0" tIns="0" rIns="0" bIns="0">
              <a:spAutoFit/>
            </a:bodyPr>
            <a:lstStyle/>
            <a:p>
              <a:pPr algn="ctr">
                <a:lnSpc>
                  <a:spcPct val="90000"/>
                </a:lnSpc>
                <a:spcBef>
                  <a:spcPct val="50000"/>
                </a:spcBef>
              </a:pPr>
              <a:r>
                <a:rPr lang="en-US" sz="1100" b="1" dirty="0" smtClean="0">
                  <a:latin typeface="Arial" charset="0"/>
                </a:rPr>
                <a:t/>
              </a:r>
              <a:br>
                <a:rPr lang="en-US" sz="1100" b="1" dirty="0" smtClean="0">
                  <a:latin typeface="Arial" charset="0"/>
                </a:rPr>
              </a:br>
              <a:r>
                <a:rPr lang="en-US" sz="1100" b="1" dirty="0" smtClean="0">
                  <a:latin typeface="Arial" charset="0"/>
                </a:rPr>
                <a:t>Firewall</a:t>
              </a:r>
              <a:endParaRPr lang="en-US" sz="1100" b="1" dirty="0">
                <a:latin typeface="Arial" charset="0"/>
              </a:endParaRPr>
            </a:p>
          </p:txBody>
        </p:sp>
        <p:cxnSp>
          <p:nvCxnSpPr>
            <p:cNvPr id="215" name="Straight Connector 214"/>
            <p:cNvCxnSpPr/>
            <p:nvPr/>
          </p:nvCxnSpPr>
          <p:spPr bwMode="gray">
            <a:xfrm rot="5400000">
              <a:off x="3662655" y="3778044"/>
              <a:ext cx="1172354"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bwMode="gray">
            <a:xfrm rot="5400000">
              <a:off x="4498466" y="3830778"/>
              <a:ext cx="1060256"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217" name="Picture 216" descr="4200.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4049596" y="4297451"/>
              <a:ext cx="1163462" cy="225400"/>
            </a:xfrm>
            <a:prstGeom prst="rect">
              <a:avLst/>
            </a:prstGeom>
          </p:spPr>
        </p:pic>
        <p:sp>
          <p:nvSpPr>
            <p:cNvPr id="218" name="Rounded Rectangle 217"/>
            <p:cNvSpPr/>
            <p:nvPr/>
          </p:nvSpPr>
          <p:spPr bwMode="gray">
            <a:xfrm>
              <a:off x="3836680" y="2685303"/>
              <a:ext cx="1589295" cy="691118"/>
            </a:xfrm>
            <a:prstGeom prst="roundRect">
              <a:avLst>
                <a:gd name="adj" fmla="val 4980"/>
              </a:avLst>
            </a:prstGeom>
            <a:solidFill>
              <a:srgbClr val="FFFFFF"/>
            </a:solidFill>
            <a:ln w="28575">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00000"/>
                </a:solidFill>
              </a:endParaRPr>
            </a:p>
          </p:txBody>
        </p:sp>
        <p:sp>
          <p:nvSpPr>
            <p:cNvPr id="219" name="Text Box 32"/>
            <p:cNvSpPr txBox="1">
              <a:spLocks/>
            </p:cNvSpPr>
            <p:nvPr/>
          </p:nvSpPr>
          <p:spPr bwMode="gray">
            <a:xfrm>
              <a:off x="4050529" y="2028440"/>
              <a:ext cx="1292225" cy="590856"/>
            </a:xfrm>
            <a:prstGeom prst="rect">
              <a:avLst/>
            </a:prstGeom>
            <a:noFill/>
            <a:ln w="25400">
              <a:noFill/>
              <a:miter lim="800000"/>
              <a:headEnd/>
              <a:tailEnd/>
            </a:ln>
          </p:spPr>
          <p:txBody>
            <a:bodyPr lIns="91365" tIns="45683" rIns="91365" bIns="45683">
              <a:spAutoFit/>
            </a:bodyPr>
            <a:lstStyle/>
            <a:p>
              <a:pPr algn="ctr" eaLnBrk="0" hangingPunct="0">
                <a:lnSpc>
                  <a:spcPct val="90000"/>
                </a:lnSpc>
              </a:pPr>
              <a:r>
                <a:rPr lang="en-US" sz="1200" b="1" dirty="0" smtClean="0">
                  <a:solidFill>
                    <a:srgbClr val="000000"/>
                  </a:solidFill>
                  <a:latin typeface="Arial" charset="0"/>
                </a:rPr>
                <a:t>Wireless LAN CONTROLLER (WLC)</a:t>
              </a:r>
              <a:endParaRPr lang="en-US" sz="1200" b="1" dirty="0">
                <a:solidFill>
                  <a:srgbClr val="000000"/>
                </a:solidFill>
                <a:latin typeface="Arial" charset="0"/>
              </a:endParaRPr>
            </a:p>
          </p:txBody>
        </p:sp>
        <p:pic>
          <p:nvPicPr>
            <p:cNvPr id="220" name="Picture 219" descr="wlc280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gray">
            <a:xfrm>
              <a:off x="3997786" y="2718309"/>
              <a:ext cx="1245311" cy="219761"/>
            </a:xfrm>
            <a:prstGeom prst="rect">
              <a:avLst/>
            </a:prstGeom>
          </p:spPr>
        </p:pic>
        <p:sp>
          <p:nvSpPr>
            <p:cNvPr id="221" name="Text Box 198"/>
            <p:cNvSpPr txBox="1">
              <a:spLocks noChangeAspect="1" noChangeArrowheads="1"/>
            </p:cNvSpPr>
            <p:nvPr/>
          </p:nvSpPr>
          <p:spPr bwMode="gray">
            <a:xfrm>
              <a:off x="4359888" y="3422086"/>
              <a:ext cx="557845" cy="457048"/>
            </a:xfrm>
            <a:prstGeom prst="rect">
              <a:avLst/>
            </a:prstGeom>
            <a:noFill/>
            <a:ln w="28575">
              <a:noFill/>
              <a:miter lim="800000"/>
              <a:headEnd/>
              <a:tailEnd/>
            </a:ln>
          </p:spPr>
          <p:txBody>
            <a:bodyPr wrap="none" lIns="0" tIns="0" rIns="0" bIns="0">
              <a:spAutoFit/>
            </a:bodyPr>
            <a:lstStyle/>
            <a:p>
              <a:pPr algn="ctr">
                <a:lnSpc>
                  <a:spcPct val="90000"/>
                </a:lnSpc>
                <a:spcBef>
                  <a:spcPct val="50000"/>
                </a:spcBef>
              </a:pPr>
              <a:r>
                <a:rPr lang="en-US" sz="1100" b="1" dirty="0" smtClean="0">
                  <a:latin typeface="Arial" charset="0"/>
                </a:rPr>
                <a:t>Campus</a:t>
              </a:r>
              <a:br>
                <a:rPr lang="en-US" sz="1100" b="1" dirty="0" smtClean="0">
                  <a:latin typeface="Arial" charset="0"/>
                </a:rPr>
              </a:br>
              <a:r>
                <a:rPr lang="en-US" sz="1100" b="1" dirty="0" smtClean="0">
                  <a:latin typeface="Arial" charset="0"/>
                </a:rPr>
                <a:t>Core</a:t>
              </a:r>
              <a:br>
                <a:rPr lang="en-US" sz="1100" b="1" dirty="0" smtClean="0">
                  <a:latin typeface="Arial" charset="0"/>
                </a:rPr>
              </a:br>
              <a:endParaRPr lang="en-US" sz="1100" b="1" dirty="0">
                <a:latin typeface="Arial" charset="0"/>
              </a:endParaRPr>
            </a:p>
          </p:txBody>
        </p:sp>
        <p:sp>
          <p:nvSpPr>
            <p:cNvPr id="222" name="Freeform 221"/>
            <p:cNvSpPr/>
            <p:nvPr/>
          </p:nvSpPr>
          <p:spPr bwMode="gray">
            <a:xfrm>
              <a:off x="5147409" y="3805781"/>
              <a:ext cx="688769" cy="153422"/>
            </a:xfrm>
            <a:custGeom>
              <a:avLst/>
              <a:gdLst>
                <a:gd name="connsiteX0" fmla="*/ 0 w 688769"/>
                <a:gd name="connsiteY0" fmla="*/ 201880 h 201880"/>
                <a:gd name="connsiteX1" fmla="*/ 0 w 688769"/>
                <a:gd name="connsiteY1" fmla="*/ 0 h 201880"/>
                <a:gd name="connsiteX2" fmla="*/ 688769 w 688769"/>
                <a:gd name="connsiteY2" fmla="*/ 0 h 201880"/>
              </a:gdLst>
              <a:ahLst/>
              <a:cxnLst>
                <a:cxn ang="0">
                  <a:pos x="connsiteX0" y="connsiteY0"/>
                </a:cxn>
                <a:cxn ang="0">
                  <a:pos x="connsiteX1" y="connsiteY1"/>
                </a:cxn>
                <a:cxn ang="0">
                  <a:pos x="connsiteX2" y="connsiteY2"/>
                </a:cxn>
              </a:cxnLst>
              <a:rect l="l" t="t" r="r" b="b"/>
              <a:pathLst>
                <a:path w="688769" h="201880">
                  <a:moveTo>
                    <a:pt x="0" y="201880"/>
                  </a:moveTo>
                  <a:lnTo>
                    <a:pt x="0" y="0"/>
                  </a:lnTo>
                  <a:lnTo>
                    <a:pt x="688769"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3" name="Freeform 222"/>
            <p:cNvSpPr/>
            <p:nvPr/>
          </p:nvSpPr>
          <p:spPr bwMode="gray">
            <a:xfrm flipV="1">
              <a:off x="5140320" y="4085779"/>
              <a:ext cx="688769" cy="153422"/>
            </a:xfrm>
            <a:custGeom>
              <a:avLst/>
              <a:gdLst>
                <a:gd name="connsiteX0" fmla="*/ 0 w 688769"/>
                <a:gd name="connsiteY0" fmla="*/ 201880 h 201880"/>
                <a:gd name="connsiteX1" fmla="*/ 0 w 688769"/>
                <a:gd name="connsiteY1" fmla="*/ 0 h 201880"/>
                <a:gd name="connsiteX2" fmla="*/ 688769 w 688769"/>
                <a:gd name="connsiteY2" fmla="*/ 0 h 201880"/>
              </a:gdLst>
              <a:ahLst/>
              <a:cxnLst>
                <a:cxn ang="0">
                  <a:pos x="connsiteX0" y="connsiteY0"/>
                </a:cxn>
                <a:cxn ang="0">
                  <a:pos x="connsiteX1" y="connsiteY1"/>
                </a:cxn>
                <a:cxn ang="0">
                  <a:pos x="connsiteX2" y="connsiteY2"/>
                </a:cxn>
              </a:cxnLst>
              <a:rect l="l" t="t" r="r" b="b"/>
              <a:pathLst>
                <a:path w="688769" h="201880">
                  <a:moveTo>
                    <a:pt x="0" y="201880"/>
                  </a:moveTo>
                  <a:lnTo>
                    <a:pt x="0" y="0"/>
                  </a:lnTo>
                  <a:lnTo>
                    <a:pt x="688769"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224" name="Picture 223" descr="wlm1100.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5365468" y="4166585"/>
              <a:ext cx="1157331" cy="163388"/>
            </a:xfrm>
            <a:prstGeom prst="rect">
              <a:avLst/>
            </a:prstGeom>
          </p:spPr>
        </p:pic>
        <p:pic>
          <p:nvPicPr>
            <p:cNvPr id="225" name="Picture 224" descr="4200.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4049596" y="3921481"/>
              <a:ext cx="1163462" cy="225400"/>
            </a:xfrm>
            <a:prstGeom prst="rect">
              <a:avLst/>
            </a:prstGeom>
          </p:spPr>
        </p:pic>
        <p:pic>
          <p:nvPicPr>
            <p:cNvPr id="226" name="Picture 240" descr="NSMCM"/>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gray">
            <a:xfrm>
              <a:off x="5569566" y="3690539"/>
              <a:ext cx="780096" cy="253938"/>
            </a:xfrm>
            <a:prstGeom prst="rect">
              <a:avLst/>
            </a:prstGeom>
            <a:noFill/>
            <a:ln w="9525">
              <a:noFill/>
              <a:miter lim="800000"/>
              <a:headEnd/>
              <a:tailEnd/>
            </a:ln>
          </p:spPr>
        </p:pic>
        <p:sp>
          <p:nvSpPr>
            <p:cNvPr id="227" name="Text Box 198"/>
            <p:cNvSpPr txBox="1">
              <a:spLocks noChangeAspect="1" noChangeArrowheads="1"/>
            </p:cNvSpPr>
            <p:nvPr/>
          </p:nvSpPr>
          <p:spPr bwMode="gray">
            <a:xfrm>
              <a:off x="5611887" y="4390949"/>
              <a:ext cx="681277" cy="304699"/>
            </a:xfrm>
            <a:prstGeom prst="rect">
              <a:avLst/>
            </a:prstGeom>
            <a:noFill/>
            <a:ln w="28575">
              <a:noFill/>
              <a:miter lim="800000"/>
              <a:headEnd/>
              <a:tailEnd/>
            </a:ln>
          </p:spPr>
          <p:txBody>
            <a:bodyPr wrap="none" lIns="0" tIns="0" rIns="0" bIns="0">
              <a:spAutoFit/>
            </a:bodyPr>
            <a:lstStyle/>
            <a:p>
              <a:pPr algn="ctr">
                <a:lnSpc>
                  <a:spcPct val="90000"/>
                </a:lnSpc>
                <a:spcBef>
                  <a:spcPct val="50000"/>
                </a:spcBef>
              </a:pPr>
              <a:r>
                <a:rPr lang="en-US" sz="1100" b="1" dirty="0" smtClean="0">
                  <a:latin typeface="Arial" charset="0"/>
                </a:rPr>
                <a:t>(Location)</a:t>
              </a:r>
              <a:br>
                <a:rPr lang="en-US" sz="1100" b="1" dirty="0" smtClean="0">
                  <a:latin typeface="Arial" charset="0"/>
                </a:rPr>
              </a:br>
              <a:r>
                <a:rPr lang="en-US" sz="1100" b="1" dirty="0" smtClean="0">
                  <a:latin typeface="Arial" charset="0"/>
                </a:rPr>
                <a:t>WLM1200</a:t>
              </a:r>
              <a:endParaRPr lang="en-US" sz="1100" b="1" dirty="0">
                <a:latin typeface="Arial" charset="0"/>
              </a:endParaRPr>
            </a:p>
          </p:txBody>
        </p:sp>
      </p:grpSp>
      <p:cxnSp>
        <p:nvCxnSpPr>
          <p:cNvPr id="230" name="Straight Connector 229"/>
          <p:cNvCxnSpPr/>
          <p:nvPr/>
        </p:nvCxnSpPr>
        <p:spPr bwMode="gray">
          <a:xfrm rot="10800000">
            <a:off x="5224138" y="4039666"/>
            <a:ext cx="2325536"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230"/>
          <p:cNvGrpSpPr/>
          <p:nvPr/>
        </p:nvGrpSpPr>
        <p:grpSpPr bwMode="gray">
          <a:xfrm>
            <a:off x="6827438" y="3021299"/>
            <a:ext cx="1589295" cy="2036129"/>
            <a:chOff x="6827438" y="2571497"/>
            <a:chExt cx="1589295" cy="2036129"/>
          </a:xfrm>
        </p:grpSpPr>
        <p:sp>
          <p:nvSpPr>
            <p:cNvPr id="232" name="Rounded Rectangle 231"/>
            <p:cNvSpPr/>
            <p:nvPr/>
          </p:nvSpPr>
          <p:spPr bwMode="gray">
            <a:xfrm>
              <a:off x="6827438" y="2571497"/>
              <a:ext cx="1589295" cy="2036129"/>
            </a:xfrm>
            <a:prstGeom prst="roundRect">
              <a:avLst>
                <a:gd name="adj" fmla="val 4980"/>
              </a:avLst>
            </a:prstGeom>
            <a:solidFill>
              <a:srgbClr val="FFFFFF"/>
            </a:solidFill>
            <a:ln w="28575">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000000"/>
                </a:solidFill>
              </a:endParaRPr>
            </a:p>
          </p:txBody>
        </p:sp>
        <p:sp>
          <p:nvSpPr>
            <p:cNvPr id="233" name="Text Box 21"/>
            <p:cNvSpPr txBox="1">
              <a:spLocks/>
            </p:cNvSpPr>
            <p:nvPr/>
          </p:nvSpPr>
          <p:spPr bwMode="gray">
            <a:xfrm>
              <a:off x="7529796" y="4032180"/>
              <a:ext cx="184578" cy="230758"/>
            </a:xfrm>
            <a:prstGeom prst="rect">
              <a:avLst/>
            </a:prstGeom>
            <a:noFill/>
            <a:ln w="25400">
              <a:noFill/>
              <a:miter lim="800000"/>
              <a:headEnd/>
              <a:tailEnd/>
            </a:ln>
          </p:spPr>
          <p:txBody>
            <a:bodyPr wrap="none" lIns="91365" tIns="45683" rIns="91365" bIns="45683">
              <a:spAutoFit/>
            </a:bodyPr>
            <a:lstStyle/>
            <a:p>
              <a:pPr algn="ctr" eaLnBrk="0" hangingPunct="0">
                <a:lnSpc>
                  <a:spcPct val="90000"/>
                </a:lnSpc>
              </a:pPr>
              <a:endParaRPr lang="en-US" sz="1000" dirty="0">
                <a:solidFill>
                  <a:srgbClr val="000000"/>
                </a:solidFill>
                <a:latin typeface="Arial" charset="0"/>
              </a:endParaRPr>
            </a:p>
          </p:txBody>
        </p:sp>
        <p:sp>
          <p:nvSpPr>
            <p:cNvPr id="234" name="Text Box 32"/>
            <p:cNvSpPr txBox="1">
              <a:spLocks/>
            </p:cNvSpPr>
            <p:nvPr/>
          </p:nvSpPr>
          <p:spPr bwMode="gray">
            <a:xfrm>
              <a:off x="6975973" y="2631786"/>
              <a:ext cx="1292225" cy="424657"/>
            </a:xfrm>
            <a:prstGeom prst="rect">
              <a:avLst/>
            </a:prstGeom>
            <a:noFill/>
            <a:ln w="25400">
              <a:noFill/>
              <a:miter lim="800000"/>
              <a:headEnd/>
              <a:tailEnd/>
            </a:ln>
          </p:spPr>
          <p:txBody>
            <a:bodyPr lIns="91365" tIns="45683" rIns="91365" bIns="45683">
              <a:spAutoFit/>
            </a:bodyPr>
            <a:lstStyle/>
            <a:p>
              <a:pPr algn="ctr" eaLnBrk="0" hangingPunct="0">
                <a:lnSpc>
                  <a:spcPct val="90000"/>
                </a:lnSpc>
              </a:pPr>
              <a:r>
                <a:rPr lang="en-US" sz="1200" b="1" dirty="0" smtClean="0">
                  <a:solidFill>
                    <a:srgbClr val="000000"/>
                  </a:solidFill>
                  <a:latin typeface="Arial" charset="0"/>
                </a:rPr>
                <a:t>WLAN</a:t>
              </a:r>
              <a:br>
                <a:rPr lang="en-US" sz="1200" b="1" dirty="0" smtClean="0">
                  <a:solidFill>
                    <a:srgbClr val="000000"/>
                  </a:solidFill>
                  <a:latin typeface="Arial" charset="0"/>
                </a:rPr>
              </a:br>
              <a:r>
                <a:rPr lang="en-US" sz="1200" b="1" dirty="0" smtClean="0">
                  <a:solidFill>
                    <a:srgbClr val="000000"/>
                  </a:solidFill>
                  <a:latin typeface="Arial" charset="0"/>
                </a:rPr>
                <a:t>Management</a:t>
              </a:r>
              <a:endParaRPr lang="en-US" sz="1200" b="1" dirty="0">
                <a:solidFill>
                  <a:srgbClr val="000000"/>
                </a:solidFill>
                <a:latin typeface="Arial" charset="0"/>
              </a:endParaRPr>
            </a:p>
          </p:txBody>
        </p:sp>
        <p:grpSp>
          <p:nvGrpSpPr>
            <p:cNvPr id="12" name="Group 294"/>
            <p:cNvGrpSpPr/>
            <p:nvPr/>
          </p:nvGrpSpPr>
          <p:grpSpPr bwMode="gray">
            <a:xfrm>
              <a:off x="6951096" y="3115511"/>
              <a:ext cx="1341978" cy="836412"/>
              <a:chOff x="15591470" y="-1545052"/>
              <a:chExt cx="902142" cy="562276"/>
            </a:xfrm>
          </p:grpSpPr>
          <p:pic>
            <p:nvPicPr>
              <p:cNvPr id="236" name="Picture 235" descr="Monitor_CPU.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gray">
              <a:xfrm>
                <a:off x="15591470" y="-1545052"/>
                <a:ext cx="902142" cy="562276"/>
              </a:xfrm>
              <a:prstGeom prst="rect">
                <a:avLst/>
              </a:prstGeom>
            </p:spPr>
          </p:pic>
          <p:pic>
            <p:nvPicPr>
              <p:cNvPr id="237" name="Picture 55" descr="screen4"/>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gray">
              <a:xfrm>
                <a:off x="15647241" y="-1436196"/>
                <a:ext cx="425615" cy="309983"/>
              </a:xfrm>
              <a:prstGeom prst="rect">
                <a:avLst/>
              </a:prstGeom>
              <a:noFill/>
              <a:ln w="9525">
                <a:noFill/>
                <a:miter lim="800000"/>
                <a:headEnd/>
                <a:tailEnd/>
              </a:ln>
            </p:spPr>
          </p:pic>
        </p:grpSp>
      </p:grpSp>
      <p:pic>
        <p:nvPicPr>
          <p:cNvPr id="62" name="Picture 61" descr="wlc2800.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gray">
          <a:xfrm>
            <a:off x="4016074" y="3004821"/>
            <a:ext cx="1245311" cy="219761"/>
          </a:xfrm>
          <a:prstGeom prst="rect">
            <a:avLst/>
          </a:prstGeom>
        </p:spPr>
      </p:pic>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par>
                                <p:cTn id="8" presetID="53"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par>
                                <p:cTn id="13" presetID="53"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64"/>
                                        </p:tgtEl>
                                        <p:attrNameLst>
                                          <p:attrName>style.visibility</p:attrName>
                                        </p:attrNameLst>
                                      </p:cBhvr>
                                      <p:to>
                                        <p:strVal val="visible"/>
                                      </p:to>
                                    </p:set>
                                    <p:animEffect transition="in" filter="fade">
                                      <p:cBhvr>
                                        <p:cTn id="21" dur="500"/>
                                        <p:tgtEl>
                                          <p:spTgt spid="164"/>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5"/>
                                        </p:tgtEl>
                                        <p:attrNameLst>
                                          <p:attrName>style.visibility</p:attrName>
                                        </p:attrNameLst>
                                      </p:cBhvr>
                                      <p:to>
                                        <p:strVal val="visible"/>
                                      </p:to>
                                    </p:set>
                                    <p:animEffect transition="in" filter="fade">
                                      <p:cBhvr>
                                        <p:cTn id="30" dur="500"/>
                                        <p:tgtEl>
                                          <p:spTgt spid="175"/>
                                        </p:tgtEl>
                                      </p:cBhvr>
                                    </p:animEffect>
                                  </p:childTnLst>
                                </p:cTn>
                              </p:par>
                              <p:par>
                                <p:cTn id="31" presetID="22" presetClass="entr" presetSubtype="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up)">
                                      <p:cBhvr>
                                        <p:cTn id="33" dur="500"/>
                                        <p:tgtEl>
                                          <p:spTgt spid="4"/>
                                        </p:tgtEl>
                                      </p:cBhvr>
                                    </p:animEffect>
                                  </p:childTnLst>
                                </p:cTn>
                              </p:par>
                            </p:childTnLst>
                          </p:cTn>
                        </p:par>
                        <p:par>
                          <p:cTn id="34" fill="hold">
                            <p:stCondLst>
                              <p:cond delay="500"/>
                            </p:stCondLst>
                            <p:childTnLst>
                              <p:par>
                                <p:cTn id="35" presetID="53" presetClass="entr" presetSubtype="0" fill="hold" nodeType="afterEffect">
                                  <p:stCondLst>
                                    <p:cond delay="0"/>
                                  </p:stCondLst>
                                  <p:childTnLst>
                                    <p:set>
                                      <p:cBhvr>
                                        <p:cTn id="36" dur="1" fill="hold">
                                          <p:stCondLst>
                                            <p:cond delay="0"/>
                                          </p:stCondLst>
                                        </p:cTn>
                                        <p:tgtEl>
                                          <p:spTgt spid="209"/>
                                        </p:tgtEl>
                                        <p:attrNameLst>
                                          <p:attrName>style.visibility</p:attrName>
                                        </p:attrNameLst>
                                      </p:cBhvr>
                                      <p:to>
                                        <p:strVal val="visible"/>
                                      </p:to>
                                    </p:set>
                                    <p:anim calcmode="lin" valueType="num">
                                      <p:cBhvr>
                                        <p:cTn id="37" dur="500" fill="hold"/>
                                        <p:tgtEl>
                                          <p:spTgt spid="209"/>
                                        </p:tgtEl>
                                        <p:attrNameLst>
                                          <p:attrName>ppt_w</p:attrName>
                                        </p:attrNameLst>
                                      </p:cBhvr>
                                      <p:tavLst>
                                        <p:tav tm="0">
                                          <p:val>
                                            <p:fltVal val="0"/>
                                          </p:val>
                                        </p:tav>
                                        <p:tav tm="100000">
                                          <p:val>
                                            <p:strVal val="#ppt_w"/>
                                          </p:val>
                                        </p:tav>
                                      </p:tavLst>
                                    </p:anim>
                                    <p:anim calcmode="lin" valueType="num">
                                      <p:cBhvr>
                                        <p:cTn id="38" dur="500" fill="hold"/>
                                        <p:tgtEl>
                                          <p:spTgt spid="209"/>
                                        </p:tgtEl>
                                        <p:attrNameLst>
                                          <p:attrName>ppt_h</p:attrName>
                                        </p:attrNameLst>
                                      </p:cBhvr>
                                      <p:tavLst>
                                        <p:tav tm="0">
                                          <p:val>
                                            <p:fltVal val="0"/>
                                          </p:val>
                                        </p:tav>
                                        <p:tav tm="100000">
                                          <p:val>
                                            <p:strVal val="#ppt_h"/>
                                          </p:val>
                                        </p:tav>
                                      </p:tavLst>
                                    </p:anim>
                                    <p:animEffect transition="in" filter="fade">
                                      <p:cBhvr>
                                        <p:cTn id="39" dur="500"/>
                                        <p:tgtEl>
                                          <p:spTgt spid="209"/>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000"/>
                                        <p:tgtEl>
                                          <p:spTgt spid="10"/>
                                        </p:tgtEl>
                                      </p:cBhvr>
                                    </p:animEffect>
                                  </p:childTnLst>
                                </p:cTn>
                              </p:par>
                              <p:par>
                                <p:cTn id="44" presetID="22" presetClass="entr" presetSubtype="8"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wipe(left)">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wipe(up)">
                                      <p:cBhvr>
                                        <p:cTn id="51" dur="500"/>
                                        <p:tgtEl>
                                          <p:spTgt spid="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41"/>
                                        </p:tgtEl>
                                        <p:attrNameLst>
                                          <p:attrName>style.visibility</p:attrName>
                                        </p:attrNameLst>
                                      </p:cBhvr>
                                      <p:to>
                                        <p:strVal val="visible"/>
                                      </p:to>
                                    </p:set>
                                    <p:animEffect transition="in" filter="fade">
                                      <p:cBhvr>
                                        <p:cTn id="54" dur="500"/>
                                        <p:tgtEl>
                                          <p:spTgt spid="241"/>
                                        </p:tgtEl>
                                      </p:cBhvr>
                                    </p:animEffec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230"/>
                                        </p:tgtEl>
                                        <p:attrNameLst>
                                          <p:attrName>style.visibility</p:attrName>
                                        </p:attrNameLst>
                                      </p:cBhvr>
                                      <p:to>
                                        <p:strVal val="visible"/>
                                      </p:to>
                                    </p:set>
                                    <p:animEffect transition="in" filter="wipe(left)">
                                      <p:cBhvr>
                                        <p:cTn id="58" dur="500"/>
                                        <p:tgtEl>
                                          <p:spTgt spid="230"/>
                                        </p:tgtEl>
                                      </p:cBhvr>
                                    </p:animEffect>
                                  </p:childTnLst>
                                </p:cTn>
                              </p:par>
                              <p:par>
                                <p:cTn id="59" presetID="53" presetClass="entr" presetSubtype="0" fill="hold"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500" fill="hold"/>
                                        <p:tgtEl>
                                          <p:spTgt spid="11"/>
                                        </p:tgtEl>
                                        <p:attrNameLst>
                                          <p:attrName>ppt_w</p:attrName>
                                        </p:attrNameLst>
                                      </p:cBhvr>
                                      <p:tavLst>
                                        <p:tav tm="0">
                                          <p:val>
                                            <p:fltVal val="0"/>
                                          </p:val>
                                        </p:tav>
                                        <p:tav tm="100000">
                                          <p:val>
                                            <p:strVal val="#ppt_w"/>
                                          </p:val>
                                        </p:tav>
                                      </p:tavLst>
                                    </p:anim>
                                    <p:anim calcmode="lin" valueType="num">
                                      <p:cBhvr>
                                        <p:cTn id="62" dur="500" fill="hold"/>
                                        <p:tgtEl>
                                          <p:spTgt spid="11"/>
                                        </p:tgtEl>
                                        <p:attrNameLst>
                                          <p:attrName>ppt_h</p:attrName>
                                        </p:attrNameLst>
                                      </p:cBhvr>
                                      <p:tavLst>
                                        <p:tav tm="0">
                                          <p:val>
                                            <p:fltVal val="0"/>
                                          </p:val>
                                        </p:tav>
                                        <p:tav tm="100000">
                                          <p:val>
                                            <p:strVal val="#ppt_h"/>
                                          </p:val>
                                        </p:tav>
                                      </p:tavLst>
                                    </p:anim>
                                    <p:animEffect transition="in" filter="fade">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animBg="1"/>
      <p:bldP spid="164" grpId="0"/>
      <p:bldP spid="24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3" name="Rounded Rectangle 382"/>
          <p:cNvSpPr/>
          <p:nvPr/>
        </p:nvSpPr>
        <p:spPr bwMode="gray">
          <a:xfrm>
            <a:off x="1916928" y="1497556"/>
            <a:ext cx="6693408"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38100" cap="rnd">
            <a:solidFill>
              <a:schemeClr val="accent1"/>
            </a:solidFill>
            <a:prstDash val="dash"/>
          </a:ln>
          <a:effectLst>
            <a:outerShdw blurRad="889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2" name="Straight Connector 131"/>
          <p:cNvCxnSpPr/>
          <p:nvPr/>
        </p:nvCxnSpPr>
        <p:spPr bwMode="gray">
          <a:xfrm flipV="1">
            <a:off x="1523756" y="3690097"/>
            <a:ext cx="3347960" cy="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288"/>
          <p:cNvGrpSpPr/>
          <p:nvPr/>
        </p:nvGrpSpPr>
        <p:grpSpPr bwMode="gray">
          <a:xfrm>
            <a:off x="3089085" y="2062377"/>
            <a:ext cx="4248571" cy="3451947"/>
            <a:chOff x="3176865" y="2080187"/>
            <a:chExt cx="4248571" cy="3451947"/>
          </a:xfrm>
        </p:grpSpPr>
        <p:cxnSp>
          <p:nvCxnSpPr>
            <p:cNvPr id="254" name="Straight Connector 253"/>
            <p:cNvCxnSpPr/>
            <p:nvPr/>
          </p:nvCxnSpPr>
          <p:spPr bwMode="gray">
            <a:xfrm>
              <a:off x="3176865" y="2513798"/>
              <a:ext cx="2105139" cy="98411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bwMode="gray">
            <a:xfrm>
              <a:off x="4126708" y="2081406"/>
              <a:ext cx="1232080" cy="970136"/>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bwMode="gray">
            <a:xfrm flipH="1">
              <a:off x="5314201" y="2512579"/>
              <a:ext cx="2105139" cy="98411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bwMode="gray">
            <a:xfrm flipH="1">
              <a:off x="5237417" y="2080187"/>
              <a:ext cx="1232080" cy="970136"/>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bwMode="gray">
            <a:xfrm flipH="1" flipV="1">
              <a:off x="5320297" y="4114413"/>
              <a:ext cx="2105139" cy="98411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bwMode="gray">
            <a:xfrm flipH="1" flipV="1">
              <a:off x="5243513" y="4560779"/>
              <a:ext cx="1232080" cy="970136"/>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bwMode="gray">
            <a:xfrm flipV="1">
              <a:off x="3182961" y="4115632"/>
              <a:ext cx="2105139" cy="98411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bwMode="gray">
            <a:xfrm flipV="1">
              <a:off x="4132804" y="4561998"/>
              <a:ext cx="1232080" cy="970136"/>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3" name="Group 287"/>
          <p:cNvGrpSpPr/>
          <p:nvPr/>
        </p:nvGrpSpPr>
        <p:grpSpPr bwMode="gray">
          <a:xfrm>
            <a:off x="3155150" y="2127867"/>
            <a:ext cx="4116441" cy="3320968"/>
            <a:chOff x="3242930" y="2145677"/>
            <a:chExt cx="4116441" cy="3320968"/>
          </a:xfrm>
        </p:grpSpPr>
        <p:cxnSp>
          <p:nvCxnSpPr>
            <p:cNvPr id="199" name="Straight Connector 198"/>
            <p:cNvCxnSpPr/>
            <p:nvPr/>
          </p:nvCxnSpPr>
          <p:spPr bwMode="gray">
            <a:xfrm rot="16200000" flipH="1">
              <a:off x="3040912" y="2796361"/>
              <a:ext cx="988827" cy="58479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gray">
            <a:xfrm rot="16200000" flipH="1">
              <a:off x="4091506" y="2262706"/>
              <a:ext cx="1282104" cy="1050483"/>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bwMode="gray">
            <a:xfrm rot="5400000">
              <a:off x="6566466" y="2795142"/>
              <a:ext cx="988827" cy="58479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bwMode="gray">
            <a:xfrm rot="5400000">
              <a:off x="5222595" y="2261487"/>
              <a:ext cx="1282104" cy="1050483"/>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bwMode="gray">
            <a:xfrm rot="16200000" flipV="1">
              <a:off x="6572562" y="4231169"/>
              <a:ext cx="988827" cy="58479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bwMode="gray">
            <a:xfrm rot="16200000" flipV="1">
              <a:off x="5320162" y="4390603"/>
              <a:ext cx="1289084" cy="860562"/>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bwMode="gray">
            <a:xfrm rot="5400000" flipH="1" flipV="1">
              <a:off x="3047008" y="4232388"/>
              <a:ext cx="988827" cy="58479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bwMode="gray">
            <a:xfrm rot="5400000" flipH="1" flipV="1">
              <a:off x="4097602" y="4300351"/>
              <a:ext cx="1282104" cy="1050483"/>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sp>
        <p:nvSpPr>
          <p:cNvPr id="29699" name="Rectangle 17"/>
          <p:cNvSpPr>
            <a:spLocks noGrp="1" noChangeArrowheads="1"/>
          </p:cNvSpPr>
          <p:nvPr>
            <p:ph type="title"/>
          </p:nvPr>
        </p:nvSpPr>
        <p:spPr/>
        <p:txBody>
          <a:bodyPr/>
          <a:lstStyle/>
          <a:p>
            <a:r>
              <a:rPr lang="en-US" dirty="0" smtClean="0"/>
              <a:t>Single point of management for all controllers</a:t>
            </a:r>
          </a:p>
        </p:txBody>
      </p:sp>
      <p:grpSp>
        <p:nvGrpSpPr>
          <p:cNvPr id="4" name="Group 136"/>
          <p:cNvGrpSpPr/>
          <p:nvPr/>
        </p:nvGrpSpPr>
        <p:grpSpPr bwMode="gray">
          <a:xfrm>
            <a:off x="458342" y="3364855"/>
            <a:ext cx="1277006" cy="1057914"/>
            <a:chOff x="425931" y="3264187"/>
            <a:chExt cx="1409700" cy="1167842"/>
          </a:xfrm>
        </p:grpSpPr>
        <p:sp>
          <p:nvSpPr>
            <p:cNvPr id="90" name="Rectangle 20"/>
            <p:cNvSpPr>
              <a:spLocks noChangeArrowheads="1"/>
            </p:cNvSpPr>
            <p:nvPr/>
          </p:nvSpPr>
          <p:spPr bwMode="gray">
            <a:xfrm>
              <a:off x="425931" y="4093475"/>
              <a:ext cx="1409700" cy="338554"/>
            </a:xfrm>
            <a:prstGeom prst="rect">
              <a:avLst/>
            </a:prstGeom>
            <a:noFill/>
            <a:ln w="9525" algn="ctr">
              <a:noFill/>
              <a:miter lim="800000"/>
              <a:headEnd/>
              <a:tailEnd/>
            </a:ln>
          </p:spPr>
          <p:txBody>
            <a:bodyPr>
              <a:spAutoFit/>
            </a:bodyPr>
            <a:lstStyle/>
            <a:p>
              <a:pPr algn="ctr">
                <a:defRPr/>
              </a:pPr>
              <a:endParaRPr lang="en-US" sz="1400" b="1" dirty="0">
                <a:latin typeface="+mn-lt"/>
                <a:ea typeface="MS PGothic" pitchFamily="34" charset="-128"/>
              </a:endParaRPr>
            </a:p>
          </p:txBody>
        </p:sp>
        <p:pic>
          <p:nvPicPr>
            <p:cNvPr id="84" name="Picture 83" descr="Monitor_CPU.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465943" y="3264187"/>
              <a:ext cx="1355152" cy="844622"/>
            </a:xfrm>
            <a:prstGeom prst="rect">
              <a:avLst/>
            </a:prstGeom>
          </p:spPr>
        </p:pic>
      </p:grpSp>
      <p:grpSp>
        <p:nvGrpSpPr>
          <p:cNvPr id="5" name="Group 249"/>
          <p:cNvGrpSpPr/>
          <p:nvPr/>
        </p:nvGrpSpPr>
        <p:grpSpPr bwMode="gray">
          <a:xfrm>
            <a:off x="2847739" y="1793269"/>
            <a:ext cx="4786700" cy="4024761"/>
            <a:chOff x="2957465" y="1811079"/>
            <a:chExt cx="4786700" cy="4024761"/>
          </a:xfrm>
        </p:grpSpPr>
        <p:grpSp>
          <p:nvGrpSpPr>
            <p:cNvPr id="6" name="Group 144"/>
            <p:cNvGrpSpPr/>
            <p:nvPr/>
          </p:nvGrpSpPr>
          <p:grpSpPr bwMode="gray">
            <a:xfrm>
              <a:off x="2957465" y="1811079"/>
              <a:ext cx="4783155" cy="1019291"/>
              <a:chOff x="2957465" y="1811079"/>
              <a:chExt cx="4783155" cy="1019291"/>
            </a:xfrm>
          </p:grpSpPr>
          <p:pic>
            <p:nvPicPr>
              <p:cNvPr id="267" name="Picture 266" descr="wla422-432-522.png"/>
              <p:cNvPicPr>
                <a:picLocks noChangeAspect="1"/>
              </p:cNvPicPr>
              <p:nvPr/>
            </p:nvPicPr>
            <p:blipFill>
              <a:blip r:embed="rId4" cstate="print"/>
              <a:stretch>
                <a:fillRect/>
              </a:stretch>
            </p:blipFill>
            <p:spPr bwMode="gray">
              <a:xfrm>
                <a:off x="2957465" y="2286000"/>
                <a:ext cx="494690" cy="544370"/>
              </a:xfrm>
              <a:prstGeom prst="rect">
                <a:avLst/>
              </a:prstGeom>
            </p:spPr>
          </p:pic>
          <p:pic>
            <p:nvPicPr>
              <p:cNvPr id="270" name="Picture 269" descr="wla422-432-522.png"/>
              <p:cNvPicPr>
                <a:picLocks noChangeAspect="1"/>
              </p:cNvPicPr>
              <p:nvPr/>
            </p:nvPicPr>
            <p:blipFill>
              <a:blip r:embed="rId4" cstate="print"/>
              <a:stretch>
                <a:fillRect/>
              </a:stretch>
            </p:blipFill>
            <p:spPr bwMode="gray">
              <a:xfrm>
                <a:off x="3896674" y="1811079"/>
                <a:ext cx="494690" cy="544370"/>
              </a:xfrm>
              <a:prstGeom prst="rect">
                <a:avLst/>
              </a:prstGeom>
            </p:spPr>
          </p:pic>
          <p:pic>
            <p:nvPicPr>
              <p:cNvPr id="276" name="Picture 275" descr="wla422-432-522.png"/>
              <p:cNvPicPr>
                <a:picLocks noChangeAspect="1"/>
              </p:cNvPicPr>
              <p:nvPr/>
            </p:nvPicPr>
            <p:blipFill>
              <a:blip r:embed="rId4" cstate="print"/>
              <a:stretch>
                <a:fillRect/>
              </a:stretch>
            </p:blipFill>
            <p:spPr bwMode="gray">
              <a:xfrm>
                <a:off x="6274823" y="1818168"/>
                <a:ext cx="494690" cy="544370"/>
              </a:xfrm>
              <a:prstGeom prst="rect">
                <a:avLst/>
              </a:prstGeom>
            </p:spPr>
          </p:pic>
          <p:pic>
            <p:nvPicPr>
              <p:cNvPr id="281" name="Picture 280" descr="wla422-432-522.png"/>
              <p:cNvPicPr>
                <a:picLocks noChangeAspect="1"/>
              </p:cNvPicPr>
              <p:nvPr/>
            </p:nvPicPr>
            <p:blipFill>
              <a:blip r:embed="rId4" cstate="print"/>
              <a:stretch>
                <a:fillRect/>
              </a:stretch>
            </p:blipFill>
            <p:spPr bwMode="gray">
              <a:xfrm>
                <a:off x="7245930" y="2257647"/>
                <a:ext cx="494690" cy="544370"/>
              </a:xfrm>
              <a:prstGeom prst="rect">
                <a:avLst/>
              </a:prstGeom>
            </p:spPr>
          </p:pic>
        </p:grpSp>
        <p:pic>
          <p:nvPicPr>
            <p:cNvPr id="252" name="Picture 251" descr="wla422-432-522.png"/>
            <p:cNvPicPr>
              <a:picLocks noChangeAspect="1"/>
            </p:cNvPicPr>
            <p:nvPr/>
          </p:nvPicPr>
          <p:blipFill>
            <a:blip r:embed="rId4" cstate="print"/>
            <a:stretch>
              <a:fillRect/>
            </a:stretch>
          </p:blipFill>
          <p:spPr bwMode="gray">
            <a:xfrm>
              <a:off x="2982274" y="4905154"/>
              <a:ext cx="494690" cy="544370"/>
            </a:xfrm>
            <a:prstGeom prst="rect">
              <a:avLst/>
            </a:prstGeom>
          </p:spPr>
        </p:pic>
        <p:pic>
          <p:nvPicPr>
            <p:cNvPr id="253" name="Picture 252" descr="wla422-432-522.png"/>
            <p:cNvPicPr>
              <a:picLocks noChangeAspect="1"/>
            </p:cNvPicPr>
            <p:nvPr/>
          </p:nvPicPr>
          <p:blipFill>
            <a:blip r:embed="rId4" cstate="print"/>
            <a:stretch>
              <a:fillRect/>
            </a:stretch>
          </p:blipFill>
          <p:spPr bwMode="gray">
            <a:xfrm>
              <a:off x="3900219" y="5291470"/>
              <a:ext cx="494690" cy="544370"/>
            </a:xfrm>
            <a:prstGeom prst="rect">
              <a:avLst/>
            </a:prstGeom>
          </p:spPr>
        </p:pic>
        <p:pic>
          <p:nvPicPr>
            <p:cNvPr id="260" name="Picture 259" descr="wla422-432-522.png"/>
            <p:cNvPicPr>
              <a:picLocks noChangeAspect="1"/>
            </p:cNvPicPr>
            <p:nvPr/>
          </p:nvPicPr>
          <p:blipFill>
            <a:blip r:embed="rId4" cstate="print"/>
            <a:stretch>
              <a:fillRect/>
            </a:stretch>
          </p:blipFill>
          <p:spPr bwMode="gray">
            <a:xfrm>
              <a:off x="6257103" y="5287925"/>
              <a:ext cx="494690" cy="544370"/>
            </a:xfrm>
            <a:prstGeom prst="rect">
              <a:avLst/>
            </a:prstGeom>
          </p:spPr>
        </p:pic>
        <p:pic>
          <p:nvPicPr>
            <p:cNvPr id="262" name="Picture 261" descr="wla422-432-522.png"/>
            <p:cNvPicPr>
              <a:picLocks noChangeAspect="1"/>
            </p:cNvPicPr>
            <p:nvPr/>
          </p:nvPicPr>
          <p:blipFill>
            <a:blip r:embed="rId4" cstate="print"/>
            <a:stretch>
              <a:fillRect/>
            </a:stretch>
          </p:blipFill>
          <p:spPr bwMode="gray">
            <a:xfrm>
              <a:off x="7249475" y="4887432"/>
              <a:ext cx="494690" cy="544370"/>
            </a:xfrm>
            <a:prstGeom prst="rect">
              <a:avLst/>
            </a:prstGeom>
          </p:spPr>
        </p:pic>
      </p:grpSp>
      <p:pic>
        <p:nvPicPr>
          <p:cNvPr id="78" name="Picture 22" descr="cloud1b.png"/>
          <p:cNvPicPr preferRelativeResize="0">
            <a:picLocks noChangeAspect="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660904" y="2157984"/>
            <a:ext cx="4930016" cy="3120250"/>
          </a:xfrm>
          <a:prstGeom prst="rect">
            <a:avLst/>
          </a:prstGeom>
          <a:noFill/>
          <a:ln w="9525">
            <a:noFill/>
            <a:miter lim="800000"/>
            <a:headEnd/>
            <a:tailEnd/>
          </a:ln>
        </p:spPr>
      </p:pic>
      <p:cxnSp>
        <p:nvCxnSpPr>
          <p:cNvPr id="316" name="Straight Connector 315"/>
          <p:cNvCxnSpPr/>
          <p:nvPr/>
        </p:nvCxnSpPr>
        <p:spPr bwMode="gray">
          <a:xfrm rot="5400000">
            <a:off x="5095381" y="3350446"/>
            <a:ext cx="227104"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319"/>
          <p:cNvGrpSpPr/>
          <p:nvPr/>
        </p:nvGrpSpPr>
        <p:grpSpPr bwMode="gray">
          <a:xfrm>
            <a:off x="4284427" y="2648284"/>
            <a:ext cx="1841938" cy="560314"/>
            <a:chOff x="3817089" y="3281211"/>
            <a:chExt cx="1634856" cy="497318"/>
          </a:xfrm>
        </p:grpSpPr>
        <p:pic>
          <p:nvPicPr>
            <p:cNvPr id="321" name="Picture 16" descr="wlc2800.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914586" y="3524703"/>
              <a:ext cx="1439863" cy="253826"/>
            </a:xfrm>
            <a:prstGeom prst="rect">
              <a:avLst/>
            </a:prstGeom>
            <a:noFill/>
            <a:ln w="9525">
              <a:noFill/>
              <a:miter lim="800000"/>
              <a:headEnd/>
              <a:tailEnd/>
            </a:ln>
          </p:spPr>
        </p:pic>
        <p:sp>
          <p:nvSpPr>
            <p:cNvPr id="322"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Primary Seed </a:t>
              </a:r>
              <a:endParaRPr lang="en-US" sz="1200" b="1" dirty="0">
                <a:latin typeface="+mn-lt"/>
                <a:ea typeface="MS PGothic" pitchFamily="34" charset="-128"/>
              </a:endParaRPr>
            </a:p>
          </p:txBody>
        </p:sp>
      </p:grpSp>
      <p:grpSp>
        <p:nvGrpSpPr>
          <p:cNvPr id="8" name="Group 97"/>
          <p:cNvGrpSpPr/>
          <p:nvPr/>
        </p:nvGrpSpPr>
        <p:grpSpPr bwMode="gray">
          <a:xfrm>
            <a:off x="3047390" y="3402790"/>
            <a:ext cx="4354121" cy="1097811"/>
            <a:chOff x="3005445" y="3190875"/>
            <a:chExt cx="4354121" cy="1097811"/>
          </a:xfrm>
        </p:grpSpPr>
        <p:grpSp>
          <p:nvGrpSpPr>
            <p:cNvPr id="9" name="Group 247"/>
            <p:cNvGrpSpPr/>
            <p:nvPr/>
          </p:nvGrpSpPr>
          <p:grpSpPr bwMode="gray">
            <a:xfrm>
              <a:off x="3628342" y="3190875"/>
              <a:ext cx="3091889" cy="816219"/>
              <a:chOff x="3716122" y="3132355"/>
              <a:chExt cx="3091889" cy="816219"/>
            </a:xfrm>
          </p:grpSpPr>
          <p:sp>
            <p:nvSpPr>
              <p:cNvPr id="374" name="Freeform 373"/>
              <p:cNvSpPr/>
              <p:nvPr/>
            </p:nvSpPr>
            <p:spPr bwMode="gray">
              <a:xfrm>
                <a:off x="3716122" y="3132356"/>
                <a:ext cx="1126541" cy="706924"/>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2" name="Freeform 371"/>
              <p:cNvSpPr/>
              <p:nvPr/>
            </p:nvSpPr>
            <p:spPr bwMode="gray">
              <a:xfrm flipH="1">
                <a:off x="5681470" y="3132355"/>
                <a:ext cx="1126541" cy="730030"/>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71" name="Straight Connector 370"/>
              <p:cNvCxnSpPr/>
              <p:nvPr/>
            </p:nvCxnSpPr>
            <p:spPr bwMode="gray">
              <a:xfrm rot="5400000">
                <a:off x="4905999" y="3597047"/>
                <a:ext cx="698525" cy="4529"/>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107"/>
            <p:cNvGrpSpPr/>
            <p:nvPr/>
          </p:nvGrpSpPr>
          <p:grpSpPr bwMode="gray">
            <a:xfrm>
              <a:off x="4550714" y="3866291"/>
              <a:ext cx="1221052" cy="422395"/>
              <a:chOff x="3167656" y="3687263"/>
              <a:chExt cx="1221052" cy="422395"/>
            </a:xfrm>
          </p:grpSpPr>
          <p:sp>
            <p:nvSpPr>
              <p:cNvPr id="367" name="Rectangle 21"/>
              <p:cNvSpPr>
                <a:spLocks noChangeArrowheads="1"/>
              </p:cNvSpPr>
              <p:nvPr/>
            </p:nvSpPr>
            <p:spPr bwMode="gray">
              <a:xfrm>
                <a:off x="3167658" y="3841892"/>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368"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167656" y="3687263"/>
                <a:ext cx="1221051" cy="172720"/>
              </a:xfrm>
              <a:prstGeom prst="rect">
                <a:avLst/>
              </a:prstGeom>
              <a:noFill/>
              <a:ln w="9525">
                <a:noFill/>
                <a:miter lim="800000"/>
                <a:headEnd/>
                <a:tailEnd/>
              </a:ln>
            </p:spPr>
          </p:pic>
        </p:grpSp>
        <p:grpSp>
          <p:nvGrpSpPr>
            <p:cNvPr id="11" name="Group 106"/>
            <p:cNvGrpSpPr/>
            <p:nvPr/>
          </p:nvGrpSpPr>
          <p:grpSpPr bwMode="gray">
            <a:xfrm>
              <a:off x="3005445" y="3864735"/>
              <a:ext cx="1221052" cy="403067"/>
              <a:chOff x="3167656" y="4040141"/>
              <a:chExt cx="1221052" cy="403067"/>
            </a:xfrm>
          </p:grpSpPr>
          <p:sp>
            <p:nvSpPr>
              <p:cNvPr id="363" name="Rectangle 21"/>
              <p:cNvSpPr>
                <a:spLocks noChangeArrowheads="1"/>
              </p:cNvSpPr>
              <p:nvPr/>
            </p:nvSpPr>
            <p:spPr bwMode="gray">
              <a:xfrm>
                <a:off x="3167658" y="4175442"/>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364"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167656" y="4040141"/>
                <a:ext cx="1221051" cy="172720"/>
              </a:xfrm>
              <a:prstGeom prst="rect">
                <a:avLst/>
              </a:prstGeom>
              <a:noFill/>
              <a:ln w="9525">
                <a:noFill/>
                <a:miter lim="800000"/>
                <a:headEnd/>
                <a:tailEnd/>
              </a:ln>
            </p:spPr>
          </p:pic>
        </p:grpSp>
        <p:grpSp>
          <p:nvGrpSpPr>
            <p:cNvPr id="12" name="Group 113"/>
            <p:cNvGrpSpPr/>
            <p:nvPr/>
          </p:nvGrpSpPr>
          <p:grpSpPr bwMode="gray">
            <a:xfrm>
              <a:off x="6138514" y="3866365"/>
              <a:ext cx="1221052" cy="401656"/>
              <a:chOff x="3167656" y="4041771"/>
              <a:chExt cx="1221052" cy="401656"/>
            </a:xfrm>
          </p:grpSpPr>
          <p:sp>
            <p:nvSpPr>
              <p:cNvPr id="361" name="Rectangle 21"/>
              <p:cNvSpPr>
                <a:spLocks noChangeArrowheads="1"/>
              </p:cNvSpPr>
              <p:nvPr/>
            </p:nvSpPr>
            <p:spPr bwMode="gray">
              <a:xfrm>
                <a:off x="3167658" y="4175661"/>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362"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167656" y="4041771"/>
                <a:ext cx="1221051" cy="172720"/>
              </a:xfrm>
              <a:prstGeom prst="rect">
                <a:avLst/>
              </a:prstGeom>
              <a:noFill/>
              <a:ln w="9525">
                <a:noFill/>
                <a:miter lim="800000"/>
                <a:headEnd/>
                <a:tailEnd/>
              </a:ln>
            </p:spPr>
          </p:pic>
        </p:grpSp>
      </p:grpSp>
      <p:grpSp>
        <p:nvGrpSpPr>
          <p:cNvPr id="13" name="Group 316"/>
          <p:cNvGrpSpPr/>
          <p:nvPr/>
        </p:nvGrpSpPr>
        <p:grpSpPr bwMode="gray">
          <a:xfrm>
            <a:off x="4287965" y="3311311"/>
            <a:ext cx="1841938" cy="537069"/>
            <a:chOff x="3607411" y="3771358"/>
            <a:chExt cx="2061288" cy="601028"/>
          </a:xfrm>
        </p:grpSpPr>
        <p:pic>
          <p:nvPicPr>
            <p:cNvPr id="318" name="Picture 16" descr="wlc2800.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730339" y="3771358"/>
              <a:ext cx="1815433" cy="320034"/>
            </a:xfrm>
            <a:prstGeom prst="rect">
              <a:avLst/>
            </a:prstGeom>
            <a:noFill/>
            <a:ln w="9525">
              <a:noFill/>
              <a:miter lim="800000"/>
              <a:headEnd/>
              <a:tailEnd/>
            </a:ln>
          </p:spPr>
        </p:pic>
        <p:sp>
          <p:nvSpPr>
            <p:cNvPr id="319"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wrap="square">
              <a:spAutoFit/>
            </a:bodyPr>
            <a:lstStyle/>
            <a:p>
              <a:pPr algn="ctr">
                <a:defRPr/>
              </a:pPr>
              <a:r>
                <a:rPr lang="en-US" sz="1200" b="1" dirty="0" smtClean="0">
                  <a:latin typeface="+mn-lt"/>
                  <a:ea typeface="MS PGothic" pitchFamily="34" charset="-128"/>
                </a:rPr>
                <a:t>Secondary </a:t>
              </a:r>
              <a:r>
                <a:rPr lang="en-US" sz="1200" b="1" dirty="0">
                  <a:latin typeface="+mn-lt"/>
                  <a:ea typeface="MS PGothic" pitchFamily="34" charset="-128"/>
                </a:rPr>
                <a:t>Seed </a:t>
              </a:r>
            </a:p>
          </p:txBody>
        </p:sp>
      </p:grpSp>
    </p:spTree>
    <p:extLst>
      <p:ext uri="{BB962C8B-B14F-4D97-AF65-F5344CB8AC3E}">
        <p14:creationId xmlns:p14="http://schemas.microsoft.com/office/powerpoint/2010/main" val="36661003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p:cTn id="7" dur="500" fill="hold"/>
                                        <p:tgtEl>
                                          <p:spTgt spid="78"/>
                                        </p:tgtEl>
                                        <p:attrNameLst>
                                          <p:attrName>ppt_w</p:attrName>
                                        </p:attrNameLst>
                                      </p:cBhvr>
                                      <p:tavLst>
                                        <p:tav tm="0">
                                          <p:val>
                                            <p:fltVal val="0"/>
                                          </p:val>
                                        </p:tav>
                                        <p:tav tm="100000">
                                          <p:val>
                                            <p:strVal val="#ppt_w"/>
                                          </p:val>
                                        </p:tav>
                                      </p:tavLst>
                                    </p:anim>
                                    <p:anim calcmode="lin" valueType="num">
                                      <p:cBhvr>
                                        <p:cTn id="8" dur="500" fill="hold"/>
                                        <p:tgtEl>
                                          <p:spTgt spid="78"/>
                                        </p:tgtEl>
                                        <p:attrNameLst>
                                          <p:attrName>ppt_h</p:attrName>
                                        </p:attrNameLst>
                                      </p:cBhvr>
                                      <p:tavLst>
                                        <p:tav tm="0">
                                          <p:val>
                                            <p:fltVal val="0"/>
                                          </p:val>
                                        </p:tav>
                                        <p:tav tm="100000">
                                          <p:val>
                                            <p:strVal val="#ppt_h"/>
                                          </p:val>
                                        </p:tav>
                                      </p:tavLst>
                                    </p:anim>
                                    <p:animEffect transition="in" filter="fade">
                                      <p:cBhvr>
                                        <p:cTn id="9" dur="500"/>
                                        <p:tgtEl>
                                          <p:spTgt spid="78"/>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par>
                          <p:cTn id="14" fill="hold">
                            <p:stCondLst>
                              <p:cond delay="1500"/>
                            </p:stCondLst>
                            <p:childTnLst>
                              <p:par>
                                <p:cTn id="15" presetID="22" presetClass="entr" presetSubtype="1" fill="hold" nodeType="afterEffect">
                                  <p:stCondLst>
                                    <p:cond delay="0"/>
                                  </p:stCondLst>
                                  <p:childTnLst>
                                    <p:set>
                                      <p:cBhvr>
                                        <p:cTn id="16" dur="1" fill="hold">
                                          <p:stCondLst>
                                            <p:cond delay="0"/>
                                          </p:stCondLst>
                                        </p:cTn>
                                        <p:tgtEl>
                                          <p:spTgt spid="316"/>
                                        </p:tgtEl>
                                        <p:attrNameLst>
                                          <p:attrName>style.visibility</p:attrName>
                                        </p:attrNameLst>
                                      </p:cBhvr>
                                      <p:to>
                                        <p:strVal val="visible"/>
                                      </p:to>
                                    </p:set>
                                    <p:animEffect transition="in" filter="wipe(up)">
                                      <p:cBhvr>
                                        <p:cTn id="17" dur="500"/>
                                        <p:tgtEl>
                                          <p:spTgt spid="316"/>
                                        </p:tgtEl>
                                      </p:cBhvr>
                                    </p:animEffect>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childTnLst>
                                </p:cTn>
                              </p:par>
                            </p:childTnLst>
                          </p:cTn>
                        </p:par>
                        <p:par>
                          <p:cTn id="26" fill="hold">
                            <p:stCondLst>
                              <p:cond delay="4000"/>
                            </p:stCondLst>
                            <p:childTnLst>
                              <p:par>
                                <p:cTn id="27" presetID="10" presetClass="entr" presetSubtype="0" fill="hold"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childTnLst>
                                </p:cTn>
                              </p:par>
                            </p:childTnLst>
                          </p:cTn>
                        </p:par>
                        <p:par>
                          <p:cTn id="30" fill="hold">
                            <p:stCondLst>
                              <p:cond delay="50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childTnLst>
                                </p:cTn>
                              </p:par>
                              <p:par>
                                <p:cTn id="34" presetID="10" presetClass="entr" presetSubtype="0" fill="hold"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childTnLst>
                                </p:cTn>
                              </p:par>
                            </p:childTnLst>
                          </p:cTn>
                        </p:par>
                        <p:par>
                          <p:cTn id="37" fill="hold">
                            <p:stCondLst>
                              <p:cond delay="6000"/>
                            </p:stCondLst>
                            <p:childTnLst>
                              <p:par>
                                <p:cTn id="38" presetID="10" presetClass="entr" presetSubtype="0" fill="hold" grpId="0" nodeType="afterEffect">
                                  <p:stCondLst>
                                    <p:cond delay="0"/>
                                  </p:stCondLst>
                                  <p:childTnLst>
                                    <p:set>
                                      <p:cBhvr>
                                        <p:cTn id="39" dur="1" fill="hold">
                                          <p:stCondLst>
                                            <p:cond delay="0"/>
                                          </p:stCondLst>
                                        </p:cTn>
                                        <p:tgtEl>
                                          <p:spTgt spid="383"/>
                                        </p:tgtEl>
                                        <p:attrNameLst>
                                          <p:attrName>style.visibility</p:attrName>
                                        </p:attrNameLst>
                                      </p:cBhvr>
                                      <p:to>
                                        <p:strVal val="visible"/>
                                      </p:to>
                                    </p:set>
                                    <p:animEffect transition="in" filter="fade">
                                      <p:cBhvr>
                                        <p:cTn id="40" dur="1000"/>
                                        <p:tgtEl>
                                          <p:spTgt spid="383"/>
                                        </p:tgtEl>
                                      </p:cBhvr>
                                    </p:animEffect>
                                  </p:childTnLst>
                                </p:cTn>
                              </p:par>
                            </p:childTnLst>
                          </p:cTn>
                        </p:par>
                        <p:par>
                          <p:cTn id="41" fill="hold">
                            <p:stCondLst>
                              <p:cond delay="7000"/>
                            </p:stCondLst>
                            <p:childTnLst>
                              <p:par>
                                <p:cTn id="42" presetID="10"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1000"/>
                                        <p:tgtEl>
                                          <p:spTgt spid="4"/>
                                        </p:tgtEl>
                                      </p:cBhvr>
                                    </p:animEffect>
                                  </p:childTnLst>
                                </p:cTn>
                              </p:par>
                            </p:childTnLst>
                          </p:cTn>
                        </p:par>
                        <p:par>
                          <p:cTn id="45" fill="hold">
                            <p:stCondLst>
                              <p:cond delay="8000"/>
                            </p:stCondLst>
                            <p:childTnLst>
                              <p:par>
                                <p:cTn id="46" presetID="22" presetClass="entr" presetSubtype="8" fill="hold" nodeType="afterEffect">
                                  <p:stCondLst>
                                    <p:cond delay="0"/>
                                  </p:stCondLst>
                                  <p:childTnLst>
                                    <p:set>
                                      <p:cBhvr>
                                        <p:cTn id="47" dur="1" fill="hold">
                                          <p:stCondLst>
                                            <p:cond delay="0"/>
                                          </p:stCondLst>
                                        </p:cTn>
                                        <p:tgtEl>
                                          <p:spTgt spid="132"/>
                                        </p:tgtEl>
                                        <p:attrNameLst>
                                          <p:attrName>style.visibility</p:attrName>
                                        </p:attrNameLst>
                                      </p:cBhvr>
                                      <p:to>
                                        <p:strVal val="visible"/>
                                      </p:to>
                                    </p:set>
                                    <p:animEffect transition="in" filter="wipe(left)">
                                      <p:cBhvr>
                                        <p:cTn id="48"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ounded Rectangle 145"/>
          <p:cNvSpPr/>
          <p:nvPr/>
        </p:nvSpPr>
        <p:spPr bwMode="gray">
          <a:xfrm>
            <a:off x="1916928" y="1488031"/>
            <a:ext cx="6693672"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46"/>
          <p:cNvGrpSpPr/>
          <p:nvPr/>
        </p:nvGrpSpPr>
        <p:grpSpPr>
          <a:xfrm>
            <a:off x="3089085" y="2062377"/>
            <a:ext cx="4248571" cy="3451947"/>
            <a:chOff x="3089085" y="2062377"/>
            <a:chExt cx="4248571" cy="3451947"/>
          </a:xfrm>
        </p:grpSpPr>
        <p:grpSp>
          <p:nvGrpSpPr>
            <p:cNvPr id="3" name="Group 288"/>
            <p:cNvGrpSpPr/>
            <p:nvPr/>
          </p:nvGrpSpPr>
          <p:grpSpPr bwMode="gray">
            <a:xfrm>
              <a:off x="3089085" y="2062377"/>
              <a:ext cx="4248571" cy="3451947"/>
              <a:chOff x="3176865" y="2080187"/>
              <a:chExt cx="4248571" cy="3451947"/>
            </a:xfrm>
          </p:grpSpPr>
          <p:cxnSp>
            <p:nvCxnSpPr>
              <p:cNvPr id="159" name="Straight Connector 158"/>
              <p:cNvCxnSpPr/>
              <p:nvPr/>
            </p:nvCxnSpPr>
            <p:spPr bwMode="gray">
              <a:xfrm>
                <a:off x="3176865" y="2513798"/>
                <a:ext cx="2105139" cy="98411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bwMode="gray">
              <a:xfrm>
                <a:off x="4126708" y="2081406"/>
                <a:ext cx="1232080" cy="970136"/>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bwMode="gray">
              <a:xfrm flipH="1">
                <a:off x="5314201" y="2512579"/>
                <a:ext cx="2105139" cy="98411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bwMode="gray">
              <a:xfrm flipH="1">
                <a:off x="5237417" y="2080187"/>
                <a:ext cx="1232080" cy="970136"/>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gray">
              <a:xfrm flipH="1" flipV="1">
                <a:off x="5320297" y="4114413"/>
                <a:ext cx="2105139" cy="98411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gray">
              <a:xfrm flipH="1" flipV="1">
                <a:off x="5243513" y="4560779"/>
                <a:ext cx="1232080" cy="970136"/>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gray">
              <a:xfrm flipV="1">
                <a:off x="3182961" y="4115632"/>
                <a:ext cx="2105139" cy="98411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gray">
              <a:xfrm flipV="1">
                <a:off x="4132804" y="4561998"/>
                <a:ext cx="1232080" cy="970136"/>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p:nvPr/>
          </p:nvGrpSpPr>
          <p:grpSpPr bwMode="gray">
            <a:xfrm>
              <a:off x="3155150" y="2127867"/>
              <a:ext cx="4116441" cy="3320968"/>
              <a:chOff x="3242930" y="2145677"/>
              <a:chExt cx="4116441" cy="3320968"/>
            </a:xfrm>
          </p:grpSpPr>
          <p:cxnSp>
            <p:nvCxnSpPr>
              <p:cNvPr id="151" name="Straight Connector 150"/>
              <p:cNvCxnSpPr/>
              <p:nvPr/>
            </p:nvCxnSpPr>
            <p:spPr bwMode="gray">
              <a:xfrm rot="16200000" flipH="1">
                <a:off x="3040912" y="2796361"/>
                <a:ext cx="988827" cy="58479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gray">
              <a:xfrm rot="16200000" flipH="1">
                <a:off x="4091506" y="2262706"/>
                <a:ext cx="1282104" cy="1050483"/>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gray">
              <a:xfrm rot="5400000">
                <a:off x="6566466" y="2795142"/>
                <a:ext cx="988827" cy="58479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gray">
              <a:xfrm rot="5400000">
                <a:off x="5222595" y="2261487"/>
                <a:ext cx="1282104" cy="1050483"/>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bwMode="gray">
              <a:xfrm rot="16200000" flipV="1">
                <a:off x="6572562" y="4231169"/>
                <a:ext cx="988827" cy="58479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bwMode="gray">
              <a:xfrm rot="16200000" flipV="1">
                <a:off x="5320162" y="4390603"/>
                <a:ext cx="1289084" cy="860562"/>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gray">
              <a:xfrm rot="5400000" flipH="1" flipV="1">
                <a:off x="3047008" y="4232388"/>
                <a:ext cx="988827" cy="584791"/>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gray">
              <a:xfrm rot="5400000" flipH="1" flipV="1">
                <a:off x="4097602" y="4300351"/>
                <a:ext cx="1282104" cy="1050483"/>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bwMode="gray">
            <a:xfrm rot="5400000">
              <a:off x="5095381" y="3350446"/>
              <a:ext cx="227104"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249"/>
          <p:cNvGrpSpPr/>
          <p:nvPr/>
        </p:nvGrpSpPr>
        <p:grpSpPr bwMode="gray">
          <a:xfrm>
            <a:off x="2847739" y="1793269"/>
            <a:ext cx="4786700" cy="4024761"/>
            <a:chOff x="2957465" y="1811079"/>
            <a:chExt cx="4786700" cy="4024761"/>
          </a:xfrm>
        </p:grpSpPr>
        <p:grpSp>
          <p:nvGrpSpPr>
            <p:cNvPr id="6" name="Group 144"/>
            <p:cNvGrpSpPr/>
            <p:nvPr/>
          </p:nvGrpSpPr>
          <p:grpSpPr bwMode="gray">
            <a:xfrm>
              <a:off x="2957465" y="1811079"/>
              <a:ext cx="4783155" cy="1019291"/>
              <a:chOff x="2957465" y="1811079"/>
              <a:chExt cx="4783155" cy="1019291"/>
            </a:xfrm>
          </p:grpSpPr>
          <p:pic>
            <p:nvPicPr>
              <p:cNvPr id="645" name="Picture 644" descr="wla422-432-522.png"/>
              <p:cNvPicPr>
                <a:picLocks noChangeAspect="1"/>
              </p:cNvPicPr>
              <p:nvPr/>
            </p:nvPicPr>
            <p:blipFill>
              <a:blip r:embed="rId3" cstate="print"/>
              <a:stretch>
                <a:fillRect/>
              </a:stretch>
            </p:blipFill>
            <p:spPr bwMode="gray">
              <a:xfrm>
                <a:off x="2957465" y="2286000"/>
                <a:ext cx="494690" cy="544370"/>
              </a:xfrm>
              <a:prstGeom prst="rect">
                <a:avLst/>
              </a:prstGeom>
            </p:spPr>
          </p:pic>
          <p:pic>
            <p:nvPicPr>
              <p:cNvPr id="646" name="Picture 645" descr="wla422-432-522.png"/>
              <p:cNvPicPr>
                <a:picLocks noChangeAspect="1"/>
              </p:cNvPicPr>
              <p:nvPr/>
            </p:nvPicPr>
            <p:blipFill>
              <a:blip r:embed="rId3" cstate="print"/>
              <a:stretch>
                <a:fillRect/>
              </a:stretch>
            </p:blipFill>
            <p:spPr bwMode="gray">
              <a:xfrm>
                <a:off x="3896674" y="1811079"/>
                <a:ext cx="494690" cy="544370"/>
              </a:xfrm>
              <a:prstGeom prst="rect">
                <a:avLst/>
              </a:prstGeom>
            </p:spPr>
          </p:pic>
          <p:pic>
            <p:nvPicPr>
              <p:cNvPr id="648" name="Picture 647" descr="wla422-432-522.png"/>
              <p:cNvPicPr>
                <a:picLocks noChangeAspect="1"/>
              </p:cNvPicPr>
              <p:nvPr/>
            </p:nvPicPr>
            <p:blipFill>
              <a:blip r:embed="rId3" cstate="print"/>
              <a:stretch>
                <a:fillRect/>
              </a:stretch>
            </p:blipFill>
            <p:spPr bwMode="gray">
              <a:xfrm>
                <a:off x="6274823" y="1818168"/>
                <a:ext cx="494690" cy="544370"/>
              </a:xfrm>
              <a:prstGeom prst="rect">
                <a:avLst/>
              </a:prstGeom>
            </p:spPr>
          </p:pic>
          <p:pic>
            <p:nvPicPr>
              <p:cNvPr id="649" name="Picture 648" descr="wla422-432-522.png"/>
              <p:cNvPicPr>
                <a:picLocks noChangeAspect="1"/>
              </p:cNvPicPr>
              <p:nvPr/>
            </p:nvPicPr>
            <p:blipFill>
              <a:blip r:embed="rId3" cstate="print"/>
              <a:stretch>
                <a:fillRect/>
              </a:stretch>
            </p:blipFill>
            <p:spPr bwMode="gray">
              <a:xfrm>
                <a:off x="7245930" y="2257647"/>
                <a:ext cx="494690" cy="544370"/>
              </a:xfrm>
              <a:prstGeom prst="rect">
                <a:avLst/>
              </a:prstGeom>
            </p:spPr>
          </p:pic>
        </p:grpSp>
        <p:pic>
          <p:nvPicPr>
            <p:cNvPr id="640" name="Picture 639" descr="wla422-432-522.png"/>
            <p:cNvPicPr>
              <a:picLocks noChangeAspect="1"/>
            </p:cNvPicPr>
            <p:nvPr/>
          </p:nvPicPr>
          <p:blipFill>
            <a:blip r:embed="rId3" cstate="print"/>
            <a:stretch>
              <a:fillRect/>
            </a:stretch>
          </p:blipFill>
          <p:spPr bwMode="gray">
            <a:xfrm>
              <a:off x="2982274" y="4905154"/>
              <a:ext cx="494690" cy="544370"/>
            </a:xfrm>
            <a:prstGeom prst="rect">
              <a:avLst/>
            </a:prstGeom>
          </p:spPr>
        </p:pic>
        <p:pic>
          <p:nvPicPr>
            <p:cNvPr id="641" name="Picture 640" descr="wla422-432-522.png"/>
            <p:cNvPicPr>
              <a:picLocks noChangeAspect="1"/>
            </p:cNvPicPr>
            <p:nvPr/>
          </p:nvPicPr>
          <p:blipFill>
            <a:blip r:embed="rId3" cstate="print"/>
            <a:stretch>
              <a:fillRect/>
            </a:stretch>
          </p:blipFill>
          <p:spPr bwMode="gray">
            <a:xfrm>
              <a:off x="3900219" y="5291470"/>
              <a:ext cx="494690" cy="544370"/>
            </a:xfrm>
            <a:prstGeom prst="rect">
              <a:avLst/>
            </a:prstGeom>
          </p:spPr>
        </p:pic>
        <p:pic>
          <p:nvPicPr>
            <p:cNvPr id="643" name="Picture 642" descr="wla422-432-522.png"/>
            <p:cNvPicPr>
              <a:picLocks noChangeAspect="1"/>
            </p:cNvPicPr>
            <p:nvPr/>
          </p:nvPicPr>
          <p:blipFill>
            <a:blip r:embed="rId3" cstate="print"/>
            <a:stretch>
              <a:fillRect/>
            </a:stretch>
          </p:blipFill>
          <p:spPr bwMode="gray">
            <a:xfrm>
              <a:off x="6257103" y="5287925"/>
              <a:ext cx="494690" cy="544370"/>
            </a:xfrm>
            <a:prstGeom prst="rect">
              <a:avLst/>
            </a:prstGeom>
          </p:spPr>
        </p:pic>
        <p:pic>
          <p:nvPicPr>
            <p:cNvPr id="644" name="Picture 643" descr="wla422-432-522.png"/>
            <p:cNvPicPr>
              <a:picLocks noChangeAspect="1"/>
            </p:cNvPicPr>
            <p:nvPr/>
          </p:nvPicPr>
          <p:blipFill>
            <a:blip r:embed="rId3" cstate="print"/>
            <a:stretch>
              <a:fillRect/>
            </a:stretch>
          </p:blipFill>
          <p:spPr bwMode="gray">
            <a:xfrm>
              <a:off x="7249475" y="4887432"/>
              <a:ext cx="494690" cy="544370"/>
            </a:xfrm>
            <a:prstGeom prst="rect">
              <a:avLst/>
            </a:prstGeom>
          </p:spPr>
        </p:pic>
      </p:grpSp>
      <p:pic>
        <p:nvPicPr>
          <p:cNvPr id="449" name="Picture 22" descr="cloud1b.png"/>
          <p:cNvPicPr preferRelativeResize="0">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660904" y="2157984"/>
            <a:ext cx="4930016" cy="3120250"/>
          </a:xfrm>
          <a:prstGeom prst="rect">
            <a:avLst/>
          </a:prstGeom>
          <a:noFill/>
          <a:ln w="9525">
            <a:noFill/>
            <a:miter lim="800000"/>
            <a:headEnd/>
            <a:tailEnd/>
          </a:ln>
        </p:spPr>
      </p:pic>
      <p:cxnSp>
        <p:nvCxnSpPr>
          <p:cNvPr id="547" name="Straight Connector 546"/>
          <p:cNvCxnSpPr>
            <a:stCxn id="563" idx="2"/>
          </p:cNvCxnSpPr>
          <p:nvPr/>
        </p:nvCxnSpPr>
        <p:spPr bwMode="gray">
          <a:xfrm rot="16200000" flipH="1">
            <a:off x="4884000" y="4564374"/>
            <a:ext cx="643127" cy="3976"/>
          </a:xfrm>
          <a:prstGeom prst="line">
            <a:avLst/>
          </a:prstGeom>
          <a:ln w="285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107"/>
          <p:cNvGrpSpPr/>
          <p:nvPr/>
        </p:nvGrpSpPr>
        <p:grpSpPr bwMode="gray">
          <a:xfrm>
            <a:off x="4593049" y="4836186"/>
            <a:ext cx="1221052" cy="422395"/>
            <a:chOff x="3167656" y="3687263"/>
            <a:chExt cx="1221052" cy="422395"/>
          </a:xfrm>
        </p:grpSpPr>
        <p:sp>
          <p:nvSpPr>
            <p:cNvPr id="543" name="Rectangle 21"/>
            <p:cNvSpPr>
              <a:spLocks noChangeArrowheads="1"/>
            </p:cNvSpPr>
            <p:nvPr/>
          </p:nvSpPr>
          <p:spPr bwMode="gray">
            <a:xfrm>
              <a:off x="3167658" y="3841892"/>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544" name="Picture 19" descr="wlc200.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3167656" y="3687263"/>
              <a:ext cx="1221051" cy="172720"/>
            </a:xfrm>
            <a:prstGeom prst="rect">
              <a:avLst/>
            </a:prstGeom>
            <a:noFill/>
            <a:ln w="9525">
              <a:noFill/>
              <a:miter lim="800000"/>
              <a:headEnd/>
              <a:tailEnd/>
            </a:ln>
          </p:spPr>
        </p:pic>
      </p:grpSp>
      <p:sp>
        <p:nvSpPr>
          <p:cNvPr id="29699" name="Rectangle 17"/>
          <p:cNvSpPr>
            <a:spLocks noGrp="1" noChangeArrowheads="1"/>
          </p:cNvSpPr>
          <p:nvPr>
            <p:ph type="title"/>
          </p:nvPr>
        </p:nvSpPr>
        <p:spPr bwMode="gray"/>
        <p:txBody>
          <a:bodyPr/>
          <a:lstStyle/>
          <a:p>
            <a:r>
              <a:rPr lang="en-US" dirty="0"/>
              <a:t>How the cluster adds a new controller</a:t>
            </a:r>
            <a:endParaRPr lang="en-US" dirty="0" smtClean="0"/>
          </a:p>
        </p:txBody>
      </p:sp>
      <p:grpSp>
        <p:nvGrpSpPr>
          <p:cNvPr id="8" name="Group 105"/>
          <p:cNvGrpSpPr/>
          <p:nvPr/>
        </p:nvGrpSpPr>
        <p:grpSpPr bwMode="gray">
          <a:xfrm>
            <a:off x="6238875" y="860633"/>
            <a:ext cx="2819400" cy="972719"/>
            <a:chOff x="1355640" y="1175423"/>
            <a:chExt cx="2819400" cy="1177918"/>
          </a:xfrm>
        </p:grpSpPr>
        <p:sp>
          <p:nvSpPr>
            <p:cNvPr id="107" name="Rounded Rectangular Callout 106"/>
            <p:cNvSpPr/>
            <p:nvPr/>
          </p:nvSpPr>
          <p:spPr bwMode="gray">
            <a:xfrm>
              <a:off x="1355640" y="1362741"/>
              <a:ext cx="2674099" cy="990600"/>
            </a:xfrm>
            <a:prstGeom prst="wedgeRoundRectCallout">
              <a:avLst>
                <a:gd name="adj1" fmla="val -8552"/>
                <a:gd name="adj2" fmla="val 118440"/>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The seed pushes the configuration to the</a:t>
              </a:r>
              <a:br>
                <a:rPr lang="en-US" sz="1400" b="1" dirty="0" smtClean="0"/>
              </a:br>
              <a:r>
                <a:rPr lang="en-US" sz="1400" b="1" dirty="0" smtClean="0"/>
                <a:t>new member</a:t>
              </a:r>
            </a:p>
          </p:txBody>
        </p:sp>
        <p:sp>
          <p:nvSpPr>
            <p:cNvPr id="108" name="Oval 107"/>
            <p:cNvSpPr/>
            <p:nvPr/>
          </p:nvSpPr>
          <p:spPr bwMode="gray">
            <a:xfrm>
              <a:off x="3792268" y="1175423"/>
              <a:ext cx="382772" cy="456885"/>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9" name="Group 123"/>
          <p:cNvGrpSpPr/>
          <p:nvPr/>
        </p:nvGrpSpPr>
        <p:grpSpPr bwMode="gray">
          <a:xfrm>
            <a:off x="481771" y="1143982"/>
            <a:ext cx="2998269" cy="965629"/>
            <a:chOff x="499842" y="1214051"/>
            <a:chExt cx="2998269" cy="965629"/>
          </a:xfrm>
        </p:grpSpPr>
        <p:sp>
          <p:nvSpPr>
            <p:cNvPr id="125" name="Rounded Rectangular Callout 124"/>
            <p:cNvSpPr/>
            <p:nvPr/>
          </p:nvSpPr>
          <p:spPr bwMode="gray">
            <a:xfrm>
              <a:off x="623775" y="1350340"/>
              <a:ext cx="2874336" cy="829340"/>
            </a:xfrm>
            <a:prstGeom prst="wedgeRoundRectCallout">
              <a:avLst>
                <a:gd name="adj1" fmla="val 63587"/>
                <a:gd name="adj2" fmla="val 11653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The primary controller</a:t>
              </a:r>
              <a:br>
                <a:rPr lang="en-US" sz="1400" b="1" dirty="0" smtClean="0"/>
              </a:br>
              <a:r>
                <a:rPr lang="en-US" sz="1400" b="1" dirty="0" smtClean="0"/>
                <a:t>pushes configurations to the secondary seed and members </a:t>
              </a:r>
            </a:p>
          </p:txBody>
        </p:sp>
        <p:sp>
          <p:nvSpPr>
            <p:cNvPr id="126" name="Oval 125"/>
            <p:cNvSpPr/>
            <p:nvPr/>
          </p:nvSpPr>
          <p:spPr bwMode="gray">
            <a:xfrm>
              <a:off x="499842" y="121405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cxnSp>
        <p:nvCxnSpPr>
          <p:cNvPr id="450" name="Straight Connector 449"/>
          <p:cNvCxnSpPr/>
          <p:nvPr/>
        </p:nvCxnSpPr>
        <p:spPr bwMode="gray">
          <a:xfrm rot="16200000" flipH="1">
            <a:off x="5172116" y="3267974"/>
            <a:ext cx="74417" cy="2"/>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10" name="Group 319"/>
          <p:cNvGrpSpPr/>
          <p:nvPr/>
        </p:nvGrpSpPr>
        <p:grpSpPr bwMode="gray">
          <a:xfrm>
            <a:off x="4284817" y="2651682"/>
            <a:ext cx="1841938" cy="560314"/>
            <a:chOff x="3817089" y="3281211"/>
            <a:chExt cx="1634856" cy="497318"/>
          </a:xfrm>
        </p:grpSpPr>
        <p:pic>
          <p:nvPicPr>
            <p:cNvPr id="452" name="Picture 16" descr="wlc2800.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914586" y="3524703"/>
              <a:ext cx="1439863" cy="253826"/>
            </a:xfrm>
            <a:prstGeom prst="rect">
              <a:avLst/>
            </a:prstGeom>
            <a:noFill/>
            <a:ln w="9525">
              <a:noFill/>
              <a:miter lim="800000"/>
              <a:headEnd/>
              <a:tailEnd/>
            </a:ln>
          </p:spPr>
        </p:pic>
        <p:sp>
          <p:nvSpPr>
            <p:cNvPr id="453"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Primary Seed </a:t>
              </a:r>
              <a:endParaRPr lang="en-US" sz="1200" b="1" dirty="0">
                <a:latin typeface="+mn-lt"/>
                <a:ea typeface="MS PGothic" pitchFamily="34" charset="-128"/>
              </a:endParaRPr>
            </a:p>
          </p:txBody>
        </p:sp>
      </p:grpSp>
      <p:grpSp>
        <p:nvGrpSpPr>
          <p:cNvPr id="11" name="Group 247"/>
          <p:cNvGrpSpPr/>
          <p:nvPr/>
        </p:nvGrpSpPr>
        <p:grpSpPr bwMode="gray">
          <a:xfrm>
            <a:off x="3670677" y="3396663"/>
            <a:ext cx="3091889" cy="825744"/>
            <a:chOff x="3716122" y="3132355"/>
            <a:chExt cx="3091889" cy="825744"/>
          </a:xfrm>
        </p:grpSpPr>
        <p:sp>
          <p:nvSpPr>
            <p:cNvPr id="476" name="Freeform 475"/>
            <p:cNvSpPr/>
            <p:nvPr/>
          </p:nvSpPr>
          <p:spPr bwMode="gray">
            <a:xfrm>
              <a:off x="3716122" y="3132356"/>
              <a:ext cx="1126541" cy="706924"/>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5" name="Freeform 474"/>
            <p:cNvSpPr/>
            <p:nvPr/>
          </p:nvSpPr>
          <p:spPr bwMode="gray">
            <a:xfrm flipH="1">
              <a:off x="5681470" y="3132355"/>
              <a:ext cx="1126541" cy="730030"/>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3" name="Straight Connector 472"/>
            <p:cNvCxnSpPr/>
            <p:nvPr/>
          </p:nvCxnSpPr>
          <p:spPr bwMode="gray">
            <a:xfrm rot="5400000">
              <a:off x="4905999" y="3606572"/>
              <a:ext cx="698525" cy="4529"/>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316"/>
          <p:cNvGrpSpPr/>
          <p:nvPr/>
        </p:nvGrpSpPr>
        <p:grpSpPr bwMode="gray">
          <a:xfrm>
            <a:off x="4288355" y="3314709"/>
            <a:ext cx="1841938" cy="537069"/>
            <a:chOff x="3607411" y="3771358"/>
            <a:chExt cx="2061288" cy="601028"/>
          </a:xfrm>
        </p:grpSpPr>
        <p:pic>
          <p:nvPicPr>
            <p:cNvPr id="479" name="Picture 16" descr="wlc2800.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730339" y="3771358"/>
              <a:ext cx="1815433" cy="320034"/>
            </a:xfrm>
            <a:prstGeom prst="rect">
              <a:avLst/>
            </a:prstGeom>
            <a:noFill/>
            <a:ln w="9525">
              <a:noFill/>
              <a:miter lim="800000"/>
              <a:headEnd/>
              <a:tailEnd/>
            </a:ln>
          </p:spPr>
        </p:pic>
        <p:sp>
          <p:nvSpPr>
            <p:cNvPr id="480"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wrap="square">
              <a:spAutoFit/>
            </a:bodyPr>
            <a:lstStyle/>
            <a:p>
              <a:pPr algn="ctr">
                <a:defRPr/>
              </a:pPr>
              <a:r>
                <a:rPr lang="en-US" sz="1200" b="1" dirty="0" smtClean="0">
                  <a:latin typeface="+mn-lt"/>
                  <a:ea typeface="MS PGothic" pitchFamily="34" charset="-128"/>
                </a:rPr>
                <a:t>Secondary </a:t>
              </a:r>
              <a:r>
                <a:rPr lang="en-US" sz="1200" b="1" dirty="0">
                  <a:latin typeface="+mn-lt"/>
                  <a:ea typeface="MS PGothic" pitchFamily="34" charset="-128"/>
                </a:rPr>
                <a:t>Seed </a:t>
              </a:r>
            </a:p>
          </p:txBody>
        </p:sp>
      </p:grpSp>
      <p:grpSp>
        <p:nvGrpSpPr>
          <p:cNvPr id="13" name="Group 106"/>
          <p:cNvGrpSpPr/>
          <p:nvPr/>
        </p:nvGrpSpPr>
        <p:grpSpPr bwMode="gray">
          <a:xfrm>
            <a:off x="3047780" y="4080048"/>
            <a:ext cx="1221052" cy="403067"/>
            <a:chOff x="3167656" y="4040141"/>
            <a:chExt cx="1221052" cy="403067"/>
          </a:xfrm>
        </p:grpSpPr>
        <p:sp>
          <p:nvSpPr>
            <p:cNvPr id="465" name="Rectangle 21"/>
            <p:cNvSpPr>
              <a:spLocks noChangeArrowheads="1"/>
            </p:cNvSpPr>
            <p:nvPr/>
          </p:nvSpPr>
          <p:spPr bwMode="gray">
            <a:xfrm>
              <a:off x="3167658" y="4175442"/>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466" name="Picture 19" descr="wlc200.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3167656" y="4040141"/>
              <a:ext cx="1221051" cy="172720"/>
            </a:xfrm>
            <a:prstGeom prst="rect">
              <a:avLst/>
            </a:prstGeom>
            <a:noFill/>
            <a:ln w="9525">
              <a:noFill/>
              <a:miter lim="800000"/>
              <a:headEnd/>
              <a:tailEnd/>
            </a:ln>
          </p:spPr>
        </p:pic>
      </p:grpSp>
      <p:grpSp>
        <p:nvGrpSpPr>
          <p:cNvPr id="14" name="Group 580"/>
          <p:cNvGrpSpPr/>
          <p:nvPr/>
        </p:nvGrpSpPr>
        <p:grpSpPr bwMode="gray">
          <a:xfrm>
            <a:off x="464050" y="4985879"/>
            <a:ext cx="2998269" cy="965629"/>
            <a:chOff x="499842" y="1214051"/>
            <a:chExt cx="2998269" cy="965629"/>
          </a:xfrm>
        </p:grpSpPr>
        <p:sp>
          <p:nvSpPr>
            <p:cNvPr id="582" name="Rounded Rectangular Callout 581"/>
            <p:cNvSpPr/>
            <p:nvPr/>
          </p:nvSpPr>
          <p:spPr bwMode="gray">
            <a:xfrm>
              <a:off x="623775" y="1350340"/>
              <a:ext cx="2874336" cy="829340"/>
            </a:xfrm>
            <a:prstGeom prst="wedgeRoundRectCallout">
              <a:avLst>
                <a:gd name="adj1" fmla="val 80233"/>
                <a:gd name="adj2" fmla="val -6038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When a member is removed</a:t>
              </a:r>
              <a:br>
                <a:rPr lang="en-US" sz="1400" b="1" dirty="0" smtClean="0"/>
              </a:br>
              <a:r>
                <a:rPr lang="en-US" sz="1400" b="1" dirty="0" smtClean="0"/>
                <a:t>and replaced the same</a:t>
              </a:r>
              <a:br>
                <a:rPr lang="en-US" sz="1400" b="1" dirty="0" smtClean="0"/>
              </a:br>
              <a:r>
                <a:rPr lang="en-US" sz="1400" b="1" dirty="0" smtClean="0"/>
                <a:t>process is used</a:t>
              </a:r>
            </a:p>
          </p:txBody>
        </p:sp>
        <p:sp>
          <p:nvSpPr>
            <p:cNvPr id="583" name="Oval 582"/>
            <p:cNvSpPr/>
            <p:nvPr/>
          </p:nvSpPr>
          <p:spPr bwMode="gray">
            <a:xfrm>
              <a:off x="499842" y="121405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sp>
        <p:nvSpPr>
          <p:cNvPr id="94" name="Oval 93"/>
          <p:cNvSpPr/>
          <p:nvPr/>
        </p:nvSpPr>
        <p:spPr bwMode="gray">
          <a:xfrm>
            <a:off x="5058835" y="4741795"/>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grpSp>
        <p:nvGrpSpPr>
          <p:cNvPr id="15" name="Group 113"/>
          <p:cNvGrpSpPr/>
          <p:nvPr/>
        </p:nvGrpSpPr>
        <p:grpSpPr bwMode="gray">
          <a:xfrm>
            <a:off x="6180849" y="4072153"/>
            <a:ext cx="1221052" cy="411181"/>
            <a:chOff x="3167656" y="4032246"/>
            <a:chExt cx="1221052" cy="411181"/>
          </a:xfrm>
        </p:grpSpPr>
        <p:sp>
          <p:nvSpPr>
            <p:cNvPr id="463" name="Rectangle 21"/>
            <p:cNvSpPr>
              <a:spLocks noChangeArrowheads="1"/>
            </p:cNvSpPr>
            <p:nvPr/>
          </p:nvSpPr>
          <p:spPr bwMode="gray">
            <a:xfrm>
              <a:off x="3167658" y="4175661"/>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464" name="Picture 19" descr="wlc200.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3167656" y="4032246"/>
              <a:ext cx="1221051" cy="172720"/>
            </a:xfrm>
            <a:prstGeom prst="rect">
              <a:avLst/>
            </a:prstGeom>
            <a:noFill/>
            <a:ln w="9525">
              <a:noFill/>
              <a:miter lim="800000"/>
              <a:headEnd/>
              <a:tailEnd/>
            </a:ln>
          </p:spPr>
        </p:pic>
      </p:grpSp>
      <p:grpSp>
        <p:nvGrpSpPr>
          <p:cNvPr id="16" name="Group 107"/>
          <p:cNvGrpSpPr/>
          <p:nvPr/>
        </p:nvGrpSpPr>
        <p:grpSpPr bwMode="gray">
          <a:xfrm>
            <a:off x="4593931" y="4838189"/>
            <a:ext cx="1221052" cy="422395"/>
            <a:chOff x="3167656" y="3687263"/>
            <a:chExt cx="1221052" cy="422395"/>
          </a:xfrm>
        </p:grpSpPr>
        <p:sp>
          <p:nvSpPr>
            <p:cNvPr id="104" name="Rectangle 21"/>
            <p:cNvSpPr>
              <a:spLocks noChangeArrowheads="1"/>
            </p:cNvSpPr>
            <p:nvPr/>
          </p:nvSpPr>
          <p:spPr bwMode="gray">
            <a:xfrm>
              <a:off x="3167658" y="3841892"/>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105" name="Picture 19" descr="wlc200.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3167656" y="3687263"/>
              <a:ext cx="1221051" cy="172720"/>
            </a:xfrm>
            <a:prstGeom prst="rect">
              <a:avLst/>
            </a:prstGeom>
            <a:noFill/>
            <a:ln w="9525">
              <a:noFill/>
              <a:miter lim="800000"/>
              <a:headEnd/>
              <a:tailEnd/>
            </a:ln>
          </p:spPr>
        </p:pic>
      </p:grpSp>
      <p:sp>
        <p:nvSpPr>
          <p:cNvPr id="562" name="Rectangle 21"/>
          <p:cNvSpPr>
            <a:spLocks noChangeArrowheads="1"/>
          </p:cNvSpPr>
          <p:nvPr/>
        </p:nvSpPr>
        <p:spPr bwMode="gray">
          <a:xfrm>
            <a:off x="4593051" y="4226708"/>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83" name="Picture 82" descr="P 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4650627" y="4532135"/>
            <a:ext cx="285572" cy="368024"/>
          </a:xfrm>
          <a:prstGeom prst="rect">
            <a:avLst/>
          </a:prstGeom>
          <a:noFill/>
          <a:ln w="9525">
            <a:noFill/>
            <a:miter lim="800000"/>
            <a:headEnd/>
            <a:tailEnd/>
          </a:ln>
        </p:spPr>
      </p:pic>
      <p:cxnSp>
        <p:nvCxnSpPr>
          <p:cNvPr id="102" name="Straight Connector 101"/>
          <p:cNvCxnSpPr/>
          <p:nvPr/>
        </p:nvCxnSpPr>
        <p:spPr bwMode="gray">
          <a:xfrm rot="16200000" flipH="1">
            <a:off x="4840366" y="4496815"/>
            <a:ext cx="720072" cy="787"/>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563" name="Picture 19" descr="wlc200.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4593049" y="4072079"/>
            <a:ext cx="1221051" cy="172720"/>
          </a:xfrm>
          <a:prstGeom prst="rect">
            <a:avLst/>
          </a:prstGeom>
          <a:noFill/>
          <a:ln w="9525">
            <a:noFill/>
            <a:miter lim="800000"/>
            <a:headEnd/>
            <a:tailEnd/>
          </a:ln>
        </p:spPr>
      </p:pic>
      <p:pic>
        <p:nvPicPr>
          <p:cNvPr id="481" name="Picture 82" descr="P 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5791904" y="2646270"/>
            <a:ext cx="285572" cy="368024"/>
          </a:xfrm>
          <a:prstGeom prst="rect">
            <a:avLst/>
          </a:prstGeom>
          <a:noFill/>
          <a:ln w="9525">
            <a:noFill/>
            <a:miter lim="800000"/>
            <a:headEnd/>
            <a:tailEnd/>
          </a:ln>
        </p:spPr>
      </p:pic>
      <p:pic>
        <p:nvPicPr>
          <p:cNvPr id="171" name="Picture 82" descr="P 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5789925" y="2650229"/>
            <a:ext cx="285572" cy="368024"/>
          </a:xfrm>
          <a:prstGeom prst="rect">
            <a:avLst/>
          </a:prstGeom>
          <a:noFill/>
          <a:ln w="9525">
            <a:noFill/>
            <a:miter lim="800000"/>
            <a:headEnd/>
            <a:tailEnd/>
          </a:ln>
        </p:spPr>
      </p:pic>
      <p:pic>
        <p:nvPicPr>
          <p:cNvPr id="172" name="Picture 82" descr="P 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5793883" y="2648245"/>
            <a:ext cx="285572" cy="368024"/>
          </a:xfrm>
          <a:prstGeom prst="rect">
            <a:avLst/>
          </a:prstGeom>
          <a:noFill/>
          <a:ln w="9525">
            <a:noFill/>
            <a:miter lim="800000"/>
            <a:headEnd/>
            <a:tailEnd/>
          </a:ln>
        </p:spPr>
      </p:pic>
      <p:pic>
        <p:nvPicPr>
          <p:cNvPr id="173" name="Picture 82" descr="P 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5788440" y="2645524"/>
            <a:ext cx="285572" cy="368024"/>
          </a:xfrm>
          <a:prstGeom prst="rect">
            <a:avLst/>
          </a:prstGeom>
          <a:noFill/>
          <a:ln w="9525">
            <a:noFill/>
            <a:miter lim="800000"/>
            <a:headEnd/>
            <a:tailEnd/>
          </a:ln>
        </p:spPr>
      </p:pic>
      <p:pic>
        <p:nvPicPr>
          <p:cNvPr id="174" name="Picture 82" descr="P 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5788440" y="2648699"/>
            <a:ext cx="285572" cy="368024"/>
          </a:xfrm>
          <a:prstGeom prst="rect">
            <a:avLst/>
          </a:prstGeom>
          <a:noFill/>
          <a:ln w="9525">
            <a:noFill/>
            <a:miter lim="800000"/>
            <a:headEnd/>
            <a:tailEnd/>
          </a:ln>
        </p:spPr>
      </p:pic>
      <p:pic>
        <p:nvPicPr>
          <p:cNvPr id="78" name="Picture 82" descr="P 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5792188" y="2645824"/>
            <a:ext cx="285572" cy="368024"/>
          </a:xfrm>
          <a:prstGeom prst="rect">
            <a:avLst/>
          </a:prstGeom>
          <a:noFill/>
          <a:ln w="9525">
            <a:noFill/>
            <a:miter lim="800000"/>
            <a:headEnd/>
            <a:tailEnd/>
          </a:ln>
        </p:spPr>
      </p:pic>
      <p:pic>
        <p:nvPicPr>
          <p:cNvPr id="84" name="Picture 82" descr="P 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5789313" y="2642949"/>
            <a:ext cx="285572" cy="368024"/>
          </a:xfrm>
          <a:prstGeom prst="rect">
            <a:avLst/>
          </a:prstGeom>
          <a:noFill/>
          <a:ln w="9525">
            <a:noFill/>
            <a:miter lim="800000"/>
            <a:headEnd/>
            <a:tailEnd/>
          </a:ln>
        </p:spPr>
      </p:pic>
    </p:spTree>
    <p:extLst>
      <p:ext uri="{BB962C8B-B14F-4D97-AF65-F5344CB8AC3E}">
        <p14:creationId xmlns:p14="http://schemas.microsoft.com/office/powerpoint/2010/main" val="36661003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0" presetClass="path" presetSubtype="0" accel="50000" decel="50000" fill="hold" nodeType="afterEffect">
                                  <p:stCondLst>
                                    <p:cond delay="0"/>
                                  </p:stCondLst>
                                  <p:childTnLst>
                                    <p:animMotion origin="layout" path="M -0.00069 -0.00023 L -0.07812 -0.00023 L -0.07812 0.07454 " pathEditMode="relative" rAng="0" ptsTypes="AAA">
                                      <p:cBhvr>
                                        <p:cTn id="10" dur="1000" fill="hold"/>
                                        <p:tgtEl>
                                          <p:spTgt spid="171"/>
                                        </p:tgtEl>
                                        <p:attrNameLst>
                                          <p:attrName>ppt_x</p:attrName>
                                          <p:attrName>ppt_y</p:attrName>
                                        </p:attrNameLst>
                                      </p:cBhvr>
                                      <p:rCtr x="-3900" y="3700"/>
                                    </p:animMotion>
                                  </p:childTnLst>
                                </p:cTn>
                              </p:par>
                            </p:childTnLst>
                          </p:cTn>
                        </p:par>
                        <p:par>
                          <p:cTn id="11" fill="hold">
                            <p:stCondLst>
                              <p:cond delay="2000"/>
                            </p:stCondLst>
                            <p:childTnLst>
                              <p:par>
                                <p:cTn id="12" presetID="0" presetClass="path" presetSubtype="0" accel="50000" decel="50000" fill="hold" nodeType="afterEffect">
                                  <p:stCondLst>
                                    <p:cond delay="0"/>
                                  </p:stCondLst>
                                  <p:childTnLst>
                                    <p:animMotion origin="layout" path="M 3.33333E-6 -2.96296E-6 L -0.07726 -2.96296E-6 L -0.07726 0.08473 L -0.24289 0.08473 L -0.24289 0.16343 L -0.28907 0.16297 " pathEditMode="relative" rAng="0" ptsTypes="AAAAAA">
                                      <p:cBhvr>
                                        <p:cTn id="13" dur="1000" fill="hold"/>
                                        <p:tgtEl>
                                          <p:spTgt spid="172"/>
                                        </p:tgtEl>
                                        <p:attrNameLst>
                                          <p:attrName>ppt_x</p:attrName>
                                          <p:attrName>ppt_y</p:attrName>
                                        </p:attrNameLst>
                                      </p:cBhvr>
                                      <p:rCtr x="-14500" y="8200"/>
                                    </p:animMotion>
                                  </p:childTnLst>
                                </p:cTn>
                              </p:par>
                            </p:childTnLst>
                          </p:cTn>
                        </p:par>
                        <p:par>
                          <p:cTn id="14" fill="hold">
                            <p:stCondLst>
                              <p:cond delay="3000"/>
                            </p:stCondLst>
                            <p:childTnLst>
                              <p:par>
                                <p:cTn id="15" presetID="0" presetClass="path" presetSubtype="0" accel="50000" decel="50000" fill="hold" nodeType="afterEffect">
                                  <p:stCondLst>
                                    <p:cond delay="0"/>
                                  </p:stCondLst>
                                  <p:childTnLst>
                                    <p:animMotion origin="layout" path="M -1.11111E-6 0 L -0.07726 0 L -0.07726 0.16366 L -0.1217 0.16366 " pathEditMode="relative" rAng="0" ptsTypes="AAAA">
                                      <p:cBhvr>
                                        <p:cTn id="16" dur="1000" fill="hold"/>
                                        <p:tgtEl>
                                          <p:spTgt spid="173"/>
                                        </p:tgtEl>
                                        <p:attrNameLst>
                                          <p:attrName>ppt_x</p:attrName>
                                          <p:attrName>ppt_y</p:attrName>
                                        </p:attrNameLst>
                                      </p:cBhvr>
                                      <p:rCtr x="-6100" y="8200"/>
                                    </p:animMotion>
                                  </p:childTnLst>
                                </p:cTn>
                              </p:par>
                            </p:childTnLst>
                          </p:cTn>
                        </p:par>
                        <p:par>
                          <p:cTn id="17" fill="hold">
                            <p:stCondLst>
                              <p:cond delay="4000"/>
                            </p:stCondLst>
                            <p:childTnLst>
                              <p:par>
                                <p:cTn id="18" presetID="0" presetClass="path" presetSubtype="0" accel="50000" decel="50000" fill="hold" nodeType="afterEffect">
                                  <p:stCondLst>
                                    <p:cond delay="0"/>
                                  </p:stCondLst>
                                  <p:childTnLst>
                                    <p:animMotion origin="layout" path="M -0.00035 0.00047 L -0.07778 0.00047 L -0.07778 0.08519 L 0.08785 0.08519 L 0.08785 0.1625 L 0.13924 0.1625 " pathEditMode="relative" rAng="0" ptsTypes="AAAAAA">
                                      <p:cBhvr>
                                        <p:cTn id="19" dur="1000" fill="hold"/>
                                        <p:tgtEl>
                                          <p:spTgt spid="174"/>
                                        </p:tgtEl>
                                        <p:attrNameLst>
                                          <p:attrName>ppt_x</p:attrName>
                                          <p:attrName>ppt_y</p:attrName>
                                        </p:attrNameLst>
                                      </p:cBhvr>
                                      <p:rCtr x="3100" y="8100"/>
                                    </p:animMotion>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childTnLst>
                                </p:cTn>
                              </p:par>
                              <p:par>
                                <p:cTn id="25" presetID="10" presetClass="exit" presetSubtype="0" fill="hold" nodeType="with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par>
                          <p:cTn id="28" fill="hold">
                            <p:stCondLst>
                              <p:cond delay="1000"/>
                            </p:stCondLst>
                            <p:childTnLst>
                              <p:par>
                                <p:cTn id="29" presetID="2" presetClass="entr" presetSubtype="4"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2" presetClass="entr" presetSubtype="4" fill="hold" nodeType="afterEffect">
                                  <p:stCondLst>
                                    <p:cond delay="0"/>
                                  </p:stCondLst>
                                  <p:childTnLst>
                                    <p:set>
                                      <p:cBhvr>
                                        <p:cTn id="35" dur="1" fill="hold">
                                          <p:stCondLst>
                                            <p:cond delay="0"/>
                                          </p:stCondLst>
                                        </p:cTn>
                                        <p:tgtEl>
                                          <p:spTgt spid="547"/>
                                        </p:tgtEl>
                                        <p:attrNameLst>
                                          <p:attrName>style.visibility</p:attrName>
                                        </p:attrNameLst>
                                      </p:cBhvr>
                                      <p:to>
                                        <p:strVal val="visible"/>
                                      </p:to>
                                    </p:set>
                                    <p:animEffect transition="in" filter="wipe(down)">
                                      <p:cBhvr>
                                        <p:cTn id="36" dur="500"/>
                                        <p:tgtEl>
                                          <p:spTgt spid="547"/>
                                        </p:tgtEl>
                                      </p:cBhvr>
                                    </p:animEffect>
                                  </p:childTnLst>
                                  <p:subTnLst>
                                    <p:animClr clrSpc="rgb" dir="cw">
                                      <p:cBhvr override="childStyle">
                                        <p:cTn dur="1" fill="hold" display="0" masterRel="nextClick" afterEffect="1"/>
                                        <p:tgtEl>
                                          <p:spTgt spid="547"/>
                                        </p:tgtEl>
                                        <p:attrNameLst>
                                          <p:attrName>ppt_c</p:attrName>
                                        </p:attrNameLst>
                                      </p:cBhvr>
                                      <p:to>
                                        <a:schemeClr val="bg2"/>
                                      </p:to>
                                    </p:animClr>
                                  </p:subTnLst>
                                </p:cTn>
                              </p:par>
                            </p:childTnLst>
                          </p:cTn>
                        </p:par>
                        <p:par>
                          <p:cTn id="37" fill="hold">
                            <p:stCondLst>
                              <p:cond delay="2000"/>
                            </p:stCondLst>
                            <p:childTnLst>
                              <p:par>
                                <p:cTn id="38" presetID="22" presetClass="entr" presetSubtype="1" fill="hold" nodeType="afterEffect">
                                  <p:stCondLst>
                                    <p:cond delay="0"/>
                                  </p:stCondLst>
                                  <p:childTnLst>
                                    <p:set>
                                      <p:cBhvr>
                                        <p:cTn id="39" dur="1" fill="hold">
                                          <p:stCondLst>
                                            <p:cond delay="0"/>
                                          </p:stCondLst>
                                        </p:cTn>
                                        <p:tgtEl>
                                          <p:spTgt spid="547"/>
                                        </p:tgtEl>
                                        <p:attrNameLst>
                                          <p:attrName>style.visibility</p:attrName>
                                        </p:attrNameLst>
                                      </p:cBhvr>
                                      <p:to>
                                        <p:strVal val="visible"/>
                                      </p:to>
                                    </p:set>
                                    <p:animEffect transition="in" filter="wipe(up)">
                                      <p:cBhvr>
                                        <p:cTn id="40" dur="1000"/>
                                        <p:tgtEl>
                                          <p:spTgt spid="547"/>
                                        </p:tgtEl>
                                      </p:cBhvr>
                                    </p:animEffect>
                                  </p:childTnLst>
                                  <p:subTnLst>
                                    <p:animClr clrSpc="rgb" dir="cw">
                                      <p:cBhvr override="childStyle">
                                        <p:cTn dur="1" fill="hold" display="0" masterRel="nextClick" afterEffect="1"/>
                                        <p:tgtEl>
                                          <p:spTgt spid="547"/>
                                        </p:tgtEl>
                                        <p:attrNameLst>
                                          <p:attrName>ppt_c</p:attrName>
                                        </p:attrNameLst>
                                      </p:cBhvr>
                                      <p:to>
                                        <a:schemeClr val="bg2"/>
                                      </p:to>
                                    </p:animClr>
                                  </p:subTnLst>
                                </p:cTn>
                              </p:par>
                            </p:childTnLst>
                          </p:cTn>
                        </p:par>
                        <p:par>
                          <p:cTn id="41" fill="hold">
                            <p:stCondLst>
                              <p:cond delay="3000"/>
                            </p:stCondLst>
                            <p:childTnLst>
                              <p:par>
                                <p:cTn id="42" presetID="0" presetClass="path" presetSubtype="0" accel="50000" decel="50000" fill="hold" nodeType="afterEffect">
                                  <p:stCondLst>
                                    <p:cond delay="0"/>
                                  </p:stCondLst>
                                  <p:childTnLst>
                                    <p:animMotion origin="layout" path="M -0.00035 0.00069 L -0.06215 0 L -0.06215 0.27546 L -0.12448 0.27546 " pathEditMode="relative" rAng="0" ptsTypes="AAAA">
                                      <p:cBhvr>
                                        <p:cTn id="43" dur="1000" fill="hold"/>
                                        <p:tgtEl>
                                          <p:spTgt spid="78"/>
                                        </p:tgtEl>
                                        <p:attrNameLst>
                                          <p:attrName>ppt_x</p:attrName>
                                          <p:attrName>ppt_y</p:attrName>
                                        </p:attrNameLst>
                                      </p:cBhvr>
                                      <p:rCtr x="-6200" y="13700"/>
                                    </p:animMotion>
                                  </p:childTnLst>
                                  <p:subTnLst>
                                    <p:set>
                                      <p:cBhvr override="childStyle">
                                        <p:cTn dur="1" fill="hold" display="0" masterRel="nextClick" afterEffect="1"/>
                                        <p:tgtEl>
                                          <p:spTgt spid="78"/>
                                        </p:tgtEl>
                                        <p:attrNameLst>
                                          <p:attrName>style.visibility</p:attrName>
                                        </p:attrNameLst>
                                      </p:cBhvr>
                                      <p:to>
                                        <p:strVal val="hidden"/>
                                      </p:to>
                                    </p:set>
                                  </p:subTnLst>
                                </p:cTn>
                              </p:par>
                            </p:childTnLst>
                          </p:cTn>
                        </p:par>
                        <p:par>
                          <p:cTn id="44" fill="hold">
                            <p:stCondLst>
                              <p:cond delay="4000"/>
                            </p:stCondLst>
                            <p:childTnLst>
                              <p:par>
                                <p:cTn id="45" presetID="1" presetClass="entr" presetSubtype="0" fill="hold" nodeType="afterEffect">
                                  <p:stCondLst>
                                    <p:cond delay="0"/>
                                  </p:stCondLst>
                                  <p:childTnLst>
                                    <p:set>
                                      <p:cBhvr>
                                        <p:cTn id="46" dur="1" fill="hold">
                                          <p:stCondLst>
                                            <p:cond delay="0"/>
                                          </p:stCondLst>
                                        </p:cTn>
                                        <p:tgtEl>
                                          <p:spTgt spid="8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childTnLst>
                                </p:cTn>
                              </p:par>
                            </p:childTnLst>
                          </p:cTn>
                        </p:par>
                        <p:par>
                          <p:cTn id="52" fill="hold">
                            <p:stCondLst>
                              <p:cond delay="1000"/>
                            </p:stCondLst>
                            <p:childTnLst>
                              <p:par>
                                <p:cTn id="53" presetID="53" presetClass="entr" presetSubtype="0" fill="hold" grpId="0" nodeType="afterEffect">
                                  <p:stCondLst>
                                    <p:cond delay="0"/>
                                  </p:stCondLst>
                                  <p:childTnLst>
                                    <p:set>
                                      <p:cBhvr>
                                        <p:cTn id="54" dur="1" fill="hold">
                                          <p:stCondLst>
                                            <p:cond delay="0"/>
                                          </p:stCondLst>
                                        </p:cTn>
                                        <p:tgtEl>
                                          <p:spTgt spid="94"/>
                                        </p:tgtEl>
                                        <p:attrNameLst>
                                          <p:attrName>style.visibility</p:attrName>
                                        </p:attrNameLst>
                                      </p:cBhvr>
                                      <p:to>
                                        <p:strVal val="visible"/>
                                      </p:to>
                                    </p:set>
                                    <p:anim calcmode="lin" valueType="num">
                                      <p:cBhvr>
                                        <p:cTn id="55" dur="300" fill="hold"/>
                                        <p:tgtEl>
                                          <p:spTgt spid="94"/>
                                        </p:tgtEl>
                                        <p:attrNameLst>
                                          <p:attrName>ppt_w</p:attrName>
                                        </p:attrNameLst>
                                      </p:cBhvr>
                                      <p:tavLst>
                                        <p:tav tm="0">
                                          <p:val>
                                            <p:fltVal val="0"/>
                                          </p:val>
                                        </p:tav>
                                        <p:tav tm="100000">
                                          <p:val>
                                            <p:strVal val="#ppt_w"/>
                                          </p:val>
                                        </p:tav>
                                      </p:tavLst>
                                    </p:anim>
                                    <p:anim calcmode="lin" valueType="num">
                                      <p:cBhvr>
                                        <p:cTn id="56" dur="300" fill="hold"/>
                                        <p:tgtEl>
                                          <p:spTgt spid="94"/>
                                        </p:tgtEl>
                                        <p:attrNameLst>
                                          <p:attrName>ppt_h</p:attrName>
                                        </p:attrNameLst>
                                      </p:cBhvr>
                                      <p:tavLst>
                                        <p:tav tm="0">
                                          <p:val>
                                            <p:fltVal val="0"/>
                                          </p:val>
                                        </p:tav>
                                        <p:tav tm="100000">
                                          <p:val>
                                            <p:strVal val="#ppt_h"/>
                                          </p:val>
                                        </p:tav>
                                      </p:tavLst>
                                    </p:anim>
                                    <p:animEffect transition="in" filter="fade">
                                      <p:cBhvr>
                                        <p:cTn id="57" dur="300"/>
                                        <p:tgtEl>
                                          <p:spTgt spid="94"/>
                                        </p:tgtEl>
                                      </p:cBhvr>
                                    </p:animEffect>
                                  </p:childTnLst>
                                </p:cTn>
                              </p:par>
                            </p:childTnLst>
                          </p:cTn>
                        </p:par>
                        <p:par>
                          <p:cTn id="58" fill="hold">
                            <p:stCondLst>
                              <p:cond delay="1300"/>
                            </p:stCondLst>
                            <p:childTnLst>
                              <p:par>
                                <p:cTn id="59" presetID="10" presetClass="exit" presetSubtype="0" fill="hold" nodeType="afterEffect">
                                  <p:stCondLst>
                                    <p:cond delay="0"/>
                                  </p:stCondLst>
                                  <p:childTnLst>
                                    <p:animEffect transition="out" filter="fade">
                                      <p:cBhvr>
                                        <p:cTn id="60" dur="500"/>
                                        <p:tgtEl>
                                          <p:spTgt spid="8"/>
                                        </p:tgtEl>
                                      </p:cBhvr>
                                    </p:animEffect>
                                    <p:set>
                                      <p:cBhvr>
                                        <p:cTn id="61" dur="1" fill="hold">
                                          <p:stCondLst>
                                            <p:cond delay="499"/>
                                          </p:stCondLst>
                                        </p:cTn>
                                        <p:tgtEl>
                                          <p:spTgt spid="8"/>
                                        </p:tgtEl>
                                        <p:attrNameLst>
                                          <p:attrName>style.visibility</p:attrName>
                                        </p:attrNameLst>
                                      </p:cBhvr>
                                      <p:to>
                                        <p:strVal val="hidden"/>
                                      </p:to>
                                    </p:set>
                                  </p:childTnLst>
                                </p:cTn>
                              </p:par>
                            </p:childTnLst>
                          </p:cTn>
                        </p:par>
                        <p:par>
                          <p:cTn id="62" fill="hold">
                            <p:stCondLst>
                              <p:cond delay="1800"/>
                            </p:stCondLst>
                            <p:childTnLst>
                              <p:par>
                                <p:cTn id="63" presetID="10" presetClass="exit" presetSubtype="0" fill="hold" nodeType="afterEffect">
                                  <p:stCondLst>
                                    <p:cond delay="0"/>
                                  </p:stCondLst>
                                  <p:childTnLst>
                                    <p:animEffect transition="out" filter="fade">
                                      <p:cBhvr>
                                        <p:cTn id="64" dur="500"/>
                                        <p:tgtEl>
                                          <p:spTgt spid="547"/>
                                        </p:tgtEl>
                                      </p:cBhvr>
                                    </p:animEffect>
                                    <p:set>
                                      <p:cBhvr>
                                        <p:cTn id="65" dur="1" fill="hold">
                                          <p:stCondLst>
                                            <p:cond delay="499"/>
                                          </p:stCondLst>
                                        </p:cTn>
                                        <p:tgtEl>
                                          <p:spTgt spid="547"/>
                                        </p:tgtEl>
                                        <p:attrNameLst>
                                          <p:attrName>style.visibility</p:attrName>
                                        </p:attrNameLst>
                                      </p:cBhvr>
                                      <p:to>
                                        <p:strVal val="hidden"/>
                                      </p:to>
                                    </p:set>
                                  </p:childTnLst>
                                </p:cTn>
                              </p:par>
                            </p:childTnLst>
                          </p:cTn>
                        </p:par>
                        <p:par>
                          <p:cTn id="66" fill="hold">
                            <p:stCondLst>
                              <p:cond delay="2300"/>
                            </p:stCondLst>
                            <p:childTnLst>
                              <p:par>
                                <p:cTn id="67" presetID="2" presetClass="exit" presetSubtype="8" fill="hold" nodeType="afterEffect">
                                  <p:stCondLst>
                                    <p:cond delay="0"/>
                                  </p:stCondLst>
                                  <p:childTnLst>
                                    <p:anim calcmode="lin" valueType="num">
                                      <p:cBhvr additive="base">
                                        <p:cTn id="68" dur="500"/>
                                        <p:tgtEl>
                                          <p:spTgt spid="7"/>
                                        </p:tgtEl>
                                        <p:attrNameLst>
                                          <p:attrName>ppt_x</p:attrName>
                                        </p:attrNameLst>
                                      </p:cBhvr>
                                      <p:tavLst>
                                        <p:tav tm="0">
                                          <p:val>
                                            <p:strVal val="ppt_x"/>
                                          </p:val>
                                        </p:tav>
                                        <p:tav tm="100000">
                                          <p:val>
                                            <p:strVal val="0-ppt_w/2"/>
                                          </p:val>
                                        </p:tav>
                                      </p:tavLst>
                                    </p:anim>
                                    <p:anim calcmode="lin" valueType="num">
                                      <p:cBhvr additive="base">
                                        <p:cTn id="69" dur="500"/>
                                        <p:tgtEl>
                                          <p:spTgt spid="7"/>
                                        </p:tgtEl>
                                        <p:attrNameLst>
                                          <p:attrName>ppt_y</p:attrName>
                                        </p:attrNameLst>
                                      </p:cBhvr>
                                      <p:tavLst>
                                        <p:tav tm="0">
                                          <p:val>
                                            <p:strVal val="ppt_y"/>
                                          </p:val>
                                        </p:tav>
                                        <p:tav tm="100000">
                                          <p:val>
                                            <p:strVal val="ppt_y"/>
                                          </p:val>
                                        </p:tav>
                                      </p:tavLst>
                                    </p:anim>
                                    <p:set>
                                      <p:cBhvr>
                                        <p:cTn id="70" dur="1" fill="hold">
                                          <p:stCondLst>
                                            <p:cond delay="499"/>
                                          </p:stCondLst>
                                        </p:cTn>
                                        <p:tgtEl>
                                          <p:spTgt spid="7"/>
                                        </p:tgtEl>
                                        <p:attrNameLst>
                                          <p:attrName>style.visibility</p:attrName>
                                        </p:attrNameLst>
                                      </p:cBhvr>
                                      <p:to>
                                        <p:strVal val="hidden"/>
                                      </p:to>
                                    </p:set>
                                  </p:childTnLst>
                                </p:cTn>
                              </p:par>
                              <p:par>
                                <p:cTn id="71" presetID="2" presetClass="exit" presetSubtype="8" fill="hold" nodeType="withEffect">
                                  <p:stCondLst>
                                    <p:cond delay="0"/>
                                  </p:stCondLst>
                                  <p:childTnLst>
                                    <p:anim calcmode="lin" valueType="num">
                                      <p:cBhvr additive="base">
                                        <p:cTn id="72" dur="500"/>
                                        <p:tgtEl>
                                          <p:spTgt spid="83"/>
                                        </p:tgtEl>
                                        <p:attrNameLst>
                                          <p:attrName>ppt_x</p:attrName>
                                        </p:attrNameLst>
                                      </p:cBhvr>
                                      <p:tavLst>
                                        <p:tav tm="0">
                                          <p:val>
                                            <p:strVal val="ppt_x"/>
                                          </p:val>
                                        </p:tav>
                                        <p:tav tm="100000">
                                          <p:val>
                                            <p:strVal val="0-ppt_w/2"/>
                                          </p:val>
                                        </p:tav>
                                      </p:tavLst>
                                    </p:anim>
                                    <p:anim calcmode="lin" valueType="num">
                                      <p:cBhvr additive="base">
                                        <p:cTn id="73" dur="500"/>
                                        <p:tgtEl>
                                          <p:spTgt spid="83"/>
                                        </p:tgtEl>
                                        <p:attrNameLst>
                                          <p:attrName>ppt_y</p:attrName>
                                        </p:attrNameLst>
                                      </p:cBhvr>
                                      <p:tavLst>
                                        <p:tav tm="0">
                                          <p:val>
                                            <p:strVal val="ppt_y"/>
                                          </p:val>
                                        </p:tav>
                                        <p:tav tm="100000">
                                          <p:val>
                                            <p:strVal val="ppt_y"/>
                                          </p:val>
                                        </p:tav>
                                      </p:tavLst>
                                    </p:anim>
                                    <p:set>
                                      <p:cBhvr>
                                        <p:cTn id="74" dur="1" fill="hold">
                                          <p:stCondLst>
                                            <p:cond delay="499"/>
                                          </p:stCondLst>
                                        </p:cTn>
                                        <p:tgtEl>
                                          <p:spTgt spid="83"/>
                                        </p:tgtEl>
                                        <p:attrNameLst>
                                          <p:attrName>style.visibility</p:attrName>
                                        </p:attrNameLst>
                                      </p:cBhvr>
                                      <p:to>
                                        <p:strVal val="hidden"/>
                                      </p:to>
                                    </p:set>
                                  </p:childTnLst>
                                </p:cTn>
                              </p:par>
                            </p:childTnLst>
                          </p:cTn>
                        </p:par>
                        <p:par>
                          <p:cTn id="75" fill="hold">
                            <p:stCondLst>
                              <p:cond delay="2800"/>
                            </p:stCondLst>
                            <p:childTnLst>
                              <p:par>
                                <p:cTn id="76" presetID="10" presetClass="exit" presetSubtype="0" fill="hold" grpId="1" nodeType="afterEffect">
                                  <p:stCondLst>
                                    <p:cond delay="0"/>
                                  </p:stCondLst>
                                  <p:childTnLst>
                                    <p:animEffect transition="out" filter="fade">
                                      <p:cBhvr>
                                        <p:cTn id="77" dur="1000"/>
                                        <p:tgtEl>
                                          <p:spTgt spid="94"/>
                                        </p:tgtEl>
                                      </p:cBhvr>
                                    </p:animEffect>
                                    <p:set>
                                      <p:cBhvr>
                                        <p:cTn id="78" dur="1" fill="hold">
                                          <p:stCondLst>
                                            <p:cond delay="999"/>
                                          </p:stCondLst>
                                        </p:cTn>
                                        <p:tgtEl>
                                          <p:spTgt spid="94"/>
                                        </p:tgtEl>
                                        <p:attrNameLst>
                                          <p:attrName>style.visibility</p:attrName>
                                        </p:attrNameLst>
                                      </p:cBhvr>
                                      <p:to>
                                        <p:strVal val="hidden"/>
                                      </p:to>
                                    </p:set>
                                  </p:childTnLst>
                                </p:cTn>
                              </p:par>
                            </p:childTnLst>
                          </p:cTn>
                        </p:par>
                        <p:par>
                          <p:cTn id="79" fill="hold">
                            <p:stCondLst>
                              <p:cond delay="3800"/>
                            </p:stCondLst>
                            <p:childTnLst>
                              <p:par>
                                <p:cTn id="80" presetID="2" presetClass="entr" presetSubtype="2"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additive="base">
                                        <p:cTn id="82" dur="500" fill="hold"/>
                                        <p:tgtEl>
                                          <p:spTgt spid="16"/>
                                        </p:tgtEl>
                                        <p:attrNameLst>
                                          <p:attrName>ppt_x</p:attrName>
                                        </p:attrNameLst>
                                      </p:cBhvr>
                                      <p:tavLst>
                                        <p:tav tm="0">
                                          <p:val>
                                            <p:strVal val="1+#ppt_w/2"/>
                                          </p:val>
                                        </p:tav>
                                        <p:tav tm="100000">
                                          <p:val>
                                            <p:strVal val="#ppt_x"/>
                                          </p:val>
                                        </p:tav>
                                      </p:tavLst>
                                    </p:anim>
                                    <p:anim calcmode="lin" valueType="num">
                                      <p:cBhvr additive="base">
                                        <p:cTn id="83" dur="500" fill="hold"/>
                                        <p:tgtEl>
                                          <p:spTgt spid="16"/>
                                        </p:tgtEl>
                                        <p:attrNameLst>
                                          <p:attrName>ppt_y</p:attrName>
                                        </p:attrNameLst>
                                      </p:cBhvr>
                                      <p:tavLst>
                                        <p:tav tm="0">
                                          <p:val>
                                            <p:strVal val="#ppt_y"/>
                                          </p:val>
                                        </p:tav>
                                        <p:tav tm="100000">
                                          <p:val>
                                            <p:strVal val="#ppt_y"/>
                                          </p:val>
                                        </p:tav>
                                      </p:tavLst>
                                    </p:anim>
                                  </p:childTnLst>
                                </p:cTn>
                              </p:par>
                            </p:childTnLst>
                          </p:cTn>
                        </p:par>
                        <p:par>
                          <p:cTn id="84" fill="hold">
                            <p:stCondLst>
                              <p:cond delay="4300"/>
                            </p:stCondLst>
                            <p:childTnLst>
                              <p:par>
                                <p:cTn id="85" presetID="22" presetClass="entr" presetSubtype="1" fill="hold" nodeType="afterEffect">
                                  <p:stCondLst>
                                    <p:cond delay="0"/>
                                  </p:stCondLst>
                                  <p:childTnLst>
                                    <p:set>
                                      <p:cBhvr>
                                        <p:cTn id="86" dur="1" fill="hold">
                                          <p:stCondLst>
                                            <p:cond delay="0"/>
                                          </p:stCondLst>
                                        </p:cTn>
                                        <p:tgtEl>
                                          <p:spTgt spid="102"/>
                                        </p:tgtEl>
                                        <p:attrNameLst>
                                          <p:attrName>style.visibility</p:attrName>
                                        </p:attrNameLst>
                                      </p:cBhvr>
                                      <p:to>
                                        <p:strVal val="visible"/>
                                      </p:to>
                                    </p:set>
                                    <p:animEffect transition="in" filter="wipe(up)">
                                      <p:cBhvr>
                                        <p:cTn id="87" dur="1000"/>
                                        <p:tgtEl>
                                          <p:spTgt spid="102"/>
                                        </p:tgtEl>
                                      </p:cBhvr>
                                    </p:animEffect>
                                  </p:childTnLst>
                                  <p:subTnLst>
                                    <p:animClr clrSpc="rgb" dir="cw">
                                      <p:cBhvr override="childStyle">
                                        <p:cTn dur="1" fill="hold" display="0" masterRel="nextClick" afterEffect="1"/>
                                        <p:tgtEl>
                                          <p:spTgt spid="102"/>
                                        </p:tgtEl>
                                        <p:attrNameLst>
                                          <p:attrName>ppt_c</p:attrName>
                                        </p:attrNameLst>
                                      </p:cBhvr>
                                      <p:to>
                                        <a:schemeClr val="bg2"/>
                                      </p:to>
                                    </p:animClr>
                                  </p:subTnLst>
                                </p:cTn>
                              </p:par>
                            </p:childTnLst>
                          </p:cTn>
                        </p:par>
                        <p:par>
                          <p:cTn id="88" fill="hold">
                            <p:stCondLst>
                              <p:cond delay="5300"/>
                            </p:stCondLst>
                            <p:childTnLst>
                              <p:par>
                                <p:cTn id="89" presetID="0" presetClass="path" presetSubtype="0" accel="50000" decel="50000" fill="hold" nodeType="afterEffect">
                                  <p:stCondLst>
                                    <p:cond delay="0"/>
                                  </p:stCondLst>
                                  <p:childTnLst>
                                    <p:animMotion origin="layout" path="M -0.00035 0.00069 L -0.06215 0 L -0.06215 0.27546 L -0.12448 0.27546 " pathEditMode="relative" rAng="0" ptsTypes="AAAA">
                                      <p:cBhvr>
                                        <p:cTn id="90" dur="1000" fill="hold"/>
                                        <p:tgtEl>
                                          <p:spTgt spid="84"/>
                                        </p:tgtEl>
                                        <p:attrNameLst>
                                          <p:attrName>ppt_x</p:attrName>
                                          <p:attrName>ppt_y</p:attrName>
                                        </p:attrNameLst>
                                      </p:cBhvr>
                                      <p:rCtr x="-6200" y="13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Rounded Rectangle 145"/>
          <p:cNvSpPr/>
          <p:nvPr/>
        </p:nvSpPr>
        <p:spPr bwMode="gray">
          <a:xfrm>
            <a:off x="1916928" y="1497556"/>
            <a:ext cx="6693672"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46"/>
          <p:cNvGrpSpPr/>
          <p:nvPr/>
        </p:nvGrpSpPr>
        <p:grpSpPr>
          <a:xfrm>
            <a:off x="3089085" y="2062377"/>
            <a:ext cx="4248571" cy="3451947"/>
            <a:chOff x="3089085" y="2062377"/>
            <a:chExt cx="4248571" cy="3451947"/>
          </a:xfrm>
        </p:grpSpPr>
        <p:grpSp>
          <p:nvGrpSpPr>
            <p:cNvPr id="3" name="Group 288"/>
            <p:cNvGrpSpPr/>
            <p:nvPr/>
          </p:nvGrpSpPr>
          <p:grpSpPr bwMode="gray">
            <a:xfrm>
              <a:off x="3089085" y="2062377"/>
              <a:ext cx="4248571" cy="3451947"/>
              <a:chOff x="3176865" y="2080187"/>
              <a:chExt cx="4248571" cy="3451947"/>
            </a:xfrm>
          </p:grpSpPr>
          <p:cxnSp>
            <p:nvCxnSpPr>
              <p:cNvPr id="159" name="Straight Connector 158"/>
              <p:cNvCxnSpPr/>
              <p:nvPr/>
            </p:nvCxnSpPr>
            <p:spPr bwMode="gray">
              <a:xfrm>
                <a:off x="3176865" y="2513798"/>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bwMode="gray">
              <a:xfrm>
                <a:off x="4126708" y="2081406"/>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bwMode="gray">
              <a:xfrm flipH="1">
                <a:off x="5314201" y="2512579"/>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bwMode="gray">
              <a:xfrm flipH="1">
                <a:off x="5237417" y="2080187"/>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gray">
              <a:xfrm flipH="1" flipV="1">
                <a:off x="5320297" y="4114413"/>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gray">
              <a:xfrm flipH="1" flipV="1">
                <a:off x="5243513" y="4560779"/>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gray">
              <a:xfrm flipV="1">
                <a:off x="3182961" y="4115632"/>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gray">
              <a:xfrm flipV="1">
                <a:off x="4132804" y="4561998"/>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p:nvPr/>
          </p:nvGrpSpPr>
          <p:grpSpPr bwMode="gray">
            <a:xfrm>
              <a:off x="3155150" y="2127867"/>
              <a:ext cx="4116441" cy="3320968"/>
              <a:chOff x="3242930" y="2145677"/>
              <a:chExt cx="4116441" cy="3320968"/>
            </a:xfrm>
          </p:grpSpPr>
          <p:cxnSp>
            <p:nvCxnSpPr>
              <p:cNvPr id="151" name="Straight Connector 150"/>
              <p:cNvCxnSpPr/>
              <p:nvPr/>
            </p:nvCxnSpPr>
            <p:spPr bwMode="gray">
              <a:xfrm rot="16200000" flipH="1">
                <a:off x="3040912" y="2796361"/>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bwMode="gray">
              <a:xfrm rot="16200000" flipH="1">
                <a:off x="4091506" y="2262706"/>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gray">
              <a:xfrm rot="5400000">
                <a:off x="6566466" y="2795142"/>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gray">
              <a:xfrm rot="5400000">
                <a:off x="5222595" y="2261487"/>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bwMode="gray">
              <a:xfrm rot="16200000" flipV="1">
                <a:off x="6572562" y="4231169"/>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bwMode="gray">
              <a:xfrm rot="16200000" flipV="1">
                <a:off x="5320162" y="4390603"/>
                <a:ext cx="1289084" cy="86056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gray">
              <a:xfrm rot="5400000" flipH="1" flipV="1">
                <a:off x="3047008" y="4232388"/>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gray">
              <a:xfrm rot="5400000" flipH="1" flipV="1">
                <a:off x="4097602" y="4300351"/>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50" name="Straight Connector 149"/>
            <p:cNvCxnSpPr/>
            <p:nvPr/>
          </p:nvCxnSpPr>
          <p:spPr bwMode="gray">
            <a:xfrm rot="5400000">
              <a:off x="5095381" y="3350446"/>
              <a:ext cx="227104"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144"/>
          <p:cNvGrpSpPr/>
          <p:nvPr/>
        </p:nvGrpSpPr>
        <p:grpSpPr bwMode="gray">
          <a:xfrm>
            <a:off x="2847739" y="1793269"/>
            <a:ext cx="4783155" cy="1019291"/>
            <a:chOff x="2957465" y="1811079"/>
            <a:chExt cx="4783155" cy="1019291"/>
          </a:xfrm>
        </p:grpSpPr>
        <p:pic>
          <p:nvPicPr>
            <p:cNvPr id="645" name="Picture 644" descr="wla422-432-522.png"/>
            <p:cNvPicPr>
              <a:picLocks noChangeAspect="1"/>
            </p:cNvPicPr>
            <p:nvPr/>
          </p:nvPicPr>
          <p:blipFill>
            <a:blip r:embed="rId3" cstate="print"/>
            <a:stretch>
              <a:fillRect/>
            </a:stretch>
          </p:blipFill>
          <p:spPr bwMode="gray">
            <a:xfrm>
              <a:off x="2957465" y="2286000"/>
              <a:ext cx="494690" cy="544370"/>
            </a:xfrm>
            <a:prstGeom prst="rect">
              <a:avLst/>
            </a:prstGeom>
          </p:spPr>
        </p:pic>
        <p:pic>
          <p:nvPicPr>
            <p:cNvPr id="646" name="Picture 645" descr="wla422-432-522.png"/>
            <p:cNvPicPr>
              <a:picLocks noChangeAspect="1"/>
            </p:cNvPicPr>
            <p:nvPr/>
          </p:nvPicPr>
          <p:blipFill>
            <a:blip r:embed="rId3" cstate="print"/>
            <a:stretch>
              <a:fillRect/>
            </a:stretch>
          </p:blipFill>
          <p:spPr bwMode="gray">
            <a:xfrm>
              <a:off x="3896674" y="1811079"/>
              <a:ext cx="494690" cy="544370"/>
            </a:xfrm>
            <a:prstGeom prst="rect">
              <a:avLst/>
            </a:prstGeom>
          </p:spPr>
        </p:pic>
        <p:pic>
          <p:nvPicPr>
            <p:cNvPr id="648" name="Picture 647" descr="wla422-432-522.png"/>
            <p:cNvPicPr>
              <a:picLocks noChangeAspect="1"/>
            </p:cNvPicPr>
            <p:nvPr/>
          </p:nvPicPr>
          <p:blipFill>
            <a:blip r:embed="rId3" cstate="print"/>
            <a:stretch>
              <a:fillRect/>
            </a:stretch>
          </p:blipFill>
          <p:spPr bwMode="gray">
            <a:xfrm>
              <a:off x="6274823" y="1818168"/>
              <a:ext cx="494690" cy="544370"/>
            </a:xfrm>
            <a:prstGeom prst="rect">
              <a:avLst/>
            </a:prstGeom>
          </p:spPr>
        </p:pic>
        <p:pic>
          <p:nvPicPr>
            <p:cNvPr id="649" name="Picture 648" descr="wla422-432-522.png"/>
            <p:cNvPicPr>
              <a:picLocks noChangeAspect="1"/>
            </p:cNvPicPr>
            <p:nvPr/>
          </p:nvPicPr>
          <p:blipFill>
            <a:blip r:embed="rId3" cstate="print"/>
            <a:stretch>
              <a:fillRect/>
            </a:stretch>
          </p:blipFill>
          <p:spPr bwMode="gray">
            <a:xfrm>
              <a:off x="7245930" y="2257647"/>
              <a:ext cx="494690" cy="544370"/>
            </a:xfrm>
            <a:prstGeom prst="rect">
              <a:avLst/>
            </a:prstGeom>
          </p:spPr>
        </p:pic>
      </p:grpSp>
      <p:pic>
        <p:nvPicPr>
          <p:cNvPr id="640" name="Picture 639" descr="wla422-432-522.png"/>
          <p:cNvPicPr>
            <a:picLocks noChangeAspect="1"/>
          </p:cNvPicPr>
          <p:nvPr/>
        </p:nvPicPr>
        <p:blipFill>
          <a:blip r:embed="rId3" cstate="print"/>
          <a:stretch>
            <a:fillRect/>
          </a:stretch>
        </p:blipFill>
        <p:spPr bwMode="gray">
          <a:xfrm>
            <a:off x="2872548" y="4887344"/>
            <a:ext cx="494690" cy="544370"/>
          </a:xfrm>
          <a:prstGeom prst="rect">
            <a:avLst/>
          </a:prstGeom>
        </p:spPr>
      </p:pic>
      <p:pic>
        <p:nvPicPr>
          <p:cNvPr id="641" name="Picture 640" descr="wla422-432-52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3777485" y="5273660"/>
            <a:ext cx="520706" cy="544370"/>
          </a:xfrm>
          <a:prstGeom prst="rect">
            <a:avLst/>
          </a:prstGeom>
        </p:spPr>
      </p:pic>
      <p:pic>
        <p:nvPicPr>
          <p:cNvPr id="644" name="Picture 643" descr="wla422-432-522.png"/>
          <p:cNvPicPr>
            <a:picLocks noChangeAspect="1"/>
          </p:cNvPicPr>
          <p:nvPr/>
        </p:nvPicPr>
        <p:blipFill>
          <a:blip r:embed="rId3" cstate="print"/>
          <a:stretch>
            <a:fillRect/>
          </a:stretch>
        </p:blipFill>
        <p:spPr bwMode="gray">
          <a:xfrm>
            <a:off x="7139749" y="4869622"/>
            <a:ext cx="494690" cy="544370"/>
          </a:xfrm>
          <a:prstGeom prst="rect">
            <a:avLst/>
          </a:prstGeom>
        </p:spPr>
      </p:pic>
      <p:pic>
        <p:nvPicPr>
          <p:cNvPr id="449" name="Picture 22" descr="cloud1b.png"/>
          <p:cNvPicPr preferRelativeResize="0">
            <a:picLocks noChangeAspect="1"/>
          </p:cNvPicPr>
          <p:nvPr/>
        </p:nvPicPr>
        <p:blipFill>
          <a:blip r:embed="rId5"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660904" y="2157984"/>
            <a:ext cx="4930016" cy="3120250"/>
          </a:xfrm>
          <a:prstGeom prst="rect">
            <a:avLst/>
          </a:prstGeom>
          <a:noFill/>
          <a:ln w="9525">
            <a:noFill/>
            <a:miter lim="800000"/>
            <a:headEnd/>
            <a:tailEnd/>
          </a:ln>
        </p:spPr>
      </p:pic>
      <p:sp>
        <p:nvSpPr>
          <p:cNvPr id="29699" name="Rectangle 17"/>
          <p:cNvSpPr>
            <a:spLocks noGrp="1" noChangeArrowheads="1"/>
          </p:cNvSpPr>
          <p:nvPr>
            <p:ph type="title"/>
          </p:nvPr>
        </p:nvSpPr>
        <p:spPr bwMode="gray"/>
        <p:txBody>
          <a:bodyPr/>
          <a:lstStyle/>
          <a:p>
            <a:r>
              <a:rPr lang="en-US" dirty="0"/>
              <a:t>How the cluster adds a new </a:t>
            </a:r>
            <a:r>
              <a:rPr lang="en-US" dirty="0" err="1"/>
              <a:t>Ap</a:t>
            </a:r>
            <a:endParaRPr lang="en-US" dirty="0" smtClean="0"/>
          </a:p>
        </p:txBody>
      </p:sp>
      <p:cxnSp>
        <p:nvCxnSpPr>
          <p:cNvPr id="450" name="Straight Connector 449"/>
          <p:cNvCxnSpPr/>
          <p:nvPr/>
        </p:nvCxnSpPr>
        <p:spPr bwMode="gray">
          <a:xfrm rot="16200000" flipH="1">
            <a:off x="5172116" y="3267974"/>
            <a:ext cx="74417" cy="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247"/>
          <p:cNvGrpSpPr/>
          <p:nvPr/>
        </p:nvGrpSpPr>
        <p:grpSpPr bwMode="gray">
          <a:xfrm>
            <a:off x="3670677" y="3396663"/>
            <a:ext cx="3091889" cy="816219"/>
            <a:chOff x="3716122" y="3132355"/>
            <a:chExt cx="3091889" cy="816219"/>
          </a:xfrm>
        </p:grpSpPr>
        <p:sp>
          <p:nvSpPr>
            <p:cNvPr id="476" name="Freeform 475"/>
            <p:cNvSpPr/>
            <p:nvPr/>
          </p:nvSpPr>
          <p:spPr bwMode="gray">
            <a:xfrm>
              <a:off x="3716122" y="3132356"/>
              <a:ext cx="1126541" cy="706924"/>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5" name="Freeform 474"/>
            <p:cNvSpPr/>
            <p:nvPr/>
          </p:nvSpPr>
          <p:spPr bwMode="gray">
            <a:xfrm flipH="1">
              <a:off x="5681470" y="3132355"/>
              <a:ext cx="1126541" cy="730030"/>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3" name="Straight Connector 472"/>
            <p:cNvCxnSpPr/>
            <p:nvPr/>
          </p:nvCxnSpPr>
          <p:spPr bwMode="gray">
            <a:xfrm rot="5400000">
              <a:off x="4905999" y="3597047"/>
              <a:ext cx="698525" cy="45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100" name="Picture 99" descr="wla422-432-522.png"/>
          <p:cNvPicPr>
            <a:picLocks noChangeAspect="1"/>
          </p:cNvPicPr>
          <p:nvPr/>
        </p:nvPicPr>
        <p:blipFill>
          <a:blip r:embed="rId3" cstate="print"/>
          <a:stretch>
            <a:fillRect/>
          </a:stretch>
        </p:blipFill>
        <p:spPr bwMode="gray">
          <a:xfrm>
            <a:off x="6147377" y="5270115"/>
            <a:ext cx="494690" cy="544370"/>
          </a:xfrm>
          <a:prstGeom prst="rect">
            <a:avLst/>
          </a:prstGeom>
        </p:spPr>
      </p:pic>
      <p:sp>
        <p:nvSpPr>
          <p:cNvPr id="562" name="Rectangle 21"/>
          <p:cNvSpPr>
            <a:spLocks noChangeArrowheads="1"/>
          </p:cNvSpPr>
          <p:nvPr/>
        </p:nvSpPr>
        <p:spPr bwMode="gray">
          <a:xfrm>
            <a:off x="4593051" y="4226708"/>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grpSp>
        <p:nvGrpSpPr>
          <p:cNvPr id="7" name="Group 316"/>
          <p:cNvGrpSpPr/>
          <p:nvPr/>
        </p:nvGrpSpPr>
        <p:grpSpPr bwMode="gray">
          <a:xfrm>
            <a:off x="4288355" y="3305184"/>
            <a:ext cx="1841938" cy="537069"/>
            <a:chOff x="3607411" y="3771358"/>
            <a:chExt cx="2061288" cy="601028"/>
          </a:xfrm>
        </p:grpSpPr>
        <p:pic>
          <p:nvPicPr>
            <p:cNvPr id="479" name="Picture 16" descr="wlc2800.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730339" y="3771358"/>
              <a:ext cx="1815433" cy="320034"/>
            </a:xfrm>
            <a:prstGeom prst="rect">
              <a:avLst/>
            </a:prstGeom>
            <a:noFill/>
            <a:ln w="9525">
              <a:noFill/>
              <a:miter lim="800000"/>
              <a:headEnd/>
              <a:tailEnd/>
            </a:ln>
          </p:spPr>
        </p:pic>
        <p:sp>
          <p:nvSpPr>
            <p:cNvPr id="480"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wrap="square">
              <a:spAutoFit/>
            </a:bodyPr>
            <a:lstStyle/>
            <a:p>
              <a:pPr algn="ctr">
                <a:defRPr/>
              </a:pPr>
              <a:r>
                <a:rPr lang="en-US" sz="1200" b="1" dirty="0" smtClean="0">
                  <a:latin typeface="+mn-lt"/>
                  <a:ea typeface="MS PGothic" pitchFamily="34" charset="-128"/>
                </a:rPr>
                <a:t>Secondary </a:t>
              </a:r>
              <a:r>
                <a:rPr lang="en-US" sz="1200" b="1" dirty="0">
                  <a:latin typeface="+mn-lt"/>
                  <a:ea typeface="MS PGothic" pitchFamily="34" charset="-128"/>
                </a:rPr>
                <a:t>Seed </a:t>
              </a:r>
            </a:p>
          </p:txBody>
        </p:sp>
      </p:grpSp>
      <p:grpSp>
        <p:nvGrpSpPr>
          <p:cNvPr id="8" name="Group 105"/>
          <p:cNvGrpSpPr/>
          <p:nvPr/>
        </p:nvGrpSpPr>
        <p:grpSpPr bwMode="gray">
          <a:xfrm>
            <a:off x="6136239" y="732418"/>
            <a:ext cx="3007761" cy="1091472"/>
            <a:chOff x="1155404" y="1031617"/>
            <a:chExt cx="3007761" cy="1321725"/>
          </a:xfrm>
        </p:grpSpPr>
        <p:sp>
          <p:nvSpPr>
            <p:cNvPr id="102" name="Rounded Rectangular Callout 101"/>
            <p:cNvSpPr/>
            <p:nvPr/>
          </p:nvSpPr>
          <p:spPr bwMode="gray">
            <a:xfrm>
              <a:off x="1155404" y="1362741"/>
              <a:ext cx="2874336" cy="990601"/>
            </a:xfrm>
            <a:prstGeom prst="wedgeRoundRectCallout">
              <a:avLst>
                <a:gd name="adj1" fmla="val -54071"/>
                <a:gd name="adj2" fmla="val 183646"/>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The Primary Seed sends AP </a:t>
              </a:r>
              <a:r>
                <a:rPr lang="en-US" sz="1400" b="1" dirty="0" err="1" smtClean="0"/>
                <a:t>config</a:t>
              </a:r>
              <a:r>
                <a:rPr lang="en-US" sz="1400" b="1" dirty="0" smtClean="0"/>
                <a:t> to the Primary controller and the AP sets up a connection</a:t>
              </a:r>
            </a:p>
          </p:txBody>
        </p:sp>
        <p:sp>
          <p:nvSpPr>
            <p:cNvPr id="103" name="Oval 102"/>
            <p:cNvSpPr/>
            <p:nvPr/>
          </p:nvSpPr>
          <p:spPr bwMode="gray">
            <a:xfrm>
              <a:off x="3780393" y="1031617"/>
              <a:ext cx="382772" cy="456885"/>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9" name="Group 114"/>
          <p:cNvGrpSpPr/>
          <p:nvPr/>
        </p:nvGrpSpPr>
        <p:grpSpPr>
          <a:xfrm>
            <a:off x="2500685" y="3033423"/>
            <a:ext cx="2296533" cy="1124042"/>
            <a:chOff x="2500685" y="3101279"/>
            <a:chExt cx="2296533" cy="1056186"/>
          </a:xfrm>
        </p:grpSpPr>
        <p:sp>
          <p:nvSpPr>
            <p:cNvPr id="106" name="Freeform 105"/>
            <p:cNvSpPr/>
            <p:nvPr/>
          </p:nvSpPr>
          <p:spPr bwMode="gray">
            <a:xfrm>
              <a:off x="3670677" y="3101279"/>
              <a:ext cx="1126541" cy="1002309"/>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14" name="Straight Connector 113"/>
            <p:cNvCxnSpPr/>
            <p:nvPr/>
          </p:nvCxnSpPr>
          <p:spPr>
            <a:xfrm>
              <a:off x="2500685" y="4157465"/>
              <a:ext cx="1216550" cy="0"/>
            </a:xfrm>
            <a:prstGeom prst="line">
              <a:avLst/>
            </a:prstGeom>
            <a:ln w="2857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113"/>
          <p:cNvGrpSpPr/>
          <p:nvPr/>
        </p:nvGrpSpPr>
        <p:grpSpPr bwMode="gray">
          <a:xfrm>
            <a:off x="6180849" y="4072153"/>
            <a:ext cx="1221052" cy="401656"/>
            <a:chOff x="3167656" y="4041771"/>
            <a:chExt cx="1221052" cy="401656"/>
          </a:xfrm>
        </p:grpSpPr>
        <p:sp>
          <p:nvSpPr>
            <p:cNvPr id="463" name="Rectangle 21"/>
            <p:cNvSpPr>
              <a:spLocks noChangeArrowheads="1"/>
            </p:cNvSpPr>
            <p:nvPr/>
          </p:nvSpPr>
          <p:spPr bwMode="gray">
            <a:xfrm>
              <a:off x="3167658" y="4175661"/>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464"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167656" y="4041771"/>
              <a:ext cx="1221051" cy="172720"/>
            </a:xfrm>
            <a:prstGeom prst="rect">
              <a:avLst/>
            </a:prstGeom>
            <a:noFill/>
            <a:ln w="9525">
              <a:noFill/>
              <a:miter lim="800000"/>
              <a:headEnd/>
              <a:tailEnd/>
            </a:ln>
          </p:spPr>
        </p:pic>
      </p:grpSp>
      <p:cxnSp>
        <p:nvCxnSpPr>
          <p:cNvPr id="107" name="Straight Connector 106"/>
          <p:cNvCxnSpPr/>
          <p:nvPr/>
        </p:nvCxnSpPr>
        <p:spPr>
          <a:xfrm>
            <a:off x="2500685" y="4159413"/>
            <a:ext cx="1216550"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6"/>
          <p:cNvGrpSpPr/>
          <p:nvPr/>
        </p:nvGrpSpPr>
        <p:grpSpPr bwMode="gray">
          <a:xfrm>
            <a:off x="3047780" y="4070523"/>
            <a:ext cx="1221052" cy="403067"/>
            <a:chOff x="3167656" y="4040141"/>
            <a:chExt cx="1221052" cy="403067"/>
          </a:xfrm>
        </p:grpSpPr>
        <p:sp>
          <p:nvSpPr>
            <p:cNvPr id="465" name="Rectangle 21"/>
            <p:cNvSpPr>
              <a:spLocks noChangeArrowheads="1"/>
            </p:cNvSpPr>
            <p:nvPr/>
          </p:nvSpPr>
          <p:spPr bwMode="gray">
            <a:xfrm>
              <a:off x="3167658" y="4175442"/>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466"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167656" y="4040141"/>
              <a:ext cx="1221051" cy="172720"/>
            </a:xfrm>
            <a:prstGeom prst="rect">
              <a:avLst/>
            </a:prstGeom>
            <a:noFill/>
            <a:ln w="9525">
              <a:noFill/>
              <a:miter lim="800000"/>
              <a:headEnd/>
              <a:tailEnd/>
            </a:ln>
          </p:spPr>
        </p:pic>
      </p:grpSp>
      <p:grpSp>
        <p:nvGrpSpPr>
          <p:cNvPr id="12" name="Group 319"/>
          <p:cNvGrpSpPr/>
          <p:nvPr/>
        </p:nvGrpSpPr>
        <p:grpSpPr bwMode="gray">
          <a:xfrm>
            <a:off x="4284817" y="2642157"/>
            <a:ext cx="1841938" cy="560314"/>
            <a:chOff x="3817089" y="3281211"/>
            <a:chExt cx="1634856" cy="497318"/>
          </a:xfrm>
        </p:grpSpPr>
        <p:pic>
          <p:nvPicPr>
            <p:cNvPr id="452" name="Picture 16" descr="wlc2800.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914586" y="3524703"/>
              <a:ext cx="1439863" cy="253826"/>
            </a:xfrm>
            <a:prstGeom prst="rect">
              <a:avLst/>
            </a:prstGeom>
            <a:noFill/>
            <a:ln w="9525">
              <a:noFill/>
              <a:miter lim="800000"/>
              <a:headEnd/>
              <a:tailEnd/>
            </a:ln>
          </p:spPr>
        </p:pic>
        <p:sp>
          <p:nvSpPr>
            <p:cNvPr id="453"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Primary Seed </a:t>
              </a:r>
              <a:endParaRPr lang="en-US" sz="1200" b="1" dirty="0">
                <a:latin typeface="+mn-lt"/>
                <a:ea typeface="MS PGothic" pitchFamily="34" charset="-128"/>
              </a:endParaRPr>
            </a:p>
          </p:txBody>
        </p:sp>
      </p:grpSp>
      <p:grpSp>
        <p:nvGrpSpPr>
          <p:cNvPr id="13" name="Group 123"/>
          <p:cNvGrpSpPr/>
          <p:nvPr/>
        </p:nvGrpSpPr>
        <p:grpSpPr bwMode="gray">
          <a:xfrm>
            <a:off x="487867" y="1218926"/>
            <a:ext cx="2998269" cy="965629"/>
            <a:chOff x="499842" y="1214051"/>
            <a:chExt cx="2998269" cy="965629"/>
          </a:xfrm>
        </p:grpSpPr>
        <p:sp>
          <p:nvSpPr>
            <p:cNvPr id="97" name="Rounded Rectangular Callout 96"/>
            <p:cNvSpPr/>
            <p:nvPr/>
          </p:nvSpPr>
          <p:spPr bwMode="gray">
            <a:xfrm>
              <a:off x="623775" y="1350340"/>
              <a:ext cx="2874336" cy="829340"/>
            </a:xfrm>
            <a:prstGeom prst="wedgeRoundRectCallout">
              <a:avLst>
                <a:gd name="adj1" fmla="val 63587"/>
                <a:gd name="adj2" fmla="val 11653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 A new AP is introduced and contacts the Primary Seed.</a:t>
              </a:r>
            </a:p>
          </p:txBody>
        </p:sp>
        <p:sp>
          <p:nvSpPr>
            <p:cNvPr id="98" name="Oval 97"/>
            <p:cNvSpPr/>
            <p:nvPr/>
          </p:nvSpPr>
          <p:spPr bwMode="gray">
            <a:xfrm>
              <a:off x="499842" y="121405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sp>
        <p:nvSpPr>
          <p:cNvPr id="110" name="Freeform 109"/>
          <p:cNvSpPr/>
          <p:nvPr/>
        </p:nvSpPr>
        <p:spPr>
          <a:xfrm>
            <a:off x="2538413" y="4176714"/>
            <a:ext cx="2062162" cy="452438"/>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6" name="Picture 95" descr="wla422-432-522.png"/>
          <p:cNvPicPr>
            <a:picLocks noChangeAspect="1"/>
          </p:cNvPicPr>
          <p:nvPr/>
        </p:nvPicPr>
        <p:blipFill>
          <a:blip r:embed="rId3" cstate="print"/>
          <a:stretch>
            <a:fillRect/>
          </a:stretch>
        </p:blipFill>
        <p:spPr bwMode="gray">
          <a:xfrm>
            <a:off x="2081460" y="3885460"/>
            <a:ext cx="494690" cy="544370"/>
          </a:xfrm>
          <a:prstGeom prst="rect">
            <a:avLst/>
          </a:prstGeom>
        </p:spPr>
      </p:pic>
      <p:pic>
        <p:nvPicPr>
          <p:cNvPr id="481" name="Picture 82" descr="P 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5791904" y="2646270"/>
            <a:ext cx="285572" cy="368024"/>
          </a:xfrm>
          <a:prstGeom prst="rect">
            <a:avLst/>
          </a:prstGeom>
          <a:noFill/>
          <a:ln w="9525">
            <a:noFill/>
            <a:miter lim="800000"/>
            <a:headEnd/>
            <a:tailEnd/>
          </a:ln>
        </p:spPr>
      </p:pic>
      <p:pic>
        <p:nvPicPr>
          <p:cNvPr id="563"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4593049" y="4072079"/>
            <a:ext cx="1221051" cy="172720"/>
          </a:xfrm>
          <a:prstGeom prst="rect">
            <a:avLst/>
          </a:prstGeom>
          <a:noFill/>
          <a:ln w="9525">
            <a:noFill/>
            <a:miter lim="800000"/>
            <a:headEnd/>
            <a:tailEnd/>
          </a:ln>
        </p:spPr>
      </p:pic>
      <p:grpSp>
        <p:nvGrpSpPr>
          <p:cNvPr id="14" name="Group 88"/>
          <p:cNvGrpSpPr/>
          <p:nvPr/>
        </p:nvGrpSpPr>
        <p:grpSpPr>
          <a:xfrm>
            <a:off x="3153911" y="3164656"/>
            <a:ext cx="4200301" cy="2087302"/>
            <a:chOff x="3153911" y="3164656"/>
            <a:chExt cx="4200301" cy="2087302"/>
          </a:xfrm>
        </p:grpSpPr>
        <p:grpSp>
          <p:nvGrpSpPr>
            <p:cNvPr id="15" name="Group 87"/>
            <p:cNvGrpSpPr/>
            <p:nvPr/>
          </p:nvGrpSpPr>
          <p:grpSpPr>
            <a:xfrm>
              <a:off x="3153911" y="3164656"/>
              <a:ext cx="4200301" cy="2087302"/>
              <a:chOff x="3153911" y="3164656"/>
              <a:chExt cx="4200301" cy="2087302"/>
            </a:xfrm>
          </p:grpSpPr>
          <p:grpSp>
            <p:nvGrpSpPr>
              <p:cNvPr id="16" name="Group 86"/>
              <p:cNvGrpSpPr/>
              <p:nvPr/>
            </p:nvGrpSpPr>
            <p:grpSpPr>
              <a:xfrm>
                <a:off x="3153911" y="3164656"/>
                <a:ext cx="4200301" cy="972546"/>
                <a:chOff x="3153911" y="3164656"/>
                <a:chExt cx="4200301" cy="972546"/>
              </a:xfrm>
            </p:grpSpPr>
            <p:pic>
              <p:nvPicPr>
                <p:cNvPr id="79" name="Picture 82" descr="P 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5077329" y="3164656"/>
                  <a:ext cx="285572" cy="368024"/>
                </a:xfrm>
                <a:prstGeom prst="rect">
                  <a:avLst/>
                </a:prstGeom>
                <a:noFill/>
                <a:ln w="9525">
                  <a:noFill/>
                  <a:miter lim="800000"/>
                  <a:headEnd/>
                  <a:tailEnd/>
                </a:ln>
              </p:spPr>
            </p:pic>
            <p:pic>
              <p:nvPicPr>
                <p:cNvPr id="80" name="Picture 82" descr="P 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153911" y="3767756"/>
                  <a:ext cx="285572" cy="368024"/>
                </a:xfrm>
                <a:prstGeom prst="rect">
                  <a:avLst/>
                </a:prstGeom>
                <a:noFill/>
                <a:ln w="9525">
                  <a:noFill/>
                  <a:miter lim="800000"/>
                  <a:headEnd/>
                  <a:tailEnd/>
                </a:ln>
              </p:spPr>
            </p:pic>
            <p:pic>
              <p:nvPicPr>
                <p:cNvPr id="81" name="Picture 82" descr="P 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4680077" y="3764145"/>
                  <a:ext cx="285572" cy="368024"/>
                </a:xfrm>
                <a:prstGeom prst="rect">
                  <a:avLst/>
                </a:prstGeom>
                <a:noFill/>
                <a:ln w="9525">
                  <a:noFill/>
                  <a:miter lim="800000"/>
                  <a:headEnd/>
                  <a:tailEnd/>
                </a:ln>
              </p:spPr>
            </p:pic>
            <p:pic>
              <p:nvPicPr>
                <p:cNvPr id="82" name="Picture 82" descr="P 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7068640" y="3769178"/>
                  <a:ext cx="285572" cy="368024"/>
                </a:xfrm>
                <a:prstGeom prst="rect">
                  <a:avLst/>
                </a:prstGeom>
                <a:noFill/>
                <a:ln w="9525">
                  <a:noFill/>
                  <a:miter lim="800000"/>
                  <a:headEnd/>
                  <a:tailEnd/>
                </a:ln>
              </p:spPr>
            </p:pic>
          </p:grpSp>
          <p:grpSp>
            <p:nvGrpSpPr>
              <p:cNvPr id="17" name="Group 85"/>
              <p:cNvGrpSpPr/>
              <p:nvPr/>
            </p:nvGrpSpPr>
            <p:grpSpPr>
              <a:xfrm>
                <a:off x="4593931" y="4244798"/>
                <a:ext cx="1221052" cy="1007160"/>
                <a:chOff x="4593931" y="4244798"/>
                <a:chExt cx="1221052" cy="1007160"/>
              </a:xfrm>
            </p:grpSpPr>
            <p:cxnSp>
              <p:nvCxnSpPr>
                <p:cNvPr id="547" name="Straight Connector 546"/>
                <p:cNvCxnSpPr>
                  <a:stCxn id="563" idx="2"/>
                </p:cNvCxnSpPr>
                <p:nvPr/>
              </p:nvCxnSpPr>
              <p:spPr bwMode="gray">
                <a:xfrm rot="16200000" flipH="1">
                  <a:off x="4884000" y="4564374"/>
                  <a:ext cx="643127" cy="397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07"/>
                <p:cNvGrpSpPr/>
                <p:nvPr/>
              </p:nvGrpSpPr>
              <p:grpSpPr bwMode="gray">
                <a:xfrm>
                  <a:off x="4593931" y="4829563"/>
                  <a:ext cx="1221052" cy="422395"/>
                  <a:chOff x="3167656" y="3687263"/>
                  <a:chExt cx="1221052" cy="422395"/>
                </a:xfrm>
              </p:grpSpPr>
              <p:sp>
                <p:nvSpPr>
                  <p:cNvPr id="84" name="Rectangle 21"/>
                  <p:cNvSpPr>
                    <a:spLocks noChangeArrowheads="1"/>
                  </p:cNvSpPr>
                  <p:nvPr/>
                </p:nvSpPr>
                <p:spPr bwMode="gray">
                  <a:xfrm>
                    <a:off x="3167658" y="3841892"/>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latin typeface="+mn-lt"/>
                        <a:ea typeface="MS PGothic" pitchFamily="34" charset="-128"/>
                      </a:rPr>
                      <a:t>Member</a:t>
                    </a:r>
                  </a:p>
                </p:txBody>
              </p:sp>
              <p:pic>
                <p:nvPicPr>
                  <p:cNvPr id="85"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167656" y="3687263"/>
                    <a:ext cx="1221051" cy="172720"/>
                  </a:xfrm>
                  <a:prstGeom prst="rect">
                    <a:avLst/>
                  </a:prstGeom>
                  <a:noFill/>
                  <a:ln w="9525">
                    <a:noFill/>
                    <a:miter lim="800000"/>
                    <a:headEnd/>
                    <a:tailEnd/>
                  </a:ln>
                </p:spPr>
              </p:pic>
            </p:grpSp>
          </p:grpSp>
        </p:grpSp>
        <p:pic>
          <p:nvPicPr>
            <p:cNvPr id="88" name="Picture 87" descr="P 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4672151" y="3778795"/>
              <a:ext cx="285572" cy="368024"/>
            </a:xfrm>
            <a:prstGeom prst="rect">
              <a:avLst/>
            </a:prstGeom>
            <a:noFill/>
            <a:ln w="9525">
              <a:noFill/>
              <a:miter lim="800000"/>
              <a:headEnd/>
              <a:tailEnd/>
            </a:ln>
          </p:spPr>
        </p:pic>
      </p:grpSp>
      <p:pic>
        <p:nvPicPr>
          <p:cNvPr id="86" name="Picture 82" descr="P 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5789313" y="2642949"/>
            <a:ext cx="285572" cy="368024"/>
          </a:xfrm>
          <a:prstGeom prst="rect">
            <a:avLst/>
          </a:prstGeom>
          <a:noFill/>
          <a:ln w="9525">
            <a:noFill/>
            <a:miter lim="800000"/>
            <a:headEnd/>
            <a:tailEnd/>
          </a:ln>
        </p:spPr>
      </p:pic>
      <p:pic>
        <p:nvPicPr>
          <p:cNvPr id="90" name="Picture 82" descr="P O.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5793887" y="2648243"/>
            <a:ext cx="285572" cy="368024"/>
          </a:xfrm>
          <a:prstGeom prst="rect">
            <a:avLst/>
          </a:prstGeom>
          <a:noFill/>
          <a:ln w="9525">
            <a:noFill/>
            <a:miter lim="800000"/>
            <a:headEnd/>
            <a:tailEnd/>
          </a:ln>
        </p:spPr>
      </p:pic>
      <p:grpSp>
        <p:nvGrpSpPr>
          <p:cNvPr id="19" name="Group 21"/>
          <p:cNvGrpSpPr/>
          <p:nvPr/>
        </p:nvGrpSpPr>
        <p:grpSpPr>
          <a:xfrm>
            <a:off x="1258899" y="4896622"/>
            <a:ext cx="3379704" cy="1044124"/>
            <a:chOff x="1581759" y="4896622"/>
            <a:chExt cx="3379704" cy="1044124"/>
          </a:xfrm>
        </p:grpSpPr>
        <p:sp>
          <p:nvSpPr>
            <p:cNvPr id="92" name="Rounded Rectangular Callout 91"/>
            <p:cNvSpPr/>
            <p:nvPr/>
          </p:nvSpPr>
          <p:spPr bwMode="gray">
            <a:xfrm>
              <a:off x="1793370" y="5111406"/>
              <a:ext cx="3168093" cy="829340"/>
            </a:xfrm>
            <a:prstGeom prst="wedgeRoundRectCallout">
              <a:avLst>
                <a:gd name="adj1" fmla="val 52900"/>
                <a:gd name="adj2" fmla="val -139544"/>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The Primary Seed sends AP </a:t>
              </a:r>
              <a:r>
                <a:rPr lang="en-US" sz="1400" b="1" dirty="0" err="1" smtClean="0"/>
                <a:t>config</a:t>
              </a:r>
              <a:r>
                <a:rPr lang="en-US" sz="1400" b="1" dirty="0" smtClean="0"/>
                <a:t> to the Secondary controller and the AP sets up a connection</a:t>
              </a:r>
            </a:p>
          </p:txBody>
        </p:sp>
        <p:sp>
          <p:nvSpPr>
            <p:cNvPr id="93" name="Oval 92"/>
            <p:cNvSpPr/>
            <p:nvPr/>
          </p:nvSpPr>
          <p:spPr bwMode="gray">
            <a:xfrm>
              <a:off x="1581759" y="4896622"/>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spTree>
    <p:extLst>
      <p:ext uri="{BB962C8B-B14F-4D97-AF65-F5344CB8AC3E}">
        <p14:creationId xmlns:p14="http://schemas.microsoft.com/office/powerpoint/2010/main" val="36661003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81"/>
                                        </p:tgtEl>
                                      </p:cBhvr>
                                    </p:animEffect>
                                    <p:set>
                                      <p:cBhvr>
                                        <p:cTn id="7" dur="1" fill="hold">
                                          <p:stCondLst>
                                            <p:cond delay="999"/>
                                          </p:stCondLst>
                                        </p:cTn>
                                        <p:tgtEl>
                                          <p:spTgt spid="48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par>
                          <p:cTn id="15" fill="hold">
                            <p:stCondLst>
                              <p:cond delay="2000"/>
                            </p:stCondLst>
                            <p:childTnLst>
                              <p:par>
                                <p:cTn id="16" presetID="2" presetClass="entr" presetSubtype="8" fill="hold" nodeType="afterEffect">
                                  <p:stCondLst>
                                    <p:cond delay="0"/>
                                  </p:stCondLst>
                                  <p:childTnLst>
                                    <p:set>
                                      <p:cBhvr>
                                        <p:cTn id="17" dur="1" fill="hold">
                                          <p:stCondLst>
                                            <p:cond delay="0"/>
                                          </p:stCondLst>
                                        </p:cTn>
                                        <p:tgtEl>
                                          <p:spTgt spid="96"/>
                                        </p:tgtEl>
                                        <p:attrNameLst>
                                          <p:attrName>style.visibility</p:attrName>
                                        </p:attrNameLst>
                                      </p:cBhvr>
                                      <p:to>
                                        <p:strVal val="visible"/>
                                      </p:to>
                                    </p:set>
                                    <p:anim calcmode="lin" valueType="num">
                                      <p:cBhvr additive="base">
                                        <p:cTn id="18" dur="1000" fill="hold"/>
                                        <p:tgtEl>
                                          <p:spTgt spid="96"/>
                                        </p:tgtEl>
                                        <p:attrNameLst>
                                          <p:attrName>ppt_x</p:attrName>
                                        </p:attrNameLst>
                                      </p:cBhvr>
                                      <p:tavLst>
                                        <p:tav tm="0">
                                          <p:val>
                                            <p:strVal val="0-#ppt_w/2"/>
                                          </p:val>
                                        </p:tav>
                                        <p:tav tm="100000">
                                          <p:val>
                                            <p:strVal val="#ppt_x"/>
                                          </p:val>
                                        </p:tav>
                                      </p:tavLst>
                                    </p:anim>
                                    <p:anim calcmode="lin" valueType="num">
                                      <p:cBhvr additive="base">
                                        <p:cTn id="19" dur="1000" fill="hold"/>
                                        <p:tgtEl>
                                          <p:spTgt spid="96"/>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10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childTnLst>
                                </p:cTn>
                              </p:par>
                              <p:par>
                                <p:cTn id="29" presetID="10" presetClass="exit" presetSubtype="0" fill="hold" nodeType="withEffect">
                                  <p:stCondLst>
                                    <p:cond delay="0"/>
                                  </p:stCondLst>
                                  <p:childTnLst>
                                    <p:animEffect transition="out" filter="fade">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par>
                          <p:cTn id="32" fill="hold">
                            <p:stCondLst>
                              <p:cond delay="1000"/>
                            </p:stCondLst>
                            <p:childTnLst>
                              <p:par>
                                <p:cTn id="33" presetID="0" presetClass="path" presetSubtype="0" accel="50000" decel="50000" fill="hold" nodeType="afterEffect">
                                  <p:stCondLst>
                                    <p:cond delay="0"/>
                                  </p:stCondLst>
                                  <p:childTnLst>
                                    <p:animMotion origin="layout" path="M 3.33333E-6 -2.96296E-6 L -0.07726 -2.96296E-6 L -0.07726 0.08473 L -0.24289 0.08473 L -0.24289 0.16343 L -0.28907 0.16297 " pathEditMode="relative" rAng="0" ptsTypes="AAAAAA">
                                      <p:cBhvr>
                                        <p:cTn id="34" dur="1000" fill="hold"/>
                                        <p:tgtEl>
                                          <p:spTgt spid="90"/>
                                        </p:tgtEl>
                                        <p:attrNameLst>
                                          <p:attrName>ppt_x</p:attrName>
                                          <p:attrName>ppt_y</p:attrName>
                                        </p:attrNameLst>
                                      </p:cBhvr>
                                      <p:rCtr x="-14500" y="8200"/>
                                    </p:animMotion>
                                  </p:childTnLst>
                                </p:cTn>
                              </p:par>
                            </p:childTnLst>
                          </p:cTn>
                        </p:par>
                        <p:par>
                          <p:cTn id="35" fill="hold">
                            <p:stCondLst>
                              <p:cond delay="2000"/>
                            </p:stCondLst>
                            <p:childTnLst>
                              <p:par>
                                <p:cTn id="36" presetID="22" presetClass="entr" presetSubtype="2" fill="hold" nodeType="afterEffect">
                                  <p:stCondLst>
                                    <p:cond delay="0"/>
                                  </p:stCondLst>
                                  <p:childTnLst>
                                    <p:set>
                                      <p:cBhvr>
                                        <p:cTn id="37" dur="1" fill="hold">
                                          <p:stCondLst>
                                            <p:cond delay="0"/>
                                          </p:stCondLst>
                                        </p:cTn>
                                        <p:tgtEl>
                                          <p:spTgt spid="107"/>
                                        </p:tgtEl>
                                        <p:attrNameLst>
                                          <p:attrName>style.visibility</p:attrName>
                                        </p:attrNameLst>
                                      </p:cBhvr>
                                      <p:to>
                                        <p:strVal val="visible"/>
                                      </p:to>
                                    </p:set>
                                    <p:animEffect transition="in" filter="wipe(right)">
                                      <p:cBhvr>
                                        <p:cTn id="38" dur="500"/>
                                        <p:tgtEl>
                                          <p:spTgt spid="10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par>
                          <p:cTn id="44" fill="hold">
                            <p:stCondLst>
                              <p:cond delay="500"/>
                            </p:stCondLst>
                            <p:childTnLst>
                              <p:par>
                                <p:cTn id="45" presetID="10" presetClass="exit" presetSubtype="0" fill="hold" nodeType="after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par>
                          <p:cTn id="48" fill="hold">
                            <p:stCondLst>
                              <p:cond delay="1000"/>
                            </p:stCondLst>
                            <p:childTnLst>
                              <p:par>
                                <p:cTn id="49" presetID="0" presetClass="path" presetSubtype="0" accel="50000" decel="50000" fill="hold" nodeType="afterEffect">
                                  <p:stCondLst>
                                    <p:cond delay="0"/>
                                  </p:stCondLst>
                                  <p:childTnLst>
                                    <p:animMotion origin="layout" path="M -0.00035 0.00023 L -0.06212 5.28022E-7 L -0.06212 0.17022 L -0.12442 0.17022 " pathEditMode="relative" rAng="0" ptsTypes="AAAA">
                                      <p:cBhvr>
                                        <p:cTn id="50" dur="1000" fill="hold"/>
                                        <p:tgtEl>
                                          <p:spTgt spid="86"/>
                                        </p:tgtEl>
                                        <p:attrNameLst>
                                          <p:attrName>ppt_x</p:attrName>
                                          <p:attrName>ppt_y</p:attrName>
                                        </p:attrNameLst>
                                      </p:cBhvr>
                                      <p:rCtr x="-6212" y="8476"/>
                                    </p:animMotion>
                                  </p:childTnLst>
                                </p:cTn>
                              </p:par>
                            </p:childTnLst>
                          </p:cTn>
                        </p:par>
                        <p:par>
                          <p:cTn id="51" fill="hold">
                            <p:stCondLst>
                              <p:cond delay="2000"/>
                            </p:stCondLst>
                            <p:childTnLst>
                              <p:par>
                                <p:cTn id="52" presetID="22" presetClass="entr" presetSubtype="2" fill="hold" grpId="0" nodeType="afterEffect">
                                  <p:stCondLst>
                                    <p:cond delay="0"/>
                                  </p:stCondLst>
                                  <p:childTnLst>
                                    <p:set>
                                      <p:cBhvr>
                                        <p:cTn id="53" dur="1" fill="hold">
                                          <p:stCondLst>
                                            <p:cond delay="0"/>
                                          </p:stCondLst>
                                        </p:cTn>
                                        <p:tgtEl>
                                          <p:spTgt spid="110"/>
                                        </p:tgtEl>
                                        <p:attrNameLst>
                                          <p:attrName>style.visibility</p:attrName>
                                        </p:attrNameLst>
                                      </p:cBhvr>
                                      <p:to>
                                        <p:strVal val="visible"/>
                                      </p:to>
                                    </p:set>
                                    <p:animEffect transition="in" filter="wipe(right)">
                                      <p:cBhvr>
                                        <p:cTn id="54"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bwMode="gray">
          <a:xfrm>
            <a:off x="453242" y="1077842"/>
            <a:ext cx="7898278" cy="4762125"/>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19"/>
          <p:cNvGrpSpPr/>
          <p:nvPr/>
        </p:nvGrpSpPr>
        <p:grpSpPr>
          <a:xfrm>
            <a:off x="3089085" y="2062377"/>
            <a:ext cx="4248571" cy="3451947"/>
            <a:chOff x="3089085" y="2062377"/>
            <a:chExt cx="4248571" cy="3451947"/>
          </a:xfrm>
        </p:grpSpPr>
        <p:grpSp>
          <p:nvGrpSpPr>
            <p:cNvPr id="3" name="Group 288"/>
            <p:cNvGrpSpPr/>
            <p:nvPr/>
          </p:nvGrpSpPr>
          <p:grpSpPr bwMode="gray">
            <a:xfrm>
              <a:off x="3089085" y="2062377"/>
              <a:ext cx="4248571" cy="3451947"/>
              <a:chOff x="3176865" y="2080187"/>
              <a:chExt cx="4248571" cy="3451947"/>
            </a:xfrm>
          </p:grpSpPr>
          <p:cxnSp>
            <p:nvCxnSpPr>
              <p:cNvPr id="132" name="Straight Connector 131"/>
              <p:cNvCxnSpPr/>
              <p:nvPr/>
            </p:nvCxnSpPr>
            <p:spPr bwMode="gray">
              <a:xfrm>
                <a:off x="3176865" y="2513798"/>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gray">
              <a:xfrm>
                <a:off x="4126708" y="2081406"/>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gray">
              <a:xfrm flipH="1">
                <a:off x="5314201" y="2512579"/>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gray">
              <a:xfrm flipH="1">
                <a:off x="5237417" y="2080187"/>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gray">
              <a:xfrm flipH="1" flipV="1">
                <a:off x="5320297" y="4114413"/>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gray">
              <a:xfrm flipH="1" flipV="1">
                <a:off x="5243513" y="4560779"/>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gray">
              <a:xfrm flipV="1">
                <a:off x="3182961" y="4115632"/>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gray">
              <a:xfrm flipV="1">
                <a:off x="4132804" y="4561998"/>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p:nvPr/>
          </p:nvGrpSpPr>
          <p:grpSpPr bwMode="gray">
            <a:xfrm>
              <a:off x="3155150" y="2127867"/>
              <a:ext cx="4116441" cy="3320968"/>
              <a:chOff x="3242930" y="2145677"/>
              <a:chExt cx="4116441" cy="3320968"/>
            </a:xfrm>
          </p:grpSpPr>
          <p:cxnSp>
            <p:nvCxnSpPr>
              <p:cNvPr id="124" name="Straight Connector 123"/>
              <p:cNvCxnSpPr/>
              <p:nvPr/>
            </p:nvCxnSpPr>
            <p:spPr bwMode="gray">
              <a:xfrm rot="16200000" flipH="1">
                <a:off x="3040912" y="2796361"/>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gray">
              <a:xfrm rot="16200000" flipH="1">
                <a:off x="4091506" y="2262706"/>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gray">
              <a:xfrm rot="5400000">
                <a:off x="6566466" y="2795142"/>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gray">
              <a:xfrm rot="5400000">
                <a:off x="5222595" y="2261487"/>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gray">
              <a:xfrm rot="16200000" flipV="1">
                <a:off x="6572562" y="4231169"/>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gray">
              <a:xfrm rot="16200000" flipV="1">
                <a:off x="5320162" y="4390603"/>
                <a:ext cx="1289084" cy="86056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gray">
              <a:xfrm rot="5400000" flipH="1" flipV="1">
                <a:off x="3047008" y="4232388"/>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gray">
              <a:xfrm rot="5400000" flipH="1" flipV="1">
                <a:off x="4097602" y="4300351"/>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23" name="Straight Connector 122"/>
            <p:cNvCxnSpPr/>
            <p:nvPr/>
          </p:nvCxnSpPr>
          <p:spPr bwMode="gray">
            <a:xfrm rot="5400000">
              <a:off x="5095381" y="3350446"/>
              <a:ext cx="227104"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144"/>
          <p:cNvGrpSpPr/>
          <p:nvPr/>
        </p:nvGrpSpPr>
        <p:grpSpPr bwMode="gray">
          <a:xfrm>
            <a:off x="2847739" y="1793269"/>
            <a:ext cx="4783155" cy="1019291"/>
            <a:chOff x="2957465" y="1811079"/>
            <a:chExt cx="4783155" cy="1019291"/>
          </a:xfrm>
        </p:grpSpPr>
        <p:pic>
          <p:nvPicPr>
            <p:cNvPr id="645" name="Picture 644" descr="wla422-432-522.png"/>
            <p:cNvPicPr>
              <a:picLocks noChangeAspect="1"/>
            </p:cNvPicPr>
            <p:nvPr/>
          </p:nvPicPr>
          <p:blipFill>
            <a:blip r:embed="rId3" cstate="print"/>
            <a:stretch>
              <a:fillRect/>
            </a:stretch>
          </p:blipFill>
          <p:spPr bwMode="gray">
            <a:xfrm>
              <a:off x="2957465" y="2286000"/>
              <a:ext cx="494690" cy="544370"/>
            </a:xfrm>
            <a:prstGeom prst="rect">
              <a:avLst/>
            </a:prstGeom>
          </p:spPr>
        </p:pic>
        <p:pic>
          <p:nvPicPr>
            <p:cNvPr id="646" name="Picture 645" descr="wla422-432-522.png"/>
            <p:cNvPicPr>
              <a:picLocks noChangeAspect="1"/>
            </p:cNvPicPr>
            <p:nvPr/>
          </p:nvPicPr>
          <p:blipFill>
            <a:blip r:embed="rId3" cstate="print"/>
            <a:stretch>
              <a:fillRect/>
            </a:stretch>
          </p:blipFill>
          <p:spPr bwMode="gray">
            <a:xfrm>
              <a:off x="3896674" y="1811079"/>
              <a:ext cx="494690" cy="544370"/>
            </a:xfrm>
            <a:prstGeom prst="rect">
              <a:avLst/>
            </a:prstGeom>
          </p:spPr>
        </p:pic>
        <p:pic>
          <p:nvPicPr>
            <p:cNvPr id="648" name="Picture 647" descr="wla422-432-522.png"/>
            <p:cNvPicPr>
              <a:picLocks noChangeAspect="1"/>
            </p:cNvPicPr>
            <p:nvPr/>
          </p:nvPicPr>
          <p:blipFill>
            <a:blip r:embed="rId3" cstate="print"/>
            <a:stretch>
              <a:fillRect/>
            </a:stretch>
          </p:blipFill>
          <p:spPr bwMode="gray">
            <a:xfrm>
              <a:off x="6274823" y="1818168"/>
              <a:ext cx="494690" cy="544370"/>
            </a:xfrm>
            <a:prstGeom prst="rect">
              <a:avLst/>
            </a:prstGeom>
          </p:spPr>
        </p:pic>
        <p:pic>
          <p:nvPicPr>
            <p:cNvPr id="649" name="Picture 648" descr="wla422-432-522.png"/>
            <p:cNvPicPr>
              <a:picLocks noChangeAspect="1"/>
            </p:cNvPicPr>
            <p:nvPr/>
          </p:nvPicPr>
          <p:blipFill>
            <a:blip r:embed="rId3" cstate="print"/>
            <a:stretch>
              <a:fillRect/>
            </a:stretch>
          </p:blipFill>
          <p:spPr bwMode="gray">
            <a:xfrm>
              <a:off x="7245930" y="2257647"/>
              <a:ext cx="494690" cy="544370"/>
            </a:xfrm>
            <a:prstGeom prst="rect">
              <a:avLst/>
            </a:prstGeom>
          </p:spPr>
        </p:pic>
      </p:grpSp>
      <p:pic>
        <p:nvPicPr>
          <p:cNvPr id="643" name="Picture 642" descr="wla422-432-522.png"/>
          <p:cNvPicPr>
            <a:picLocks noChangeAspect="1"/>
          </p:cNvPicPr>
          <p:nvPr/>
        </p:nvPicPr>
        <p:blipFill>
          <a:blip r:embed="rId3" cstate="print"/>
          <a:stretch>
            <a:fillRect/>
          </a:stretch>
        </p:blipFill>
        <p:spPr bwMode="gray">
          <a:xfrm>
            <a:off x="6155328" y="5270115"/>
            <a:ext cx="494690" cy="544370"/>
          </a:xfrm>
          <a:prstGeom prst="rect">
            <a:avLst/>
          </a:prstGeom>
        </p:spPr>
      </p:pic>
      <p:pic>
        <p:nvPicPr>
          <p:cNvPr id="644" name="Picture 643" descr="wla422-432-522.png"/>
          <p:cNvPicPr>
            <a:picLocks noChangeAspect="1"/>
          </p:cNvPicPr>
          <p:nvPr/>
        </p:nvPicPr>
        <p:blipFill>
          <a:blip r:embed="rId3" cstate="print"/>
          <a:stretch>
            <a:fillRect/>
          </a:stretch>
        </p:blipFill>
        <p:spPr bwMode="gray">
          <a:xfrm>
            <a:off x="7139749" y="4869622"/>
            <a:ext cx="494690" cy="544370"/>
          </a:xfrm>
          <a:prstGeom prst="rect">
            <a:avLst/>
          </a:prstGeom>
        </p:spPr>
      </p:pic>
      <p:pic>
        <p:nvPicPr>
          <p:cNvPr id="449" name="Picture 22" descr="cloud1b.png"/>
          <p:cNvPicPr preferRelativeResize="0">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662394" y="2158435"/>
            <a:ext cx="4930016" cy="3120250"/>
          </a:xfrm>
          <a:prstGeom prst="rect">
            <a:avLst/>
          </a:prstGeom>
          <a:noFill/>
          <a:ln w="9525">
            <a:noFill/>
            <a:miter lim="800000"/>
            <a:headEnd/>
            <a:tailEnd/>
          </a:ln>
        </p:spPr>
      </p:pic>
      <p:cxnSp>
        <p:nvCxnSpPr>
          <p:cNvPr id="450" name="Straight Connector 449"/>
          <p:cNvCxnSpPr/>
          <p:nvPr/>
        </p:nvCxnSpPr>
        <p:spPr bwMode="gray">
          <a:xfrm rot="16200000" flipH="1">
            <a:off x="5172116" y="3267974"/>
            <a:ext cx="74417" cy="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247"/>
          <p:cNvGrpSpPr/>
          <p:nvPr/>
        </p:nvGrpSpPr>
        <p:grpSpPr bwMode="gray">
          <a:xfrm>
            <a:off x="3670677" y="3396663"/>
            <a:ext cx="3091889" cy="816219"/>
            <a:chOff x="3716122" y="3132355"/>
            <a:chExt cx="3091889" cy="816219"/>
          </a:xfrm>
        </p:grpSpPr>
        <p:sp>
          <p:nvSpPr>
            <p:cNvPr id="476" name="Freeform 475"/>
            <p:cNvSpPr/>
            <p:nvPr/>
          </p:nvSpPr>
          <p:spPr bwMode="gray">
            <a:xfrm>
              <a:off x="3716122" y="3132356"/>
              <a:ext cx="1126541" cy="706924"/>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5" name="Freeform 474"/>
            <p:cNvSpPr/>
            <p:nvPr/>
          </p:nvSpPr>
          <p:spPr bwMode="gray">
            <a:xfrm flipH="1">
              <a:off x="5681470" y="3132355"/>
              <a:ext cx="1126541" cy="730030"/>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3" name="Straight Connector 472"/>
            <p:cNvCxnSpPr/>
            <p:nvPr/>
          </p:nvCxnSpPr>
          <p:spPr bwMode="gray">
            <a:xfrm rot="5400000">
              <a:off x="4905999" y="3597047"/>
              <a:ext cx="698525" cy="45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9699" name="Rectangle 17"/>
          <p:cNvSpPr>
            <a:spLocks noGrp="1" noChangeArrowheads="1"/>
          </p:cNvSpPr>
          <p:nvPr>
            <p:ph type="title"/>
          </p:nvPr>
        </p:nvSpPr>
        <p:spPr bwMode="gray"/>
        <p:txBody>
          <a:bodyPr/>
          <a:lstStyle/>
          <a:p>
            <a:r>
              <a:rPr lang="en-US" dirty="0"/>
              <a:t>How clients are assigned primary and secondary controllers</a:t>
            </a:r>
            <a:endParaRPr lang="en-US" dirty="0" smtClean="0"/>
          </a:p>
        </p:txBody>
      </p:sp>
      <p:sp>
        <p:nvSpPr>
          <p:cNvPr id="169" name="Rectangle 23"/>
          <p:cNvSpPr>
            <a:spLocks noChangeArrowheads="1"/>
          </p:cNvSpPr>
          <p:nvPr/>
        </p:nvSpPr>
        <p:spPr bwMode="gray">
          <a:xfrm>
            <a:off x="4366935" y="4454239"/>
            <a:ext cx="1697988" cy="590931"/>
          </a:xfrm>
          <a:prstGeom prst="rect">
            <a:avLst/>
          </a:prstGeom>
          <a:noFill/>
          <a:ln w="9525" algn="ctr">
            <a:noFill/>
            <a:miter lim="800000"/>
            <a:headEnd/>
            <a:tailEnd/>
          </a:ln>
        </p:spPr>
        <p:txBody>
          <a:bodyPr wrap="square">
            <a:spAutoFit/>
          </a:bodyPr>
          <a:lstStyle/>
          <a:p>
            <a:pPr algn="ctr">
              <a:lnSpc>
                <a:spcPct val="90000"/>
              </a:lnSpc>
              <a:defRPr/>
            </a:pPr>
            <a:r>
              <a:rPr lang="en-US" sz="1200" b="1" dirty="0">
                <a:latin typeface="+mn-lt"/>
                <a:ea typeface="MS PGothic" pitchFamily="34" charset="-128"/>
              </a:rPr>
              <a:t>Client </a:t>
            </a:r>
            <a:r>
              <a:rPr lang="en-US" sz="1200" b="1" dirty="0" smtClean="0">
                <a:latin typeface="+mn-lt"/>
                <a:ea typeface="MS PGothic" pitchFamily="34" charset="-128"/>
              </a:rPr>
              <a:t/>
            </a:r>
            <a:br>
              <a:rPr lang="en-US" sz="1200" b="1" dirty="0" smtClean="0">
                <a:latin typeface="+mn-lt"/>
                <a:ea typeface="MS PGothic" pitchFamily="34" charset="-128"/>
              </a:rPr>
            </a:br>
            <a:r>
              <a:rPr lang="en-US" sz="1200" b="1" dirty="0" smtClean="0">
                <a:latin typeface="+mn-lt"/>
                <a:ea typeface="MS PGothic" pitchFamily="34" charset="-128"/>
              </a:rPr>
              <a:t>Session</a:t>
            </a:r>
            <a:br>
              <a:rPr lang="en-US" sz="1200" b="1" dirty="0" smtClean="0">
                <a:latin typeface="+mn-lt"/>
                <a:ea typeface="MS PGothic" pitchFamily="34" charset="-128"/>
              </a:rPr>
            </a:br>
            <a:r>
              <a:rPr lang="en-US" sz="1200" b="1" dirty="0" smtClean="0">
                <a:latin typeface="+mn-lt"/>
                <a:ea typeface="MS PGothic" pitchFamily="34" charset="-128"/>
              </a:rPr>
              <a:t>State</a:t>
            </a:r>
            <a:endParaRPr lang="en-US" sz="1200" b="1" dirty="0">
              <a:latin typeface="+mn-lt"/>
              <a:ea typeface="MS PGothic" pitchFamily="34" charset="-128"/>
            </a:endParaRPr>
          </a:p>
        </p:txBody>
      </p:sp>
      <p:grpSp>
        <p:nvGrpSpPr>
          <p:cNvPr id="7" name="Group 169"/>
          <p:cNvGrpSpPr/>
          <p:nvPr/>
        </p:nvGrpSpPr>
        <p:grpSpPr bwMode="gray">
          <a:xfrm>
            <a:off x="1823675" y="1196268"/>
            <a:ext cx="3019636" cy="972718"/>
            <a:chOff x="1155404" y="1175423"/>
            <a:chExt cx="3019636" cy="1177918"/>
          </a:xfrm>
        </p:grpSpPr>
        <p:sp>
          <p:nvSpPr>
            <p:cNvPr id="171" name="Rounded Rectangular Callout 170"/>
            <p:cNvSpPr/>
            <p:nvPr/>
          </p:nvSpPr>
          <p:spPr bwMode="gray">
            <a:xfrm>
              <a:off x="1155404" y="1362741"/>
              <a:ext cx="2874336" cy="990600"/>
            </a:xfrm>
            <a:prstGeom prst="wedgeRoundRectCallout">
              <a:avLst>
                <a:gd name="adj1" fmla="val -2677"/>
                <a:gd name="adj2" fmla="val 23227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Primary controller</a:t>
              </a:r>
              <a:br>
                <a:rPr lang="en-US" sz="1400" b="1" dirty="0" smtClean="0"/>
              </a:br>
              <a:r>
                <a:rPr lang="en-US" sz="1400" b="1" dirty="0" smtClean="0"/>
                <a:t>authenticates/</a:t>
              </a:r>
              <a:br>
                <a:rPr lang="en-US" sz="1400" b="1" dirty="0" smtClean="0"/>
              </a:br>
              <a:r>
                <a:rPr lang="en-US" sz="1400" b="1" dirty="0" smtClean="0"/>
                <a:t>authorizes client</a:t>
              </a:r>
            </a:p>
          </p:txBody>
        </p:sp>
        <p:sp>
          <p:nvSpPr>
            <p:cNvPr id="172" name="Oval 171"/>
            <p:cNvSpPr/>
            <p:nvPr/>
          </p:nvSpPr>
          <p:spPr bwMode="gray">
            <a:xfrm>
              <a:off x="3792268" y="1175423"/>
              <a:ext cx="382772" cy="456885"/>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pic>
        <p:nvPicPr>
          <p:cNvPr id="196" name="Picture 195" descr="Wireless Laptop.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521741" y="2033430"/>
            <a:ext cx="906798" cy="781720"/>
          </a:xfrm>
          <a:prstGeom prst="rect">
            <a:avLst/>
          </a:prstGeom>
          <a:noFill/>
          <a:ln w="9525">
            <a:noFill/>
            <a:miter lim="800000"/>
            <a:headEnd/>
            <a:tailEnd/>
          </a:ln>
        </p:spPr>
      </p:pic>
      <p:pic>
        <p:nvPicPr>
          <p:cNvPr id="197" name="Picture 196" descr="Lightning.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rot="7319128">
            <a:off x="1415030" y="2621542"/>
            <a:ext cx="287337" cy="1535113"/>
          </a:xfrm>
          <a:prstGeom prst="rect">
            <a:avLst/>
          </a:prstGeom>
          <a:noFill/>
          <a:ln w="9525">
            <a:noFill/>
            <a:miter lim="800000"/>
            <a:headEnd/>
            <a:tailEnd/>
          </a:ln>
        </p:spPr>
      </p:pic>
      <p:pic>
        <p:nvPicPr>
          <p:cNvPr id="640" name="Picture 639" descr="wla422-432-522.png"/>
          <p:cNvPicPr>
            <a:picLocks noChangeAspect="1"/>
          </p:cNvPicPr>
          <p:nvPr/>
        </p:nvPicPr>
        <p:blipFill>
          <a:blip r:embed="rId3" cstate="print"/>
          <a:stretch>
            <a:fillRect/>
          </a:stretch>
        </p:blipFill>
        <p:spPr bwMode="gray">
          <a:xfrm>
            <a:off x="2872548" y="4887344"/>
            <a:ext cx="494690" cy="544370"/>
          </a:xfrm>
          <a:prstGeom prst="rect">
            <a:avLst/>
          </a:prstGeom>
        </p:spPr>
      </p:pic>
      <p:sp>
        <p:nvSpPr>
          <p:cNvPr id="221" name="Rectangle 23"/>
          <p:cNvSpPr>
            <a:spLocks noChangeArrowheads="1"/>
          </p:cNvSpPr>
          <p:nvPr/>
        </p:nvSpPr>
        <p:spPr bwMode="gray">
          <a:xfrm>
            <a:off x="1521970" y="3151650"/>
            <a:ext cx="1697988" cy="590931"/>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Client</a:t>
            </a:r>
            <a:br>
              <a:rPr lang="en-US" sz="1200" b="1" dirty="0" smtClean="0">
                <a:latin typeface="+mn-lt"/>
                <a:ea typeface="MS PGothic" pitchFamily="34" charset="-128"/>
              </a:rPr>
            </a:br>
            <a:r>
              <a:rPr lang="en-US" sz="1200" b="1" dirty="0" smtClean="0">
                <a:latin typeface="+mn-lt"/>
                <a:ea typeface="MS PGothic" pitchFamily="34" charset="-128"/>
              </a:rPr>
              <a:t>Session</a:t>
            </a:r>
            <a:br>
              <a:rPr lang="en-US" sz="1200" b="1" dirty="0" smtClean="0">
                <a:latin typeface="+mn-lt"/>
                <a:ea typeface="MS PGothic" pitchFamily="34" charset="-128"/>
              </a:rPr>
            </a:br>
            <a:r>
              <a:rPr lang="en-US" sz="1200" b="1" dirty="0" smtClean="0">
                <a:latin typeface="+mn-lt"/>
                <a:ea typeface="MS PGothic" pitchFamily="34" charset="-128"/>
              </a:rPr>
              <a:t>State</a:t>
            </a:r>
            <a:endParaRPr lang="en-US" sz="1200" b="1" dirty="0">
              <a:latin typeface="+mn-lt"/>
              <a:ea typeface="MS PGothic" pitchFamily="34" charset="-128"/>
            </a:endParaRPr>
          </a:p>
        </p:txBody>
      </p:sp>
      <p:pic>
        <p:nvPicPr>
          <p:cNvPr id="641" name="Picture 640" descr="wla422-432-522.png"/>
          <p:cNvPicPr>
            <a:picLocks noChangeAspect="1"/>
          </p:cNvPicPr>
          <p:nvPr/>
        </p:nvPicPr>
        <p:blipFill>
          <a:blip r:embed="rId3" cstate="print"/>
          <a:stretch>
            <a:fillRect/>
          </a:stretch>
        </p:blipFill>
        <p:spPr bwMode="gray">
          <a:xfrm>
            <a:off x="3790493" y="5273660"/>
            <a:ext cx="494690" cy="544370"/>
          </a:xfrm>
          <a:prstGeom prst="rect">
            <a:avLst/>
          </a:prstGeom>
        </p:spPr>
      </p:pic>
      <p:grpSp>
        <p:nvGrpSpPr>
          <p:cNvPr id="8" name="Group 234"/>
          <p:cNvGrpSpPr/>
          <p:nvPr/>
        </p:nvGrpSpPr>
        <p:grpSpPr bwMode="gray">
          <a:xfrm>
            <a:off x="5893611" y="1562963"/>
            <a:ext cx="2353087" cy="1289543"/>
            <a:chOff x="477577" y="3608463"/>
            <a:chExt cx="2353087" cy="1289543"/>
          </a:xfrm>
        </p:grpSpPr>
        <p:sp>
          <p:nvSpPr>
            <p:cNvPr id="212" name="Rounded Rectangular Callout 211"/>
            <p:cNvSpPr/>
            <p:nvPr/>
          </p:nvSpPr>
          <p:spPr bwMode="gray">
            <a:xfrm>
              <a:off x="601510" y="3871967"/>
              <a:ext cx="2229154" cy="1026039"/>
            </a:xfrm>
            <a:prstGeom prst="wedgeRoundRectCallout">
              <a:avLst>
                <a:gd name="adj1" fmla="val -63171"/>
                <a:gd name="adj2" fmla="val 17113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Primary propagates session details to backup controller</a:t>
              </a:r>
              <a:br>
                <a:rPr lang="en-US" sz="1400" b="1" dirty="0" smtClean="0"/>
              </a:br>
              <a:r>
                <a:rPr lang="en-US" sz="1400" b="1" dirty="0" smtClean="0"/>
                <a:t>for use during failure</a:t>
              </a:r>
            </a:p>
          </p:txBody>
        </p:sp>
        <p:sp>
          <p:nvSpPr>
            <p:cNvPr id="213" name="Oval 212"/>
            <p:cNvSpPr/>
            <p:nvPr/>
          </p:nvSpPr>
          <p:spPr bwMode="gray">
            <a:xfrm>
              <a:off x="477577" y="3608463"/>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9" name="Group 123"/>
          <p:cNvGrpSpPr/>
          <p:nvPr/>
        </p:nvGrpSpPr>
        <p:grpSpPr bwMode="gray">
          <a:xfrm>
            <a:off x="232510" y="4873586"/>
            <a:ext cx="2998269" cy="965629"/>
            <a:chOff x="499842" y="1214051"/>
            <a:chExt cx="2998269" cy="965629"/>
          </a:xfrm>
        </p:grpSpPr>
        <p:sp>
          <p:nvSpPr>
            <p:cNvPr id="166" name="Rounded Rectangular Callout 165"/>
            <p:cNvSpPr/>
            <p:nvPr/>
          </p:nvSpPr>
          <p:spPr bwMode="gray">
            <a:xfrm>
              <a:off x="623775" y="1350340"/>
              <a:ext cx="2874336" cy="829340"/>
            </a:xfrm>
            <a:prstGeom prst="wedgeRoundRectCallout">
              <a:avLst>
                <a:gd name="adj1" fmla="val -8747"/>
                <a:gd name="adj2" fmla="val -220309"/>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A new client associates</a:t>
              </a:r>
              <a:br>
                <a:rPr lang="en-US" sz="1400" b="1" dirty="0" smtClean="0"/>
              </a:br>
              <a:r>
                <a:rPr lang="en-US" sz="1400" b="1" dirty="0" smtClean="0"/>
                <a:t>to the system</a:t>
              </a:r>
            </a:p>
          </p:txBody>
        </p:sp>
        <p:sp>
          <p:nvSpPr>
            <p:cNvPr id="167" name="Oval 166"/>
            <p:cNvSpPr/>
            <p:nvPr/>
          </p:nvSpPr>
          <p:spPr bwMode="gray">
            <a:xfrm>
              <a:off x="499842" y="121405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cxnSp>
        <p:nvCxnSpPr>
          <p:cNvPr id="141" name="Straight Connector 140"/>
          <p:cNvCxnSpPr/>
          <p:nvPr/>
        </p:nvCxnSpPr>
        <p:spPr>
          <a:xfrm>
            <a:off x="2500685" y="4157465"/>
            <a:ext cx="1216550"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2" name="Rectangle 21"/>
          <p:cNvSpPr>
            <a:spLocks noChangeArrowheads="1"/>
          </p:cNvSpPr>
          <p:nvPr/>
        </p:nvSpPr>
        <p:spPr bwMode="gray">
          <a:xfrm>
            <a:off x="4593051" y="4226708"/>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sp>
        <p:nvSpPr>
          <p:cNvPr id="463" name="Rectangle 21"/>
          <p:cNvSpPr>
            <a:spLocks noChangeArrowheads="1"/>
          </p:cNvSpPr>
          <p:nvPr/>
        </p:nvSpPr>
        <p:spPr bwMode="gray">
          <a:xfrm>
            <a:off x="6180851" y="4206043"/>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sp>
        <p:nvSpPr>
          <p:cNvPr id="465" name="Rectangle 21"/>
          <p:cNvSpPr>
            <a:spLocks noChangeArrowheads="1"/>
          </p:cNvSpPr>
          <p:nvPr/>
        </p:nvSpPr>
        <p:spPr bwMode="gray">
          <a:xfrm>
            <a:off x="3047782" y="4205824"/>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pic>
        <p:nvPicPr>
          <p:cNvPr id="464"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6180849" y="4072153"/>
            <a:ext cx="1221051" cy="172720"/>
          </a:xfrm>
          <a:prstGeom prst="rect">
            <a:avLst/>
          </a:prstGeom>
          <a:noFill/>
          <a:ln w="9525">
            <a:noFill/>
            <a:miter lim="800000"/>
            <a:headEnd/>
            <a:tailEnd/>
          </a:ln>
        </p:spPr>
      </p:pic>
      <p:pic>
        <p:nvPicPr>
          <p:cNvPr id="77" name="Picture 76" descr="Single ID Card.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419471" y="3630050"/>
            <a:ext cx="503237" cy="352425"/>
          </a:xfrm>
          <a:prstGeom prst="rect">
            <a:avLst/>
          </a:prstGeom>
          <a:noFill/>
          <a:ln w="9525">
            <a:noFill/>
            <a:miter lim="800000"/>
            <a:headEnd/>
            <a:tailEnd/>
          </a:ln>
        </p:spPr>
      </p:pic>
      <p:cxnSp>
        <p:nvCxnSpPr>
          <p:cNvPr id="85" name="Straight Connector 84"/>
          <p:cNvCxnSpPr/>
          <p:nvPr/>
        </p:nvCxnSpPr>
        <p:spPr>
          <a:xfrm>
            <a:off x="2500685" y="3879601"/>
            <a:ext cx="1216550"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466"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047780" y="4070523"/>
            <a:ext cx="1221051" cy="172720"/>
          </a:xfrm>
          <a:prstGeom prst="rect">
            <a:avLst/>
          </a:prstGeom>
          <a:noFill/>
          <a:ln w="9525">
            <a:noFill/>
            <a:miter lim="800000"/>
            <a:headEnd/>
            <a:tailEnd/>
          </a:ln>
        </p:spPr>
      </p:pic>
      <p:sp>
        <p:nvSpPr>
          <p:cNvPr id="86" name="Freeform 85"/>
          <p:cNvSpPr/>
          <p:nvPr/>
        </p:nvSpPr>
        <p:spPr>
          <a:xfrm flipV="1">
            <a:off x="3594640" y="3882358"/>
            <a:ext cx="1117587" cy="0"/>
          </a:xfrm>
          <a:custGeom>
            <a:avLst/>
            <a:gdLst>
              <a:gd name="connsiteX0" fmla="*/ 139147 w 377687"/>
              <a:gd name="connsiteY0" fmla="*/ 0 h 1021742"/>
              <a:gd name="connsiteX1" fmla="*/ 0 w 377687"/>
              <a:gd name="connsiteY1" fmla="*/ 0 h 1021742"/>
              <a:gd name="connsiteX2" fmla="*/ 0 w 377687"/>
              <a:gd name="connsiteY2" fmla="*/ 1021742 h 1021742"/>
              <a:gd name="connsiteX3" fmla="*/ 377687 w 377687"/>
              <a:gd name="connsiteY3" fmla="*/ 1021742 h 1021742"/>
              <a:gd name="connsiteX0" fmla="*/ 139147 w 139147"/>
              <a:gd name="connsiteY0" fmla="*/ 0 h 1021742"/>
              <a:gd name="connsiteX1" fmla="*/ 0 w 139147"/>
              <a:gd name="connsiteY1" fmla="*/ 0 h 1021742"/>
              <a:gd name="connsiteX2" fmla="*/ 0 w 139147"/>
              <a:gd name="connsiteY2" fmla="*/ 1021742 h 1021742"/>
              <a:gd name="connsiteX0" fmla="*/ 249807 w 249807"/>
              <a:gd name="connsiteY0" fmla="*/ 0 h 1021742"/>
              <a:gd name="connsiteX1" fmla="*/ 0 w 249807"/>
              <a:gd name="connsiteY1" fmla="*/ 0 h 1021742"/>
              <a:gd name="connsiteX2" fmla="*/ 0 w 249807"/>
              <a:gd name="connsiteY2" fmla="*/ 1021742 h 1021742"/>
              <a:gd name="connsiteX0" fmla="*/ 249807 w 249807"/>
              <a:gd name="connsiteY0" fmla="*/ 0 h 0"/>
              <a:gd name="connsiteX1" fmla="*/ 0 w 249807"/>
              <a:gd name="connsiteY1" fmla="*/ 0 h 0"/>
            </a:gdLst>
            <a:ahLst/>
            <a:cxnLst>
              <a:cxn ang="0">
                <a:pos x="connsiteX0" y="connsiteY0"/>
              </a:cxn>
              <a:cxn ang="0">
                <a:pos x="connsiteX1" y="connsiteY1"/>
              </a:cxn>
            </a:cxnLst>
            <a:rect l="l" t="t" r="r" b="b"/>
            <a:pathLst>
              <a:path w="249807">
                <a:moveTo>
                  <a:pt x="249807" y="0"/>
                </a:moveTo>
                <a:lnTo>
                  <a:pt x="0"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2538413" y="4176714"/>
            <a:ext cx="2062162" cy="452438"/>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63"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4593049" y="4072079"/>
            <a:ext cx="1221051" cy="172720"/>
          </a:xfrm>
          <a:prstGeom prst="rect">
            <a:avLst/>
          </a:prstGeom>
          <a:noFill/>
          <a:ln w="9525">
            <a:noFill/>
            <a:miter lim="800000"/>
            <a:headEnd/>
            <a:tailEnd/>
          </a:ln>
        </p:spPr>
      </p:pic>
      <p:grpSp>
        <p:nvGrpSpPr>
          <p:cNvPr id="10" name="Group 316"/>
          <p:cNvGrpSpPr/>
          <p:nvPr/>
        </p:nvGrpSpPr>
        <p:grpSpPr bwMode="gray">
          <a:xfrm>
            <a:off x="4288355" y="3305184"/>
            <a:ext cx="1841938" cy="537069"/>
            <a:chOff x="3607411" y="3771358"/>
            <a:chExt cx="2061288" cy="601028"/>
          </a:xfrm>
        </p:grpSpPr>
        <p:pic>
          <p:nvPicPr>
            <p:cNvPr id="479" name="Picture 16" descr="wlc2800.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3730339" y="3771358"/>
              <a:ext cx="1815433" cy="320034"/>
            </a:xfrm>
            <a:prstGeom prst="rect">
              <a:avLst/>
            </a:prstGeom>
            <a:noFill/>
            <a:ln w="9525">
              <a:noFill/>
              <a:miter lim="800000"/>
              <a:headEnd/>
              <a:tailEnd/>
            </a:ln>
          </p:spPr>
        </p:pic>
        <p:sp>
          <p:nvSpPr>
            <p:cNvPr id="480"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wrap="square">
              <a:spAutoFit/>
            </a:bodyPr>
            <a:lstStyle/>
            <a:p>
              <a:pPr algn="ctr">
                <a:defRPr/>
              </a:pPr>
              <a:r>
                <a:rPr lang="en-US" sz="1200" b="1" dirty="0" smtClean="0">
                  <a:latin typeface="+mn-lt"/>
                  <a:ea typeface="MS PGothic" pitchFamily="34" charset="-128"/>
                </a:rPr>
                <a:t>Secondary </a:t>
              </a:r>
              <a:r>
                <a:rPr lang="en-US" sz="1200" b="1" dirty="0">
                  <a:latin typeface="+mn-lt"/>
                  <a:ea typeface="MS PGothic" pitchFamily="34" charset="-128"/>
                </a:rPr>
                <a:t>Seed </a:t>
              </a:r>
            </a:p>
          </p:txBody>
        </p:sp>
      </p:grpSp>
      <p:pic>
        <p:nvPicPr>
          <p:cNvPr id="88" name="Picture 87" descr="Single ID Card.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4436787" y="3819229"/>
            <a:ext cx="503237" cy="352425"/>
          </a:xfrm>
          <a:prstGeom prst="rect">
            <a:avLst/>
          </a:prstGeom>
          <a:noFill/>
          <a:ln w="9525">
            <a:noFill/>
            <a:miter lim="800000"/>
            <a:headEnd/>
            <a:tailEnd/>
          </a:ln>
        </p:spPr>
      </p:pic>
      <p:pic>
        <p:nvPicPr>
          <p:cNvPr id="140" name="Picture 139" descr="wla422-432-522.png"/>
          <p:cNvPicPr>
            <a:picLocks noChangeAspect="1"/>
          </p:cNvPicPr>
          <p:nvPr/>
        </p:nvPicPr>
        <p:blipFill>
          <a:blip r:embed="rId3" cstate="print"/>
          <a:stretch>
            <a:fillRect/>
          </a:stretch>
        </p:blipFill>
        <p:spPr bwMode="gray">
          <a:xfrm>
            <a:off x="2105844" y="3666004"/>
            <a:ext cx="494690" cy="544370"/>
          </a:xfrm>
          <a:prstGeom prst="rect">
            <a:avLst/>
          </a:prstGeom>
        </p:spPr>
      </p:pic>
      <p:grpSp>
        <p:nvGrpSpPr>
          <p:cNvPr id="11" name="Group 319"/>
          <p:cNvGrpSpPr/>
          <p:nvPr/>
        </p:nvGrpSpPr>
        <p:grpSpPr bwMode="gray">
          <a:xfrm>
            <a:off x="4284817" y="2642157"/>
            <a:ext cx="1841938" cy="560314"/>
            <a:chOff x="3817089" y="3281211"/>
            <a:chExt cx="1634856" cy="497318"/>
          </a:xfrm>
        </p:grpSpPr>
        <p:pic>
          <p:nvPicPr>
            <p:cNvPr id="452" name="Picture 16" descr="wlc2800.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3914586" y="3524703"/>
              <a:ext cx="1439863" cy="253826"/>
            </a:xfrm>
            <a:prstGeom prst="rect">
              <a:avLst/>
            </a:prstGeom>
            <a:noFill/>
            <a:ln w="9525">
              <a:noFill/>
              <a:miter lim="800000"/>
              <a:headEnd/>
              <a:tailEnd/>
            </a:ln>
          </p:spPr>
        </p:pic>
        <p:sp>
          <p:nvSpPr>
            <p:cNvPr id="453"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Primary Seed </a:t>
              </a:r>
              <a:endParaRPr lang="en-US" sz="1200" b="1" dirty="0">
                <a:latin typeface="+mn-lt"/>
                <a:ea typeface="MS PGothic" pitchFamily="34" charset="-128"/>
              </a:endParaRPr>
            </a:p>
          </p:txBody>
        </p:sp>
      </p:grpSp>
      <p:pic>
        <p:nvPicPr>
          <p:cNvPr id="78" name="Picture 77" descr="Single ID Card.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421745" y="3632324"/>
            <a:ext cx="503237" cy="352425"/>
          </a:xfrm>
          <a:prstGeom prst="rect">
            <a:avLst/>
          </a:prstGeom>
          <a:noFill/>
          <a:ln w="9525">
            <a:noFill/>
            <a:miter lim="800000"/>
            <a:headEnd/>
            <a:tailEnd/>
          </a:ln>
        </p:spPr>
      </p:pic>
    </p:spTree>
    <p:extLst>
      <p:ext uri="{BB962C8B-B14F-4D97-AF65-F5344CB8AC3E}">
        <p14:creationId xmlns:p14="http://schemas.microsoft.com/office/powerpoint/2010/main" val="36661003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 calcmode="lin" valueType="num">
                                      <p:cBhvr additive="base">
                                        <p:cTn id="11" dur="500" fill="hold"/>
                                        <p:tgtEl>
                                          <p:spTgt spid="196"/>
                                        </p:tgtEl>
                                        <p:attrNameLst>
                                          <p:attrName>ppt_x</p:attrName>
                                        </p:attrNameLst>
                                      </p:cBhvr>
                                      <p:tavLst>
                                        <p:tav tm="0">
                                          <p:val>
                                            <p:strVal val="0-#ppt_w/2"/>
                                          </p:val>
                                        </p:tav>
                                        <p:tav tm="100000">
                                          <p:val>
                                            <p:strVal val="#ppt_x"/>
                                          </p:val>
                                        </p:tav>
                                      </p:tavLst>
                                    </p:anim>
                                    <p:anim calcmode="lin" valueType="num">
                                      <p:cBhvr additive="base">
                                        <p:cTn id="12" dur="500" fill="hold"/>
                                        <p:tgtEl>
                                          <p:spTgt spid="19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1000"/>
                                        <p:tgtEl>
                                          <p:spTgt spid="19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xit" presetSubtype="0" fill="hold" nodeType="withEffect">
                                  <p:stCondLst>
                                    <p:cond delay="0"/>
                                  </p:stCondLst>
                                  <p:childTnLst>
                                    <p:animEffect transition="out" filter="fade">
                                      <p:cBhvr>
                                        <p:cTn id="23" dur="2000"/>
                                        <p:tgtEl>
                                          <p:spTgt spid="9"/>
                                        </p:tgtEl>
                                      </p:cBhvr>
                                    </p:animEffect>
                                    <p:set>
                                      <p:cBhvr>
                                        <p:cTn id="24" dur="1" fill="hold">
                                          <p:stCondLst>
                                            <p:cond delay="1999"/>
                                          </p:stCondLst>
                                        </p:cTn>
                                        <p:tgtEl>
                                          <p:spTgt spid="9"/>
                                        </p:tgtEl>
                                        <p:attrNameLst>
                                          <p:attrName>style.visibility</p:attrName>
                                        </p:attrNameLst>
                                      </p:cBhvr>
                                      <p:to>
                                        <p:strVal val="hidden"/>
                                      </p:to>
                                    </p:se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wipe(left)">
                                      <p:cBhvr>
                                        <p:cTn id="28" dur="500"/>
                                        <p:tgtEl>
                                          <p:spTgt spid="85"/>
                                        </p:tgtEl>
                                      </p:cBhvr>
                                    </p:animEffect>
                                  </p:childTnLst>
                                </p:cTn>
                              </p:par>
                            </p:childTnLst>
                          </p:cTn>
                        </p:par>
                        <p:par>
                          <p:cTn id="29" fill="hold">
                            <p:stCondLst>
                              <p:cond delay="2500"/>
                            </p:stCondLst>
                            <p:childTnLst>
                              <p:par>
                                <p:cTn id="30" presetID="53" presetClass="entr" presetSubtype="0"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 calcmode="lin" valueType="num">
                                      <p:cBhvr>
                                        <p:cTn id="32" dur="500" fill="hold"/>
                                        <p:tgtEl>
                                          <p:spTgt spid="78"/>
                                        </p:tgtEl>
                                        <p:attrNameLst>
                                          <p:attrName>ppt_w</p:attrName>
                                        </p:attrNameLst>
                                      </p:cBhvr>
                                      <p:tavLst>
                                        <p:tav tm="0">
                                          <p:val>
                                            <p:fltVal val="0"/>
                                          </p:val>
                                        </p:tav>
                                        <p:tav tm="100000">
                                          <p:val>
                                            <p:strVal val="#ppt_w"/>
                                          </p:val>
                                        </p:tav>
                                      </p:tavLst>
                                    </p:anim>
                                    <p:anim calcmode="lin" valueType="num">
                                      <p:cBhvr>
                                        <p:cTn id="33" dur="500" fill="hold"/>
                                        <p:tgtEl>
                                          <p:spTgt spid="78"/>
                                        </p:tgtEl>
                                        <p:attrNameLst>
                                          <p:attrName>ppt_h</p:attrName>
                                        </p:attrNameLst>
                                      </p:cBhvr>
                                      <p:tavLst>
                                        <p:tav tm="0">
                                          <p:val>
                                            <p:fltVal val="0"/>
                                          </p:val>
                                        </p:tav>
                                        <p:tav tm="100000">
                                          <p:val>
                                            <p:strVal val="#ppt_h"/>
                                          </p:val>
                                        </p:tav>
                                      </p:tavLst>
                                    </p:anim>
                                    <p:animEffect transition="in" filter="fade">
                                      <p:cBhvr>
                                        <p:cTn id="34" dur="500"/>
                                        <p:tgtEl>
                                          <p:spTgt spid="78"/>
                                        </p:tgtEl>
                                      </p:cBhvr>
                                    </p:animEffect>
                                  </p:childTnLst>
                                </p:cTn>
                              </p:par>
                            </p:childTnLst>
                          </p:cTn>
                        </p:par>
                        <p:par>
                          <p:cTn id="35" fill="hold">
                            <p:stCondLst>
                              <p:cond delay="3000"/>
                            </p:stCondLst>
                            <p:childTnLst>
                              <p:par>
                                <p:cTn id="36" presetID="53" presetClass="entr" presetSubtype="0" fill="hold" grpId="0" nodeType="afterEffect">
                                  <p:stCondLst>
                                    <p:cond delay="0"/>
                                  </p:stCondLst>
                                  <p:childTnLst>
                                    <p:set>
                                      <p:cBhvr>
                                        <p:cTn id="37" dur="1" fill="hold">
                                          <p:stCondLst>
                                            <p:cond delay="0"/>
                                          </p:stCondLst>
                                        </p:cTn>
                                        <p:tgtEl>
                                          <p:spTgt spid="221"/>
                                        </p:tgtEl>
                                        <p:attrNameLst>
                                          <p:attrName>style.visibility</p:attrName>
                                        </p:attrNameLst>
                                      </p:cBhvr>
                                      <p:to>
                                        <p:strVal val="visible"/>
                                      </p:to>
                                    </p:set>
                                    <p:anim calcmode="lin" valueType="num">
                                      <p:cBhvr>
                                        <p:cTn id="38" dur="500" fill="hold"/>
                                        <p:tgtEl>
                                          <p:spTgt spid="221"/>
                                        </p:tgtEl>
                                        <p:attrNameLst>
                                          <p:attrName>ppt_w</p:attrName>
                                        </p:attrNameLst>
                                      </p:cBhvr>
                                      <p:tavLst>
                                        <p:tav tm="0">
                                          <p:val>
                                            <p:fltVal val="0"/>
                                          </p:val>
                                        </p:tav>
                                        <p:tav tm="100000">
                                          <p:val>
                                            <p:strVal val="#ppt_w"/>
                                          </p:val>
                                        </p:tav>
                                      </p:tavLst>
                                    </p:anim>
                                    <p:anim calcmode="lin" valueType="num">
                                      <p:cBhvr>
                                        <p:cTn id="39" dur="500" fill="hold"/>
                                        <p:tgtEl>
                                          <p:spTgt spid="221"/>
                                        </p:tgtEl>
                                        <p:attrNameLst>
                                          <p:attrName>ppt_h</p:attrName>
                                        </p:attrNameLst>
                                      </p:cBhvr>
                                      <p:tavLst>
                                        <p:tav tm="0">
                                          <p:val>
                                            <p:fltVal val="0"/>
                                          </p:val>
                                        </p:tav>
                                        <p:tav tm="100000">
                                          <p:val>
                                            <p:strVal val="#ppt_h"/>
                                          </p:val>
                                        </p:tav>
                                      </p:tavLst>
                                    </p:anim>
                                    <p:animEffect transition="in" filter="fade">
                                      <p:cBhvr>
                                        <p:cTn id="40" dur="500"/>
                                        <p:tgtEl>
                                          <p:spTgt spid="2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par>
                                <p:cTn id="46" presetID="10" presetClass="exit" presetSubtype="0" fill="hold" nodeType="withEffect">
                                  <p:stCondLst>
                                    <p:cond delay="0"/>
                                  </p:stCondLst>
                                  <p:childTnLst>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cTn>
                              </p:par>
                            </p:childTnLst>
                          </p:cTn>
                        </p:par>
                        <p:par>
                          <p:cTn id="49" fill="hold">
                            <p:stCondLst>
                              <p:cond delay="1000"/>
                            </p:stCondLst>
                            <p:childTnLst>
                              <p:par>
                                <p:cTn id="50" presetID="53" presetClass="entr" presetSubtype="0" fill="hold" nodeType="afterEffect">
                                  <p:stCondLst>
                                    <p:cond delay="0"/>
                                  </p:stCondLst>
                                  <p:childTnLst>
                                    <p:set>
                                      <p:cBhvr>
                                        <p:cTn id="51" dur="1" fill="hold">
                                          <p:stCondLst>
                                            <p:cond delay="0"/>
                                          </p:stCondLst>
                                        </p:cTn>
                                        <p:tgtEl>
                                          <p:spTgt spid="77"/>
                                        </p:tgtEl>
                                        <p:attrNameLst>
                                          <p:attrName>style.visibility</p:attrName>
                                        </p:attrNameLst>
                                      </p:cBhvr>
                                      <p:to>
                                        <p:strVal val="visible"/>
                                      </p:to>
                                    </p:set>
                                    <p:anim calcmode="lin" valueType="num">
                                      <p:cBhvr>
                                        <p:cTn id="52" dur="500" fill="hold"/>
                                        <p:tgtEl>
                                          <p:spTgt spid="77"/>
                                        </p:tgtEl>
                                        <p:attrNameLst>
                                          <p:attrName>ppt_w</p:attrName>
                                        </p:attrNameLst>
                                      </p:cBhvr>
                                      <p:tavLst>
                                        <p:tav tm="0">
                                          <p:val>
                                            <p:fltVal val="0"/>
                                          </p:val>
                                        </p:tav>
                                        <p:tav tm="100000">
                                          <p:val>
                                            <p:strVal val="#ppt_w"/>
                                          </p:val>
                                        </p:tav>
                                      </p:tavLst>
                                    </p:anim>
                                    <p:anim calcmode="lin" valueType="num">
                                      <p:cBhvr>
                                        <p:cTn id="53" dur="500" fill="hold"/>
                                        <p:tgtEl>
                                          <p:spTgt spid="77"/>
                                        </p:tgtEl>
                                        <p:attrNameLst>
                                          <p:attrName>ppt_h</p:attrName>
                                        </p:attrNameLst>
                                      </p:cBhvr>
                                      <p:tavLst>
                                        <p:tav tm="0">
                                          <p:val>
                                            <p:fltVal val="0"/>
                                          </p:val>
                                        </p:tav>
                                        <p:tav tm="100000">
                                          <p:val>
                                            <p:strVal val="#ppt_h"/>
                                          </p:val>
                                        </p:tav>
                                      </p:tavLst>
                                    </p:anim>
                                    <p:animEffect transition="in" filter="fade">
                                      <p:cBhvr>
                                        <p:cTn id="54" dur="500"/>
                                        <p:tgtEl>
                                          <p:spTgt spid="77"/>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left)">
                                      <p:cBhvr>
                                        <p:cTn id="58" dur="1000"/>
                                        <p:tgtEl>
                                          <p:spTgt spid="86"/>
                                        </p:tgtEl>
                                      </p:cBhvr>
                                    </p:animEffect>
                                  </p:childTnLst>
                                </p:cTn>
                              </p:par>
                            </p:childTnLst>
                          </p:cTn>
                        </p:par>
                        <p:par>
                          <p:cTn id="59" fill="hold">
                            <p:stCondLst>
                              <p:cond delay="2500"/>
                            </p:stCondLst>
                            <p:childTnLst>
                              <p:par>
                                <p:cTn id="60" presetID="53" presetClass="entr" presetSubtype="0" fill="hold" nodeType="afterEffect">
                                  <p:stCondLst>
                                    <p:cond delay="0"/>
                                  </p:stCondLst>
                                  <p:childTnLst>
                                    <p:set>
                                      <p:cBhvr>
                                        <p:cTn id="61" dur="1" fill="hold">
                                          <p:stCondLst>
                                            <p:cond delay="0"/>
                                          </p:stCondLst>
                                        </p:cTn>
                                        <p:tgtEl>
                                          <p:spTgt spid="88"/>
                                        </p:tgtEl>
                                        <p:attrNameLst>
                                          <p:attrName>style.visibility</p:attrName>
                                        </p:attrNameLst>
                                      </p:cBhvr>
                                      <p:to>
                                        <p:strVal val="visible"/>
                                      </p:to>
                                    </p:set>
                                    <p:anim calcmode="lin" valueType="num">
                                      <p:cBhvr>
                                        <p:cTn id="62" dur="500" fill="hold"/>
                                        <p:tgtEl>
                                          <p:spTgt spid="88"/>
                                        </p:tgtEl>
                                        <p:attrNameLst>
                                          <p:attrName>ppt_w</p:attrName>
                                        </p:attrNameLst>
                                      </p:cBhvr>
                                      <p:tavLst>
                                        <p:tav tm="0">
                                          <p:val>
                                            <p:fltVal val="0"/>
                                          </p:val>
                                        </p:tav>
                                        <p:tav tm="100000">
                                          <p:val>
                                            <p:strVal val="#ppt_w"/>
                                          </p:val>
                                        </p:tav>
                                      </p:tavLst>
                                    </p:anim>
                                    <p:anim calcmode="lin" valueType="num">
                                      <p:cBhvr>
                                        <p:cTn id="63" dur="500" fill="hold"/>
                                        <p:tgtEl>
                                          <p:spTgt spid="88"/>
                                        </p:tgtEl>
                                        <p:attrNameLst>
                                          <p:attrName>ppt_h</p:attrName>
                                        </p:attrNameLst>
                                      </p:cBhvr>
                                      <p:tavLst>
                                        <p:tav tm="0">
                                          <p:val>
                                            <p:fltVal val="0"/>
                                          </p:val>
                                        </p:tav>
                                        <p:tav tm="100000">
                                          <p:val>
                                            <p:strVal val="#ppt_h"/>
                                          </p:val>
                                        </p:tav>
                                      </p:tavLst>
                                    </p:anim>
                                    <p:animEffect transition="in" filter="fade">
                                      <p:cBhvr>
                                        <p:cTn id="64" dur="500"/>
                                        <p:tgtEl>
                                          <p:spTgt spid="88"/>
                                        </p:tgtEl>
                                      </p:cBhvr>
                                    </p:animEffect>
                                  </p:childTnLst>
                                </p:cTn>
                              </p:par>
                            </p:childTnLst>
                          </p:cTn>
                        </p:par>
                        <p:par>
                          <p:cTn id="65" fill="hold">
                            <p:stCondLst>
                              <p:cond delay="3000"/>
                            </p:stCondLst>
                            <p:childTnLst>
                              <p:par>
                                <p:cTn id="66" presetID="53" presetClass="entr" presetSubtype="0" fill="hold" grpId="0" nodeType="afterEffect">
                                  <p:stCondLst>
                                    <p:cond delay="0"/>
                                  </p:stCondLst>
                                  <p:childTnLst>
                                    <p:set>
                                      <p:cBhvr>
                                        <p:cTn id="67" dur="1" fill="hold">
                                          <p:stCondLst>
                                            <p:cond delay="0"/>
                                          </p:stCondLst>
                                        </p:cTn>
                                        <p:tgtEl>
                                          <p:spTgt spid="169"/>
                                        </p:tgtEl>
                                        <p:attrNameLst>
                                          <p:attrName>style.visibility</p:attrName>
                                        </p:attrNameLst>
                                      </p:cBhvr>
                                      <p:to>
                                        <p:strVal val="visible"/>
                                      </p:to>
                                    </p:set>
                                    <p:anim calcmode="lin" valueType="num">
                                      <p:cBhvr>
                                        <p:cTn id="68" dur="500" fill="hold"/>
                                        <p:tgtEl>
                                          <p:spTgt spid="169"/>
                                        </p:tgtEl>
                                        <p:attrNameLst>
                                          <p:attrName>ppt_w</p:attrName>
                                        </p:attrNameLst>
                                      </p:cBhvr>
                                      <p:tavLst>
                                        <p:tav tm="0">
                                          <p:val>
                                            <p:fltVal val="0"/>
                                          </p:val>
                                        </p:tav>
                                        <p:tav tm="100000">
                                          <p:val>
                                            <p:strVal val="#ppt_w"/>
                                          </p:val>
                                        </p:tav>
                                      </p:tavLst>
                                    </p:anim>
                                    <p:anim calcmode="lin" valueType="num">
                                      <p:cBhvr>
                                        <p:cTn id="69" dur="500" fill="hold"/>
                                        <p:tgtEl>
                                          <p:spTgt spid="169"/>
                                        </p:tgtEl>
                                        <p:attrNameLst>
                                          <p:attrName>ppt_h</p:attrName>
                                        </p:attrNameLst>
                                      </p:cBhvr>
                                      <p:tavLst>
                                        <p:tav tm="0">
                                          <p:val>
                                            <p:fltVal val="0"/>
                                          </p:val>
                                        </p:tav>
                                        <p:tav tm="100000">
                                          <p:val>
                                            <p:strVal val="#ppt_h"/>
                                          </p:val>
                                        </p:tav>
                                      </p:tavLst>
                                    </p:anim>
                                    <p:animEffect transition="in" filter="fade">
                                      <p:cBhvr>
                                        <p:cTn id="70"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221" grpId="0"/>
      <p:bldP spid="8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angle 50"/>
          <p:cNvSpPr/>
          <p:nvPr/>
        </p:nvSpPr>
        <p:spPr bwMode="gray">
          <a:xfrm>
            <a:off x="0" y="0"/>
            <a:ext cx="270869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building"/>
          <p:cNvGrpSpPr/>
          <p:nvPr/>
        </p:nvGrpSpPr>
        <p:grpSpPr bwMode="gray">
          <a:xfrm>
            <a:off x="2667000" y="0"/>
            <a:ext cx="6477000" cy="6858000"/>
            <a:chOff x="2667000" y="0"/>
            <a:chExt cx="6477000" cy="6858000"/>
          </a:xfrm>
        </p:grpSpPr>
        <p:sp>
          <p:nvSpPr>
            <p:cNvPr id="61" name="Rectangle 60"/>
            <p:cNvSpPr/>
            <p:nvPr/>
          </p:nvSpPr>
          <p:spPr bwMode="gray">
            <a:xfrm rot="5400000">
              <a:off x="2476500" y="190500"/>
              <a:ext cx="6858000" cy="6477000"/>
            </a:xfrm>
            <a:prstGeom prst="rect">
              <a:avLst/>
            </a:prstGeom>
            <a:gradFill flip="none" rotWithShape="1">
              <a:gsLst>
                <a:gs pos="0">
                  <a:srgbClr val="C0D0D9"/>
                </a:gs>
                <a:gs pos="50000">
                  <a:srgbClr val="E4EAE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3" name="Picture 62" descr="Floorplan.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2745669" y="2058931"/>
              <a:ext cx="6398331" cy="4799069"/>
            </a:xfrm>
            <a:prstGeom prst="rect">
              <a:avLst/>
            </a:prstGeom>
          </p:spPr>
        </p:pic>
      </p:grpSp>
      <p:grpSp>
        <p:nvGrpSpPr>
          <p:cNvPr id="3" name="title and logo"/>
          <p:cNvGrpSpPr/>
          <p:nvPr/>
        </p:nvGrpSpPr>
        <p:grpSpPr bwMode="gray">
          <a:xfrm>
            <a:off x="2819401" y="572218"/>
            <a:ext cx="5854840" cy="424732"/>
            <a:chOff x="2819401" y="572218"/>
            <a:chExt cx="5854840" cy="424732"/>
          </a:xfrm>
        </p:grpSpPr>
        <p:pic>
          <p:nvPicPr>
            <p:cNvPr id="71" name="Picture 10" descr="juniper_blac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7564438" y="610971"/>
              <a:ext cx="1109803" cy="303429"/>
            </a:xfrm>
            <a:prstGeom prst="rect">
              <a:avLst/>
            </a:prstGeom>
            <a:noFill/>
            <a:ln>
              <a:noFill/>
            </a:ln>
          </p:spPr>
        </p:pic>
        <p:sp>
          <p:nvSpPr>
            <p:cNvPr id="78" name="Title"/>
            <p:cNvSpPr txBox="1">
              <a:spLocks/>
            </p:cNvSpPr>
            <p:nvPr/>
          </p:nvSpPr>
          <p:spPr bwMode="gray">
            <a:xfrm>
              <a:off x="2819401" y="572218"/>
              <a:ext cx="4267200" cy="42473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marL="0" marR="0" lvl="0" indent="0" algn="l" defTabSz="457200" rtl="0" eaLnBrk="1" fontAlgn="base" latinLnBrk="0" hangingPunct="1">
                <a:lnSpc>
                  <a:spcPct val="90000"/>
                </a:lnSpc>
                <a:spcBef>
                  <a:spcPct val="0"/>
                </a:spcBef>
                <a:spcAft>
                  <a:spcPct val="20000"/>
                </a:spcAft>
                <a:buClrTx/>
                <a:buSzTx/>
                <a:buFontTx/>
                <a:buNone/>
                <a:tabLst/>
                <a:defRPr/>
              </a:pPr>
              <a:r>
                <a:rPr kumimoji="0" lang="en-US" sz="2400" b="1" i="0" u="none" strike="noStrike" kern="1200" cap="all" spc="0" normalizeH="0" baseline="0" noProof="0" dirty="0" smtClean="0">
                  <a:ln>
                    <a:noFill/>
                  </a:ln>
                  <a:solidFill>
                    <a:srgbClr val="292929"/>
                  </a:solidFill>
                  <a:effectLst/>
                  <a:uLnTx/>
                  <a:uFillTx/>
                  <a:latin typeface="+mj-lt"/>
                  <a:ea typeface="+mj-ea"/>
                  <a:cs typeface="+mj-cs"/>
                </a:rPr>
                <a:t>SIMPLY CONNECTED</a:t>
              </a:r>
            </a:p>
          </p:txBody>
        </p:sp>
      </p:grpSp>
      <p:sp>
        <p:nvSpPr>
          <p:cNvPr id="95" name="orange line"/>
          <p:cNvSpPr/>
          <p:nvPr/>
        </p:nvSpPr>
        <p:spPr bwMode="gray">
          <a:xfrm>
            <a:off x="4477549" y="4843716"/>
            <a:ext cx="1286178" cy="920591"/>
          </a:xfrm>
          <a:custGeom>
            <a:avLst/>
            <a:gdLst>
              <a:gd name="connsiteX0" fmla="*/ 0 w 1520687"/>
              <a:gd name="connsiteY0" fmla="*/ 0 h 1013791"/>
              <a:gd name="connsiteX1" fmla="*/ 318052 w 1520687"/>
              <a:gd name="connsiteY1" fmla="*/ 616226 h 1013791"/>
              <a:gd name="connsiteX2" fmla="*/ 964096 w 1520687"/>
              <a:gd name="connsiteY2" fmla="*/ 864704 h 1013791"/>
              <a:gd name="connsiteX3" fmla="*/ 1520687 w 1520687"/>
              <a:gd name="connsiteY3" fmla="*/ 1013791 h 1013791"/>
              <a:gd name="connsiteX0" fmla="*/ 0 w 1520687"/>
              <a:gd name="connsiteY0" fmla="*/ 0 h 1013791"/>
              <a:gd name="connsiteX1" fmla="*/ 463018 w 1520687"/>
              <a:gd name="connsiteY1" fmla="*/ 686851 h 1013791"/>
              <a:gd name="connsiteX2" fmla="*/ 964096 w 1520687"/>
              <a:gd name="connsiteY2" fmla="*/ 864704 h 1013791"/>
              <a:gd name="connsiteX3" fmla="*/ 1520687 w 1520687"/>
              <a:gd name="connsiteY3" fmla="*/ 1013791 h 1013791"/>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347789 w 1468648"/>
              <a:gd name="connsiteY1" fmla="*/ 668266 h 1024942"/>
              <a:gd name="connsiteX2" fmla="*/ 912057 w 1468648"/>
              <a:gd name="connsiteY2" fmla="*/ 875855 h 1024942"/>
              <a:gd name="connsiteX3" fmla="*/ 1468648 w 1468648"/>
              <a:gd name="connsiteY3" fmla="*/ 1024942 h 1024942"/>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8053 w 1516701"/>
              <a:gd name="connsiteY0" fmla="*/ 109250 h 1134192"/>
              <a:gd name="connsiteX1" fmla="*/ 61062 w 1516701"/>
              <a:gd name="connsiteY1" fmla="*/ 117572 h 1134192"/>
              <a:gd name="connsiteX2" fmla="*/ 414427 w 1516701"/>
              <a:gd name="connsiteY2" fmla="*/ 814686 h 1134192"/>
              <a:gd name="connsiteX3" fmla="*/ 960110 w 1516701"/>
              <a:gd name="connsiteY3" fmla="*/ 985105 h 1134192"/>
              <a:gd name="connsiteX4" fmla="*/ 1516701 w 1516701"/>
              <a:gd name="connsiteY4" fmla="*/ 1134192 h 1134192"/>
              <a:gd name="connsiteX0" fmla="*/ 48053 w 1516701"/>
              <a:gd name="connsiteY0" fmla="*/ 109250 h 1134192"/>
              <a:gd name="connsiteX1" fmla="*/ 61062 w 1516701"/>
              <a:gd name="connsiteY1" fmla="*/ 117572 h 1134192"/>
              <a:gd name="connsiteX2" fmla="*/ 414427 w 1516701"/>
              <a:gd name="connsiteY2" fmla="*/ 814686 h 1134192"/>
              <a:gd name="connsiteX3" fmla="*/ 1516701 w 1516701"/>
              <a:gd name="connsiteY3" fmla="*/ 1134192 h 1134192"/>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0 w 1355278"/>
              <a:gd name="connsiteY0" fmla="*/ 0 h 979449"/>
              <a:gd name="connsiteX1" fmla="*/ 353365 w 1355278"/>
              <a:gd name="connsiteY1" fmla="*/ 697114 h 979449"/>
              <a:gd name="connsiteX2" fmla="*/ 1355278 w 1355278"/>
              <a:gd name="connsiteY2" fmla="*/ 979449 h 979449"/>
            </a:gdLst>
            <a:ahLst/>
            <a:cxnLst>
              <a:cxn ang="0">
                <a:pos x="connsiteX0" y="connsiteY0"/>
              </a:cxn>
              <a:cxn ang="0">
                <a:pos x="connsiteX1" y="connsiteY1"/>
              </a:cxn>
              <a:cxn ang="0">
                <a:pos x="connsiteX2" y="connsiteY2"/>
              </a:cxn>
            </a:cxnLst>
            <a:rect l="l" t="t" r="r" b="b"/>
            <a:pathLst>
              <a:path w="1355278" h="979449">
                <a:moveTo>
                  <a:pt x="0" y="0"/>
                </a:moveTo>
                <a:cubicBezTo>
                  <a:pt x="61062" y="117572"/>
                  <a:pt x="192373" y="634300"/>
                  <a:pt x="353365" y="697114"/>
                </a:cubicBezTo>
                <a:cubicBezTo>
                  <a:pt x="636859" y="836814"/>
                  <a:pt x="1133072" y="961207"/>
                  <a:pt x="1355278" y="979449"/>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6" name="2"/>
          <p:cNvSpPr/>
          <p:nvPr/>
        </p:nvSpPr>
        <p:spPr bwMode="gray">
          <a:xfrm>
            <a:off x="5483044" y="5465243"/>
            <a:ext cx="548640" cy="548640"/>
          </a:xfrm>
          <a:prstGeom prst="ellipse">
            <a:avLst/>
          </a:prstGeom>
          <a:solidFill>
            <a:schemeClr val="accent3"/>
          </a:solidFill>
          <a:ln w="28575" algn="ctr">
            <a:solidFill>
              <a:schemeClr val="bg1"/>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chemeClr val="bg1"/>
                </a:solidFill>
                <a:latin typeface="+mn-lt"/>
                <a:cs typeface="+mn-cs"/>
              </a:rPr>
              <a:t>2</a:t>
            </a:r>
          </a:p>
        </p:txBody>
      </p:sp>
      <p:grpSp>
        <p:nvGrpSpPr>
          <p:cNvPr id="4" name="rays router"/>
          <p:cNvGrpSpPr/>
          <p:nvPr/>
        </p:nvGrpSpPr>
        <p:grpSpPr bwMode="gray">
          <a:xfrm>
            <a:off x="4169664" y="3794856"/>
            <a:ext cx="647355" cy="235128"/>
            <a:chOff x="4169664" y="3794856"/>
            <a:chExt cx="647355" cy="235128"/>
          </a:xfrm>
        </p:grpSpPr>
        <p:pic>
          <p:nvPicPr>
            <p:cNvPr id="74" name="Rays4" descr="Airwaves.png"/>
            <p:cNvPicPr>
              <a:picLocks noChangeAspect="1"/>
            </p:cNvPicPr>
            <p:nvPr/>
          </p:nvPicPr>
          <p:blipFill>
            <a:blip r:embed="rId5"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a:off x="4169664" y="3794856"/>
              <a:ext cx="226731" cy="235128"/>
            </a:xfrm>
            <a:prstGeom prst="rect">
              <a:avLst/>
            </a:prstGeom>
            <a:noFill/>
            <a:ln>
              <a:noFill/>
            </a:ln>
            <a:effectLst/>
          </p:spPr>
        </p:pic>
        <p:pic>
          <p:nvPicPr>
            <p:cNvPr id="75" name="Rays3" descr="Airwaves.png"/>
            <p:cNvPicPr>
              <a:picLocks noChangeAspect="1"/>
            </p:cNvPicPr>
            <p:nvPr/>
          </p:nvPicPr>
          <p:blipFill>
            <a:blip r:embed="rId5"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4590288" y="3794856"/>
              <a:ext cx="226731" cy="235128"/>
            </a:xfrm>
            <a:prstGeom prst="rect">
              <a:avLst/>
            </a:prstGeom>
            <a:noFill/>
            <a:ln>
              <a:noFill/>
            </a:ln>
            <a:effectLst/>
          </p:spPr>
        </p:pic>
      </p:grpSp>
      <p:pic>
        <p:nvPicPr>
          <p:cNvPr id="77" name="iPad" descr="Ipad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1676400" y="3869251"/>
            <a:ext cx="687995" cy="538491"/>
          </a:xfrm>
          <a:prstGeom prst="rect">
            <a:avLst/>
          </a:prstGeom>
        </p:spPr>
      </p:pic>
      <p:pic>
        <p:nvPicPr>
          <p:cNvPr id="80" name="Smartphone" descr="Smartphone2.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2032261" y="4561947"/>
            <a:ext cx="332134" cy="601431"/>
          </a:xfrm>
          <a:prstGeom prst="rect">
            <a:avLst/>
          </a:prstGeom>
        </p:spPr>
      </p:pic>
      <p:pic>
        <p:nvPicPr>
          <p:cNvPr id="81" name="rays iPad" descr="Airwaves.png"/>
          <p:cNvPicPr>
            <a:picLocks noChangeAspect="1"/>
          </p:cNvPicPr>
          <p:nvPr/>
        </p:nvPicPr>
        <p:blipFill>
          <a:blip r:embed="rId8" cstate="email">
            <a:lum bright="1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2281528" y="3734393"/>
            <a:ext cx="226730" cy="235128"/>
          </a:xfrm>
          <a:prstGeom prst="rect">
            <a:avLst/>
          </a:prstGeom>
          <a:noFill/>
          <a:ln>
            <a:noFill/>
          </a:ln>
          <a:effectLst/>
        </p:spPr>
      </p:pic>
      <p:pic>
        <p:nvPicPr>
          <p:cNvPr id="84" name="rays phone" descr="Airwaves.png"/>
          <p:cNvPicPr>
            <a:picLocks noChangeAspect="1"/>
          </p:cNvPicPr>
          <p:nvPr/>
        </p:nvPicPr>
        <p:blipFill>
          <a:blip r:embed="rId8" cstate="email">
            <a:lum bright="1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2281528" y="4450137"/>
            <a:ext cx="226730" cy="235128"/>
          </a:xfrm>
          <a:prstGeom prst="rect">
            <a:avLst/>
          </a:prstGeom>
          <a:noFill/>
          <a:ln>
            <a:noFill/>
          </a:ln>
          <a:effectLst/>
        </p:spPr>
      </p:pic>
      <p:grpSp>
        <p:nvGrpSpPr>
          <p:cNvPr id="5" name="1"/>
          <p:cNvGrpSpPr/>
          <p:nvPr/>
        </p:nvGrpSpPr>
        <p:grpSpPr bwMode="gray">
          <a:xfrm>
            <a:off x="2879415" y="4401942"/>
            <a:ext cx="1598776" cy="884016"/>
            <a:chOff x="2879415" y="4401942"/>
            <a:chExt cx="1598776" cy="884016"/>
          </a:xfrm>
        </p:grpSpPr>
        <p:grpSp>
          <p:nvGrpSpPr>
            <p:cNvPr id="6" name="Dotted orange"/>
            <p:cNvGrpSpPr/>
            <p:nvPr/>
          </p:nvGrpSpPr>
          <p:grpSpPr bwMode="gray">
            <a:xfrm>
              <a:off x="2879415" y="4652604"/>
              <a:ext cx="1402094" cy="633354"/>
              <a:chOff x="2879415" y="4652604"/>
              <a:chExt cx="1402094" cy="633354"/>
            </a:xfrm>
          </p:grpSpPr>
          <p:sp>
            <p:nvSpPr>
              <p:cNvPr id="105" name="Freeform 104"/>
              <p:cNvSpPr/>
              <p:nvPr/>
            </p:nvSpPr>
            <p:spPr bwMode="gray">
              <a:xfrm rot="556071">
                <a:off x="3794491" y="4652604"/>
                <a:ext cx="487018" cy="96170"/>
              </a:xfrm>
              <a:custGeom>
                <a:avLst/>
                <a:gdLst>
                  <a:gd name="connsiteX0" fmla="*/ 0 w 647272"/>
                  <a:gd name="connsiteY0" fmla="*/ 688368 h 688368"/>
                  <a:gd name="connsiteX1" fmla="*/ 647272 w 647272"/>
                  <a:gd name="connsiteY1" fmla="*/ 0 h 688368"/>
                  <a:gd name="connsiteX0" fmla="*/ 0 w 609600"/>
                  <a:gd name="connsiteY0" fmla="*/ 154968 h 154968"/>
                  <a:gd name="connsiteX1" fmla="*/ 609600 w 609600"/>
                  <a:gd name="connsiteY1" fmla="*/ 0 h 154968"/>
                  <a:gd name="connsiteX0" fmla="*/ 0 w 609600"/>
                  <a:gd name="connsiteY0" fmla="*/ 181754 h 181754"/>
                  <a:gd name="connsiteX1" fmla="*/ 609600 w 609600"/>
                  <a:gd name="connsiteY1" fmla="*/ 26786 h 181754"/>
                  <a:gd name="connsiteX0" fmla="*/ 0 w 609600"/>
                  <a:gd name="connsiteY0" fmla="*/ 196239 h 196239"/>
                  <a:gd name="connsiteX1" fmla="*/ 609600 w 609600"/>
                  <a:gd name="connsiteY1" fmla="*/ 41271 h 196239"/>
                  <a:gd name="connsiteX0" fmla="*/ 0 w 635619"/>
                  <a:gd name="connsiteY0" fmla="*/ 181754 h 181754"/>
                  <a:gd name="connsiteX1" fmla="*/ 635619 w 635619"/>
                  <a:gd name="connsiteY1" fmla="*/ 142015 h 181754"/>
                  <a:gd name="connsiteX0" fmla="*/ 0 w 635619"/>
                  <a:gd name="connsiteY0" fmla="*/ 181754 h 181754"/>
                  <a:gd name="connsiteX1" fmla="*/ 635619 w 635619"/>
                  <a:gd name="connsiteY1" fmla="*/ 142015 h 181754"/>
                  <a:gd name="connsiteX0" fmla="*/ 7334 w 642953"/>
                  <a:gd name="connsiteY0" fmla="*/ 200804 h 200804"/>
                  <a:gd name="connsiteX1" fmla="*/ 0 w 642953"/>
                  <a:gd name="connsiteY1" fmla="*/ 174034 h 200804"/>
                  <a:gd name="connsiteX2" fmla="*/ 642953 w 642953"/>
                  <a:gd name="connsiteY2" fmla="*/ 161065 h 200804"/>
                  <a:gd name="connsiteX0" fmla="*/ 7334 w 642953"/>
                  <a:gd name="connsiteY0" fmla="*/ 147917 h 147917"/>
                  <a:gd name="connsiteX1" fmla="*/ 0 w 642953"/>
                  <a:gd name="connsiteY1" fmla="*/ 121147 h 147917"/>
                  <a:gd name="connsiteX2" fmla="*/ 642953 w 642953"/>
                  <a:gd name="connsiteY2" fmla="*/ 108178 h 147917"/>
                  <a:gd name="connsiteX0" fmla="*/ 0 w 642953"/>
                  <a:gd name="connsiteY0" fmla="*/ 121147 h 121147"/>
                  <a:gd name="connsiteX1" fmla="*/ 642953 w 642953"/>
                  <a:gd name="connsiteY1" fmla="*/ 108178 h 121147"/>
                  <a:gd name="connsiteX0" fmla="*/ 10782 w 653735"/>
                  <a:gd name="connsiteY0" fmla="*/ 121147 h 124723"/>
                  <a:gd name="connsiteX1" fmla="*/ 0 w 653735"/>
                  <a:gd name="connsiteY1" fmla="*/ 124723 h 124723"/>
                  <a:gd name="connsiteX2" fmla="*/ 653735 w 653735"/>
                  <a:gd name="connsiteY2" fmla="*/ 108178 h 124723"/>
                  <a:gd name="connsiteX0" fmla="*/ 10782 w 653735"/>
                  <a:gd name="connsiteY0" fmla="*/ 93921 h 97497"/>
                  <a:gd name="connsiteX1" fmla="*/ 0 w 653735"/>
                  <a:gd name="connsiteY1" fmla="*/ 97497 h 97497"/>
                  <a:gd name="connsiteX2" fmla="*/ 653735 w 653735"/>
                  <a:gd name="connsiteY2" fmla="*/ 80952 h 97497"/>
                  <a:gd name="connsiteX0" fmla="*/ 10782 w 594727"/>
                  <a:gd name="connsiteY0" fmla="*/ 164192 h 167768"/>
                  <a:gd name="connsiteX1" fmla="*/ 0 w 594727"/>
                  <a:gd name="connsiteY1" fmla="*/ 167768 h 167768"/>
                  <a:gd name="connsiteX2" fmla="*/ 594727 w 594727"/>
                  <a:gd name="connsiteY2" fmla="*/ 80786 h 167768"/>
                  <a:gd name="connsiteX0" fmla="*/ 10782 w 594727"/>
                  <a:gd name="connsiteY0" fmla="*/ 97668 h 101244"/>
                  <a:gd name="connsiteX1" fmla="*/ 0 w 594727"/>
                  <a:gd name="connsiteY1" fmla="*/ 101244 h 101244"/>
                  <a:gd name="connsiteX2" fmla="*/ 594727 w 594727"/>
                  <a:gd name="connsiteY2" fmla="*/ 14262 h 101244"/>
                  <a:gd name="connsiteX0" fmla="*/ 10782 w 594727"/>
                  <a:gd name="connsiteY0" fmla="*/ 97668 h 101244"/>
                  <a:gd name="connsiteX1" fmla="*/ 0 w 594727"/>
                  <a:gd name="connsiteY1" fmla="*/ 101244 h 101244"/>
                  <a:gd name="connsiteX2" fmla="*/ 594727 w 594727"/>
                  <a:gd name="connsiteY2" fmla="*/ 14262 h 101244"/>
                </a:gdLst>
                <a:ahLst/>
                <a:cxnLst>
                  <a:cxn ang="0">
                    <a:pos x="connsiteX0" y="connsiteY0"/>
                  </a:cxn>
                  <a:cxn ang="0">
                    <a:pos x="connsiteX1" y="connsiteY1"/>
                  </a:cxn>
                  <a:cxn ang="0">
                    <a:pos x="connsiteX2" y="connsiteY2"/>
                  </a:cxn>
                </a:cxnLst>
                <a:rect l="l" t="t" r="r" b="b"/>
                <a:pathLst>
                  <a:path w="594727" h="101244">
                    <a:moveTo>
                      <a:pt x="10782" y="97668"/>
                    </a:moveTo>
                    <a:lnTo>
                      <a:pt x="0" y="101244"/>
                    </a:lnTo>
                    <a:cubicBezTo>
                      <a:pt x="177690" y="35052"/>
                      <a:pt x="252171" y="0"/>
                      <a:pt x="594727" y="14262"/>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79BB1"/>
                  </a:solidFill>
                </a:endParaRPr>
              </a:p>
            </p:txBody>
          </p:sp>
          <p:sp>
            <p:nvSpPr>
              <p:cNvPr id="106" name="Freeform 105"/>
              <p:cNvSpPr/>
              <p:nvPr/>
            </p:nvSpPr>
            <p:spPr bwMode="gray">
              <a:xfrm rot="20556228">
                <a:off x="2879415" y="5046741"/>
                <a:ext cx="529565" cy="239217"/>
              </a:xfrm>
              <a:custGeom>
                <a:avLst/>
                <a:gdLst>
                  <a:gd name="connsiteX0" fmla="*/ 0 w 647272"/>
                  <a:gd name="connsiteY0" fmla="*/ 688368 h 688368"/>
                  <a:gd name="connsiteX1" fmla="*/ 647272 w 647272"/>
                  <a:gd name="connsiteY1" fmla="*/ 0 h 688368"/>
                  <a:gd name="connsiteX0" fmla="*/ 83885 w 731157"/>
                  <a:gd name="connsiteY0" fmla="*/ 688368 h 706970"/>
                  <a:gd name="connsiteX1" fmla="*/ 0 w 731157"/>
                  <a:gd name="connsiteY1" fmla="*/ 706970 h 706970"/>
                  <a:gd name="connsiteX2" fmla="*/ 731157 w 731157"/>
                  <a:gd name="connsiteY2" fmla="*/ 0 h 706970"/>
                  <a:gd name="connsiteX0" fmla="*/ 83885 w 731157"/>
                  <a:gd name="connsiteY0" fmla="*/ 688368 h 706970"/>
                  <a:gd name="connsiteX1" fmla="*/ 0 w 731157"/>
                  <a:gd name="connsiteY1" fmla="*/ 706970 h 706970"/>
                  <a:gd name="connsiteX2" fmla="*/ 731157 w 731157"/>
                  <a:gd name="connsiteY2" fmla="*/ 0 h 706970"/>
                  <a:gd name="connsiteX0" fmla="*/ 186547 w 833819"/>
                  <a:gd name="connsiteY0" fmla="*/ 688368 h 914139"/>
                  <a:gd name="connsiteX1" fmla="*/ 0 w 833819"/>
                  <a:gd name="connsiteY1" fmla="*/ 914139 h 914139"/>
                  <a:gd name="connsiteX2" fmla="*/ 833819 w 833819"/>
                  <a:gd name="connsiteY2" fmla="*/ 0 h 914139"/>
                  <a:gd name="connsiteX0" fmla="*/ 186547 w 833819"/>
                  <a:gd name="connsiteY0" fmla="*/ 688368 h 914139"/>
                  <a:gd name="connsiteX1" fmla="*/ 0 w 833819"/>
                  <a:gd name="connsiteY1" fmla="*/ 914139 h 914139"/>
                  <a:gd name="connsiteX2" fmla="*/ 833819 w 833819"/>
                  <a:gd name="connsiteY2" fmla="*/ 0 h 914139"/>
                  <a:gd name="connsiteX0" fmla="*/ 0 w 833819"/>
                  <a:gd name="connsiteY0" fmla="*/ 914139 h 914139"/>
                  <a:gd name="connsiteX1" fmla="*/ 833819 w 833819"/>
                  <a:gd name="connsiteY1" fmla="*/ 0 h 914139"/>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14731"/>
                  <a:gd name="connsiteY0" fmla="*/ 909832 h 918079"/>
                  <a:gd name="connsiteX1" fmla="*/ 0 w 814731"/>
                  <a:gd name="connsiteY1" fmla="*/ 918079 h 918079"/>
                  <a:gd name="connsiteX2" fmla="*/ 814731 w 814731"/>
                  <a:gd name="connsiteY2" fmla="*/ 0 h 918079"/>
                  <a:gd name="connsiteX0" fmla="*/ 0 w 813053"/>
                  <a:gd name="connsiteY0" fmla="*/ 909832 h 909833"/>
                  <a:gd name="connsiteX1" fmla="*/ 367986 w 813053"/>
                  <a:gd name="connsiteY1" fmla="*/ 482627 h 909833"/>
                  <a:gd name="connsiteX2" fmla="*/ 813053 w 813053"/>
                  <a:gd name="connsiteY2" fmla="*/ 0 h 909833"/>
                  <a:gd name="connsiteX0" fmla="*/ 0 w 445067"/>
                  <a:gd name="connsiteY0" fmla="*/ 482627 h 482627"/>
                  <a:gd name="connsiteX1" fmla="*/ 445067 w 445067"/>
                  <a:gd name="connsiteY1" fmla="*/ 0 h 482627"/>
                  <a:gd name="connsiteX0" fmla="*/ 0 w 520513"/>
                  <a:gd name="connsiteY0" fmla="*/ 470448 h 470448"/>
                  <a:gd name="connsiteX1" fmla="*/ 520513 w 520513"/>
                  <a:gd name="connsiteY1" fmla="*/ 0 h 470448"/>
                  <a:gd name="connsiteX0" fmla="*/ 0 w 520513"/>
                  <a:gd name="connsiteY0" fmla="*/ 470448 h 470448"/>
                  <a:gd name="connsiteX1" fmla="*/ 520513 w 520513"/>
                  <a:gd name="connsiteY1" fmla="*/ 0 h 470448"/>
                  <a:gd name="connsiteX0" fmla="*/ 0 w 520513"/>
                  <a:gd name="connsiteY0" fmla="*/ 470447 h 470447"/>
                  <a:gd name="connsiteX1" fmla="*/ 520513 w 520513"/>
                  <a:gd name="connsiteY1" fmla="*/ 0 h 470447"/>
                  <a:gd name="connsiteX0" fmla="*/ 0 w 453229"/>
                  <a:gd name="connsiteY0" fmla="*/ 595212 h 595213"/>
                  <a:gd name="connsiteX1" fmla="*/ 453229 w 453229"/>
                  <a:gd name="connsiteY1" fmla="*/ 0 h 595213"/>
                  <a:gd name="connsiteX0" fmla="*/ 0 w 453229"/>
                  <a:gd name="connsiteY0" fmla="*/ 595212 h 595212"/>
                  <a:gd name="connsiteX1" fmla="*/ 453229 w 453229"/>
                  <a:gd name="connsiteY1" fmla="*/ 0 h 595212"/>
                  <a:gd name="connsiteX0" fmla="*/ 0 w 453229"/>
                  <a:gd name="connsiteY0" fmla="*/ 595212 h 595212"/>
                  <a:gd name="connsiteX1" fmla="*/ 453229 w 453229"/>
                  <a:gd name="connsiteY1" fmla="*/ 0 h 595212"/>
                  <a:gd name="connsiteX0" fmla="*/ 0 w 1373998"/>
                  <a:gd name="connsiteY0" fmla="*/ 1702172 h 1702173"/>
                  <a:gd name="connsiteX1" fmla="*/ 1373998 w 1373998"/>
                  <a:gd name="connsiteY1" fmla="*/ 0 h 1702173"/>
                  <a:gd name="connsiteX0" fmla="*/ 0 w 1373998"/>
                  <a:gd name="connsiteY0" fmla="*/ 1702172 h 1702172"/>
                  <a:gd name="connsiteX1" fmla="*/ 1373998 w 1373998"/>
                  <a:gd name="connsiteY1" fmla="*/ 0 h 1702172"/>
                  <a:gd name="connsiteX0" fmla="*/ 0 w 1373998"/>
                  <a:gd name="connsiteY0" fmla="*/ 1702172 h 1702172"/>
                  <a:gd name="connsiteX1" fmla="*/ 1373998 w 1373998"/>
                  <a:gd name="connsiteY1" fmla="*/ 0 h 1702172"/>
                  <a:gd name="connsiteX0" fmla="*/ 0 w 1536577"/>
                  <a:gd name="connsiteY0" fmla="*/ 1850810 h 1850810"/>
                  <a:gd name="connsiteX1" fmla="*/ 706729 w 1536577"/>
                  <a:gd name="connsiteY1" fmla="*/ 797932 h 1850810"/>
                  <a:gd name="connsiteX2" fmla="*/ 1373998 w 1536577"/>
                  <a:gd name="connsiteY2" fmla="*/ 148638 h 1850810"/>
                  <a:gd name="connsiteX0" fmla="*/ 13658 w 843506"/>
                  <a:gd name="connsiteY0" fmla="*/ 797930 h 797930"/>
                  <a:gd name="connsiteX1" fmla="*/ 680927 w 843506"/>
                  <a:gd name="connsiteY1" fmla="*/ 148636 h 797930"/>
                  <a:gd name="connsiteX0" fmla="*/ 13658 w 835922"/>
                  <a:gd name="connsiteY0" fmla="*/ 822347 h 822347"/>
                  <a:gd name="connsiteX1" fmla="*/ 256125 w 835922"/>
                  <a:gd name="connsiteY1" fmla="*/ 562343 h 822347"/>
                  <a:gd name="connsiteX2" fmla="*/ 680927 w 835922"/>
                  <a:gd name="connsiteY2" fmla="*/ 173053 h 822347"/>
                  <a:gd name="connsiteX0" fmla="*/ 13658 w 835922"/>
                  <a:gd name="connsiteY0" fmla="*/ 822345 h 822345"/>
                  <a:gd name="connsiteX1" fmla="*/ 256125 w 835922"/>
                  <a:gd name="connsiteY1" fmla="*/ 562341 h 822345"/>
                  <a:gd name="connsiteX2" fmla="*/ 680927 w 835922"/>
                  <a:gd name="connsiteY2" fmla="*/ 173051 h 822345"/>
                  <a:gd name="connsiteX0" fmla="*/ 0 w 667270"/>
                  <a:gd name="connsiteY0" fmla="*/ 649294 h 649294"/>
                  <a:gd name="connsiteX1" fmla="*/ 667269 w 667270"/>
                  <a:gd name="connsiteY1" fmla="*/ 0 h 649294"/>
                  <a:gd name="connsiteX0" fmla="*/ 0 w 634533"/>
                  <a:gd name="connsiteY0" fmla="*/ 638479 h 638479"/>
                  <a:gd name="connsiteX1" fmla="*/ 634532 w 634533"/>
                  <a:gd name="connsiteY1" fmla="*/ 0 h 638479"/>
                  <a:gd name="connsiteX0" fmla="*/ 0 w 634532"/>
                  <a:gd name="connsiteY0" fmla="*/ 638479 h 638479"/>
                  <a:gd name="connsiteX1" fmla="*/ 634532 w 634532"/>
                  <a:gd name="connsiteY1" fmla="*/ 0 h 638479"/>
                  <a:gd name="connsiteX0" fmla="*/ 104 w 634636"/>
                  <a:gd name="connsiteY0" fmla="*/ 638479 h 638479"/>
                  <a:gd name="connsiteX1" fmla="*/ 8563 w 634636"/>
                  <a:gd name="connsiteY1" fmla="*/ 593380 h 638479"/>
                  <a:gd name="connsiteX2" fmla="*/ 634636 w 634636"/>
                  <a:gd name="connsiteY2" fmla="*/ 0 h 638479"/>
                  <a:gd name="connsiteX0" fmla="*/ 104 w 634636"/>
                  <a:gd name="connsiteY0" fmla="*/ 638479 h 638479"/>
                  <a:gd name="connsiteX1" fmla="*/ 8563 w 634636"/>
                  <a:gd name="connsiteY1" fmla="*/ 593380 h 638479"/>
                  <a:gd name="connsiteX2" fmla="*/ 634636 w 634636"/>
                  <a:gd name="connsiteY2" fmla="*/ 0 h 638479"/>
                  <a:gd name="connsiteX0" fmla="*/ 104 w 668741"/>
                  <a:gd name="connsiteY0" fmla="*/ 759744 h 759744"/>
                  <a:gd name="connsiteX1" fmla="*/ 42668 w 668741"/>
                  <a:gd name="connsiteY1" fmla="*/ 593380 h 759744"/>
                  <a:gd name="connsiteX2" fmla="*/ 668741 w 668741"/>
                  <a:gd name="connsiteY2" fmla="*/ 0 h 759744"/>
                  <a:gd name="connsiteX0" fmla="*/ 0 w 626073"/>
                  <a:gd name="connsiteY0" fmla="*/ 593380 h 593380"/>
                  <a:gd name="connsiteX1" fmla="*/ 626073 w 626073"/>
                  <a:gd name="connsiteY1" fmla="*/ 0 h 593380"/>
                  <a:gd name="connsiteX0" fmla="*/ 0 w 650628"/>
                  <a:gd name="connsiteY0" fmla="*/ 601492 h 601492"/>
                  <a:gd name="connsiteX1" fmla="*/ 650628 w 650628"/>
                  <a:gd name="connsiteY1" fmla="*/ 0 h 601492"/>
                </a:gdLst>
                <a:ahLst/>
                <a:cxnLst>
                  <a:cxn ang="0">
                    <a:pos x="connsiteX0" y="connsiteY0"/>
                  </a:cxn>
                  <a:cxn ang="0">
                    <a:pos x="connsiteX1" y="connsiteY1"/>
                  </a:cxn>
                </a:cxnLst>
                <a:rect l="l" t="t" r="r" b="b"/>
                <a:pathLst>
                  <a:path w="650628" h="601492">
                    <a:moveTo>
                      <a:pt x="0" y="601492"/>
                    </a:moveTo>
                    <a:cubicBezTo>
                      <a:pt x="156844" y="380278"/>
                      <a:pt x="259948" y="241072"/>
                      <a:pt x="650628" y="0"/>
                    </a:cubicBezTo>
                  </a:path>
                </a:pathLst>
              </a:custGeom>
              <a:ln w="57150" cap="rnd">
                <a:solidFill>
                  <a:srgbClr val="608AA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79BB1"/>
                  </a:solidFill>
                </a:endParaRPr>
              </a:p>
            </p:txBody>
          </p:sp>
        </p:grpSp>
        <p:sp>
          <p:nvSpPr>
            <p:cNvPr id="107" name="1"/>
            <p:cNvSpPr/>
            <p:nvPr/>
          </p:nvSpPr>
          <p:spPr bwMode="gray">
            <a:xfrm>
              <a:off x="3929551" y="4401942"/>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1</a:t>
              </a:r>
            </a:p>
          </p:txBody>
        </p:sp>
      </p:grpSp>
      <p:pic>
        <p:nvPicPr>
          <p:cNvPr id="108" name="Picture 107" descr="AJ2.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236669" y="4524371"/>
            <a:ext cx="716988" cy="2249421"/>
          </a:xfrm>
          <a:prstGeom prst="rect">
            <a:avLst/>
          </a:prstGeom>
          <a:noFill/>
          <a:ln>
            <a:noFill/>
          </a:ln>
        </p:spPr>
      </p:pic>
      <p:cxnSp>
        <p:nvCxnSpPr>
          <p:cNvPr id="82" name="green iPad"/>
          <p:cNvCxnSpPr/>
          <p:nvPr/>
        </p:nvCxnSpPr>
        <p:spPr bwMode="gray">
          <a:xfrm>
            <a:off x="2431228" y="4223544"/>
            <a:ext cx="1783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88" name="green phone"/>
          <p:cNvSpPr>
            <a:spLocks/>
          </p:cNvSpPr>
          <p:nvPr/>
        </p:nvSpPr>
        <p:spPr bwMode="gray">
          <a:xfrm>
            <a:off x="2431228" y="4314055"/>
            <a:ext cx="1755775" cy="473075"/>
          </a:xfrm>
          <a:custGeom>
            <a:avLst/>
            <a:gdLst/>
            <a:ahLst/>
            <a:cxnLst>
              <a:cxn ang="0">
                <a:pos x="0" y="298"/>
              </a:cxn>
              <a:cxn ang="0">
                <a:pos x="384" y="298"/>
              </a:cxn>
              <a:cxn ang="0">
                <a:pos x="1106" y="0"/>
              </a:cxn>
            </a:cxnLst>
            <a:rect l="0" t="0" r="r" b="b"/>
            <a:pathLst>
              <a:path w="1106" h="298">
                <a:moveTo>
                  <a:pt x="0" y="298"/>
                </a:moveTo>
                <a:lnTo>
                  <a:pt x="384" y="298"/>
                </a:lnTo>
                <a:lnTo>
                  <a:pt x="1106" y="0"/>
                </a:lnTo>
              </a:path>
            </a:pathLst>
          </a:cu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89" name="checkmark1"/>
          <p:cNvSpPr/>
          <p:nvPr/>
        </p:nvSpPr>
        <p:spPr bwMode="gray">
          <a:xfrm>
            <a:off x="2590800" y="3872786"/>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sp>
        <p:nvSpPr>
          <p:cNvPr id="90" name="checkmark2"/>
          <p:cNvSpPr/>
          <p:nvPr/>
        </p:nvSpPr>
        <p:spPr bwMode="gray">
          <a:xfrm>
            <a:off x="2590800" y="4424581"/>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cxnSp>
        <p:nvCxnSpPr>
          <p:cNvPr id="91" name="green3"/>
          <p:cNvCxnSpPr/>
          <p:nvPr/>
        </p:nvCxnSpPr>
        <p:spPr bwMode="gray">
          <a:xfrm rot="5400000">
            <a:off x="409822" y="978408"/>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92" name="green2"/>
          <p:cNvCxnSpPr/>
          <p:nvPr/>
        </p:nvCxnSpPr>
        <p:spPr bwMode="gray">
          <a:xfrm rot="10800000">
            <a:off x="791110" y="1452287"/>
            <a:ext cx="362457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93" name="green1"/>
          <p:cNvCxnSpPr/>
          <p:nvPr/>
        </p:nvCxnSpPr>
        <p:spPr bwMode="gray">
          <a:xfrm rot="5400000">
            <a:off x="3276599" y="2675964"/>
            <a:ext cx="2447365"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7" name="network"/>
          <p:cNvGrpSpPr/>
          <p:nvPr/>
        </p:nvGrpSpPr>
        <p:grpSpPr bwMode="gray">
          <a:xfrm>
            <a:off x="131669" y="71918"/>
            <a:ext cx="2038047" cy="1117866"/>
            <a:chOff x="131669" y="71918"/>
            <a:chExt cx="2038047" cy="1117866"/>
          </a:xfrm>
        </p:grpSpPr>
        <p:pic>
          <p:nvPicPr>
            <p:cNvPr id="54" name="Picture 53" descr="Datacenter1-switch2.png"/>
            <p:cNvPicPr>
              <a:picLocks noChangeAspect="1"/>
            </p:cNvPicPr>
            <p:nvPr/>
          </p:nvPicPr>
          <p:blipFill>
            <a:blip r:embed="rId10"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56" name="Picture 55" descr="Datacenter1a.png"/>
            <p:cNvPicPr>
              <a:picLocks noChangeAspect="1"/>
            </p:cNvPicPr>
            <p:nvPr/>
          </p:nvPicPr>
          <p:blipFill>
            <a:blip r:embed="rId11"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pic>
          <p:nvPicPr>
            <p:cNvPr id="64" name="Picture 63" descr="Datacenter1a.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gray">
            <a:xfrm>
              <a:off x="359594" y="181991"/>
              <a:ext cx="574549" cy="829658"/>
            </a:xfrm>
            <a:prstGeom prst="rect">
              <a:avLst/>
            </a:prstGeom>
          </p:spPr>
        </p:pic>
        <p:pic>
          <p:nvPicPr>
            <p:cNvPr id="66" name="Picture 65" descr="Datacenter1-switch1.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bwMode="gray">
            <a:xfrm>
              <a:off x="131669" y="785986"/>
              <a:ext cx="343460" cy="403798"/>
            </a:xfrm>
            <a:prstGeom prst="rect">
              <a:avLst/>
            </a:prstGeom>
          </p:spPr>
        </p:pic>
        <p:sp>
          <p:nvSpPr>
            <p:cNvPr id="124" name="TextBox 123"/>
            <p:cNvSpPr txBox="1"/>
            <p:nvPr/>
          </p:nvSpPr>
          <p:spPr bwMode="gray">
            <a:xfrm>
              <a:off x="1714463" y="90101"/>
              <a:ext cx="455253" cy="138499"/>
            </a:xfrm>
            <a:prstGeom prst="rect">
              <a:avLst/>
            </a:prstGeom>
            <a:noFill/>
          </p:spPr>
          <p:txBody>
            <a:bodyPr wrap="none" lIns="0" tIns="0" rIns="0" bIns="0" rtlCol="0" anchor="ctr" anchorCtr="0">
              <a:spAutoFit/>
            </a:bodyPr>
            <a:lstStyle/>
            <a:p>
              <a:pPr algn="ctr"/>
              <a:r>
                <a:rPr lang="en-US" sz="900" b="1" dirty="0" smtClean="0">
                  <a:solidFill>
                    <a:srgbClr val="214153"/>
                  </a:solidFill>
                </a:rPr>
                <a:t>Network</a:t>
              </a:r>
              <a:endParaRPr lang="en-US" sz="900" b="1" dirty="0">
                <a:solidFill>
                  <a:srgbClr val="214153"/>
                </a:solidFill>
              </a:endParaRPr>
            </a:p>
          </p:txBody>
        </p:sp>
      </p:grpSp>
      <p:grpSp>
        <p:nvGrpSpPr>
          <p:cNvPr id="8" name="black icons"/>
          <p:cNvGrpSpPr/>
          <p:nvPr/>
        </p:nvGrpSpPr>
        <p:grpSpPr bwMode="gray">
          <a:xfrm>
            <a:off x="5658270" y="4279640"/>
            <a:ext cx="997696" cy="766136"/>
            <a:chOff x="5658270" y="4279640"/>
            <a:chExt cx="997696" cy="766136"/>
          </a:xfrm>
        </p:grpSpPr>
        <p:pic>
          <p:nvPicPr>
            <p:cNvPr id="45" name="Picture 44" descr="Info.png"/>
            <p:cNvPicPr>
              <a:picLocks noChangeAspect="1"/>
            </p:cNvPicPr>
            <p:nvPr/>
          </p:nvPicPr>
          <p:blipFill>
            <a:blip r:embed="rId14" cstate="email">
              <a:lum bright="-100000"/>
              <a:extLst>
                <a:ext uri="{28A0092B-C50C-407E-A947-70E740481C1C}">
                  <a14:useLocalDpi xmlns:a14="http://schemas.microsoft.com/office/drawing/2010/main"/>
                </a:ext>
              </a:extLst>
            </a:blip>
            <a:stretch>
              <a:fillRect/>
            </a:stretch>
          </p:blipFill>
          <p:spPr bwMode="gray">
            <a:xfrm>
              <a:off x="5994499" y="4487237"/>
              <a:ext cx="92938" cy="204021"/>
            </a:xfrm>
            <a:prstGeom prst="rect">
              <a:avLst/>
            </a:prstGeom>
            <a:effectLst>
              <a:outerShdw blurRad="88900" sx="101000" sy="101000" algn="ctr" rotWithShape="0">
                <a:schemeClr val="bg1"/>
              </a:outerShdw>
            </a:effectLst>
          </p:spPr>
        </p:pic>
        <p:pic>
          <p:nvPicPr>
            <p:cNvPr id="46" name="Picture 45" descr="Folder.png"/>
            <p:cNvPicPr>
              <a:picLocks noChangeAspect="1"/>
            </p:cNvPicPr>
            <p:nvPr/>
          </p:nvPicPr>
          <p:blipFill>
            <a:blip r:embed="rId15" cstate="email">
              <a:lum bright="-100000"/>
              <a:extLst>
                <a:ext uri="{28A0092B-C50C-407E-A947-70E740481C1C}">
                  <a14:useLocalDpi xmlns:a14="http://schemas.microsoft.com/office/drawing/2010/main"/>
                </a:ext>
              </a:extLst>
            </a:blip>
            <a:stretch>
              <a:fillRect/>
            </a:stretch>
          </p:blipFill>
          <p:spPr bwMode="gray">
            <a:xfrm>
              <a:off x="6123398" y="4396039"/>
              <a:ext cx="189096" cy="131181"/>
            </a:xfrm>
            <a:prstGeom prst="rect">
              <a:avLst/>
            </a:prstGeom>
            <a:effectLst>
              <a:outerShdw blurRad="88900" sx="101000" sy="101000" algn="ctr" rotWithShape="0">
                <a:schemeClr val="bg1"/>
              </a:outerShdw>
            </a:effectLst>
          </p:spPr>
        </p:pic>
        <p:pic>
          <p:nvPicPr>
            <p:cNvPr id="47" name="Picture 46" descr="Search.png"/>
            <p:cNvPicPr>
              <a:picLocks noChangeAspect="1"/>
            </p:cNvPicPr>
            <p:nvPr/>
          </p:nvPicPr>
          <p:blipFill>
            <a:blip r:embed="rId16" cstate="email">
              <a:lum bright="-100000"/>
              <a:extLst>
                <a:ext uri="{28A0092B-C50C-407E-A947-70E740481C1C}">
                  <a14:useLocalDpi xmlns:a14="http://schemas.microsoft.com/office/drawing/2010/main"/>
                </a:ext>
              </a:extLst>
            </a:blip>
            <a:stretch>
              <a:fillRect/>
            </a:stretch>
          </p:blipFill>
          <p:spPr bwMode="gray">
            <a:xfrm>
              <a:off x="5765563" y="4662443"/>
              <a:ext cx="192792" cy="192410"/>
            </a:xfrm>
            <a:prstGeom prst="rect">
              <a:avLst/>
            </a:prstGeom>
            <a:effectLst>
              <a:outerShdw blurRad="88900" sx="101000" sy="101000" algn="ctr" rotWithShape="0">
                <a:schemeClr val="bg1"/>
              </a:outerShdw>
            </a:effectLst>
          </p:spPr>
        </p:pic>
        <p:pic>
          <p:nvPicPr>
            <p:cNvPr id="50" name="Picture 49" descr="Upload.png"/>
            <p:cNvPicPr>
              <a:picLocks noChangeAspect="1"/>
            </p:cNvPicPr>
            <p:nvPr/>
          </p:nvPicPr>
          <p:blipFill>
            <a:blip r:embed="rId17" cstate="email">
              <a:lum bright="-100000"/>
              <a:extLst>
                <a:ext uri="{28A0092B-C50C-407E-A947-70E740481C1C}">
                  <a14:useLocalDpi xmlns:a14="http://schemas.microsoft.com/office/drawing/2010/main"/>
                </a:ext>
              </a:extLst>
            </a:blip>
            <a:stretch>
              <a:fillRect/>
            </a:stretch>
          </p:blipFill>
          <p:spPr bwMode="gray">
            <a:xfrm>
              <a:off x="6318646" y="4594820"/>
              <a:ext cx="182528" cy="182528"/>
            </a:xfrm>
            <a:prstGeom prst="rect">
              <a:avLst/>
            </a:prstGeom>
            <a:effectLst>
              <a:outerShdw blurRad="88900" sx="101000" sy="101000" algn="ctr" rotWithShape="0">
                <a:schemeClr val="bg1"/>
              </a:outerShdw>
            </a:effectLst>
          </p:spPr>
        </p:pic>
        <p:pic>
          <p:nvPicPr>
            <p:cNvPr id="59" name="Picture 58" descr="Email1.png"/>
            <p:cNvPicPr>
              <a:picLocks noChangeAspect="1"/>
            </p:cNvPicPr>
            <p:nvPr/>
          </p:nvPicPr>
          <p:blipFill>
            <a:blip r:embed="rId18" cstate="email">
              <a:lum bright="-100000"/>
              <a:extLst>
                <a:ext uri="{28A0092B-C50C-407E-A947-70E740481C1C}">
                  <a14:useLocalDpi xmlns:a14="http://schemas.microsoft.com/office/drawing/2010/main"/>
                </a:ext>
              </a:extLst>
            </a:blip>
            <a:stretch>
              <a:fillRect/>
            </a:stretch>
          </p:blipFill>
          <p:spPr bwMode="gray">
            <a:xfrm>
              <a:off x="6288281" y="4887482"/>
              <a:ext cx="228600" cy="158294"/>
            </a:xfrm>
            <a:prstGeom prst="rect">
              <a:avLst/>
            </a:prstGeom>
            <a:effectLst>
              <a:outerShdw blurRad="88900" sx="101000" sy="101000" algn="ctr" rotWithShape="0">
                <a:schemeClr val="bg1"/>
              </a:outerShdw>
            </a:effectLst>
          </p:spPr>
        </p:pic>
        <p:pic>
          <p:nvPicPr>
            <p:cNvPr id="60" name="Picture 59" descr="Email1.png"/>
            <p:cNvPicPr>
              <a:picLocks noChangeAspect="1"/>
            </p:cNvPicPr>
            <p:nvPr/>
          </p:nvPicPr>
          <p:blipFill>
            <a:blip r:embed="rId19" cstate="email">
              <a:lum bright="-100000"/>
              <a:extLst>
                <a:ext uri="{28A0092B-C50C-407E-A947-70E740481C1C}">
                  <a14:useLocalDpi xmlns:a14="http://schemas.microsoft.com/office/drawing/2010/main"/>
                </a:ext>
              </a:extLst>
            </a:blip>
            <a:stretch>
              <a:fillRect/>
            </a:stretch>
          </p:blipFill>
          <p:spPr bwMode="gray">
            <a:xfrm>
              <a:off x="6135072" y="4606456"/>
              <a:ext cx="152400" cy="105529"/>
            </a:xfrm>
            <a:prstGeom prst="rect">
              <a:avLst/>
            </a:prstGeom>
            <a:effectLst>
              <a:outerShdw blurRad="88900" sx="101000" sy="101000" algn="ctr" rotWithShape="0">
                <a:schemeClr val="bg1"/>
              </a:outerShdw>
            </a:effectLst>
          </p:spPr>
        </p:pic>
        <p:pic>
          <p:nvPicPr>
            <p:cNvPr id="62" name="Picture 61" descr="Congestion1.png"/>
            <p:cNvPicPr>
              <a:picLocks noChangeAspect="1"/>
            </p:cNvPicPr>
            <p:nvPr/>
          </p:nvPicPr>
          <p:blipFill>
            <a:blip r:embed="rId20" cstate="email">
              <a:lum bright="-100000"/>
              <a:extLst>
                <a:ext uri="{28A0092B-C50C-407E-A947-70E740481C1C}">
                  <a14:useLocalDpi xmlns:a14="http://schemas.microsoft.com/office/drawing/2010/main"/>
                </a:ext>
              </a:extLst>
            </a:blip>
            <a:stretch>
              <a:fillRect/>
            </a:stretch>
          </p:blipFill>
          <p:spPr bwMode="gray">
            <a:xfrm>
              <a:off x="5771260" y="4388644"/>
              <a:ext cx="216804" cy="218982"/>
            </a:xfrm>
            <a:prstGeom prst="rect">
              <a:avLst/>
            </a:prstGeom>
            <a:effectLst>
              <a:outerShdw blurRad="88900" sx="101000" sy="101000" algn="ctr" rotWithShape="0">
                <a:schemeClr val="bg1"/>
              </a:outerShdw>
            </a:effectLst>
          </p:spPr>
        </p:pic>
        <p:pic>
          <p:nvPicPr>
            <p:cNvPr id="65" name="Picture 64" descr="Download2.png"/>
            <p:cNvPicPr>
              <a:picLocks noChangeAspect="1"/>
            </p:cNvPicPr>
            <p:nvPr/>
          </p:nvPicPr>
          <p:blipFill>
            <a:blip r:embed="rId21" cstate="email">
              <a:lum bright="-100000"/>
              <a:extLst>
                <a:ext uri="{28A0092B-C50C-407E-A947-70E740481C1C}">
                  <a14:useLocalDpi xmlns:a14="http://schemas.microsoft.com/office/drawing/2010/main"/>
                </a:ext>
              </a:extLst>
            </a:blip>
            <a:stretch>
              <a:fillRect/>
            </a:stretch>
          </p:blipFill>
          <p:spPr bwMode="gray">
            <a:xfrm>
              <a:off x="6019800" y="4800600"/>
              <a:ext cx="190881" cy="190881"/>
            </a:xfrm>
            <a:prstGeom prst="rect">
              <a:avLst/>
            </a:prstGeom>
            <a:effectLst>
              <a:outerShdw blurRad="88900" sx="101000" sy="101000" algn="ctr" rotWithShape="0">
                <a:schemeClr val="bg1"/>
              </a:outerShdw>
            </a:effectLst>
          </p:spPr>
        </p:pic>
        <p:pic>
          <p:nvPicPr>
            <p:cNvPr id="83" name="Picture 82" descr="Email1.png"/>
            <p:cNvPicPr>
              <a:picLocks noChangeAspect="1"/>
            </p:cNvPicPr>
            <p:nvPr/>
          </p:nvPicPr>
          <p:blipFill>
            <a:blip r:embed="rId22" cstate="email">
              <a:lum bright="-100000"/>
              <a:extLst>
                <a:ext uri="{28A0092B-C50C-407E-A947-70E740481C1C}">
                  <a14:useLocalDpi xmlns:a14="http://schemas.microsoft.com/office/drawing/2010/main"/>
                </a:ext>
              </a:extLst>
            </a:blip>
            <a:stretch>
              <a:fillRect/>
            </a:stretch>
          </p:blipFill>
          <p:spPr bwMode="gray">
            <a:xfrm>
              <a:off x="6352990" y="4337265"/>
              <a:ext cx="116177" cy="80446"/>
            </a:xfrm>
            <a:prstGeom prst="rect">
              <a:avLst/>
            </a:prstGeom>
            <a:effectLst>
              <a:outerShdw blurRad="88900" sx="101000" sy="101000" algn="ctr" rotWithShape="0">
                <a:schemeClr val="bg1"/>
              </a:outerShdw>
            </a:effectLst>
          </p:spPr>
        </p:pic>
        <p:pic>
          <p:nvPicPr>
            <p:cNvPr id="86" name="Picture 85" descr="Airwaves.png"/>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bwMode="gray">
            <a:xfrm flipH="1">
              <a:off x="6429235" y="4503758"/>
              <a:ext cx="226731" cy="235128"/>
            </a:xfrm>
            <a:prstGeom prst="rect">
              <a:avLst/>
            </a:prstGeom>
            <a:noFill/>
            <a:ln>
              <a:noFill/>
            </a:ln>
            <a:effectLst/>
          </p:spPr>
        </p:pic>
        <p:pic>
          <p:nvPicPr>
            <p:cNvPr id="87" name="Picture 86" descr="Airwaves.png"/>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bwMode="gray">
            <a:xfrm>
              <a:off x="5658270" y="4279640"/>
              <a:ext cx="226731" cy="235128"/>
            </a:xfrm>
            <a:prstGeom prst="rect">
              <a:avLst/>
            </a:prstGeom>
            <a:noFill/>
            <a:ln>
              <a:noFill/>
            </a:ln>
            <a:effectLst/>
          </p:spPr>
        </p:pic>
      </p:grpSp>
      <p:pic>
        <p:nvPicPr>
          <p:cNvPr id="58" name="router" descr="wla422-432-522.png"/>
          <p:cNvPicPr>
            <a:picLocks noChangeAspect="1"/>
          </p:cNvPicPr>
          <p:nvPr/>
        </p:nvPicPr>
        <p:blipFill>
          <a:blip r:embed="rId23" cstate="print"/>
          <a:stretch>
            <a:fillRect/>
          </a:stretch>
        </p:blipFill>
        <p:spPr bwMode="gray">
          <a:xfrm>
            <a:off x="4213700" y="3852582"/>
            <a:ext cx="528988" cy="582113"/>
          </a:xfrm>
          <a:prstGeom prst="rect">
            <a:avLst/>
          </a:prstGeom>
        </p:spPr>
      </p:pic>
      <p:sp>
        <p:nvSpPr>
          <p:cNvPr id="9" name="TextBox 8"/>
          <p:cNvSpPr txBox="1"/>
          <p:nvPr/>
        </p:nvSpPr>
        <p:spPr>
          <a:xfrm>
            <a:off x="71352" y="1598119"/>
            <a:ext cx="5314275" cy="923330"/>
          </a:xfrm>
          <a:prstGeom prst="rect">
            <a:avLst/>
          </a:prstGeom>
          <a:noFill/>
        </p:spPr>
        <p:txBody>
          <a:bodyPr wrap="none" rtlCol="0">
            <a:spAutoFit/>
          </a:bodyPr>
          <a:lstStyle/>
          <a:p>
            <a:pPr marL="285750" indent="-285750">
              <a:buFont typeface="Arial"/>
              <a:buChar char="•"/>
            </a:pPr>
            <a:r>
              <a:rPr lang="en-US" b="1" dirty="0" smtClean="0"/>
              <a:t>Coordinated Threat Control</a:t>
            </a:r>
          </a:p>
          <a:p>
            <a:pPr marL="285750" indent="-285750">
              <a:buFont typeface="Arial"/>
              <a:buChar char="•"/>
            </a:pPr>
            <a:r>
              <a:rPr lang="en-US" b="1" dirty="0" smtClean="0"/>
              <a:t>Wireless – scalability, simplicity, automation</a:t>
            </a:r>
          </a:p>
          <a:p>
            <a:pPr marL="285750" indent="-285750">
              <a:buFont typeface="Arial"/>
              <a:buChar char="•"/>
            </a:pPr>
            <a:r>
              <a:rPr lang="en-US" b="1" dirty="0" smtClean="0">
                <a:solidFill>
                  <a:schemeClr val="accent1"/>
                </a:solidFill>
              </a:rPr>
              <a:t>Next – managing congestion</a:t>
            </a:r>
            <a:endParaRPr lang="en-US" b="1" dirty="0">
              <a:solidFill>
                <a:schemeClr val="accent1"/>
              </a:solidFill>
            </a:endParaRPr>
          </a:p>
        </p:txBody>
      </p:sp>
    </p:spTree>
    <p:extLst>
      <p:ext uri="{BB962C8B-B14F-4D97-AF65-F5344CB8AC3E}">
        <p14:creationId xmlns:p14="http://schemas.microsoft.com/office/powerpoint/2010/main" val="162735228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400" fill="hold"/>
                                        <p:tgtEl>
                                          <p:spTgt spid="4"/>
                                        </p:tgtEl>
                                        <p:attrNameLst>
                                          <p:attrName>ppt_w</p:attrName>
                                        </p:attrNameLst>
                                      </p:cBhvr>
                                      <p:tavLst>
                                        <p:tav tm="0">
                                          <p:val>
                                            <p:fltVal val="0"/>
                                          </p:val>
                                        </p:tav>
                                        <p:tav tm="100000">
                                          <p:val>
                                            <p:strVal val="#ppt_w"/>
                                          </p:val>
                                        </p:tav>
                                      </p:tavLst>
                                    </p:anim>
                                    <p:anim calcmode="lin" valueType="num">
                                      <p:cBhvr>
                                        <p:cTn id="8" dur="400" fill="hold"/>
                                        <p:tgtEl>
                                          <p:spTgt spid="4"/>
                                        </p:tgtEl>
                                        <p:attrNameLst>
                                          <p:attrName>ppt_h</p:attrName>
                                        </p:attrNameLst>
                                      </p:cBhvr>
                                      <p:tavLst>
                                        <p:tav tm="0">
                                          <p:val>
                                            <p:fltVal val="0"/>
                                          </p:val>
                                        </p:tav>
                                        <p:tav tm="100000">
                                          <p:val>
                                            <p:strVal val="#ppt_h"/>
                                          </p:val>
                                        </p:tav>
                                      </p:tavLst>
                                    </p:anim>
                                    <p:animEffect transition="in" filter="fade">
                                      <p:cBhvr>
                                        <p:cTn id="9" dur="400"/>
                                        <p:tgtEl>
                                          <p:spTgt spid="4"/>
                                        </p:tgtEl>
                                      </p:cBhvr>
                                    </p:animEffect>
                                  </p:childTnLst>
                                </p:cTn>
                              </p:par>
                              <p:par>
                                <p:cTn id="10" presetID="53" presetClass="entr" presetSubtype="0" repeatCount="indefinite" fill="hold" nodeType="withEffect">
                                  <p:stCondLst>
                                    <p:cond delay="0"/>
                                  </p:stCondLst>
                                  <p:childTnLst>
                                    <p:set>
                                      <p:cBhvr>
                                        <p:cTn id="11" dur="1" fill="hold">
                                          <p:stCondLst>
                                            <p:cond delay="0"/>
                                          </p:stCondLst>
                                        </p:cTn>
                                        <p:tgtEl>
                                          <p:spTgt spid="81"/>
                                        </p:tgtEl>
                                        <p:attrNameLst>
                                          <p:attrName>style.visibility</p:attrName>
                                        </p:attrNameLst>
                                      </p:cBhvr>
                                      <p:to>
                                        <p:strVal val="visible"/>
                                      </p:to>
                                    </p:set>
                                    <p:anim calcmode="lin" valueType="num">
                                      <p:cBhvr>
                                        <p:cTn id="12" dur="400" fill="hold"/>
                                        <p:tgtEl>
                                          <p:spTgt spid="81"/>
                                        </p:tgtEl>
                                        <p:attrNameLst>
                                          <p:attrName>ppt_w</p:attrName>
                                        </p:attrNameLst>
                                      </p:cBhvr>
                                      <p:tavLst>
                                        <p:tav tm="0">
                                          <p:val>
                                            <p:fltVal val="0"/>
                                          </p:val>
                                        </p:tav>
                                        <p:tav tm="100000">
                                          <p:val>
                                            <p:strVal val="#ppt_w"/>
                                          </p:val>
                                        </p:tav>
                                      </p:tavLst>
                                    </p:anim>
                                    <p:anim calcmode="lin" valueType="num">
                                      <p:cBhvr>
                                        <p:cTn id="13" dur="400" fill="hold"/>
                                        <p:tgtEl>
                                          <p:spTgt spid="81"/>
                                        </p:tgtEl>
                                        <p:attrNameLst>
                                          <p:attrName>ppt_h</p:attrName>
                                        </p:attrNameLst>
                                      </p:cBhvr>
                                      <p:tavLst>
                                        <p:tav tm="0">
                                          <p:val>
                                            <p:fltVal val="0"/>
                                          </p:val>
                                        </p:tav>
                                        <p:tav tm="100000">
                                          <p:val>
                                            <p:strVal val="#ppt_h"/>
                                          </p:val>
                                        </p:tav>
                                      </p:tavLst>
                                    </p:anim>
                                    <p:animEffect transition="in" filter="fade">
                                      <p:cBhvr>
                                        <p:cTn id="14" dur="400"/>
                                        <p:tgtEl>
                                          <p:spTgt spid="81"/>
                                        </p:tgtEl>
                                      </p:cBhvr>
                                    </p:animEffect>
                                  </p:childTnLst>
                                </p:cTn>
                              </p:par>
                              <p:par>
                                <p:cTn id="15" presetID="53" presetClass="entr" presetSubtype="0" repeatCount="indefinite" fill="hold" nodeType="withEffect">
                                  <p:stCondLst>
                                    <p:cond delay="0"/>
                                  </p:stCondLst>
                                  <p:childTnLst>
                                    <p:set>
                                      <p:cBhvr>
                                        <p:cTn id="16" dur="1" fill="hold">
                                          <p:stCondLst>
                                            <p:cond delay="0"/>
                                          </p:stCondLst>
                                        </p:cTn>
                                        <p:tgtEl>
                                          <p:spTgt spid="84"/>
                                        </p:tgtEl>
                                        <p:attrNameLst>
                                          <p:attrName>style.visibility</p:attrName>
                                        </p:attrNameLst>
                                      </p:cBhvr>
                                      <p:to>
                                        <p:strVal val="visible"/>
                                      </p:to>
                                    </p:set>
                                    <p:anim calcmode="lin" valueType="num">
                                      <p:cBhvr>
                                        <p:cTn id="17" dur="400" fill="hold"/>
                                        <p:tgtEl>
                                          <p:spTgt spid="84"/>
                                        </p:tgtEl>
                                        <p:attrNameLst>
                                          <p:attrName>ppt_w</p:attrName>
                                        </p:attrNameLst>
                                      </p:cBhvr>
                                      <p:tavLst>
                                        <p:tav tm="0">
                                          <p:val>
                                            <p:fltVal val="0"/>
                                          </p:val>
                                        </p:tav>
                                        <p:tav tm="100000">
                                          <p:val>
                                            <p:strVal val="#ppt_w"/>
                                          </p:val>
                                        </p:tav>
                                      </p:tavLst>
                                    </p:anim>
                                    <p:anim calcmode="lin" valueType="num">
                                      <p:cBhvr>
                                        <p:cTn id="18" dur="400" fill="hold"/>
                                        <p:tgtEl>
                                          <p:spTgt spid="84"/>
                                        </p:tgtEl>
                                        <p:attrNameLst>
                                          <p:attrName>ppt_h</p:attrName>
                                        </p:attrNameLst>
                                      </p:cBhvr>
                                      <p:tavLst>
                                        <p:tav tm="0">
                                          <p:val>
                                            <p:fltVal val="0"/>
                                          </p:val>
                                        </p:tav>
                                        <p:tav tm="100000">
                                          <p:val>
                                            <p:strVal val="#ppt_h"/>
                                          </p:val>
                                        </p:tav>
                                      </p:tavLst>
                                    </p:anim>
                                    <p:animEffect transition="in" filter="fade">
                                      <p:cBhvr>
                                        <p:cTn id="19" dur="400"/>
                                        <p:tgtEl>
                                          <p:spTgt spid="84"/>
                                        </p:tgtEl>
                                      </p:cBhvr>
                                    </p:animEffect>
                                  </p:childTnLst>
                                </p:cTn>
                              </p:par>
                            </p:childTnLst>
                          </p:cTn>
                        </p:par>
                        <p:par>
                          <p:cTn id="20" fill="hold">
                            <p:stCondLst>
                              <p:cond delay="400"/>
                            </p:stCondLst>
                            <p:childTnLst>
                              <p:par>
                                <p:cTn id="21" presetID="22" presetClass="entr" presetSubtype="8" fill="hold" grpId="0" nodeType="afterEffect">
                                  <p:stCondLst>
                                    <p:cond delay="0"/>
                                  </p:stCondLst>
                                  <p:childTnLst>
                                    <p:set>
                                      <p:cBhvr>
                                        <p:cTn id="22" dur="1" fill="hold">
                                          <p:stCondLst>
                                            <p:cond delay="0"/>
                                          </p:stCondLst>
                                        </p:cTn>
                                        <p:tgtEl>
                                          <p:spTgt spid="95"/>
                                        </p:tgtEl>
                                        <p:attrNameLst>
                                          <p:attrName>style.visibility</p:attrName>
                                        </p:attrNameLst>
                                      </p:cBhvr>
                                      <p:to>
                                        <p:strVal val="visible"/>
                                      </p:to>
                                    </p:set>
                                    <p:animEffect transition="in" filter="wipe(left)">
                                      <p:cBhvr>
                                        <p:cTn id="23" dur="500"/>
                                        <p:tgtEl>
                                          <p:spTgt spid="95"/>
                                        </p:tgtEl>
                                      </p:cBhvr>
                                    </p:animEffect>
                                  </p:childTnLst>
                                </p:cTn>
                              </p:par>
                              <p:par>
                                <p:cTn id="24" presetID="53" presetClass="entr" presetSubtype="0" fill="hold" grpId="0" nodeType="withEffect">
                                  <p:stCondLst>
                                    <p:cond delay="200"/>
                                  </p:stCondLst>
                                  <p:childTnLst>
                                    <p:set>
                                      <p:cBhvr>
                                        <p:cTn id="25" dur="1" fill="hold">
                                          <p:stCondLst>
                                            <p:cond delay="0"/>
                                          </p:stCondLst>
                                        </p:cTn>
                                        <p:tgtEl>
                                          <p:spTgt spid="96"/>
                                        </p:tgtEl>
                                        <p:attrNameLst>
                                          <p:attrName>style.visibility</p:attrName>
                                        </p:attrNameLst>
                                      </p:cBhvr>
                                      <p:to>
                                        <p:strVal val="visible"/>
                                      </p:to>
                                    </p:set>
                                    <p:anim calcmode="lin" valueType="num">
                                      <p:cBhvr>
                                        <p:cTn id="26" dur="500" fill="hold"/>
                                        <p:tgtEl>
                                          <p:spTgt spid="96"/>
                                        </p:tgtEl>
                                        <p:attrNameLst>
                                          <p:attrName>ppt_w</p:attrName>
                                        </p:attrNameLst>
                                      </p:cBhvr>
                                      <p:tavLst>
                                        <p:tav tm="0">
                                          <p:val>
                                            <p:fltVal val="0"/>
                                          </p:val>
                                        </p:tav>
                                        <p:tav tm="100000">
                                          <p:val>
                                            <p:strVal val="#ppt_w"/>
                                          </p:val>
                                        </p:tav>
                                      </p:tavLst>
                                    </p:anim>
                                    <p:anim calcmode="lin" valueType="num">
                                      <p:cBhvr>
                                        <p:cTn id="27" dur="500" fill="hold"/>
                                        <p:tgtEl>
                                          <p:spTgt spid="96"/>
                                        </p:tgtEl>
                                        <p:attrNameLst>
                                          <p:attrName>ppt_h</p:attrName>
                                        </p:attrNameLst>
                                      </p:cBhvr>
                                      <p:tavLst>
                                        <p:tav tm="0">
                                          <p:val>
                                            <p:fltVal val="0"/>
                                          </p:val>
                                        </p:tav>
                                        <p:tav tm="100000">
                                          <p:val>
                                            <p:strVal val="#ppt_h"/>
                                          </p:val>
                                        </p:tav>
                                      </p:tavLst>
                                    </p:anim>
                                    <p:animEffect transition="in" filter="fade">
                                      <p:cBhvr>
                                        <p:cTn id="28" dur="500"/>
                                        <p:tgtEl>
                                          <p:spTgt spid="96"/>
                                        </p:tgtEl>
                                      </p:cBhvr>
                                    </p:animEffect>
                                  </p:childTnLst>
                                </p:cTn>
                              </p:par>
                            </p:childTnLst>
                          </p:cTn>
                        </p:par>
                        <p:par>
                          <p:cTn id="29" fill="hold">
                            <p:stCondLst>
                              <p:cond delay="1100"/>
                            </p:stCondLst>
                            <p:childTnLst>
                              <p:par>
                                <p:cTn id="30" presetID="53"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p:cNvSpPr/>
          <p:nvPr/>
        </p:nvSpPr>
        <p:spPr bwMode="gray">
          <a:xfrm>
            <a:off x="465826" y="1033730"/>
            <a:ext cx="8229600" cy="5056352"/>
          </a:xfrm>
          <a:prstGeom prst="roundRect">
            <a:avLst>
              <a:gd name="adj" fmla="val 2183"/>
            </a:avLst>
          </a:prstGeom>
          <a:gradFill flip="none" rotWithShape="1">
            <a:gsLst>
              <a:gs pos="68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22" descr="cloud1b.png"/>
          <p:cNvPicPr preferRelativeResize="0">
            <a:picLocks noChangeAspect="1"/>
          </p:cNvPicPr>
          <p:nvPr/>
        </p:nvPicPr>
        <p:blipFill>
          <a:blip r:embed="rId3"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784314" y="1446645"/>
            <a:ext cx="3890806" cy="2462525"/>
          </a:xfrm>
          <a:prstGeom prst="rect">
            <a:avLst/>
          </a:prstGeom>
          <a:noFill/>
          <a:ln w="9525">
            <a:noFill/>
            <a:miter lim="800000"/>
            <a:headEnd/>
            <a:tailEnd/>
          </a:ln>
        </p:spPr>
      </p:pic>
      <p:cxnSp>
        <p:nvCxnSpPr>
          <p:cNvPr id="101" name="Straight Connector 100"/>
          <p:cNvCxnSpPr/>
          <p:nvPr/>
        </p:nvCxnSpPr>
        <p:spPr bwMode="gray">
          <a:xfrm>
            <a:off x="2007553" y="2869883"/>
            <a:ext cx="914400" cy="0"/>
          </a:xfrm>
          <a:prstGeom prst="line">
            <a:avLst/>
          </a:prstGeom>
          <a:solidFill>
            <a:schemeClr val="hlink"/>
          </a:solidFill>
          <a:ln w="28575" cap="flat" cmpd="sng" algn="ctr">
            <a:solidFill>
              <a:schemeClr val="bg1">
                <a:lumMod val="50000"/>
              </a:schemeClr>
            </a:solidFill>
            <a:prstDash val="solid"/>
            <a:round/>
            <a:headEnd type="none" w="med" len="med"/>
            <a:tailEnd type="none" w="med" len="med"/>
          </a:ln>
          <a:effectLst/>
        </p:spPr>
      </p:cxnSp>
      <p:sp>
        <p:nvSpPr>
          <p:cNvPr id="18436" name="Rectangle 86"/>
          <p:cNvSpPr>
            <a:spLocks noGrp="1" noChangeArrowheads="1"/>
          </p:cNvSpPr>
          <p:nvPr>
            <p:ph type="title"/>
          </p:nvPr>
        </p:nvSpPr>
        <p:spPr bwMode="gray"/>
        <p:txBody>
          <a:bodyPr/>
          <a:lstStyle/>
          <a:p>
            <a:r>
              <a:rPr lang="en-US" dirty="0" err="1" smtClean="0"/>
              <a:t>WiFi</a:t>
            </a:r>
            <a:r>
              <a:rPr lang="en-US" dirty="0" smtClean="0"/>
              <a:t> Multimedia Access Categories</a:t>
            </a:r>
            <a:endParaRPr lang="en-US" dirty="0"/>
          </a:p>
        </p:txBody>
      </p:sp>
      <p:pic>
        <p:nvPicPr>
          <p:cNvPr id="18438" name="Picture 80" descr="Wireless Laptop.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7692390" y="2416012"/>
            <a:ext cx="834389" cy="719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1" name="Picture 3" descr="C:\Documents and Settings\pdahl\My Documents\0Juniper\0Training\0Dev\0-IJWL-v7.4\Images\Flash-red.TIF"/>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661150" y="2759716"/>
            <a:ext cx="1019810" cy="4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2" name="Picture 4" descr="C:\Documents and Settings\pdahl\My Documents\0Juniper\0Training\0Dev\0-IJWL-v7.4\Images\Flash-blue.TIF"/>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661150" y="2493315"/>
            <a:ext cx="1019810" cy="4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5" descr="C:\Documents and Settings\pdahl\My Documents\0Juniper\0Training\0Dev\0-IJWL-v7.4\Images\Flash-green.TIF"/>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661150" y="2242659"/>
            <a:ext cx="1019810" cy="4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6" descr="C:\Documents and Settings\pdahl\My Documents\0Juniper\0Training\0Dev\0-IJWL-v7.4\Images\Flash-grey.TIF"/>
          <p:cNvPicPr>
            <a:picLocks noChangeAspect="1" noChangeArrowheads="1"/>
          </p:cNvPicPr>
          <p:nvPr/>
        </p:nvPicPr>
        <p:blipFill>
          <a:blip r:embed="rId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6661150" y="3010374"/>
            <a:ext cx="1019810" cy="4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3" name="Picture 95" descr="Network Cloud 3.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467834" y="1737360"/>
            <a:ext cx="196274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 name="Line 41"/>
          <p:cNvSpPr>
            <a:spLocks noChangeShapeType="1"/>
          </p:cNvSpPr>
          <p:nvPr/>
        </p:nvSpPr>
        <p:spPr bwMode="gray">
          <a:xfrm>
            <a:off x="4583430" y="1531621"/>
            <a:ext cx="1951673" cy="1360488"/>
          </a:xfrm>
          <a:prstGeom prst="line">
            <a:avLst/>
          </a:prstGeom>
          <a:noFill/>
          <a:ln w="57150">
            <a:solidFill>
              <a:schemeClr val="accent1"/>
            </a:solidFill>
            <a:prstDash val="solid"/>
            <a:round/>
            <a:headEnd type="none" w="lg" len="lg"/>
            <a:tailEnd type="none" w="lg" len="lg"/>
          </a:ln>
        </p:spPr>
        <p:txBody>
          <a:bodyPr anchor="ctr"/>
          <a:lstStyle/>
          <a:p>
            <a:pPr>
              <a:defRPr/>
            </a:pPr>
            <a:endParaRPr lang="en-GB" dirty="0">
              <a:latin typeface="+mn-lt"/>
              <a:ea typeface="MS PGothic" pitchFamily="34" charset="-128"/>
              <a:cs typeface="+mn-cs"/>
            </a:endParaRPr>
          </a:p>
        </p:txBody>
      </p:sp>
      <p:sp>
        <p:nvSpPr>
          <p:cNvPr id="113" name="Line 41"/>
          <p:cNvSpPr>
            <a:spLocks noChangeShapeType="1"/>
          </p:cNvSpPr>
          <p:nvPr/>
        </p:nvSpPr>
        <p:spPr bwMode="gray">
          <a:xfrm>
            <a:off x="4772978" y="1558608"/>
            <a:ext cx="1817687" cy="1266825"/>
          </a:xfrm>
          <a:prstGeom prst="line">
            <a:avLst/>
          </a:prstGeom>
          <a:noFill/>
          <a:ln w="57150">
            <a:solidFill>
              <a:srgbClr val="B53448"/>
            </a:solidFill>
            <a:prstDash val="solid"/>
            <a:round/>
            <a:headEnd type="none" w="lg" len="lg"/>
            <a:tailEnd type="none" w="lg" len="lg"/>
          </a:ln>
        </p:spPr>
        <p:txBody>
          <a:bodyPr anchor="ctr"/>
          <a:lstStyle/>
          <a:p>
            <a:pPr>
              <a:defRPr/>
            </a:pPr>
            <a:endParaRPr lang="en-GB" dirty="0">
              <a:latin typeface="+mn-lt"/>
              <a:ea typeface="MS PGothic" pitchFamily="34" charset="-128"/>
              <a:cs typeface="+mn-cs"/>
            </a:endParaRPr>
          </a:p>
        </p:txBody>
      </p:sp>
      <p:sp>
        <p:nvSpPr>
          <p:cNvPr id="117" name="Line 41"/>
          <p:cNvSpPr>
            <a:spLocks noChangeShapeType="1"/>
          </p:cNvSpPr>
          <p:nvPr/>
        </p:nvSpPr>
        <p:spPr bwMode="gray">
          <a:xfrm flipV="1">
            <a:off x="3182303" y="1569720"/>
            <a:ext cx="1370012" cy="1250950"/>
          </a:xfrm>
          <a:prstGeom prst="line">
            <a:avLst/>
          </a:prstGeom>
          <a:noFill/>
          <a:ln w="57150">
            <a:solidFill>
              <a:schemeClr val="bg2"/>
            </a:solidFill>
            <a:prstDash val="solid"/>
            <a:round/>
            <a:headEnd type="none" w="lg" len="lg"/>
            <a:tailEnd type="none" w="lg" len="lg"/>
          </a:ln>
        </p:spPr>
        <p:txBody>
          <a:bodyPr anchor="ctr"/>
          <a:lstStyle/>
          <a:p>
            <a:pPr>
              <a:defRPr/>
            </a:pPr>
            <a:endParaRPr lang="en-GB" dirty="0">
              <a:latin typeface="+mn-lt"/>
              <a:ea typeface="MS PGothic" pitchFamily="34" charset="-128"/>
              <a:cs typeface="+mn-cs"/>
            </a:endParaRPr>
          </a:p>
        </p:txBody>
      </p:sp>
      <p:pic>
        <p:nvPicPr>
          <p:cNvPr id="18448" name="Picture 17" descr="wlc200.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gray">
          <a:xfrm>
            <a:off x="4027488" y="1428750"/>
            <a:ext cx="1259019" cy="177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9" name="Picture 48" descr="wla422-432-522.png"/>
          <p:cNvPicPr>
            <a:picLocks noChangeAspect="1"/>
          </p:cNvPicPr>
          <p:nvPr/>
        </p:nvPicPr>
        <p:blipFill>
          <a:blip r:embed="rId11" cstate="print"/>
          <a:stretch>
            <a:fillRect/>
          </a:stretch>
        </p:blipFill>
        <p:spPr bwMode="gray">
          <a:xfrm>
            <a:off x="6298996" y="2606039"/>
            <a:ext cx="462810" cy="509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0" name="Picture 16" descr="wlc2800.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gray">
          <a:xfrm>
            <a:off x="2582228" y="2784158"/>
            <a:ext cx="1079500" cy="19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51" name="Picture 117" descr="Multiservice Security VOIP.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gray">
          <a:xfrm>
            <a:off x="1930718" y="2654935"/>
            <a:ext cx="509587" cy="509588"/>
          </a:xfrm>
          <a:prstGeom prst="rect">
            <a:avLst/>
          </a:prstGeom>
          <a:noFill/>
          <a:ln>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7" name="Rounded Rectangular Callout 36"/>
          <p:cNvSpPr/>
          <p:nvPr/>
        </p:nvSpPr>
        <p:spPr bwMode="gray">
          <a:xfrm>
            <a:off x="6377940" y="3729990"/>
            <a:ext cx="1965960" cy="1127760"/>
          </a:xfrm>
          <a:prstGeom prst="wedgeRoundRectCallout">
            <a:avLst>
              <a:gd name="adj1" fmla="val -13449"/>
              <a:gd name="adj2" fmla="val -82624"/>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9144" bIns="0" rtlCol="0" anchor="ctr"/>
          <a:lstStyle/>
          <a:p>
            <a:pPr marL="1588" lvl="1" indent="-1588" algn="ctr">
              <a:spcBef>
                <a:spcPts val="0"/>
              </a:spcBef>
            </a:pPr>
            <a:r>
              <a:rPr lang="en-US" sz="1300" b="1" dirty="0" smtClean="0"/>
              <a:t>Wired priority is mapped to 4 X WMM access categories for over-the-air </a:t>
            </a:r>
            <a:r>
              <a:rPr lang="en-US" sz="1300" b="1" dirty="0" err="1" smtClean="0"/>
              <a:t>QoS</a:t>
            </a:r>
            <a:endParaRPr lang="en-US" sz="1300" b="1" dirty="0" smtClean="0"/>
          </a:p>
        </p:txBody>
      </p:sp>
      <p:grpSp>
        <p:nvGrpSpPr>
          <p:cNvPr id="2" name="Group 54"/>
          <p:cNvGrpSpPr/>
          <p:nvPr/>
        </p:nvGrpSpPr>
        <p:grpSpPr bwMode="gray">
          <a:xfrm>
            <a:off x="3749040" y="2506980"/>
            <a:ext cx="2103120" cy="990600"/>
            <a:chOff x="3737610" y="2861310"/>
            <a:chExt cx="2103120" cy="990600"/>
          </a:xfrm>
        </p:grpSpPr>
        <p:sp>
          <p:nvSpPr>
            <p:cNvPr id="43" name="Rounded Rectangular Callout 42"/>
            <p:cNvSpPr/>
            <p:nvPr/>
          </p:nvSpPr>
          <p:spPr bwMode="gray">
            <a:xfrm>
              <a:off x="3737610" y="2861310"/>
              <a:ext cx="2103120" cy="990600"/>
            </a:xfrm>
            <a:prstGeom prst="wedgeRoundRectCallout">
              <a:avLst>
                <a:gd name="adj1" fmla="val -43883"/>
                <a:gd name="adj2" fmla="val -7916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endParaRPr lang="en-US" sz="1100" b="1" dirty="0" smtClean="0"/>
            </a:p>
          </p:txBody>
        </p:sp>
        <p:sp>
          <p:nvSpPr>
            <p:cNvPr id="42" name="Rounded Rectangular Callout 41"/>
            <p:cNvSpPr/>
            <p:nvPr/>
          </p:nvSpPr>
          <p:spPr bwMode="gray">
            <a:xfrm>
              <a:off x="3737610" y="2861310"/>
              <a:ext cx="2103120" cy="990600"/>
            </a:xfrm>
            <a:prstGeom prst="wedgeRoundRectCallout">
              <a:avLst>
                <a:gd name="adj1" fmla="val 43074"/>
                <a:gd name="adj2" fmla="val -7916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9144" bIns="0" rtlCol="0" anchor="ctr"/>
            <a:lstStyle/>
            <a:p>
              <a:pPr marL="1588" lvl="1" indent="-1588" algn="ctr">
                <a:spcBef>
                  <a:spcPts val="0"/>
                </a:spcBef>
              </a:pPr>
              <a:r>
                <a:rPr lang="en-US" sz="1300" b="1" dirty="0" smtClean="0"/>
                <a:t>Packet prioritization applied to tunneled traffic</a:t>
              </a:r>
            </a:p>
          </p:txBody>
        </p:sp>
      </p:grpSp>
      <p:sp>
        <p:nvSpPr>
          <p:cNvPr id="46" name="Rounded Rectangular Callout 45"/>
          <p:cNvSpPr/>
          <p:nvPr/>
        </p:nvSpPr>
        <p:spPr bwMode="gray">
          <a:xfrm>
            <a:off x="1954530" y="3638550"/>
            <a:ext cx="2103120" cy="990600"/>
          </a:xfrm>
          <a:prstGeom prst="wedgeRoundRectCallout">
            <a:avLst>
              <a:gd name="adj1" fmla="val -13991"/>
              <a:gd name="adj2" fmla="val -110316"/>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9144" bIns="0" rtlCol="0" anchor="ctr"/>
          <a:lstStyle/>
          <a:p>
            <a:pPr marL="1588" lvl="1" indent="-1588" algn="ctr">
              <a:spcBef>
                <a:spcPts val="0"/>
              </a:spcBef>
            </a:pPr>
            <a:r>
              <a:rPr lang="en-US" sz="1300" b="1" dirty="0" smtClean="0"/>
              <a:t>AP and controllers </a:t>
            </a:r>
          </a:p>
          <a:p>
            <a:pPr marL="1588" lvl="1" indent="-1588" algn="ctr">
              <a:spcBef>
                <a:spcPts val="0"/>
              </a:spcBef>
            </a:pPr>
            <a:r>
              <a:rPr lang="en-US" sz="1300" b="1" dirty="0" smtClean="0"/>
              <a:t>classify and mark user traffic</a:t>
            </a:r>
          </a:p>
        </p:txBody>
      </p:sp>
    </p:spTree>
    <p:extLst>
      <p:ext uri="{BB962C8B-B14F-4D97-AF65-F5344CB8AC3E}">
        <p14:creationId xmlns:p14="http://schemas.microsoft.com/office/powerpoint/2010/main" val="38366402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94213"/>
                                        </p:tgtEl>
                                        <p:attrNameLst>
                                          <p:attrName>style.visibility</p:attrName>
                                        </p:attrNameLst>
                                      </p:cBhvr>
                                      <p:to>
                                        <p:strVal val="visible"/>
                                      </p:to>
                                    </p:set>
                                    <p:animEffect transition="in" filter="wipe(left)">
                                      <p:cBhvr>
                                        <p:cTn id="15" dur="1000"/>
                                        <p:tgtEl>
                                          <p:spTgt spid="94213"/>
                                        </p:tgtEl>
                                      </p:cBhvr>
                                    </p:animEffect>
                                  </p:childTnLst>
                                </p:cTn>
                              </p:par>
                            </p:childTnLst>
                          </p:cTn>
                        </p:par>
                        <p:par>
                          <p:cTn id="16" fill="hold">
                            <p:stCondLst>
                              <p:cond delay="3000"/>
                            </p:stCondLst>
                            <p:childTnLst>
                              <p:par>
                                <p:cTn id="17" presetID="22" presetClass="entr" presetSubtype="8" fill="hold" nodeType="afterEffect">
                                  <p:stCondLst>
                                    <p:cond delay="0"/>
                                  </p:stCondLst>
                                  <p:childTnLst>
                                    <p:set>
                                      <p:cBhvr>
                                        <p:cTn id="18" dur="1" fill="hold">
                                          <p:stCondLst>
                                            <p:cond delay="0"/>
                                          </p:stCondLst>
                                        </p:cTn>
                                        <p:tgtEl>
                                          <p:spTgt spid="94212"/>
                                        </p:tgtEl>
                                        <p:attrNameLst>
                                          <p:attrName>style.visibility</p:attrName>
                                        </p:attrNameLst>
                                      </p:cBhvr>
                                      <p:to>
                                        <p:strVal val="visible"/>
                                      </p:to>
                                    </p:set>
                                    <p:animEffect transition="in" filter="wipe(left)">
                                      <p:cBhvr>
                                        <p:cTn id="19" dur="1000"/>
                                        <p:tgtEl>
                                          <p:spTgt spid="942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childTnLst>
                                </p:cTn>
                              </p:par>
                            </p:childTnLst>
                          </p:cTn>
                        </p:par>
                        <p:par>
                          <p:cTn id="23" fill="hold">
                            <p:stCondLst>
                              <p:cond delay="4000"/>
                            </p:stCondLst>
                            <p:childTnLst>
                              <p:par>
                                <p:cTn id="24" presetID="22" presetClass="entr" presetSubtype="8" fill="hold" nodeType="afterEffect">
                                  <p:stCondLst>
                                    <p:cond delay="0"/>
                                  </p:stCondLst>
                                  <p:childTnLst>
                                    <p:set>
                                      <p:cBhvr>
                                        <p:cTn id="25" dur="1" fill="hold">
                                          <p:stCondLst>
                                            <p:cond delay="0"/>
                                          </p:stCondLst>
                                        </p:cTn>
                                        <p:tgtEl>
                                          <p:spTgt spid="94211"/>
                                        </p:tgtEl>
                                        <p:attrNameLst>
                                          <p:attrName>style.visibility</p:attrName>
                                        </p:attrNameLst>
                                      </p:cBhvr>
                                      <p:to>
                                        <p:strVal val="visible"/>
                                      </p:to>
                                    </p:set>
                                    <p:animEffect transition="in" filter="wipe(left)">
                                      <p:cBhvr>
                                        <p:cTn id="26" dur="1000"/>
                                        <p:tgtEl>
                                          <p:spTgt spid="94211"/>
                                        </p:tgtEl>
                                      </p:cBhvr>
                                    </p:animEffect>
                                  </p:childTnLst>
                                </p:cTn>
                              </p:par>
                            </p:childTnLst>
                          </p:cTn>
                        </p:par>
                        <p:par>
                          <p:cTn id="27" fill="hold">
                            <p:stCondLst>
                              <p:cond delay="5000"/>
                            </p:stCondLst>
                            <p:childTnLst>
                              <p:par>
                                <p:cTn id="28" presetID="22" presetClass="entr" presetSubtype="8" fill="hold" nodeType="afterEffect">
                                  <p:stCondLst>
                                    <p:cond delay="0"/>
                                  </p:stCondLst>
                                  <p:childTnLst>
                                    <p:set>
                                      <p:cBhvr>
                                        <p:cTn id="29" dur="1" fill="hold">
                                          <p:stCondLst>
                                            <p:cond delay="0"/>
                                          </p:stCondLst>
                                        </p:cTn>
                                        <p:tgtEl>
                                          <p:spTgt spid="94214"/>
                                        </p:tgtEl>
                                        <p:attrNameLst>
                                          <p:attrName>style.visibility</p:attrName>
                                        </p:attrNameLst>
                                      </p:cBhvr>
                                      <p:to>
                                        <p:strVal val="visible"/>
                                      </p:to>
                                    </p:set>
                                    <p:animEffect transition="in" filter="wipe(left)">
                                      <p:cBhvr>
                                        <p:cTn id="30" dur="1000"/>
                                        <p:tgtEl>
                                          <p:spTgt spid="94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7483" y="1578589"/>
            <a:ext cx="2684548" cy="32756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buClr>
                <a:srgbClr val="F8B952"/>
              </a:buClr>
              <a:buSzPct val="250000"/>
            </a:pPr>
            <a:endParaRPr lang="en-US" dirty="0">
              <a:solidFill>
                <a:schemeClr val="tx1"/>
              </a:solidFill>
            </a:endParaRPr>
          </a:p>
        </p:txBody>
      </p:sp>
      <p:sp>
        <p:nvSpPr>
          <p:cNvPr id="101" name="Rectangle 100"/>
          <p:cNvSpPr/>
          <p:nvPr/>
        </p:nvSpPr>
        <p:spPr>
          <a:xfrm>
            <a:off x="3225953" y="1578589"/>
            <a:ext cx="2802987" cy="327560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buClr>
                <a:srgbClr val="F8B952"/>
              </a:buClr>
              <a:buSzPct val="250000"/>
            </a:pPr>
            <a:endParaRPr lang="en-US" dirty="0">
              <a:solidFill>
                <a:schemeClr val="tx1"/>
              </a:solidFill>
            </a:endParaRPr>
          </a:p>
        </p:txBody>
      </p:sp>
      <p:sp>
        <p:nvSpPr>
          <p:cNvPr id="81" name="Rectangle 80"/>
          <p:cNvSpPr/>
          <p:nvPr/>
        </p:nvSpPr>
        <p:spPr>
          <a:xfrm>
            <a:off x="6028578" y="1578589"/>
            <a:ext cx="2426586" cy="3275601"/>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buClr>
                <a:srgbClr val="F8B952"/>
              </a:buClr>
              <a:buSzPct val="250000"/>
            </a:pPr>
            <a:endParaRPr lang="en-US" dirty="0">
              <a:solidFill>
                <a:schemeClr val="tx1"/>
              </a:solidFill>
            </a:endParaRPr>
          </a:p>
        </p:txBody>
      </p:sp>
      <p:pic>
        <p:nvPicPr>
          <p:cNvPr id="1041" name="Picture 17"/>
          <p:cNvPicPr>
            <a:picLocks noChangeAspect="1" noChangeArrowheads="1"/>
          </p:cNvPicPr>
          <p:nvPr>
            <p:custDataLst>
              <p:tags r:id="rId2"/>
            </p:custDataLst>
          </p:nvPr>
        </p:nvPicPr>
        <p:blipFill>
          <a:blip r:embed="rId37" cstate="email"/>
          <a:srcRect/>
          <a:stretch>
            <a:fillRect/>
          </a:stretch>
        </p:blipFill>
        <p:spPr bwMode="auto">
          <a:xfrm>
            <a:off x="6937887" y="3279093"/>
            <a:ext cx="383072" cy="3854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0" name="Picture 7" descr="\\psf\Host\Volumes\EP File Share\Touch\Project Juniper Partner Conference\Development\T2635\Artwork\facebook-icon.png"/>
          <p:cNvPicPr>
            <a:picLocks noChangeAspect="1" noChangeArrowheads="1"/>
          </p:cNvPicPr>
          <p:nvPr/>
        </p:nvPicPr>
        <p:blipFill>
          <a:blip r:embed="rId38" cstate="email">
            <a:extLst>
              <a:ext uri="{28A0092B-C50C-407E-A947-70E740481C1C}">
                <a14:useLocalDpi xmlns:a14="http://schemas.microsoft.com/office/drawing/2010/main" val="0"/>
              </a:ext>
            </a:extLst>
          </a:blip>
          <a:srcRect/>
          <a:stretch>
            <a:fillRect/>
          </a:stretch>
        </p:blipFill>
        <p:spPr bwMode="auto">
          <a:xfrm>
            <a:off x="5641200" y="2236367"/>
            <a:ext cx="465762" cy="46078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4"/>
          <p:cNvSpPr>
            <a:spLocks noGrp="1"/>
          </p:cNvSpPr>
          <p:nvPr>
            <p:ph type="title"/>
          </p:nvPr>
        </p:nvSpPr>
        <p:spPr/>
        <p:txBody>
          <a:bodyPr/>
          <a:lstStyle/>
          <a:p>
            <a:r>
              <a:rPr lang="en-US" dirty="0" smtClean="0"/>
              <a:t/>
            </a:r>
            <a:br>
              <a:rPr lang="en-US" dirty="0" smtClean="0"/>
            </a:br>
            <a:r>
              <a:rPr lang="en-US" dirty="0" smtClean="0"/>
              <a:t>mobility Redefines Business Practices</a:t>
            </a:r>
            <a:br>
              <a:rPr lang="en-US" dirty="0" smtClean="0"/>
            </a:br>
            <a:r>
              <a:rPr lang="en-US" sz="1800" dirty="0">
                <a:solidFill>
                  <a:srgbClr val="FF9539"/>
                </a:solidFill>
              </a:rPr>
              <a:t>An Opportunity, Not a Problem</a:t>
            </a:r>
          </a:p>
        </p:txBody>
      </p:sp>
      <p:pic>
        <p:nvPicPr>
          <p:cNvPr id="2" name="Picture 2" descr="\\psf\Host\Volumes\EP File Share\Touch\Project Juniper Partner Conference\Development\T2635\Artwork\yelp-icon.png"/>
          <p:cNvPicPr>
            <a:picLocks noChangeAspect="1" noChangeArrowheads="1"/>
          </p:cNvPicPr>
          <p:nvPr/>
        </p:nvPicPr>
        <p:blipFill>
          <a:blip r:embed="rId39" cstate="email">
            <a:extLst>
              <a:ext uri="{28A0092B-C50C-407E-A947-70E740481C1C}">
                <a14:useLocalDpi xmlns:a14="http://schemas.microsoft.com/office/drawing/2010/main" val="0"/>
              </a:ext>
            </a:extLst>
          </a:blip>
          <a:srcRect/>
          <a:stretch>
            <a:fillRect/>
          </a:stretch>
        </p:blipFill>
        <p:spPr bwMode="auto">
          <a:xfrm>
            <a:off x="7462233" y="1734710"/>
            <a:ext cx="446943" cy="446943"/>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sf\Host\Volumes\EP File Share\Touch\Project Juniper Partner Conference\Development\T2635\Artwork\pandora-icon.png"/>
          <p:cNvPicPr>
            <a:picLocks noChangeAspect="1" noChangeArrowheads="1"/>
          </p:cNvPicPr>
          <p:nvPr/>
        </p:nvPicPr>
        <p:blipFill>
          <a:blip r:embed="rId40" cstate="email">
            <a:extLst>
              <a:ext uri="{28A0092B-C50C-407E-A947-70E740481C1C}">
                <a14:useLocalDpi xmlns:a14="http://schemas.microsoft.com/office/drawing/2010/main" val="0"/>
              </a:ext>
            </a:extLst>
          </a:blip>
          <a:srcRect/>
          <a:stretch>
            <a:fillRect/>
          </a:stretch>
        </p:blipFill>
        <p:spPr bwMode="auto">
          <a:xfrm>
            <a:off x="7004880" y="1620123"/>
            <a:ext cx="390270" cy="38397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sf\Host\Volumes\EP File Share\Touch\Project Juniper Partner Conference\Development\T2635\Artwork\icon_facetime.png"/>
          <p:cNvPicPr>
            <a:picLocks noChangeAspect="1" noChangeArrowheads="1"/>
          </p:cNvPicPr>
          <p:nvPr/>
        </p:nvPicPr>
        <p:blipFill>
          <a:blip r:embed="rId41" cstate="email">
            <a:extLst>
              <a:ext uri="{28A0092B-C50C-407E-A947-70E740481C1C}">
                <a14:useLocalDpi xmlns:a14="http://schemas.microsoft.com/office/drawing/2010/main" val="0"/>
              </a:ext>
            </a:extLst>
          </a:blip>
          <a:srcRect/>
          <a:stretch>
            <a:fillRect/>
          </a:stretch>
        </p:blipFill>
        <p:spPr bwMode="auto">
          <a:xfrm>
            <a:off x="6085497" y="1675520"/>
            <a:ext cx="411181" cy="40261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sf\Host\Volumes\EP File Share\Touch\Project Juniper Partner Conference\Development\T2635\Artwork\skype-icon.png"/>
          <p:cNvPicPr>
            <a:picLocks noChangeAspect="1" noChangeArrowheads="1"/>
          </p:cNvPicPr>
          <p:nvPr/>
        </p:nvPicPr>
        <p:blipFill>
          <a:blip r:embed="rId42" cstate="email">
            <a:extLst>
              <a:ext uri="{28A0092B-C50C-407E-A947-70E740481C1C}">
                <a14:useLocalDpi xmlns:a14="http://schemas.microsoft.com/office/drawing/2010/main" val="0"/>
              </a:ext>
            </a:extLst>
          </a:blip>
          <a:srcRect/>
          <a:stretch>
            <a:fillRect/>
          </a:stretch>
        </p:blipFill>
        <p:spPr bwMode="auto">
          <a:xfrm>
            <a:off x="5308890" y="1675521"/>
            <a:ext cx="531970" cy="53197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 descr="C:\Users\User\Desktop\Dog &amp; Pony Show\Logos\Oracle.png"/>
          <p:cNvPicPr>
            <a:picLocks noChangeAspect="1" noChangeArrowheads="1"/>
          </p:cNvPicPr>
          <p:nvPr/>
        </p:nvPicPr>
        <p:blipFill>
          <a:blip r:embed="rId43" cstate="email"/>
          <a:srcRect/>
          <a:stretch>
            <a:fillRect/>
          </a:stretch>
        </p:blipFill>
        <p:spPr bwMode="auto">
          <a:xfrm>
            <a:off x="615024" y="2004096"/>
            <a:ext cx="887480" cy="123193"/>
          </a:xfrm>
          <a:prstGeom prst="rect">
            <a:avLst/>
          </a:prstGeom>
          <a:noFill/>
          <a:ln w="9525">
            <a:noFill/>
            <a:miter lim="800000"/>
            <a:headEnd/>
            <a:tailEnd/>
          </a:ln>
        </p:spPr>
      </p:pic>
      <p:pic>
        <p:nvPicPr>
          <p:cNvPr id="32" name="Picture 31"/>
          <p:cNvPicPr>
            <a:picLocks noChangeAspect="1"/>
          </p:cNvPicPr>
          <p:nvPr/>
        </p:nvPicPr>
        <p:blipFill>
          <a:blip r:embed="rId44" cstate="email">
            <a:extLst>
              <a:ext uri="{28A0092B-C50C-407E-A947-70E740481C1C}">
                <a14:useLocalDpi xmlns:a14="http://schemas.microsoft.com/office/drawing/2010/main" val="0"/>
              </a:ext>
            </a:extLst>
          </a:blip>
          <a:stretch>
            <a:fillRect/>
          </a:stretch>
        </p:blipFill>
        <p:spPr>
          <a:xfrm>
            <a:off x="1654953" y="1788719"/>
            <a:ext cx="602327" cy="298324"/>
          </a:xfrm>
          <a:prstGeom prst="rect">
            <a:avLst/>
          </a:prstGeom>
        </p:spPr>
      </p:pic>
      <p:pic>
        <p:nvPicPr>
          <p:cNvPr id="38" name="Picture 37"/>
          <p:cNvPicPr>
            <a:picLocks noChangeAspect="1"/>
          </p:cNvPicPr>
          <p:nvPr/>
        </p:nvPicPr>
        <p:blipFill>
          <a:blip r:embed="rId45" cstate="email">
            <a:extLst>
              <a:ext uri="{28A0092B-C50C-407E-A947-70E740481C1C}">
                <a14:useLocalDpi xmlns:a14="http://schemas.microsoft.com/office/drawing/2010/main" val="0"/>
              </a:ext>
            </a:extLst>
          </a:blip>
          <a:stretch>
            <a:fillRect/>
          </a:stretch>
        </p:blipFill>
        <p:spPr>
          <a:xfrm>
            <a:off x="608724" y="1734708"/>
            <a:ext cx="784741" cy="123193"/>
          </a:xfrm>
          <a:prstGeom prst="rect">
            <a:avLst/>
          </a:prstGeom>
        </p:spPr>
      </p:pic>
      <p:pic>
        <p:nvPicPr>
          <p:cNvPr id="40" name="Picture 39"/>
          <p:cNvPicPr>
            <a:picLocks noChangeAspect="1"/>
          </p:cNvPicPr>
          <p:nvPr/>
        </p:nvPicPr>
        <p:blipFill>
          <a:blip r:embed="rId46" cstate="email">
            <a:extLst>
              <a:ext uri="{28A0092B-C50C-407E-A947-70E740481C1C}">
                <a14:useLocalDpi xmlns:a14="http://schemas.microsoft.com/office/drawing/2010/main" val="0"/>
              </a:ext>
            </a:extLst>
          </a:blip>
          <a:stretch>
            <a:fillRect/>
          </a:stretch>
        </p:blipFill>
        <p:spPr>
          <a:xfrm>
            <a:off x="2306448" y="4169495"/>
            <a:ext cx="425542" cy="426509"/>
          </a:xfrm>
          <a:prstGeom prst="rect">
            <a:avLst/>
          </a:prstGeom>
        </p:spPr>
      </p:pic>
      <p:pic>
        <p:nvPicPr>
          <p:cNvPr id="41" name="Picture 40"/>
          <p:cNvPicPr>
            <a:picLocks noChangeAspect="1"/>
          </p:cNvPicPr>
          <p:nvPr/>
        </p:nvPicPr>
        <p:blipFill>
          <a:blip r:embed="rId47" cstate="email">
            <a:extLst>
              <a:ext uri="{28A0092B-C50C-407E-A947-70E740481C1C}">
                <a14:useLocalDpi xmlns:a14="http://schemas.microsoft.com/office/drawing/2010/main" val="0"/>
              </a:ext>
            </a:extLst>
          </a:blip>
          <a:stretch>
            <a:fillRect/>
          </a:stretch>
        </p:blipFill>
        <p:spPr>
          <a:xfrm>
            <a:off x="1502517" y="4606833"/>
            <a:ext cx="478131" cy="198402"/>
          </a:xfrm>
          <a:prstGeom prst="rect">
            <a:avLst/>
          </a:prstGeom>
        </p:spPr>
      </p:pic>
      <p:pic>
        <p:nvPicPr>
          <p:cNvPr id="42" name="Picture 41"/>
          <p:cNvPicPr>
            <a:picLocks noChangeAspect="1"/>
          </p:cNvPicPr>
          <p:nvPr/>
        </p:nvPicPr>
        <p:blipFill>
          <a:blip r:embed="rId48" cstate="email">
            <a:extLst>
              <a:ext uri="{28A0092B-C50C-407E-A947-70E740481C1C}">
                <a14:useLocalDpi xmlns:a14="http://schemas.microsoft.com/office/drawing/2010/main" val="0"/>
              </a:ext>
            </a:extLst>
          </a:blip>
          <a:stretch>
            <a:fillRect/>
          </a:stretch>
        </p:blipFill>
        <p:spPr>
          <a:xfrm>
            <a:off x="615024" y="4320149"/>
            <a:ext cx="549510" cy="420511"/>
          </a:xfrm>
          <a:prstGeom prst="rect">
            <a:avLst/>
          </a:prstGeom>
        </p:spPr>
      </p:pic>
      <p:pic>
        <p:nvPicPr>
          <p:cNvPr id="43" name="Picture 42"/>
          <p:cNvPicPr>
            <a:picLocks noChangeAspect="1"/>
          </p:cNvPicPr>
          <p:nvPr/>
        </p:nvPicPr>
        <p:blipFill>
          <a:blip r:embed="rId49" cstate="email">
            <a:extLst>
              <a:ext uri="{28A0092B-C50C-407E-A947-70E740481C1C}">
                <a14:useLocalDpi xmlns:a14="http://schemas.microsoft.com/office/drawing/2010/main" val="0"/>
              </a:ext>
            </a:extLst>
          </a:blip>
          <a:stretch>
            <a:fillRect/>
          </a:stretch>
        </p:blipFill>
        <p:spPr>
          <a:xfrm>
            <a:off x="2926321" y="4404702"/>
            <a:ext cx="378626" cy="324537"/>
          </a:xfrm>
          <a:prstGeom prst="rect">
            <a:avLst/>
          </a:prstGeom>
        </p:spPr>
      </p:pic>
      <p:pic>
        <p:nvPicPr>
          <p:cNvPr id="54" name="Picture 53"/>
          <p:cNvPicPr>
            <a:picLocks noChangeAspect="1"/>
          </p:cNvPicPr>
          <p:nvPr/>
        </p:nvPicPr>
        <p:blipFill>
          <a:blip r:embed="rId50" cstate="email">
            <a:extLst>
              <a:ext uri="{28A0092B-C50C-407E-A947-70E740481C1C}">
                <a14:useLocalDpi xmlns:a14="http://schemas.microsoft.com/office/drawing/2010/main" val="0"/>
              </a:ext>
            </a:extLst>
          </a:blip>
          <a:stretch>
            <a:fillRect/>
          </a:stretch>
        </p:blipFill>
        <p:spPr>
          <a:xfrm>
            <a:off x="2063288" y="3716272"/>
            <a:ext cx="901821" cy="274263"/>
          </a:xfrm>
          <a:prstGeom prst="rect">
            <a:avLst/>
          </a:prstGeom>
        </p:spPr>
      </p:pic>
      <p:pic>
        <p:nvPicPr>
          <p:cNvPr id="56" name="Picture 55"/>
          <p:cNvPicPr>
            <a:picLocks noChangeAspect="1"/>
          </p:cNvPicPr>
          <p:nvPr/>
        </p:nvPicPr>
        <p:blipFill>
          <a:blip r:embed="rId51" cstate="email">
            <a:extLst>
              <a:ext uri="{28A0092B-C50C-407E-A947-70E740481C1C}">
                <a14:useLocalDpi xmlns:a14="http://schemas.microsoft.com/office/drawing/2010/main" val="0"/>
              </a:ext>
            </a:extLst>
          </a:blip>
          <a:stretch>
            <a:fillRect/>
          </a:stretch>
        </p:blipFill>
        <p:spPr>
          <a:xfrm>
            <a:off x="4434650" y="3084922"/>
            <a:ext cx="414549" cy="414547"/>
          </a:xfrm>
          <a:prstGeom prst="rect">
            <a:avLst/>
          </a:prstGeom>
        </p:spPr>
      </p:pic>
      <p:pic>
        <p:nvPicPr>
          <p:cNvPr id="57" name="Picture 56"/>
          <p:cNvPicPr>
            <a:picLocks noChangeAspect="1"/>
          </p:cNvPicPr>
          <p:nvPr/>
        </p:nvPicPr>
        <p:blipFill>
          <a:blip r:embed="rId52" cstate="email">
            <a:extLst>
              <a:ext uri="{28A0092B-C50C-407E-A947-70E740481C1C}">
                <a14:useLocalDpi xmlns:a14="http://schemas.microsoft.com/office/drawing/2010/main" val="0"/>
              </a:ext>
            </a:extLst>
          </a:blip>
          <a:stretch>
            <a:fillRect/>
          </a:stretch>
        </p:blipFill>
        <p:spPr>
          <a:xfrm>
            <a:off x="4021763" y="3969052"/>
            <a:ext cx="538535" cy="314145"/>
          </a:xfrm>
          <a:prstGeom prst="rect">
            <a:avLst/>
          </a:prstGeom>
        </p:spPr>
      </p:pic>
      <p:pic>
        <p:nvPicPr>
          <p:cNvPr id="59" name="Picture 58"/>
          <p:cNvPicPr>
            <a:picLocks noChangeAspect="1"/>
          </p:cNvPicPr>
          <p:nvPr/>
        </p:nvPicPr>
        <p:blipFill>
          <a:blip r:embed="rId53" cstate="email">
            <a:extLst>
              <a:ext uri="{28A0092B-C50C-407E-A947-70E740481C1C}">
                <a14:useLocalDpi xmlns:a14="http://schemas.microsoft.com/office/drawing/2010/main" val="0"/>
              </a:ext>
            </a:extLst>
          </a:blip>
          <a:stretch>
            <a:fillRect/>
          </a:stretch>
        </p:blipFill>
        <p:spPr>
          <a:xfrm>
            <a:off x="1299679" y="2383302"/>
            <a:ext cx="745306" cy="179700"/>
          </a:xfrm>
          <a:prstGeom prst="rect">
            <a:avLst/>
          </a:prstGeom>
        </p:spPr>
      </p:pic>
      <p:pic>
        <p:nvPicPr>
          <p:cNvPr id="64" name="Picture 63"/>
          <p:cNvPicPr>
            <a:picLocks noChangeAspect="1"/>
          </p:cNvPicPr>
          <p:nvPr/>
        </p:nvPicPr>
        <p:blipFill>
          <a:blip r:embed="rId54" cstate="email">
            <a:extLst>
              <a:ext uri="{28A0092B-C50C-407E-A947-70E740481C1C}">
                <a14:useLocalDpi xmlns:a14="http://schemas.microsoft.com/office/drawing/2010/main" val="0"/>
              </a:ext>
            </a:extLst>
          </a:blip>
          <a:stretch>
            <a:fillRect/>
          </a:stretch>
        </p:blipFill>
        <p:spPr>
          <a:xfrm>
            <a:off x="1535944" y="3279092"/>
            <a:ext cx="509055" cy="191380"/>
          </a:xfrm>
          <a:prstGeom prst="rect">
            <a:avLst/>
          </a:prstGeom>
        </p:spPr>
      </p:pic>
      <p:pic>
        <p:nvPicPr>
          <p:cNvPr id="65" name="Picture 64"/>
          <p:cNvPicPr>
            <a:picLocks noChangeAspect="1"/>
          </p:cNvPicPr>
          <p:nvPr/>
        </p:nvPicPr>
        <p:blipFill>
          <a:blip r:embed="rId55" cstate="email">
            <a:extLst>
              <a:ext uri="{28A0092B-C50C-407E-A947-70E740481C1C}">
                <a14:useLocalDpi xmlns:a14="http://schemas.microsoft.com/office/drawing/2010/main" val="0"/>
              </a:ext>
            </a:extLst>
          </a:blip>
          <a:stretch>
            <a:fillRect/>
          </a:stretch>
        </p:blipFill>
        <p:spPr>
          <a:xfrm>
            <a:off x="2994374" y="2673018"/>
            <a:ext cx="819837" cy="212196"/>
          </a:xfrm>
          <a:prstGeom prst="rect">
            <a:avLst/>
          </a:prstGeom>
        </p:spPr>
      </p:pic>
      <p:pic>
        <p:nvPicPr>
          <p:cNvPr id="66" name="Picture 65"/>
          <p:cNvPicPr>
            <a:picLocks noChangeAspect="1"/>
          </p:cNvPicPr>
          <p:nvPr/>
        </p:nvPicPr>
        <p:blipFill>
          <a:blip r:embed="rId56" cstate="email">
            <a:extLst>
              <a:ext uri="{28A0092B-C50C-407E-A947-70E740481C1C}">
                <a14:useLocalDpi xmlns:a14="http://schemas.microsoft.com/office/drawing/2010/main" val="0"/>
              </a:ext>
            </a:extLst>
          </a:blip>
          <a:stretch>
            <a:fillRect/>
          </a:stretch>
        </p:blipFill>
        <p:spPr>
          <a:xfrm>
            <a:off x="2976225" y="2318655"/>
            <a:ext cx="745306" cy="141416"/>
          </a:xfrm>
          <a:prstGeom prst="rect">
            <a:avLst/>
          </a:prstGeom>
        </p:spPr>
      </p:pic>
      <p:pic>
        <p:nvPicPr>
          <p:cNvPr id="67" name="Picture 66" descr="Allscipts_Logo.png"/>
          <p:cNvPicPr>
            <a:picLocks noChangeAspect="1"/>
          </p:cNvPicPr>
          <p:nvPr/>
        </p:nvPicPr>
        <p:blipFill>
          <a:blip r:embed="rId57" cstate="email"/>
          <a:srcRect l="424" t="40908" r="65492" b="18178"/>
          <a:stretch>
            <a:fillRect/>
          </a:stretch>
        </p:blipFill>
        <p:spPr>
          <a:xfrm>
            <a:off x="1165766" y="4126117"/>
            <a:ext cx="1021477" cy="278586"/>
          </a:xfrm>
          <a:prstGeom prst="rect">
            <a:avLst/>
          </a:prstGeom>
        </p:spPr>
      </p:pic>
      <p:pic>
        <p:nvPicPr>
          <p:cNvPr id="69" name="Picture 3"/>
          <p:cNvPicPr>
            <a:picLocks noChangeAspect="1" noChangeArrowheads="1"/>
          </p:cNvPicPr>
          <p:nvPr>
            <p:custDataLst>
              <p:tags r:id="rId3"/>
            </p:custDataLst>
          </p:nvPr>
        </p:nvPicPr>
        <p:blipFill>
          <a:blip r:embed="rId58" cstate="email"/>
          <a:srcRect/>
          <a:stretch>
            <a:fillRect/>
          </a:stretch>
        </p:blipFill>
        <p:spPr bwMode="auto">
          <a:xfrm>
            <a:off x="3967181" y="2686528"/>
            <a:ext cx="385673" cy="3483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 name="Picture 70"/>
          <p:cNvPicPr>
            <a:picLocks noChangeAspect="1"/>
          </p:cNvPicPr>
          <p:nvPr/>
        </p:nvPicPr>
        <p:blipFill>
          <a:blip r:embed="rId59" cstate="email">
            <a:extLst>
              <a:ext uri="{28A0092B-C50C-407E-A947-70E740481C1C}">
                <a14:useLocalDpi xmlns:a14="http://schemas.microsoft.com/office/drawing/2010/main" val="0"/>
              </a:ext>
            </a:extLst>
          </a:blip>
          <a:stretch>
            <a:fillRect/>
          </a:stretch>
        </p:blipFill>
        <p:spPr>
          <a:xfrm>
            <a:off x="4689543" y="3800452"/>
            <a:ext cx="745306" cy="190084"/>
          </a:xfrm>
          <a:prstGeom prst="rect">
            <a:avLst/>
          </a:prstGeom>
        </p:spPr>
      </p:pic>
      <p:pic>
        <p:nvPicPr>
          <p:cNvPr id="75" name="Picture 74"/>
          <p:cNvPicPr>
            <a:picLocks noChangeAspect="1"/>
          </p:cNvPicPr>
          <p:nvPr/>
        </p:nvPicPr>
        <p:blipFill>
          <a:blip r:embed="rId60" cstate="email">
            <a:extLst>
              <a:ext uri="{28A0092B-C50C-407E-A947-70E740481C1C}">
                <a14:useLocalDpi xmlns:a14="http://schemas.microsoft.com/office/drawing/2010/main" val="0"/>
              </a:ext>
            </a:extLst>
          </a:blip>
          <a:stretch>
            <a:fillRect/>
          </a:stretch>
        </p:blipFill>
        <p:spPr>
          <a:xfrm>
            <a:off x="4570298" y="2526113"/>
            <a:ext cx="1018075" cy="171038"/>
          </a:xfrm>
          <a:prstGeom prst="rect">
            <a:avLst/>
          </a:prstGeom>
        </p:spPr>
      </p:pic>
      <p:sp>
        <p:nvSpPr>
          <p:cNvPr id="78" name="Rectangle 77"/>
          <p:cNvSpPr/>
          <p:nvPr/>
        </p:nvSpPr>
        <p:spPr>
          <a:xfrm>
            <a:off x="566739" y="995077"/>
            <a:ext cx="256032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r>
              <a:rPr lang="en-US" sz="1600" dirty="0" smtClean="0">
                <a:solidFill>
                  <a:schemeClr val="tx1"/>
                </a:solidFill>
              </a:rPr>
              <a:t>Business Applications</a:t>
            </a:r>
            <a:endParaRPr lang="en-US" sz="1600" dirty="0">
              <a:solidFill>
                <a:schemeClr val="tx1"/>
              </a:solidFill>
            </a:endParaRPr>
          </a:p>
        </p:txBody>
      </p:sp>
      <p:sp>
        <p:nvSpPr>
          <p:cNvPr id="79" name="Rectangle 78"/>
          <p:cNvSpPr/>
          <p:nvPr/>
        </p:nvSpPr>
        <p:spPr>
          <a:xfrm>
            <a:off x="5894844" y="995077"/>
            <a:ext cx="2560320" cy="411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r"/>
            <a:r>
              <a:rPr lang="en-US" sz="1600" dirty="0" smtClean="0">
                <a:solidFill>
                  <a:schemeClr val="tx1"/>
                </a:solidFill>
              </a:rPr>
              <a:t>Personal Applications</a:t>
            </a:r>
            <a:endParaRPr lang="en-US" sz="1600" dirty="0">
              <a:solidFill>
                <a:schemeClr val="tx1"/>
              </a:solidFill>
            </a:endParaRPr>
          </a:p>
        </p:txBody>
      </p:sp>
      <p:pic>
        <p:nvPicPr>
          <p:cNvPr id="4104" name="Picture 8" descr="\\psf\Host\Volumes\EP File Share\Touch\Project Juniper Partner Conference\Development\T2635\Artwork\Instagram_icon_large.jpg"/>
          <p:cNvPicPr>
            <a:picLocks noChangeAspect="1" noChangeArrowheads="1"/>
          </p:cNvPicPr>
          <p:nvPr/>
        </p:nvPicPr>
        <p:blipFill>
          <a:blip r:embed="rId61"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31527" y="1711796"/>
            <a:ext cx="406360" cy="415493"/>
          </a:xfrm>
          <a:prstGeom prst="rect">
            <a:avLst/>
          </a:prstGeom>
          <a:noFill/>
          <a:extLst>
            <a:ext uri="{909E8E84-426E-40dd-AFC4-6F175D3DCCD1}">
              <a14:hiddenFill xmlns:a14="http://schemas.microsoft.com/office/drawing/2010/main">
                <a:solidFill>
                  <a:srgbClr val="FFFFFF"/>
                </a:solidFill>
              </a14:hiddenFill>
            </a:ext>
          </a:extLst>
        </p:spPr>
      </p:pic>
      <p:pic>
        <p:nvPicPr>
          <p:cNvPr id="4105" name="Picture 9" descr="\\psf\Host\Volumes\EP File Share\Touch\Project Juniper Partner Conference\Development\T2635\Artwork\icon175x175-words.png"/>
          <p:cNvPicPr preferRelativeResize="0">
            <a:picLocks noChangeAspect="1" noChangeArrowheads="1"/>
          </p:cNvPicPr>
          <p:nvPr/>
        </p:nvPicPr>
        <p:blipFill>
          <a:blip r:embed="rId62" cstate="email">
            <a:extLst>
              <a:ext uri="{28A0092B-C50C-407E-A947-70E740481C1C}">
                <a14:useLocalDpi xmlns:a14="http://schemas.microsoft.com/office/drawing/2010/main" val="0"/>
              </a:ext>
            </a:extLst>
          </a:blip>
          <a:srcRect/>
          <a:stretch>
            <a:fillRect/>
          </a:stretch>
        </p:blipFill>
        <p:spPr bwMode="auto">
          <a:xfrm>
            <a:off x="7983895" y="1634058"/>
            <a:ext cx="452992" cy="452993"/>
          </a:xfrm>
          <a:prstGeom prst="rect">
            <a:avLst/>
          </a:prstGeom>
          <a:noFill/>
          <a:extLst>
            <a:ext uri="{909E8E84-426E-40dd-AFC4-6F175D3DCCD1}">
              <a14:hiddenFill xmlns:a14="http://schemas.microsoft.com/office/drawing/2010/main">
                <a:solidFill>
                  <a:srgbClr val="FFFFFF"/>
                </a:solidFill>
              </a14:hiddenFill>
            </a:ext>
          </a:extLst>
        </p:spPr>
      </p:pic>
      <p:sp>
        <p:nvSpPr>
          <p:cNvPr id="11" name="Left-Right Arrow 10"/>
          <p:cNvSpPr/>
          <p:nvPr/>
        </p:nvSpPr>
        <p:spPr>
          <a:xfrm>
            <a:off x="535561" y="1295817"/>
            <a:ext cx="7919619" cy="253240"/>
          </a:xfrm>
          <a:prstGeom prst="leftRightArrow">
            <a:avLst/>
          </a:prstGeom>
          <a:solidFill>
            <a:srgbClr val="FF9539"/>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6" rIns="91431" bIns="45716" rtlCol="0" anchor="ctr"/>
          <a:lstStyle/>
          <a:p>
            <a:pPr algn="ctr">
              <a:buClr>
                <a:srgbClr val="F8B952"/>
              </a:buClr>
              <a:buSzPct val="250000"/>
            </a:pPr>
            <a:endParaRPr lang="en-US" dirty="0">
              <a:solidFill>
                <a:schemeClr val="tx1"/>
              </a:solidFill>
            </a:endParaRPr>
          </a:p>
        </p:txBody>
      </p:sp>
      <p:sp>
        <p:nvSpPr>
          <p:cNvPr id="83" name="Rectangle 82"/>
          <p:cNvSpPr/>
          <p:nvPr/>
        </p:nvSpPr>
        <p:spPr>
          <a:xfrm>
            <a:off x="566738" y="5181164"/>
            <a:ext cx="7892834" cy="8680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81632" tIns="40816" rIns="81632" bIns="40816" rtlCol="0" anchor="ctr"/>
          <a:lstStyle/>
          <a:p>
            <a:pPr algn="ctr" defTabSz="816638">
              <a:buClr>
                <a:srgbClr val="F8B952"/>
              </a:buClr>
              <a:buSzPct val="250000"/>
            </a:pPr>
            <a:endParaRPr lang="en-US" sz="1600" dirty="0">
              <a:solidFill>
                <a:schemeClr val="bg1"/>
              </a:solidFill>
            </a:endParaRPr>
          </a:p>
        </p:txBody>
      </p:sp>
      <p:grpSp>
        <p:nvGrpSpPr>
          <p:cNvPr id="5" name="Group 83"/>
          <p:cNvGrpSpPr>
            <a:grpSpLocks noChangeAspect="1"/>
          </p:cNvGrpSpPr>
          <p:nvPr>
            <p:custDataLst>
              <p:tags r:id="rId4"/>
            </p:custDataLst>
          </p:nvPr>
        </p:nvGrpSpPr>
        <p:grpSpPr>
          <a:xfrm>
            <a:off x="672148" y="5282728"/>
            <a:ext cx="4603520" cy="707888"/>
            <a:chOff x="559501" y="5347652"/>
            <a:chExt cx="5754404" cy="884862"/>
          </a:xfrm>
        </p:grpSpPr>
        <p:grpSp>
          <p:nvGrpSpPr>
            <p:cNvPr id="6" name="Group 4"/>
            <p:cNvGrpSpPr/>
            <p:nvPr/>
          </p:nvGrpSpPr>
          <p:grpSpPr>
            <a:xfrm>
              <a:off x="559501" y="5347652"/>
              <a:ext cx="1972057" cy="884859"/>
              <a:chOff x="714375" y="5057482"/>
              <a:chExt cx="1972057" cy="884859"/>
            </a:xfrm>
          </p:grpSpPr>
          <p:grpSp>
            <p:nvGrpSpPr>
              <p:cNvPr id="16" name="Group 13"/>
              <p:cNvGrpSpPr/>
              <p:nvPr/>
            </p:nvGrpSpPr>
            <p:grpSpPr>
              <a:xfrm>
                <a:off x="714375" y="5114925"/>
                <a:ext cx="733425" cy="733425"/>
                <a:chOff x="838200" y="5114925"/>
                <a:chExt cx="733425" cy="733425"/>
              </a:xfrm>
            </p:grpSpPr>
            <p:sp>
              <p:nvSpPr>
                <p:cNvPr id="98" name="Rectangle 97"/>
                <p:cNvSpPr/>
                <p:nvPr/>
              </p:nvSpPr>
              <p:spPr>
                <a:xfrm>
                  <a:off x="838200" y="5114925"/>
                  <a:ext cx="733425" cy="733425"/>
                </a:xfrm>
                <a:prstGeom prst="rect">
                  <a:avLst/>
                </a:prstGeom>
                <a:solidFill>
                  <a:srgbClr val="FF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8B952"/>
                    </a:buClr>
                    <a:buSzPct val="250000"/>
                  </a:pPr>
                  <a:endParaRPr lang="en-US" sz="1200" dirty="0">
                    <a:solidFill>
                      <a:schemeClr val="tx1"/>
                    </a:solidFill>
                  </a:endParaRPr>
                </a:p>
              </p:txBody>
            </p:sp>
            <p:sp>
              <p:nvSpPr>
                <p:cNvPr id="99" name="Down Arrow 98"/>
                <p:cNvSpPr/>
                <p:nvPr/>
              </p:nvSpPr>
              <p:spPr>
                <a:xfrm rot="10800000">
                  <a:off x="1009649" y="5267325"/>
                  <a:ext cx="390525" cy="428624"/>
                </a:xfrm>
                <a:prstGeom prst="downArrow">
                  <a:avLst>
                    <a:gd name="adj1" fmla="val 50000"/>
                    <a:gd name="adj2" fmla="val 47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1"/>
                    </a:solidFill>
                  </a:endParaRPr>
                </a:p>
              </p:txBody>
            </p:sp>
          </p:grpSp>
          <p:sp>
            <p:nvSpPr>
              <p:cNvPr id="97" name="TextBox 96"/>
              <p:cNvSpPr txBox="1"/>
              <p:nvPr/>
            </p:nvSpPr>
            <p:spPr>
              <a:xfrm>
                <a:off x="1438657" y="5057482"/>
                <a:ext cx="1247775" cy="884859"/>
              </a:xfrm>
              <a:prstGeom prst="rect">
                <a:avLst/>
              </a:prstGeom>
              <a:noFill/>
            </p:spPr>
            <p:txBody>
              <a:bodyPr wrap="square" rtlCol="0">
                <a:spAutoFit/>
              </a:bodyPr>
              <a:lstStyle/>
              <a:p>
                <a:r>
                  <a:rPr lang="en-US" b="1" dirty="0" smtClean="0">
                    <a:solidFill>
                      <a:schemeClr val="bg1">
                        <a:lumMod val="95000"/>
                      </a:schemeClr>
                    </a:solidFill>
                    <a:effectLst>
                      <a:outerShdw blurRad="50800" dist="38100" dir="5400000" algn="t" rotWithShape="0">
                        <a:prstClr val="black">
                          <a:alpha val="40000"/>
                        </a:prstClr>
                      </a:outerShdw>
                    </a:effectLst>
                  </a:rPr>
                  <a:t>42%</a:t>
                </a:r>
                <a:r>
                  <a:rPr lang="en-US" b="1" dirty="0" smtClean="0">
                    <a:solidFill>
                      <a:schemeClr val="bg1">
                        <a:lumMod val="95000"/>
                      </a:schemeClr>
                    </a:solidFill>
                  </a:rPr>
                  <a:t/>
                </a:r>
                <a:br>
                  <a:rPr lang="en-US" b="1" dirty="0" smtClean="0">
                    <a:solidFill>
                      <a:schemeClr val="bg1">
                        <a:lumMod val="95000"/>
                      </a:schemeClr>
                    </a:solidFill>
                  </a:rPr>
                </a:br>
                <a:r>
                  <a:rPr lang="en-US" sz="1100" b="1" dirty="0" smtClean="0">
                    <a:solidFill>
                      <a:schemeClr val="bg1">
                        <a:lumMod val="95000"/>
                      </a:schemeClr>
                    </a:solidFill>
                  </a:rPr>
                  <a:t>Increased </a:t>
                </a:r>
                <a:br>
                  <a:rPr lang="en-US" sz="1100" b="1" dirty="0" smtClean="0">
                    <a:solidFill>
                      <a:schemeClr val="bg1">
                        <a:lumMod val="95000"/>
                      </a:schemeClr>
                    </a:solidFill>
                  </a:rPr>
                </a:br>
                <a:r>
                  <a:rPr lang="en-US" sz="1100" b="1" dirty="0" smtClean="0">
                    <a:solidFill>
                      <a:schemeClr val="bg1">
                        <a:lumMod val="95000"/>
                      </a:schemeClr>
                    </a:solidFill>
                  </a:rPr>
                  <a:t>Productivity</a:t>
                </a:r>
                <a:endParaRPr lang="en-US" sz="1100" b="1" dirty="0">
                  <a:solidFill>
                    <a:schemeClr val="bg1">
                      <a:lumMod val="95000"/>
                    </a:schemeClr>
                  </a:solidFill>
                </a:endParaRPr>
              </a:p>
            </p:txBody>
          </p:sp>
        </p:grpSp>
        <p:grpSp>
          <p:nvGrpSpPr>
            <p:cNvPr id="24" name="Group 85"/>
            <p:cNvGrpSpPr/>
            <p:nvPr/>
          </p:nvGrpSpPr>
          <p:grpSpPr>
            <a:xfrm>
              <a:off x="2547348" y="5347653"/>
              <a:ext cx="1972058" cy="884859"/>
              <a:chOff x="2842031" y="5057483"/>
              <a:chExt cx="1972058" cy="884859"/>
            </a:xfrm>
          </p:grpSpPr>
          <p:grpSp>
            <p:nvGrpSpPr>
              <p:cNvPr id="25" name="Group 27"/>
              <p:cNvGrpSpPr/>
              <p:nvPr/>
            </p:nvGrpSpPr>
            <p:grpSpPr>
              <a:xfrm rot="10800000">
                <a:off x="2842031" y="5114925"/>
                <a:ext cx="733425" cy="733425"/>
                <a:chOff x="615543" y="5114925"/>
                <a:chExt cx="733425" cy="733425"/>
              </a:xfrm>
            </p:grpSpPr>
            <p:sp>
              <p:nvSpPr>
                <p:cNvPr id="94" name="Rectangle 93"/>
                <p:cNvSpPr/>
                <p:nvPr/>
              </p:nvSpPr>
              <p:spPr>
                <a:xfrm>
                  <a:off x="615543" y="5114925"/>
                  <a:ext cx="733425" cy="733425"/>
                </a:xfrm>
                <a:prstGeom prst="rect">
                  <a:avLst/>
                </a:prstGeom>
                <a:solidFill>
                  <a:srgbClr val="FF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8B952"/>
                    </a:buClr>
                    <a:buSzPct val="250000"/>
                  </a:pPr>
                  <a:endParaRPr lang="en-US" sz="1200" dirty="0">
                    <a:solidFill>
                      <a:schemeClr val="tx1"/>
                    </a:solidFill>
                  </a:endParaRPr>
                </a:p>
              </p:txBody>
            </p:sp>
            <p:sp>
              <p:nvSpPr>
                <p:cNvPr id="95" name="Down Arrow 94"/>
                <p:cNvSpPr/>
                <p:nvPr/>
              </p:nvSpPr>
              <p:spPr>
                <a:xfrm rot="10800000">
                  <a:off x="786991" y="5267324"/>
                  <a:ext cx="390525" cy="428624"/>
                </a:xfrm>
                <a:prstGeom prst="downArrow">
                  <a:avLst>
                    <a:gd name="adj1" fmla="val 50000"/>
                    <a:gd name="adj2" fmla="val 47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93" name="TextBox 92"/>
              <p:cNvSpPr txBox="1"/>
              <p:nvPr/>
            </p:nvSpPr>
            <p:spPr>
              <a:xfrm>
                <a:off x="3566313" y="5057483"/>
                <a:ext cx="1247776" cy="884859"/>
              </a:xfrm>
              <a:prstGeom prst="rect">
                <a:avLst/>
              </a:prstGeom>
              <a:noFill/>
            </p:spPr>
            <p:txBody>
              <a:bodyPr wrap="square" rtlCol="0">
                <a:spAutoFit/>
              </a:bodyPr>
              <a:lstStyle/>
              <a:p>
                <a:r>
                  <a:rPr lang="en-US" b="1" dirty="0" smtClean="0">
                    <a:solidFill>
                      <a:schemeClr val="bg1">
                        <a:lumMod val="95000"/>
                      </a:schemeClr>
                    </a:solidFill>
                    <a:effectLst>
                      <a:outerShdw blurRad="50800" dist="38100" dir="5400000" algn="t" rotWithShape="0">
                        <a:prstClr val="black">
                          <a:alpha val="40000"/>
                        </a:prstClr>
                      </a:outerShdw>
                    </a:effectLst>
                  </a:rPr>
                  <a:t>39%</a:t>
                </a:r>
                <a:r>
                  <a:rPr lang="en-US" b="1" dirty="0" smtClean="0">
                    <a:solidFill>
                      <a:schemeClr val="bg1">
                        <a:lumMod val="95000"/>
                      </a:schemeClr>
                    </a:solidFill>
                  </a:rPr>
                  <a:t/>
                </a:r>
                <a:br>
                  <a:rPr lang="en-US" b="1" dirty="0" smtClean="0">
                    <a:solidFill>
                      <a:schemeClr val="bg1">
                        <a:lumMod val="95000"/>
                      </a:schemeClr>
                    </a:solidFill>
                  </a:rPr>
                </a:br>
                <a:r>
                  <a:rPr lang="en-US" sz="1100" b="1" dirty="0" smtClean="0">
                    <a:solidFill>
                      <a:schemeClr val="bg1">
                        <a:lumMod val="95000"/>
                      </a:schemeClr>
                    </a:solidFill>
                  </a:rPr>
                  <a:t>Reduced</a:t>
                </a:r>
                <a:br>
                  <a:rPr lang="en-US" sz="1100" b="1" dirty="0" smtClean="0">
                    <a:solidFill>
                      <a:schemeClr val="bg1">
                        <a:lumMod val="95000"/>
                      </a:schemeClr>
                    </a:solidFill>
                  </a:rPr>
                </a:br>
                <a:r>
                  <a:rPr lang="en-US" sz="1100" b="1" dirty="0" smtClean="0">
                    <a:solidFill>
                      <a:schemeClr val="bg1">
                        <a:lumMod val="95000"/>
                      </a:schemeClr>
                    </a:solidFill>
                  </a:rPr>
                  <a:t>Paperwork</a:t>
                </a:r>
                <a:endParaRPr lang="en-US" sz="1100" b="1" dirty="0">
                  <a:solidFill>
                    <a:schemeClr val="bg1">
                      <a:lumMod val="95000"/>
                    </a:schemeClr>
                  </a:solidFill>
                </a:endParaRPr>
              </a:p>
            </p:txBody>
          </p:sp>
        </p:grpSp>
        <p:grpSp>
          <p:nvGrpSpPr>
            <p:cNvPr id="26" name="Group 35"/>
            <p:cNvGrpSpPr/>
            <p:nvPr/>
          </p:nvGrpSpPr>
          <p:grpSpPr>
            <a:xfrm>
              <a:off x="4332704" y="5347655"/>
              <a:ext cx="1981201" cy="884859"/>
              <a:chOff x="966723" y="5057485"/>
              <a:chExt cx="1981201" cy="884859"/>
            </a:xfrm>
          </p:grpSpPr>
          <p:grpSp>
            <p:nvGrpSpPr>
              <p:cNvPr id="27" name="Group 36"/>
              <p:cNvGrpSpPr/>
              <p:nvPr/>
            </p:nvGrpSpPr>
            <p:grpSpPr>
              <a:xfrm>
                <a:off x="966723" y="5114925"/>
                <a:ext cx="733424" cy="733425"/>
                <a:chOff x="1090547" y="5114925"/>
                <a:chExt cx="733425" cy="733425"/>
              </a:xfrm>
            </p:grpSpPr>
            <p:sp>
              <p:nvSpPr>
                <p:cNvPr id="90" name="Rectangle 89"/>
                <p:cNvSpPr/>
                <p:nvPr/>
              </p:nvSpPr>
              <p:spPr>
                <a:xfrm>
                  <a:off x="1090547" y="5114925"/>
                  <a:ext cx="733425" cy="733425"/>
                </a:xfrm>
                <a:prstGeom prst="rect">
                  <a:avLst/>
                </a:prstGeom>
                <a:solidFill>
                  <a:srgbClr val="FF95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F8B952"/>
                    </a:buClr>
                    <a:buSzPct val="250000"/>
                  </a:pPr>
                  <a:endParaRPr lang="en-US" sz="1200" dirty="0">
                    <a:solidFill>
                      <a:schemeClr val="tx1"/>
                    </a:solidFill>
                  </a:endParaRPr>
                </a:p>
              </p:txBody>
            </p:sp>
            <p:sp>
              <p:nvSpPr>
                <p:cNvPr id="91" name="Down Arrow 90"/>
                <p:cNvSpPr/>
                <p:nvPr/>
              </p:nvSpPr>
              <p:spPr>
                <a:xfrm rot="10800000">
                  <a:off x="1261995" y="5267325"/>
                  <a:ext cx="390524" cy="428624"/>
                </a:xfrm>
                <a:prstGeom prst="downArrow">
                  <a:avLst>
                    <a:gd name="adj1" fmla="val 50000"/>
                    <a:gd name="adj2" fmla="val 478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grpSp>
          <p:sp>
            <p:nvSpPr>
              <p:cNvPr id="89" name="TextBox 88"/>
              <p:cNvSpPr txBox="1"/>
              <p:nvPr/>
            </p:nvSpPr>
            <p:spPr>
              <a:xfrm>
                <a:off x="1700148" y="5057485"/>
                <a:ext cx="1247776" cy="884859"/>
              </a:xfrm>
              <a:prstGeom prst="rect">
                <a:avLst/>
              </a:prstGeom>
              <a:noFill/>
            </p:spPr>
            <p:txBody>
              <a:bodyPr wrap="square" rtlCol="0">
                <a:spAutoFit/>
              </a:bodyPr>
              <a:lstStyle/>
              <a:p>
                <a:r>
                  <a:rPr lang="en-US" b="1" dirty="0" smtClean="0">
                    <a:solidFill>
                      <a:schemeClr val="bg1">
                        <a:lumMod val="95000"/>
                      </a:schemeClr>
                    </a:solidFill>
                    <a:effectLst>
                      <a:outerShdw blurRad="50800" dist="38100" dir="5400000" algn="t" rotWithShape="0">
                        <a:prstClr val="black">
                          <a:alpha val="40000"/>
                        </a:prstClr>
                      </a:outerShdw>
                    </a:effectLst>
                  </a:rPr>
                  <a:t>37%</a:t>
                </a:r>
                <a:r>
                  <a:rPr lang="en-US" b="1" dirty="0" smtClean="0">
                    <a:solidFill>
                      <a:schemeClr val="bg1">
                        <a:lumMod val="95000"/>
                      </a:schemeClr>
                    </a:solidFill>
                  </a:rPr>
                  <a:t/>
                </a:r>
                <a:br>
                  <a:rPr lang="en-US" b="1" dirty="0" smtClean="0">
                    <a:solidFill>
                      <a:schemeClr val="bg1">
                        <a:lumMod val="95000"/>
                      </a:schemeClr>
                    </a:solidFill>
                  </a:rPr>
                </a:br>
                <a:r>
                  <a:rPr lang="en-US" sz="1100" b="1" dirty="0" smtClean="0">
                    <a:solidFill>
                      <a:schemeClr val="bg1">
                        <a:lumMod val="95000"/>
                      </a:schemeClr>
                    </a:solidFill>
                  </a:rPr>
                  <a:t>Increased </a:t>
                </a:r>
                <a:br>
                  <a:rPr lang="en-US" sz="1100" b="1" dirty="0" smtClean="0">
                    <a:solidFill>
                      <a:schemeClr val="bg1">
                        <a:lumMod val="95000"/>
                      </a:schemeClr>
                    </a:solidFill>
                  </a:rPr>
                </a:br>
                <a:r>
                  <a:rPr lang="en-US" sz="1100" b="1" dirty="0" smtClean="0">
                    <a:solidFill>
                      <a:schemeClr val="bg1">
                        <a:lumMod val="95000"/>
                      </a:schemeClr>
                    </a:solidFill>
                  </a:rPr>
                  <a:t>Revenue</a:t>
                </a:r>
                <a:endParaRPr lang="en-US" sz="1100" b="1" dirty="0">
                  <a:solidFill>
                    <a:schemeClr val="bg1">
                      <a:lumMod val="95000"/>
                    </a:schemeClr>
                  </a:solidFill>
                </a:endParaRPr>
              </a:p>
            </p:txBody>
          </p:sp>
        </p:grpSp>
      </p:grpSp>
      <p:sp>
        <p:nvSpPr>
          <p:cNvPr id="100" name="TextBox 99"/>
          <p:cNvSpPr txBox="1"/>
          <p:nvPr/>
        </p:nvSpPr>
        <p:spPr>
          <a:xfrm>
            <a:off x="462402" y="6008638"/>
            <a:ext cx="5145942" cy="261602"/>
          </a:xfrm>
          <a:prstGeom prst="rect">
            <a:avLst/>
          </a:prstGeom>
          <a:noFill/>
        </p:spPr>
        <p:txBody>
          <a:bodyPr wrap="none" lIns="91431" tIns="45716" rIns="91431" bIns="45716" rtlCol="0">
            <a:spAutoFit/>
          </a:bodyPr>
          <a:lstStyle/>
          <a:p>
            <a:r>
              <a:rPr lang="en-US" sz="1100" dirty="0" smtClean="0"/>
              <a:t>Source : Forrester, Frost &amp;Sullivan, Business week, </a:t>
            </a:r>
            <a:r>
              <a:rPr lang="en-US" sz="1100" dirty="0" err="1" smtClean="0"/>
              <a:t>Gigaom</a:t>
            </a:r>
            <a:r>
              <a:rPr lang="en-US" sz="1100" dirty="0" smtClean="0"/>
              <a:t> pro, ABI research  </a:t>
            </a:r>
          </a:p>
        </p:txBody>
      </p:sp>
      <p:pic>
        <p:nvPicPr>
          <p:cNvPr id="1026" name="Picture 2"/>
          <p:cNvPicPr>
            <a:picLocks noChangeAspect="1" noChangeArrowheads="1"/>
          </p:cNvPicPr>
          <p:nvPr>
            <p:custDataLst>
              <p:tags r:id="rId5"/>
            </p:custDataLst>
          </p:nvPr>
        </p:nvPicPr>
        <p:blipFill>
          <a:blip r:embed="rId63" cstate="email"/>
          <a:srcRect/>
          <a:stretch>
            <a:fillRect/>
          </a:stretch>
        </p:blipFill>
        <p:spPr bwMode="auto">
          <a:xfrm>
            <a:off x="5641211" y="2845808"/>
            <a:ext cx="399321" cy="3781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7" name="Picture 3"/>
          <p:cNvPicPr>
            <a:picLocks noChangeAspect="1" noChangeArrowheads="1"/>
          </p:cNvPicPr>
          <p:nvPr>
            <p:custDataLst>
              <p:tags r:id="rId6"/>
            </p:custDataLst>
          </p:nvPr>
        </p:nvPicPr>
        <p:blipFill>
          <a:blip r:embed="rId64" cstate="email"/>
          <a:srcRect/>
          <a:stretch>
            <a:fillRect/>
          </a:stretch>
        </p:blipFill>
        <p:spPr bwMode="auto">
          <a:xfrm>
            <a:off x="7162462" y="3827140"/>
            <a:ext cx="358024" cy="342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 name="Picture 2"/>
          <p:cNvPicPr>
            <a:picLocks noChangeAspect="1" noChangeArrowheads="1"/>
          </p:cNvPicPr>
          <p:nvPr>
            <p:custDataLst>
              <p:tags r:id="rId7"/>
            </p:custDataLst>
          </p:nvPr>
        </p:nvPicPr>
        <p:blipFill>
          <a:blip r:embed="rId65" cstate="email"/>
          <a:srcRect/>
          <a:stretch>
            <a:fillRect/>
          </a:stretch>
        </p:blipFill>
        <p:spPr bwMode="auto">
          <a:xfrm>
            <a:off x="3522563" y="1734711"/>
            <a:ext cx="422260" cy="4066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 name="Picture 5"/>
          <p:cNvPicPr>
            <a:picLocks noChangeAspect="1" noChangeArrowheads="1"/>
          </p:cNvPicPr>
          <p:nvPr>
            <p:custDataLst>
              <p:tags r:id="rId8"/>
            </p:custDataLst>
          </p:nvPr>
        </p:nvPicPr>
        <p:blipFill>
          <a:blip r:embed="rId66" cstate="email"/>
          <a:srcRect/>
          <a:stretch>
            <a:fillRect/>
          </a:stretch>
        </p:blipFill>
        <p:spPr bwMode="auto">
          <a:xfrm>
            <a:off x="2546959" y="1675526"/>
            <a:ext cx="418159" cy="411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p:cNvPicPr>
            <a:picLocks noChangeAspect="1" noChangeArrowheads="1"/>
          </p:cNvPicPr>
          <p:nvPr>
            <p:custDataLst>
              <p:tags r:id="rId9"/>
            </p:custDataLst>
          </p:nvPr>
        </p:nvPicPr>
        <p:blipFill>
          <a:blip r:embed="rId67" cstate="email"/>
          <a:srcRect/>
          <a:stretch>
            <a:fillRect/>
          </a:stretch>
        </p:blipFill>
        <p:spPr bwMode="auto">
          <a:xfrm>
            <a:off x="1291064" y="3543461"/>
            <a:ext cx="363883" cy="36630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9" name="Picture 5"/>
          <p:cNvPicPr>
            <a:picLocks noChangeAspect="1" noChangeArrowheads="1"/>
          </p:cNvPicPr>
          <p:nvPr>
            <p:custDataLst>
              <p:tags r:id="rId10"/>
            </p:custDataLst>
          </p:nvPr>
        </p:nvPicPr>
        <p:blipFill>
          <a:blip r:embed="rId68" cstate="email"/>
          <a:srcRect/>
          <a:stretch>
            <a:fillRect/>
          </a:stretch>
        </p:blipFill>
        <p:spPr bwMode="auto">
          <a:xfrm>
            <a:off x="4641929" y="1745339"/>
            <a:ext cx="389777" cy="3925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0" name="Picture 6"/>
          <p:cNvPicPr>
            <a:picLocks noChangeAspect="1" noChangeArrowheads="1"/>
          </p:cNvPicPr>
          <p:nvPr/>
        </p:nvPicPr>
        <p:blipFill>
          <a:blip r:embed="rId69" cstate="email"/>
          <a:srcRect/>
          <a:stretch>
            <a:fillRect/>
          </a:stretch>
        </p:blipFill>
        <p:spPr bwMode="auto">
          <a:xfrm>
            <a:off x="4091280" y="2059507"/>
            <a:ext cx="425335" cy="425335"/>
          </a:xfrm>
          <a:prstGeom prst="rect">
            <a:avLst/>
          </a:prstGeom>
          <a:noFill/>
          <a:ln w="9525">
            <a:noFill/>
            <a:miter lim="800000"/>
            <a:headEnd/>
            <a:tailEnd/>
          </a:ln>
        </p:spPr>
      </p:pic>
      <p:pic>
        <p:nvPicPr>
          <p:cNvPr id="1031" name="Picture 7"/>
          <p:cNvPicPr>
            <a:picLocks noChangeAspect="1" noChangeArrowheads="1"/>
          </p:cNvPicPr>
          <p:nvPr>
            <p:custDataLst>
              <p:tags r:id="rId11"/>
            </p:custDataLst>
          </p:nvPr>
        </p:nvPicPr>
        <p:blipFill>
          <a:blip r:embed="rId70" cstate="email"/>
          <a:srcRect/>
          <a:stretch>
            <a:fillRect/>
          </a:stretch>
        </p:blipFill>
        <p:spPr bwMode="auto">
          <a:xfrm>
            <a:off x="2402392" y="2970299"/>
            <a:ext cx="432950" cy="4619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2" name="Picture 8"/>
          <p:cNvPicPr>
            <a:picLocks noChangeAspect="1" noChangeArrowheads="1"/>
          </p:cNvPicPr>
          <p:nvPr>
            <p:custDataLst>
              <p:tags r:id="rId12"/>
            </p:custDataLst>
          </p:nvPr>
        </p:nvPicPr>
        <p:blipFill>
          <a:blip r:embed="rId71" cstate="email"/>
          <a:srcRect/>
          <a:stretch>
            <a:fillRect/>
          </a:stretch>
        </p:blipFill>
        <p:spPr bwMode="auto">
          <a:xfrm>
            <a:off x="7849180" y="3955157"/>
            <a:ext cx="350258" cy="3419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3" name="Picture 9"/>
          <p:cNvPicPr>
            <a:picLocks noChangeAspect="1" noChangeArrowheads="1"/>
          </p:cNvPicPr>
          <p:nvPr>
            <p:custDataLst>
              <p:tags r:id="rId13"/>
            </p:custDataLst>
          </p:nvPr>
        </p:nvPicPr>
        <p:blipFill>
          <a:blip r:embed="rId72" cstate="email"/>
          <a:srcRect/>
          <a:stretch>
            <a:fillRect/>
          </a:stretch>
        </p:blipFill>
        <p:spPr bwMode="auto">
          <a:xfrm>
            <a:off x="7613159" y="3570877"/>
            <a:ext cx="296015" cy="2960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4" name="Picture 10"/>
          <p:cNvPicPr>
            <a:picLocks noChangeAspect="1" noChangeArrowheads="1"/>
          </p:cNvPicPr>
          <p:nvPr>
            <p:custDataLst>
              <p:tags r:id="rId14"/>
            </p:custDataLst>
          </p:nvPr>
        </p:nvPicPr>
        <p:blipFill>
          <a:blip r:embed="rId73" cstate="email"/>
          <a:srcRect/>
          <a:stretch>
            <a:fillRect/>
          </a:stretch>
        </p:blipFill>
        <p:spPr bwMode="auto">
          <a:xfrm>
            <a:off x="5890626" y="3379808"/>
            <a:ext cx="339429" cy="3468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7" name="Picture 4"/>
          <p:cNvPicPr>
            <a:picLocks noChangeAspect="1" noChangeArrowheads="1"/>
          </p:cNvPicPr>
          <p:nvPr>
            <p:custDataLst>
              <p:tags r:id="rId15"/>
            </p:custDataLst>
          </p:nvPr>
        </p:nvPicPr>
        <p:blipFill>
          <a:blip r:embed="rId74" cstate="email"/>
          <a:srcRect/>
          <a:stretch>
            <a:fillRect/>
          </a:stretch>
        </p:blipFill>
        <p:spPr bwMode="auto">
          <a:xfrm>
            <a:off x="3522578" y="4362028"/>
            <a:ext cx="373279" cy="38588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8" name="Picture 6"/>
          <p:cNvPicPr>
            <a:picLocks noChangeAspect="1" noChangeArrowheads="1"/>
          </p:cNvPicPr>
          <p:nvPr/>
        </p:nvPicPr>
        <p:blipFill>
          <a:blip r:embed="rId75" cstate="email"/>
          <a:srcRect/>
          <a:stretch>
            <a:fillRect/>
          </a:stretch>
        </p:blipFill>
        <p:spPr bwMode="auto">
          <a:xfrm>
            <a:off x="3238158" y="3820556"/>
            <a:ext cx="399902" cy="402586"/>
          </a:xfrm>
          <a:prstGeom prst="rect">
            <a:avLst/>
          </a:prstGeom>
          <a:noFill/>
          <a:ln w="9525">
            <a:noFill/>
            <a:miter lim="800000"/>
            <a:headEnd/>
            <a:tailEnd/>
          </a:ln>
        </p:spPr>
      </p:pic>
      <p:pic>
        <p:nvPicPr>
          <p:cNvPr id="109" name="Picture 7"/>
          <p:cNvPicPr>
            <a:picLocks noChangeAspect="1" noChangeArrowheads="1"/>
          </p:cNvPicPr>
          <p:nvPr>
            <p:custDataLst>
              <p:tags r:id="rId16"/>
            </p:custDataLst>
          </p:nvPr>
        </p:nvPicPr>
        <p:blipFill>
          <a:blip r:embed="rId76" cstate="email"/>
          <a:srcRect/>
          <a:stretch>
            <a:fillRect/>
          </a:stretch>
        </p:blipFill>
        <p:spPr bwMode="auto">
          <a:xfrm>
            <a:off x="608722" y="2177563"/>
            <a:ext cx="391900" cy="4114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0" name="Picture 8"/>
          <p:cNvPicPr>
            <a:picLocks noChangeAspect="1" noChangeArrowheads="1"/>
          </p:cNvPicPr>
          <p:nvPr>
            <p:custDataLst>
              <p:tags r:id="rId17"/>
            </p:custDataLst>
          </p:nvPr>
        </p:nvPicPr>
        <p:blipFill>
          <a:blip r:embed="rId77" cstate="email"/>
          <a:srcRect/>
          <a:stretch>
            <a:fillRect/>
          </a:stretch>
        </p:blipFill>
        <p:spPr bwMode="auto">
          <a:xfrm>
            <a:off x="704029" y="3159674"/>
            <a:ext cx="382029" cy="411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1" name="Picture 9"/>
          <p:cNvPicPr>
            <a:picLocks noChangeAspect="1" noChangeArrowheads="1"/>
          </p:cNvPicPr>
          <p:nvPr>
            <p:custDataLst>
              <p:tags r:id="rId18"/>
            </p:custDataLst>
          </p:nvPr>
        </p:nvPicPr>
        <p:blipFill>
          <a:blip r:embed="rId78" cstate="email"/>
          <a:srcRect/>
          <a:stretch>
            <a:fillRect/>
          </a:stretch>
        </p:blipFill>
        <p:spPr bwMode="auto">
          <a:xfrm>
            <a:off x="5079320" y="3279092"/>
            <a:ext cx="418916" cy="4090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5" name="Picture 11"/>
          <p:cNvPicPr>
            <a:picLocks noChangeAspect="1" noChangeArrowheads="1"/>
          </p:cNvPicPr>
          <p:nvPr>
            <p:custDataLst>
              <p:tags r:id="rId19"/>
            </p:custDataLst>
          </p:nvPr>
        </p:nvPicPr>
        <p:blipFill>
          <a:blip r:embed="rId79" cstate="email"/>
          <a:srcRect/>
          <a:stretch>
            <a:fillRect/>
          </a:stretch>
        </p:blipFill>
        <p:spPr bwMode="auto">
          <a:xfrm>
            <a:off x="4721744" y="4194672"/>
            <a:ext cx="435397" cy="4200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6" name="Picture 12"/>
          <p:cNvPicPr>
            <a:picLocks noChangeAspect="1" noChangeArrowheads="1"/>
          </p:cNvPicPr>
          <p:nvPr>
            <p:custDataLst>
              <p:tags r:id="rId20"/>
            </p:custDataLst>
          </p:nvPr>
        </p:nvPicPr>
        <p:blipFill>
          <a:blip r:embed="rId80" cstate="email"/>
          <a:srcRect/>
          <a:stretch>
            <a:fillRect/>
          </a:stretch>
        </p:blipFill>
        <p:spPr bwMode="auto">
          <a:xfrm>
            <a:off x="3844596" y="3408112"/>
            <a:ext cx="405511" cy="4190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7" name="Picture 13"/>
          <p:cNvPicPr>
            <a:picLocks noChangeAspect="1" noChangeArrowheads="1"/>
          </p:cNvPicPr>
          <p:nvPr>
            <p:custDataLst>
              <p:tags r:id="rId21"/>
            </p:custDataLst>
          </p:nvPr>
        </p:nvPicPr>
        <p:blipFill>
          <a:blip r:embed="rId81" cstate="email"/>
          <a:srcRect/>
          <a:stretch>
            <a:fillRect/>
          </a:stretch>
        </p:blipFill>
        <p:spPr bwMode="auto">
          <a:xfrm>
            <a:off x="2205292" y="2236377"/>
            <a:ext cx="550749" cy="5354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8" name="Picture 14"/>
          <p:cNvPicPr>
            <a:picLocks noChangeAspect="1" noChangeArrowheads="1"/>
          </p:cNvPicPr>
          <p:nvPr>
            <p:custDataLst>
              <p:tags r:id="rId22"/>
            </p:custDataLst>
          </p:nvPr>
        </p:nvPicPr>
        <p:blipFill>
          <a:blip r:embed="rId82" cstate="email"/>
          <a:srcRect/>
          <a:stretch>
            <a:fillRect/>
          </a:stretch>
        </p:blipFill>
        <p:spPr bwMode="auto">
          <a:xfrm>
            <a:off x="1549474" y="2859625"/>
            <a:ext cx="405835" cy="3000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39" name="Picture 15"/>
          <p:cNvPicPr>
            <a:picLocks noChangeAspect="1" noChangeArrowheads="1"/>
          </p:cNvPicPr>
          <p:nvPr>
            <p:custDataLst>
              <p:tags r:id="rId23"/>
            </p:custDataLst>
          </p:nvPr>
        </p:nvPicPr>
        <p:blipFill>
          <a:blip r:embed="rId83" cstate="email"/>
          <a:srcRect/>
          <a:stretch>
            <a:fillRect/>
          </a:stretch>
        </p:blipFill>
        <p:spPr bwMode="auto">
          <a:xfrm>
            <a:off x="910691" y="2673028"/>
            <a:ext cx="406760" cy="4014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2"/>
          <p:cNvPicPr>
            <a:picLocks noChangeAspect="1" noChangeArrowheads="1"/>
          </p:cNvPicPr>
          <p:nvPr/>
        </p:nvPicPr>
        <p:blipFill>
          <a:blip r:embed="rId84" cstate="email"/>
          <a:srcRect/>
          <a:stretch>
            <a:fillRect/>
          </a:stretch>
        </p:blipFill>
        <p:spPr bwMode="auto">
          <a:xfrm>
            <a:off x="6607799" y="2166920"/>
            <a:ext cx="1685605" cy="848103"/>
          </a:xfrm>
          <a:prstGeom prst="rect">
            <a:avLst/>
          </a:prstGeom>
          <a:noFill/>
          <a:ln w="9525">
            <a:noFill/>
            <a:miter lim="800000"/>
            <a:headEnd/>
            <a:tailEnd/>
          </a:ln>
        </p:spPr>
      </p:pic>
      <p:pic>
        <p:nvPicPr>
          <p:cNvPr id="12" name="Picture 5"/>
          <p:cNvPicPr>
            <a:picLocks noChangeAspect="1" noChangeArrowheads="1"/>
          </p:cNvPicPr>
          <p:nvPr>
            <p:custDataLst>
              <p:tags r:id="rId24"/>
            </p:custDataLst>
          </p:nvPr>
        </p:nvPicPr>
        <p:blipFill>
          <a:blip r:embed="rId85" cstate="email"/>
          <a:srcRect/>
          <a:stretch>
            <a:fillRect/>
          </a:stretch>
        </p:blipFill>
        <p:spPr bwMode="auto">
          <a:xfrm>
            <a:off x="5044356" y="2762978"/>
            <a:ext cx="390509" cy="39329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6"/>
          <p:cNvPicPr>
            <a:picLocks noChangeAspect="1" noChangeArrowheads="1"/>
          </p:cNvPicPr>
          <p:nvPr>
            <p:custDataLst>
              <p:tags r:id="rId25"/>
            </p:custDataLst>
          </p:nvPr>
        </p:nvPicPr>
        <p:blipFill>
          <a:blip r:embed="rId86" cstate="email"/>
          <a:srcRect/>
          <a:stretch>
            <a:fillRect/>
          </a:stretch>
        </p:blipFill>
        <p:spPr bwMode="auto">
          <a:xfrm>
            <a:off x="7982509" y="3126428"/>
            <a:ext cx="310897" cy="305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7"/>
          <p:cNvPicPr>
            <a:picLocks noChangeAspect="1" noChangeArrowheads="1"/>
          </p:cNvPicPr>
          <p:nvPr>
            <p:custDataLst>
              <p:tags r:id="rId26"/>
            </p:custDataLst>
          </p:nvPr>
        </p:nvPicPr>
        <p:blipFill>
          <a:blip r:embed="rId87" cstate="email"/>
          <a:srcRect/>
          <a:stretch>
            <a:fillRect/>
          </a:stretch>
        </p:blipFill>
        <p:spPr bwMode="auto">
          <a:xfrm>
            <a:off x="7482195" y="3069059"/>
            <a:ext cx="344201" cy="3390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9"/>
          <p:cNvPicPr>
            <a:picLocks noChangeAspect="1" noChangeArrowheads="1"/>
          </p:cNvPicPr>
          <p:nvPr>
            <p:custDataLst>
              <p:tags r:id="rId27"/>
            </p:custDataLst>
          </p:nvPr>
        </p:nvPicPr>
        <p:blipFill>
          <a:blip r:embed="rId88" cstate="email"/>
          <a:srcRect/>
          <a:stretch>
            <a:fillRect/>
          </a:stretch>
        </p:blipFill>
        <p:spPr bwMode="auto">
          <a:xfrm>
            <a:off x="6208851" y="2217319"/>
            <a:ext cx="322676" cy="313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0"/>
          <p:cNvPicPr>
            <a:picLocks noChangeAspect="1" noChangeArrowheads="1"/>
          </p:cNvPicPr>
          <p:nvPr>
            <p:custDataLst>
              <p:tags r:id="rId28"/>
            </p:custDataLst>
          </p:nvPr>
        </p:nvPicPr>
        <p:blipFill>
          <a:blip r:embed="rId89" cstate="email"/>
          <a:srcRect/>
          <a:stretch>
            <a:fillRect/>
          </a:stretch>
        </p:blipFill>
        <p:spPr bwMode="auto">
          <a:xfrm>
            <a:off x="6123593" y="2716562"/>
            <a:ext cx="373081" cy="3683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1"/>
          <p:cNvPicPr>
            <a:picLocks noChangeAspect="1" noChangeArrowheads="1"/>
          </p:cNvPicPr>
          <p:nvPr>
            <p:custDataLst>
              <p:tags r:id="rId29"/>
            </p:custDataLst>
          </p:nvPr>
        </p:nvPicPr>
        <p:blipFill>
          <a:blip r:embed="rId90" cstate="email"/>
          <a:srcRect/>
          <a:stretch>
            <a:fillRect/>
          </a:stretch>
        </p:blipFill>
        <p:spPr bwMode="auto">
          <a:xfrm>
            <a:off x="6420892" y="3345596"/>
            <a:ext cx="373792" cy="3810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2"/>
          <p:cNvPicPr>
            <a:picLocks noChangeAspect="1" noChangeArrowheads="1"/>
          </p:cNvPicPr>
          <p:nvPr>
            <p:custDataLst>
              <p:tags r:id="rId30"/>
            </p:custDataLst>
          </p:nvPr>
        </p:nvPicPr>
        <p:blipFill>
          <a:blip r:embed="rId91" cstate="email"/>
          <a:srcRect/>
          <a:stretch>
            <a:fillRect/>
          </a:stretch>
        </p:blipFill>
        <p:spPr bwMode="auto">
          <a:xfrm>
            <a:off x="8044445" y="3569438"/>
            <a:ext cx="309986" cy="314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13"/>
          <p:cNvPicPr>
            <a:picLocks noChangeAspect="1" noChangeArrowheads="1"/>
          </p:cNvPicPr>
          <p:nvPr>
            <p:custDataLst>
              <p:tags r:id="rId31"/>
            </p:custDataLst>
          </p:nvPr>
        </p:nvPicPr>
        <p:blipFill>
          <a:blip r:embed="rId92" cstate="email"/>
          <a:srcRect/>
          <a:stretch>
            <a:fillRect/>
          </a:stretch>
        </p:blipFill>
        <p:spPr bwMode="auto">
          <a:xfrm>
            <a:off x="716184" y="3795772"/>
            <a:ext cx="422269" cy="436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14"/>
          <p:cNvPicPr>
            <a:picLocks noChangeAspect="1" noChangeArrowheads="1"/>
          </p:cNvPicPr>
          <p:nvPr>
            <p:custDataLst>
              <p:tags r:id="rId32"/>
            </p:custDataLst>
          </p:nvPr>
        </p:nvPicPr>
        <p:blipFill>
          <a:blip r:embed="rId93" cstate="email"/>
          <a:srcRect/>
          <a:stretch>
            <a:fillRect/>
          </a:stretch>
        </p:blipFill>
        <p:spPr bwMode="auto">
          <a:xfrm>
            <a:off x="5044340" y="2177557"/>
            <a:ext cx="341106" cy="3328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15"/>
          <p:cNvPicPr>
            <a:picLocks noChangeAspect="1" noChangeArrowheads="1"/>
          </p:cNvPicPr>
          <p:nvPr>
            <p:custDataLst>
              <p:tags r:id="rId33"/>
            </p:custDataLst>
          </p:nvPr>
        </p:nvPicPr>
        <p:blipFill>
          <a:blip r:embed="rId94" cstate="email"/>
          <a:srcRect/>
          <a:stretch>
            <a:fillRect/>
          </a:stretch>
        </p:blipFill>
        <p:spPr bwMode="auto">
          <a:xfrm>
            <a:off x="3114951" y="3206865"/>
            <a:ext cx="380019" cy="36257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40" name="Picture 16"/>
          <p:cNvPicPr>
            <a:picLocks noChangeAspect="1" noChangeArrowheads="1"/>
          </p:cNvPicPr>
          <p:nvPr>
            <p:custDataLst>
              <p:tags r:id="rId34"/>
            </p:custDataLst>
          </p:nvPr>
        </p:nvPicPr>
        <p:blipFill>
          <a:blip r:embed="rId95" cstate="email"/>
          <a:srcRect/>
          <a:stretch>
            <a:fillRect/>
          </a:stretch>
        </p:blipFill>
        <p:spPr bwMode="auto">
          <a:xfrm>
            <a:off x="4178450" y="4362018"/>
            <a:ext cx="338165" cy="3381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1004ipad_hometimes1.png"/>
          <p:cNvPicPr>
            <a:picLocks noChangeAspect="1"/>
          </p:cNvPicPr>
          <p:nvPr/>
        </p:nvPicPr>
        <p:blipFill>
          <a:blip r:embed="rId96" cstate="email">
            <a:extLst>
              <a:ext uri="{28A0092B-C50C-407E-A947-70E740481C1C}">
                <a14:useLocalDpi xmlns:a14="http://schemas.microsoft.com/office/drawing/2010/main"/>
              </a:ext>
            </a:extLst>
          </a:blip>
          <a:stretch>
            <a:fillRect/>
          </a:stretch>
        </p:blipFill>
        <p:spPr>
          <a:xfrm>
            <a:off x="5127053" y="3540750"/>
            <a:ext cx="3753824" cy="2638626"/>
          </a:xfrm>
          <a:prstGeom prst="rect">
            <a:avLst/>
          </a:prstGeom>
        </p:spPr>
      </p:pic>
      <p:pic>
        <p:nvPicPr>
          <p:cNvPr id="8" name="Picture 7" descr="droid.png"/>
          <p:cNvPicPr>
            <a:picLocks noChangeAspect="1"/>
          </p:cNvPicPr>
          <p:nvPr/>
        </p:nvPicPr>
        <p:blipFill>
          <a:blip r:embed="rId97" cstate="email">
            <a:extLst>
              <a:ext uri="{28A0092B-C50C-407E-A947-70E740481C1C}">
                <a14:useLocalDpi xmlns:a14="http://schemas.microsoft.com/office/drawing/2010/main"/>
              </a:ext>
            </a:extLst>
          </a:blip>
          <a:stretch>
            <a:fillRect/>
          </a:stretch>
        </p:blipFill>
        <p:spPr>
          <a:xfrm>
            <a:off x="7132888" y="4223146"/>
            <a:ext cx="1077502" cy="1888700"/>
          </a:xfrm>
          <a:prstGeom prst="rect">
            <a:avLst/>
          </a:prstGeom>
        </p:spPr>
      </p:pic>
      <p:pic>
        <p:nvPicPr>
          <p:cNvPr id="9" name="Picture 8" descr="blackberry-bold.png"/>
          <p:cNvPicPr>
            <a:picLocks noChangeAspect="1"/>
          </p:cNvPicPr>
          <p:nvPr/>
        </p:nvPicPr>
        <p:blipFill>
          <a:blip r:embed="rId98" cstate="email">
            <a:extLst>
              <a:ext uri="{28A0092B-C50C-407E-A947-70E740481C1C}">
                <a14:useLocalDpi xmlns:a14="http://schemas.microsoft.com/office/drawing/2010/main"/>
              </a:ext>
            </a:extLst>
          </a:blip>
          <a:stretch>
            <a:fillRect/>
          </a:stretch>
        </p:blipFill>
        <p:spPr>
          <a:xfrm>
            <a:off x="5905317" y="4232409"/>
            <a:ext cx="1199471" cy="1777601"/>
          </a:xfrm>
          <a:prstGeom prst="rect">
            <a:avLst/>
          </a:prstGeom>
        </p:spPr>
      </p:pic>
      <p:pic>
        <p:nvPicPr>
          <p:cNvPr id="10" name="Picture 9" descr="iphone.png"/>
          <p:cNvPicPr>
            <a:picLocks noChangeAspect="1"/>
          </p:cNvPicPr>
          <p:nvPr/>
        </p:nvPicPr>
        <p:blipFill>
          <a:blip r:embed="rId99" cstate="email">
            <a:extLst>
              <a:ext uri="{28A0092B-C50C-407E-A947-70E740481C1C}">
                <a14:useLocalDpi xmlns:a14="http://schemas.microsoft.com/office/drawing/2010/main"/>
              </a:ext>
            </a:extLst>
          </a:blip>
          <a:stretch>
            <a:fillRect/>
          </a:stretch>
        </p:blipFill>
        <p:spPr>
          <a:xfrm>
            <a:off x="6563507" y="4362018"/>
            <a:ext cx="1049650" cy="1830257"/>
          </a:xfrm>
          <a:prstGeom prst="rect">
            <a:avLst/>
          </a:prstGeom>
        </p:spPr>
      </p:pic>
      <p:sp>
        <p:nvSpPr>
          <p:cNvPr id="104" name="TextBox 103"/>
          <p:cNvSpPr txBox="1"/>
          <p:nvPr/>
        </p:nvSpPr>
        <p:spPr>
          <a:xfrm>
            <a:off x="2354767" y="3233173"/>
            <a:ext cx="524484" cy="246213"/>
          </a:xfrm>
          <a:prstGeom prst="rect">
            <a:avLst/>
          </a:prstGeom>
          <a:noFill/>
        </p:spPr>
        <p:txBody>
          <a:bodyPr wrap="none" lIns="91431" tIns="45716" rIns="91431" bIns="45716" rtlCol="0">
            <a:spAutoFit/>
          </a:bodyPr>
          <a:lstStyle/>
          <a:p>
            <a:r>
              <a:rPr lang="en-US" sz="1000" b="1" dirty="0" smtClean="0"/>
              <a:t>Pulse</a:t>
            </a:r>
          </a:p>
        </p:txBody>
      </p:sp>
    </p:spTree>
    <p:custDataLst>
      <p:tags r:id="rId1"/>
    </p:custDataLst>
    <p:extLst>
      <p:ext uri="{BB962C8B-B14F-4D97-AF65-F5344CB8AC3E}">
        <p14:creationId xmlns:p14="http://schemas.microsoft.com/office/powerpoint/2010/main" val="3513754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bwMode="gray">
          <a:xfrm>
            <a:off x="465826" y="1033730"/>
            <a:ext cx="8229600" cy="5056352"/>
          </a:xfrm>
          <a:prstGeom prst="roundRect">
            <a:avLst>
              <a:gd name="adj" fmla="val 2183"/>
            </a:avLst>
          </a:prstGeom>
          <a:gradFill flip="none" rotWithShape="1">
            <a:gsLst>
              <a:gs pos="68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1" name="Rounded Rectangle 200"/>
          <p:cNvSpPr/>
          <p:nvPr/>
        </p:nvSpPr>
        <p:spPr bwMode="gray">
          <a:xfrm>
            <a:off x="6333955" y="4111021"/>
            <a:ext cx="1690251" cy="557961"/>
          </a:xfrm>
          <a:prstGeom prst="roundRect">
            <a:avLst>
              <a:gd name="adj" fmla="val 10481"/>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9144" bIns="0" rtlCol="0" anchor="ctr"/>
          <a:lstStyle/>
          <a:p>
            <a:pPr marL="1588" lvl="1" indent="-1588" algn="ctr"/>
            <a:r>
              <a:rPr lang="en-US" sz="1300" i="1" dirty="0" smtClean="0"/>
              <a:t>New client</a:t>
            </a:r>
          </a:p>
          <a:p>
            <a:pPr marL="1588" lvl="1" indent="-1588" algn="ctr"/>
            <a:r>
              <a:rPr lang="en-US" sz="1300" b="1" dirty="0" smtClean="0"/>
              <a:t>session accepted!</a:t>
            </a:r>
          </a:p>
        </p:txBody>
      </p:sp>
      <p:sp>
        <p:nvSpPr>
          <p:cNvPr id="200" name="Rounded Rectangle 199"/>
          <p:cNvSpPr/>
          <p:nvPr/>
        </p:nvSpPr>
        <p:spPr bwMode="gray">
          <a:xfrm>
            <a:off x="6376772" y="2918271"/>
            <a:ext cx="1700333" cy="384149"/>
          </a:xfrm>
          <a:prstGeom prst="roundRect">
            <a:avLst>
              <a:gd name="adj" fmla="val 10481"/>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9144" bIns="0" rtlCol="0" anchor="ctr"/>
          <a:lstStyle/>
          <a:p>
            <a:pPr marL="1588" lvl="1" indent="-1588" algn="ctr"/>
            <a:r>
              <a:rPr lang="en-US" sz="1300" b="1" dirty="0" smtClean="0"/>
              <a:t>2 active calls</a:t>
            </a:r>
          </a:p>
        </p:txBody>
      </p:sp>
      <p:sp>
        <p:nvSpPr>
          <p:cNvPr id="199" name="Rounded Rectangle 198"/>
          <p:cNvSpPr/>
          <p:nvPr/>
        </p:nvSpPr>
        <p:spPr bwMode="gray">
          <a:xfrm>
            <a:off x="5258334" y="1443391"/>
            <a:ext cx="1881699" cy="733031"/>
          </a:xfrm>
          <a:prstGeom prst="roundRect">
            <a:avLst>
              <a:gd name="adj" fmla="val 10481"/>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9144" bIns="0" rtlCol="0" anchor="ctr"/>
          <a:lstStyle/>
          <a:p>
            <a:pPr marL="1588" lvl="1" indent="-1588" algn="ctr"/>
            <a:r>
              <a:rPr lang="en-US" sz="1300" b="1" dirty="0" smtClean="0"/>
              <a:t>8 voice devices</a:t>
            </a:r>
          </a:p>
          <a:p>
            <a:pPr marL="1588" lvl="1" indent="-1588" algn="ctr"/>
            <a:r>
              <a:rPr lang="en-US" sz="1300" b="1" dirty="0" smtClean="0"/>
              <a:t>associated but idle</a:t>
            </a:r>
          </a:p>
        </p:txBody>
      </p:sp>
      <p:cxnSp>
        <p:nvCxnSpPr>
          <p:cNvPr id="115" name="Straight Connector 114"/>
          <p:cNvCxnSpPr/>
          <p:nvPr/>
        </p:nvCxnSpPr>
        <p:spPr bwMode="gray">
          <a:xfrm flipV="1">
            <a:off x="3895806" y="2664659"/>
            <a:ext cx="2910232" cy="590453"/>
          </a:xfrm>
          <a:prstGeom prst="line">
            <a:avLst/>
          </a:prstGeom>
          <a:solidFill>
            <a:schemeClr val="hlink"/>
          </a:solidFill>
          <a:ln w="28575" cap="rnd" cmpd="sng" algn="ctr">
            <a:solidFill>
              <a:schemeClr val="bg2"/>
            </a:solidFill>
            <a:prstDash val="sysDot"/>
            <a:round/>
            <a:headEnd type="none" w="med" len="med"/>
            <a:tailEnd type="none" w="med" len="med"/>
          </a:ln>
          <a:effectLst/>
        </p:spPr>
      </p:cxnSp>
      <p:cxnSp>
        <p:nvCxnSpPr>
          <p:cNvPr id="136" name="Straight Connector 135"/>
          <p:cNvCxnSpPr/>
          <p:nvPr/>
        </p:nvCxnSpPr>
        <p:spPr bwMode="gray">
          <a:xfrm>
            <a:off x="3876315" y="3271755"/>
            <a:ext cx="3023334" cy="491556"/>
          </a:xfrm>
          <a:prstGeom prst="line">
            <a:avLst/>
          </a:prstGeom>
          <a:solidFill>
            <a:schemeClr val="hlink"/>
          </a:solidFill>
          <a:ln w="28575" cap="rnd" cmpd="sng" algn="ctr">
            <a:solidFill>
              <a:schemeClr val="bg2"/>
            </a:solidFill>
            <a:prstDash val="sysDot"/>
            <a:round/>
            <a:headEnd type="none" w="med" len="med"/>
            <a:tailEnd type="none" w="med" len="med"/>
          </a:ln>
          <a:effectLst/>
        </p:spPr>
      </p:cxnSp>
      <p:pic>
        <p:nvPicPr>
          <p:cNvPr id="60" name="Picture 50" descr="Network Cloud 1.png"/>
          <p:cNvPicPr>
            <a:picLocks noChangeAspect="1"/>
          </p:cNvPicPr>
          <p:nvPr/>
        </p:nvPicPr>
        <p:blipFill>
          <a:blip r:embed="rId3" cstate="email">
            <a:extLst>
              <a:ext uri="{28A0092B-C50C-407E-A947-70E740481C1C}">
                <a14:useLocalDpi xmlns:a14="http://schemas.microsoft.com/office/drawing/2010/main"/>
              </a:ext>
            </a:extLst>
          </a:blip>
          <a:srcRect l="14335"/>
          <a:stretch>
            <a:fillRect/>
          </a:stretch>
        </p:blipFill>
        <p:spPr bwMode="gray">
          <a:xfrm>
            <a:off x="478464" y="1871836"/>
            <a:ext cx="3794041" cy="256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119"/>
          <p:cNvSpPr>
            <a:spLocks noGrp="1" noChangeArrowheads="1"/>
          </p:cNvSpPr>
          <p:nvPr>
            <p:ph type="title"/>
          </p:nvPr>
        </p:nvSpPr>
        <p:spPr/>
        <p:txBody>
          <a:bodyPr/>
          <a:lstStyle/>
          <a:p>
            <a:r>
              <a:rPr lang="en-US" dirty="0" smtClean="0"/>
              <a:t>Dynamic Call Admission Control</a:t>
            </a:r>
            <a:endParaRPr lang="en-US" dirty="0"/>
          </a:p>
        </p:txBody>
      </p:sp>
      <p:cxnSp>
        <p:nvCxnSpPr>
          <p:cNvPr id="147" name="Straight Connector 146"/>
          <p:cNvCxnSpPr/>
          <p:nvPr/>
        </p:nvCxnSpPr>
        <p:spPr bwMode="gray">
          <a:xfrm rot="16200000" flipV="1">
            <a:off x="3636471" y="3506081"/>
            <a:ext cx="1554393" cy="1095432"/>
          </a:xfrm>
          <a:prstGeom prst="line">
            <a:avLst/>
          </a:prstGeom>
          <a:solidFill>
            <a:schemeClr val="hlink"/>
          </a:solidFill>
          <a:ln w="28575" cap="rnd" cmpd="sng" algn="ctr">
            <a:solidFill>
              <a:schemeClr val="accent3"/>
            </a:solidFill>
            <a:prstDash val="sysDot"/>
            <a:round/>
            <a:headEnd type="none" w="med" len="med"/>
            <a:tailEnd type="none" w="med" len="med"/>
          </a:ln>
          <a:effectLst/>
        </p:spPr>
      </p:cxnSp>
      <p:cxnSp>
        <p:nvCxnSpPr>
          <p:cNvPr id="146" name="Straight Connector 145"/>
          <p:cNvCxnSpPr/>
          <p:nvPr/>
        </p:nvCxnSpPr>
        <p:spPr bwMode="gray">
          <a:xfrm rot="5400000" flipH="1" flipV="1">
            <a:off x="2902517" y="4418333"/>
            <a:ext cx="1984994" cy="0"/>
          </a:xfrm>
          <a:prstGeom prst="line">
            <a:avLst/>
          </a:prstGeom>
          <a:solidFill>
            <a:schemeClr val="hlink"/>
          </a:solidFill>
          <a:ln w="28575" cap="rnd" cmpd="sng" algn="ctr">
            <a:solidFill>
              <a:schemeClr val="accent3"/>
            </a:solidFill>
            <a:prstDash val="sysDot"/>
            <a:round/>
            <a:headEnd type="none" w="med" len="med"/>
            <a:tailEnd type="none" w="med" len="med"/>
          </a:ln>
          <a:effectLst/>
        </p:spPr>
      </p:cxnSp>
      <p:cxnSp>
        <p:nvCxnSpPr>
          <p:cNvPr id="145" name="Straight Connector 144"/>
          <p:cNvCxnSpPr/>
          <p:nvPr/>
        </p:nvCxnSpPr>
        <p:spPr bwMode="gray">
          <a:xfrm rot="10800000">
            <a:off x="3865954" y="3276604"/>
            <a:ext cx="1900057" cy="955330"/>
          </a:xfrm>
          <a:prstGeom prst="line">
            <a:avLst/>
          </a:prstGeom>
          <a:solidFill>
            <a:schemeClr val="hlink"/>
          </a:solidFill>
          <a:ln w="28575" cap="rnd" cmpd="sng" algn="ctr">
            <a:solidFill>
              <a:schemeClr val="accent3"/>
            </a:solidFill>
            <a:prstDash val="sysDot"/>
            <a:round/>
            <a:headEnd type="none" w="med" len="med"/>
            <a:tailEnd type="none" w="med" len="med"/>
          </a:ln>
          <a:effectLst/>
        </p:spPr>
      </p:cxnSp>
      <p:grpSp>
        <p:nvGrpSpPr>
          <p:cNvPr id="2" name="Group 67"/>
          <p:cNvGrpSpPr/>
          <p:nvPr/>
        </p:nvGrpSpPr>
        <p:grpSpPr bwMode="gray">
          <a:xfrm>
            <a:off x="3678424" y="1395462"/>
            <a:ext cx="1313396" cy="552925"/>
            <a:chOff x="4155873" y="1395462"/>
            <a:chExt cx="1313396" cy="552925"/>
          </a:xfrm>
        </p:grpSpPr>
        <p:pic>
          <p:nvPicPr>
            <p:cNvPr id="117" name="Picture 121"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5206695" y="1395462"/>
              <a:ext cx="262574" cy="5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 name="Picture 122"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4856421" y="1395462"/>
              <a:ext cx="262574" cy="5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123"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4506147" y="1395462"/>
              <a:ext cx="262574" cy="5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124"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4155873" y="1395462"/>
              <a:ext cx="262574" cy="5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2" name="Picture 149"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6722876" y="2329547"/>
            <a:ext cx="262691" cy="5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Picture 145"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6722876" y="3333576"/>
            <a:ext cx="262691" cy="5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66"/>
          <p:cNvGrpSpPr/>
          <p:nvPr/>
        </p:nvGrpSpPr>
        <p:grpSpPr bwMode="gray">
          <a:xfrm>
            <a:off x="3883723" y="1918157"/>
            <a:ext cx="1313396" cy="552925"/>
            <a:chOff x="4346058" y="1865258"/>
            <a:chExt cx="1313396" cy="552925"/>
          </a:xfrm>
        </p:grpSpPr>
        <p:pic>
          <p:nvPicPr>
            <p:cNvPr id="63" name="Picture 121"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5396880" y="1865258"/>
              <a:ext cx="262574" cy="5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122"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5046606" y="1865258"/>
              <a:ext cx="262574" cy="5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123"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4696332" y="1865258"/>
              <a:ext cx="262574" cy="5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24" descr="Cell Phon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4346058" y="1865258"/>
              <a:ext cx="262574" cy="55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1" name="Picture 150" descr="Wireless Laptop.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5776052" y="4104204"/>
            <a:ext cx="6445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 name="Freeform 215"/>
          <p:cNvSpPr/>
          <p:nvPr/>
        </p:nvSpPr>
        <p:spPr bwMode="gray">
          <a:xfrm rot="240687">
            <a:off x="3867306" y="5176561"/>
            <a:ext cx="1120331" cy="357702"/>
          </a:xfrm>
          <a:custGeom>
            <a:avLst/>
            <a:gdLst>
              <a:gd name="connsiteX0" fmla="*/ 0 w 853944"/>
              <a:gd name="connsiteY0" fmla="*/ 234267 h 241824"/>
              <a:gd name="connsiteX1" fmla="*/ 506320 w 853944"/>
              <a:gd name="connsiteY1" fmla="*/ 241824 h 241824"/>
              <a:gd name="connsiteX2" fmla="*/ 853944 w 853944"/>
              <a:gd name="connsiteY2" fmla="*/ 0 h 241824"/>
              <a:gd name="connsiteX0" fmla="*/ 0 w 853944"/>
              <a:gd name="connsiteY0" fmla="*/ 234267 h 280868"/>
              <a:gd name="connsiteX1" fmla="*/ 506320 w 853944"/>
              <a:gd name="connsiteY1" fmla="*/ 241824 h 280868"/>
              <a:gd name="connsiteX2" fmla="*/ 853944 w 853944"/>
              <a:gd name="connsiteY2" fmla="*/ 0 h 280868"/>
              <a:gd name="connsiteX0" fmla="*/ 0 w 853944"/>
              <a:gd name="connsiteY0" fmla="*/ 234267 h 273311"/>
              <a:gd name="connsiteX1" fmla="*/ 426972 w 853944"/>
              <a:gd name="connsiteY1" fmla="*/ 234267 h 273311"/>
              <a:gd name="connsiteX2" fmla="*/ 853944 w 853944"/>
              <a:gd name="connsiteY2" fmla="*/ 0 h 273311"/>
              <a:gd name="connsiteX0" fmla="*/ 0 w 891730"/>
              <a:gd name="connsiteY0" fmla="*/ 287166 h 289685"/>
              <a:gd name="connsiteX1" fmla="*/ 464758 w 891730"/>
              <a:gd name="connsiteY1" fmla="*/ 234267 h 289685"/>
              <a:gd name="connsiteX2" fmla="*/ 891730 w 891730"/>
              <a:gd name="connsiteY2" fmla="*/ 0 h 289685"/>
              <a:gd name="connsiteX0" fmla="*/ 0 w 891730"/>
              <a:gd name="connsiteY0" fmla="*/ 294723 h 297242"/>
              <a:gd name="connsiteX1" fmla="*/ 464758 w 891730"/>
              <a:gd name="connsiteY1" fmla="*/ 241824 h 297242"/>
              <a:gd name="connsiteX2" fmla="*/ 891730 w 891730"/>
              <a:gd name="connsiteY2" fmla="*/ 0 h 297242"/>
              <a:gd name="connsiteX0" fmla="*/ 0 w 891730"/>
              <a:gd name="connsiteY0" fmla="*/ 355180 h 361478"/>
              <a:gd name="connsiteX1" fmla="*/ 464758 w 891730"/>
              <a:gd name="connsiteY1" fmla="*/ 302281 h 361478"/>
              <a:gd name="connsiteX2" fmla="*/ 891730 w 891730"/>
              <a:gd name="connsiteY2" fmla="*/ 0 h 361478"/>
              <a:gd name="connsiteX0" fmla="*/ 0 w 891730"/>
              <a:gd name="connsiteY0" fmla="*/ 355180 h 361478"/>
              <a:gd name="connsiteX1" fmla="*/ 464758 w 891730"/>
              <a:gd name="connsiteY1" fmla="*/ 302281 h 361478"/>
              <a:gd name="connsiteX2" fmla="*/ 891730 w 891730"/>
              <a:gd name="connsiteY2" fmla="*/ 0 h 361478"/>
              <a:gd name="connsiteX0" fmla="*/ 0 w 891730"/>
              <a:gd name="connsiteY0" fmla="*/ 355180 h 357699"/>
              <a:gd name="connsiteX1" fmla="*/ 464758 w 891730"/>
              <a:gd name="connsiteY1" fmla="*/ 294724 h 357699"/>
              <a:gd name="connsiteX2" fmla="*/ 891730 w 891730"/>
              <a:gd name="connsiteY2" fmla="*/ 0 h 357699"/>
              <a:gd name="connsiteX0" fmla="*/ 111086 w 1002816"/>
              <a:gd name="connsiteY0" fmla="*/ 355180 h 365258"/>
              <a:gd name="connsiteX1" fmla="*/ 77460 w 1002816"/>
              <a:gd name="connsiteY1" fmla="*/ 355182 h 365258"/>
              <a:gd name="connsiteX2" fmla="*/ 575844 w 1002816"/>
              <a:gd name="connsiteY2" fmla="*/ 294724 h 365258"/>
              <a:gd name="connsiteX3" fmla="*/ 1002816 w 1002816"/>
              <a:gd name="connsiteY3" fmla="*/ 0 h 365258"/>
              <a:gd name="connsiteX0" fmla="*/ 111086 w 1002816"/>
              <a:gd name="connsiteY0" fmla="*/ 355180 h 382891"/>
              <a:gd name="connsiteX1" fmla="*/ 77460 w 1002816"/>
              <a:gd name="connsiteY1" fmla="*/ 355182 h 382891"/>
              <a:gd name="connsiteX2" fmla="*/ 575844 w 1002816"/>
              <a:gd name="connsiteY2" fmla="*/ 294724 h 382891"/>
              <a:gd name="connsiteX3" fmla="*/ 1002816 w 1002816"/>
              <a:gd name="connsiteY3" fmla="*/ 0 h 382891"/>
              <a:gd name="connsiteX0" fmla="*/ 133757 w 1025487"/>
              <a:gd name="connsiteY0" fmla="*/ 355180 h 382891"/>
              <a:gd name="connsiteX1" fmla="*/ 100131 w 1025487"/>
              <a:gd name="connsiteY1" fmla="*/ 355182 h 382891"/>
              <a:gd name="connsiteX2" fmla="*/ 598515 w 1025487"/>
              <a:gd name="connsiteY2" fmla="*/ 294724 h 382891"/>
              <a:gd name="connsiteX3" fmla="*/ 1025487 w 1025487"/>
              <a:gd name="connsiteY3" fmla="*/ 0 h 382891"/>
              <a:gd name="connsiteX0" fmla="*/ 133757 w 1025487"/>
              <a:gd name="connsiteY0" fmla="*/ 355180 h 355182"/>
              <a:gd name="connsiteX1" fmla="*/ 100131 w 1025487"/>
              <a:gd name="connsiteY1" fmla="*/ 355182 h 355182"/>
              <a:gd name="connsiteX2" fmla="*/ 598515 w 1025487"/>
              <a:gd name="connsiteY2" fmla="*/ 294724 h 355182"/>
              <a:gd name="connsiteX3" fmla="*/ 1025487 w 1025487"/>
              <a:gd name="connsiteY3" fmla="*/ 0 h 355182"/>
              <a:gd name="connsiteX0" fmla="*/ 148871 w 1040601"/>
              <a:gd name="connsiteY0" fmla="*/ 355180 h 357702"/>
              <a:gd name="connsiteX1" fmla="*/ 115245 w 1040601"/>
              <a:gd name="connsiteY1" fmla="*/ 355182 h 357702"/>
              <a:gd name="connsiteX2" fmla="*/ 613629 w 1040601"/>
              <a:gd name="connsiteY2" fmla="*/ 294724 h 357702"/>
              <a:gd name="connsiteX3" fmla="*/ 1040601 w 1040601"/>
              <a:gd name="connsiteY3" fmla="*/ 0 h 357702"/>
              <a:gd name="connsiteX0" fmla="*/ 148871 w 1040601"/>
              <a:gd name="connsiteY0" fmla="*/ 355180 h 357702"/>
              <a:gd name="connsiteX1" fmla="*/ 115245 w 1040601"/>
              <a:gd name="connsiteY1" fmla="*/ 355182 h 357702"/>
              <a:gd name="connsiteX2" fmla="*/ 613629 w 1040601"/>
              <a:gd name="connsiteY2" fmla="*/ 294724 h 357702"/>
              <a:gd name="connsiteX3" fmla="*/ 1040601 w 1040601"/>
              <a:gd name="connsiteY3" fmla="*/ 0 h 357702"/>
              <a:gd name="connsiteX0" fmla="*/ 148871 w 1040601"/>
              <a:gd name="connsiteY0" fmla="*/ 355180 h 357702"/>
              <a:gd name="connsiteX1" fmla="*/ 115245 w 1040601"/>
              <a:gd name="connsiteY1" fmla="*/ 355182 h 357702"/>
              <a:gd name="connsiteX2" fmla="*/ 613629 w 1040601"/>
              <a:gd name="connsiteY2" fmla="*/ 294724 h 357702"/>
              <a:gd name="connsiteX3" fmla="*/ 1040601 w 1040601"/>
              <a:gd name="connsiteY3" fmla="*/ 0 h 357702"/>
            </a:gdLst>
            <a:ahLst/>
            <a:cxnLst>
              <a:cxn ang="0">
                <a:pos x="connsiteX0" y="connsiteY0"/>
              </a:cxn>
              <a:cxn ang="0">
                <a:pos x="connsiteX1" y="connsiteY1"/>
              </a:cxn>
              <a:cxn ang="0">
                <a:pos x="connsiteX2" y="connsiteY2"/>
              </a:cxn>
              <a:cxn ang="0">
                <a:pos x="connsiteX3" y="connsiteY3"/>
              </a:cxn>
            </a:cxnLst>
            <a:rect l="l" t="t" r="r" b="b"/>
            <a:pathLst>
              <a:path w="1040601" h="357702">
                <a:moveTo>
                  <a:pt x="148871" y="355180"/>
                </a:moveTo>
                <a:cubicBezTo>
                  <a:pt x="152083" y="355180"/>
                  <a:pt x="0" y="357702"/>
                  <a:pt x="115245" y="355182"/>
                </a:cubicBezTo>
                <a:cubicBezTo>
                  <a:pt x="230490" y="352662"/>
                  <a:pt x="429174" y="346364"/>
                  <a:pt x="613629" y="294724"/>
                </a:cubicBezTo>
                <a:cubicBezTo>
                  <a:pt x="798084" y="243084"/>
                  <a:pt x="947397" y="110836"/>
                  <a:pt x="1040601" y="0"/>
                </a:cubicBezTo>
              </a:path>
            </a:pathLst>
          </a:custGeom>
          <a:noFill/>
          <a:ln w="28575" cap="flat" cmpd="sng" algn="ctr">
            <a:gradFill>
              <a:gsLst>
                <a:gs pos="53000">
                  <a:schemeClr val="accent6"/>
                </a:gs>
                <a:gs pos="100000">
                  <a:schemeClr val="bg1">
                    <a:lumMod val="95000"/>
                  </a:schemeClr>
                </a:gs>
              </a:gsLst>
              <a:lin ang="0" scaled="0"/>
            </a:gradFill>
            <a:prstDash val="dash"/>
            <a:round/>
            <a:headEnd type="triangle" w="lg" len="lg"/>
            <a:tailEnd type="none" w="lg" len="lg"/>
          </a:ln>
          <a:effectLst/>
        </p:spPr>
        <p:txBody>
          <a:bodyPr rtlCol="0" anchor="ctr"/>
          <a:lstStyle/>
          <a:p>
            <a:pPr algn="ctr"/>
            <a:endParaRPr lang="en-US"/>
          </a:p>
        </p:txBody>
      </p:sp>
      <p:cxnSp>
        <p:nvCxnSpPr>
          <p:cNvPr id="217" name="Straight Connector 216"/>
          <p:cNvCxnSpPr/>
          <p:nvPr/>
        </p:nvCxnSpPr>
        <p:spPr bwMode="gray">
          <a:xfrm rot="10800000">
            <a:off x="3865954" y="3276604"/>
            <a:ext cx="1900057" cy="955330"/>
          </a:xfrm>
          <a:prstGeom prst="line">
            <a:avLst/>
          </a:prstGeom>
          <a:solidFill>
            <a:schemeClr val="hlink"/>
          </a:solidFill>
          <a:ln w="28575" cap="rnd" cmpd="sng" algn="ctr">
            <a:solidFill>
              <a:schemeClr val="bg2"/>
            </a:solidFill>
            <a:prstDash val="sysDot"/>
            <a:round/>
            <a:headEnd type="none" w="med" len="med"/>
            <a:tailEnd type="none" w="med" len="med"/>
          </a:ln>
          <a:effectLst/>
        </p:spPr>
      </p:cxnSp>
      <p:cxnSp>
        <p:nvCxnSpPr>
          <p:cNvPr id="218" name="Straight Connector 217"/>
          <p:cNvCxnSpPr/>
          <p:nvPr/>
        </p:nvCxnSpPr>
        <p:spPr bwMode="gray">
          <a:xfrm rot="16200000" flipV="1">
            <a:off x="3636471" y="3506081"/>
            <a:ext cx="1554393" cy="1095432"/>
          </a:xfrm>
          <a:prstGeom prst="line">
            <a:avLst/>
          </a:prstGeom>
          <a:solidFill>
            <a:schemeClr val="hlink"/>
          </a:solidFill>
          <a:ln w="28575" cap="rnd" cmpd="sng" algn="ctr">
            <a:solidFill>
              <a:schemeClr val="bg2"/>
            </a:solidFill>
            <a:prstDash val="sysDot"/>
            <a:round/>
            <a:headEnd type="none" w="med" len="med"/>
            <a:tailEnd type="none" w="med" len="med"/>
          </a:ln>
          <a:effectLst/>
        </p:spPr>
      </p:cxnSp>
      <p:pic>
        <p:nvPicPr>
          <p:cNvPr id="20504" name="Picture 48" descr="wla422-432-52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3645408" y="2994762"/>
            <a:ext cx="420555" cy="462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 name="Rounded Rectangle 201"/>
          <p:cNvSpPr/>
          <p:nvPr/>
        </p:nvSpPr>
        <p:spPr bwMode="gray">
          <a:xfrm>
            <a:off x="5247001" y="4799970"/>
            <a:ext cx="1690251" cy="557961"/>
          </a:xfrm>
          <a:prstGeom prst="roundRect">
            <a:avLst>
              <a:gd name="adj" fmla="val 10481"/>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9144" bIns="0" rtlCol="0" anchor="ctr"/>
          <a:lstStyle/>
          <a:p>
            <a:pPr marL="1588" lvl="1" indent="-1588" algn="ctr"/>
            <a:r>
              <a:rPr lang="en-US" sz="1300" i="1" dirty="0" smtClean="0"/>
              <a:t>Roaming user</a:t>
            </a:r>
          </a:p>
          <a:p>
            <a:pPr marL="1588" lvl="1" indent="-1588" algn="ctr"/>
            <a:r>
              <a:rPr lang="en-US" sz="1300" b="1" dirty="0" smtClean="0"/>
              <a:t>session accepted!</a:t>
            </a:r>
          </a:p>
        </p:txBody>
      </p:sp>
      <p:cxnSp>
        <p:nvCxnSpPr>
          <p:cNvPr id="219" name="Straight Connector 218"/>
          <p:cNvCxnSpPr/>
          <p:nvPr/>
        </p:nvCxnSpPr>
        <p:spPr bwMode="gray">
          <a:xfrm rot="5400000" flipH="1" flipV="1">
            <a:off x="2902517" y="4418333"/>
            <a:ext cx="1984994" cy="0"/>
          </a:xfrm>
          <a:prstGeom prst="line">
            <a:avLst/>
          </a:prstGeom>
          <a:solidFill>
            <a:schemeClr val="hlink"/>
          </a:solidFill>
          <a:ln w="28575" cap="rnd" cmpd="sng" algn="ctr">
            <a:solidFill>
              <a:schemeClr val="bg2"/>
            </a:solidFill>
            <a:prstDash val="sysDot"/>
            <a:round/>
            <a:headEnd type="none" w="med" len="med"/>
            <a:tailEnd type="none" w="med" len="med"/>
          </a:ln>
          <a:effectLst/>
        </p:spPr>
      </p:cxnSp>
      <p:sp>
        <p:nvSpPr>
          <p:cNvPr id="203" name="Rounded Rectangle 202"/>
          <p:cNvSpPr/>
          <p:nvPr/>
        </p:nvSpPr>
        <p:spPr bwMode="gray">
          <a:xfrm>
            <a:off x="2225451" y="5428462"/>
            <a:ext cx="1690251" cy="557961"/>
          </a:xfrm>
          <a:prstGeom prst="roundRect">
            <a:avLst>
              <a:gd name="adj" fmla="val 10481"/>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5720" tIns="0" rIns="9144" bIns="0" rtlCol="0" anchor="ctr"/>
          <a:lstStyle/>
          <a:p>
            <a:pPr marL="1588" lvl="1" indent="-1588" algn="ctr"/>
            <a:r>
              <a:rPr lang="en-US" sz="1300" i="1" dirty="0" smtClean="0"/>
              <a:t>Roam accepted</a:t>
            </a:r>
          </a:p>
          <a:p>
            <a:pPr marL="1588" lvl="1" indent="-1588" algn="ctr"/>
            <a:r>
              <a:rPr lang="en-US" sz="1300" b="1" dirty="0" smtClean="0"/>
              <a:t>call preserved!</a:t>
            </a:r>
          </a:p>
        </p:txBody>
      </p:sp>
      <p:pic>
        <p:nvPicPr>
          <p:cNvPr id="152" name="Picture 151" descr="PDA.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4938366" y="4789970"/>
            <a:ext cx="369888"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7436551"/>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9"/>
                                        </p:tgtEl>
                                        <p:attrNameLst>
                                          <p:attrName>style.visibility</p:attrName>
                                        </p:attrNameLst>
                                      </p:cBhvr>
                                      <p:to>
                                        <p:strVal val="visible"/>
                                      </p:to>
                                    </p:set>
                                    <p:animEffect transition="in" filter="fade">
                                      <p:cBhvr>
                                        <p:cTn id="13" dur="500"/>
                                        <p:tgtEl>
                                          <p:spTgt spid="199"/>
                                        </p:tgtEl>
                                      </p:cBhvr>
                                    </p:animEffect>
                                  </p:childTnLst>
                                </p:cTn>
                              </p:par>
                            </p:childTnLst>
                          </p:cTn>
                        </p:par>
                        <p:par>
                          <p:cTn id="14" fill="hold">
                            <p:stCondLst>
                              <p:cond delay="500"/>
                            </p:stCondLst>
                            <p:childTnLst>
                              <p:par>
                                <p:cTn id="15" presetID="10" presetClass="entr" presetSubtype="0" fill="hold" nodeType="afterEffect">
                                  <p:stCondLst>
                                    <p:cond delay="1500"/>
                                  </p:stCondLst>
                                  <p:childTnLst>
                                    <p:set>
                                      <p:cBhvr>
                                        <p:cTn id="16" dur="1" fill="hold">
                                          <p:stCondLst>
                                            <p:cond delay="0"/>
                                          </p:stCondLst>
                                        </p:cTn>
                                        <p:tgtEl>
                                          <p:spTgt spid="122"/>
                                        </p:tgtEl>
                                        <p:attrNameLst>
                                          <p:attrName>style.visibility</p:attrName>
                                        </p:attrNameLst>
                                      </p:cBhvr>
                                      <p:to>
                                        <p:strVal val="visible"/>
                                      </p:to>
                                    </p:set>
                                    <p:animEffect transition="in" filter="fade">
                                      <p:cBhvr>
                                        <p:cTn id="17" dur="500"/>
                                        <p:tgtEl>
                                          <p:spTgt spid="122"/>
                                        </p:tgtEl>
                                      </p:cBhvr>
                                    </p:animEffect>
                                  </p:childTnLst>
                                </p:cTn>
                              </p:par>
                              <p:par>
                                <p:cTn id="18" presetID="10" presetClass="entr" presetSubtype="0" fill="hold" nodeType="withEffect">
                                  <p:stCondLst>
                                    <p:cond delay="1500"/>
                                  </p:stCondLst>
                                  <p:childTnLst>
                                    <p:set>
                                      <p:cBhvr>
                                        <p:cTn id="19" dur="1" fill="hold">
                                          <p:stCondLst>
                                            <p:cond delay="0"/>
                                          </p:stCondLst>
                                        </p:cTn>
                                        <p:tgtEl>
                                          <p:spTgt spid="123"/>
                                        </p:tgtEl>
                                        <p:attrNameLst>
                                          <p:attrName>style.visibility</p:attrName>
                                        </p:attrNameLst>
                                      </p:cBhvr>
                                      <p:to>
                                        <p:strVal val="visible"/>
                                      </p:to>
                                    </p:set>
                                    <p:animEffect transition="in" filter="fade">
                                      <p:cBhvr>
                                        <p:cTn id="20" dur="500"/>
                                        <p:tgtEl>
                                          <p:spTgt spid="123"/>
                                        </p:tgtEl>
                                      </p:cBhvr>
                                    </p:animEffect>
                                  </p:childTnLst>
                                </p:cTn>
                              </p:par>
                              <p:par>
                                <p:cTn id="21" presetID="22" presetClass="entr" presetSubtype="2" fill="hold" nodeType="withEffect">
                                  <p:stCondLst>
                                    <p:cond delay="1500"/>
                                  </p:stCondLst>
                                  <p:childTnLst>
                                    <p:set>
                                      <p:cBhvr>
                                        <p:cTn id="22" dur="1" fill="hold">
                                          <p:stCondLst>
                                            <p:cond delay="0"/>
                                          </p:stCondLst>
                                        </p:cTn>
                                        <p:tgtEl>
                                          <p:spTgt spid="136"/>
                                        </p:tgtEl>
                                        <p:attrNameLst>
                                          <p:attrName>style.visibility</p:attrName>
                                        </p:attrNameLst>
                                      </p:cBhvr>
                                      <p:to>
                                        <p:strVal val="visible"/>
                                      </p:to>
                                    </p:set>
                                    <p:animEffect transition="in" filter="wipe(right)">
                                      <p:cBhvr>
                                        <p:cTn id="23" dur="500"/>
                                        <p:tgtEl>
                                          <p:spTgt spid="136"/>
                                        </p:tgtEl>
                                      </p:cBhvr>
                                    </p:animEffect>
                                  </p:childTnLst>
                                </p:cTn>
                              </p:par>
                              <p:par>
                                <p:cTn id="24" presetID="10" presetClass="entr" presetSubtype="0" fill="hold" grpId="0" nodeType="withEffect">
                                  <p:stCondLst>
                                    <p:cond delay="1500"/>
                                  </p:stCondLst>
                                  <p:childTnLst>
                                    <p:set>
                                      <p:cBhvr>
                                        <p:cTn id="25" dur="1" fill="hold">
                                          <p:stCondLst>
                                            <p:cond delay="0"/>
                                          </p:stCondLst>
                                        </p:cTn>
                                        <p:tgtEl>
                                          <p:spTgt spid="200"/>
                                        </p:tgtEl>
                                        <p:attrNameLst>
                                          <p:attrName>style.visibility</p:attrName>
                                        </p:attrNameLst>
                                      </p:cBhvr>
                                      <p:to>
                                        <p:strVal val="visible"/>
                                      </p:to>
                                    </p:set>
                                    <p:animEffect transition="in" filter="fade">
                                      <p:cBhvr>
                                        <p:cTn id="26" dur="500"/>
                                        <p:tgtEl>
                                          <p:spTgt spid="200"/>
                                        </p:tgtEl>
                                      </p:cBhvr>
                                    </p:animEffect>
                                  </p:childTnLst>
                                </p:cTn>
                              </p:par>
                              <p:par>
                                <p:cTn id="27" presetID="22" presetClass="entr" presetSubtype="2" fill="hold" nodeType="withEffect">
                                  <p:stCondLst>
                                    <p:cond delay="1500"/>
                                  </p:stCondLst>
                                  <p:childTnLst>
                                    <p:set>
                                      <p:cBhvr>
                                        <p:cTn id="28" dur="1" fill="hold">
                                          <p:stCondLst>
                                            <p:cond delay="0"/>
                                          </p:stCondLst>
                                        </p:cTn>
                                        <p:tgtEl>
                                          <p:spTgt spid="115"/>
                                        </p:tgtEl>
                                        <p:attrNameLst>
                                          <p:attrName>style.visibility</p:attrName>
                                        </p:attrNameLst>
                                      </p:cBhvr>
                                      <p:to>
                                        <p:strVal val="visible"/>
                                      </p:to>
                                    </p:set>
                                    <p:animEffect transition="in" filter="wipe(right)">
                                      <p:cBhvr>
                                        <p:cTn id="29" dur="500"/>
                                        <p:tgtEl>
                                          <p:spTgt spid="11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51"/>
                                        </p:tgtEl>
                                        <p:attrNameLst>
                                          <p:attrName>style.visibility</p:attrName>
                                        </p:attrNameLst>
                                      </p:cBhvr>
                                      <p:to>
                                        <p:strVal val="visible"/>
                                      </p:to>
                                    </p:set>
                                    <p:animEffect transition="in" filter="fade">
                                      <p:cBhvr>
                                        <p:cTn id="34" dur="500"/>
                                        <p:tgtEl>
                                          <p:spTgt spid="151"/>
                                        </p:tgtEl>
                                      </p:cBhvr>
                                    </p:animEffect>
                                  </p:childTnLst>
                                </p:cTn>
                              </p:par>
                            </p:childTnLst>
                          </p:cTn>
                        </p:par>
                        <p:par>
                          <p:cTn id="35" fill="hold">
                            <p:stCondLst>
                              <p:cond delay="500"/>
                            </p:stCondLst>
                            <p:childTnLst>
                              <p:par>
                                <p:cTn id="36" presetID="22" presetClass="entr" presetSubtype="2" fill="hold" nodeType="after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wipe(right)">
                                      <p:cBhvr>
                                        <p:cTn id="38" dur="500"/>
                                        <p:tgtEl>
                                          <p:spTgt spid="145"/>
                                        </p:tgtEl>
                                      </p:cBhvr>
                                    </p:animEffect>
                                  </p:childTnLst>
                                </p:cTn>
                              </p:par>
                            </p:childTnLst>
                          </p:cTn>
                        </p:par>
                        <p:par>
                          <p:cTn id="39" fill="hold">
                            <p:stCondLst>
                              <p:cond delay="1000"/>
                            </p:stCondLst>
                            <p:childTnLst>
                              <p:par>
                                <p:cTn id="40" presetID="22" presetClass="entr" presetSubtype="8" fill="hold" nodeType="afterEffect">
                                  <p:stCondLst>
                                    <p:cond delay="500"/>
                                  </p:stCondLst>
                                  <p:childTnLst>
                                    <p:set>
                                      <p:cBhvr>
                                        <p:cTn id="41" dur="1" fill="hold">
                                          <p:stCondLst>
                                            <p:cond delay="0"/>
                                          </p:stCondLst>
                                        </p:cTn>
                                        <p:tgtEl>
                                          <p:spTgt spid="217"/>
                                        </p:tgtEl>
                                        <p:attrNameLst>
                                          <p:attrName>style.visibility</p:attrName>
                                        </p:attrNameLst>
                                      </p:cBhvr>
                                      <p:to>
                                        <p:strVal val="visible"/>
                                      </p:to>
                                    </p:set>
                                    <p:animEffect transition="in" filter="wipe(left)">
                                      <p:cBhvr>
                                        <p:cTn id="42" dur="500"/>
                                        <p:tgtEl>
                                          <p:spTgt spid="217"/>
                                        </p:tgtEl>
                                      </p:cBhvr>
                                    </p:animEffect>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145"/>
                                        </p:tgtEl>
                                        <p:attrNameLst>
                                          <p:attrName>style.visibility</p:attrName>
                                        </p:attrNameLst>
                                      </p:cBhvr>
                                      <p:to>
                                        <p:strVal val="hidden"/>
                                      </p:to>
                                    </p:set>
                                  </p:childTnLst>
                                </p:cTn>
                              </p:par>
                            </p:childTnLst>
                          </p:cTn>
                        </p:par>
                        <p:par>
                          <p:cTn id="46" fill="hold">
                            <p:stCondLst>
                              <p:cond delay="2000"/>
                            </p:stCondLst>
                            <p:childTnLst>
                              <p:par>
                                <p:cTn id="47" presetID="53" presetClass="entr" presetSubtype="0" fill="hold" grpId="0" nodeType="afterEffect">
                                  <p:stCondLst>
                                    <p:cond delay="0"/>
                                  </p:stCondLst>
                                  <p:childTnLst>
                                    <p:set>
                                      <p:cBhvr>
                                        <p:cTn id="48" dur="1" fill="hold">
                                          <p:stCondLst>
                                            <p:cond delay="0"/>
                                          </p:stCondLst>
                                        </p:cTn>
                                        <p:tgtEl>
                                          <p:spTgt spid="201"/>
                                        </p:tgtEl>
                                        <p:attrNameLst>
                                          <p:attrName>style.visibility</p:attrName>
                                        </p:attrNameLst>
                                      </p:cBhvr>
                                      <p:to>
                                        <p:strVal val="visible"/>
                                      </p:to>
                                    </p:set>
                                    <p:anim calcmode="lin" valueType="num">
                                      <p:cBhvr>
                                        <p:cTn id="49" dur="500" fill="hold"/>
                                        <p:tgtEl>
                                          <p:spTgt spid="201"/>
                                        </p:tgtEl>
                                        <p:attrNameLst>
                                          <p:attrName>ppt_w</p:attrName>
                                        </p:attrNameLst>
                                      </p:cBhvr>
                                      <p:tavLst>
                                        <p:tav tm="0">
                                          <p:val>
                                            <p:fltVal val="0"/>
                                          </p:val>
                                        </p:tav>
                                        <p:tav tm="100000">
                                          <p:val>
                                            <p:strVal val="#ppt_w"/>
                                          </p:val>
                                        </p:tav>
                                      </p:tavLst>
                                    </p:anim>
                                    <p:anim calcmode="lin" valueType="num">
                                      <p:cBhvr>
                                        <p:cTn id="50" dur="500" fill="hold"/>
                                        <p:tgtEl>
                                          <p:spTgt spid="201"/>
                                        </p:tgtEl>
                                        <p:attrNameLst>
                                          <p:attrName>ppt_h</p:attrName>
                                        </p:attrNameLst>
                                      </p:cBhvr>
                                      <p:tavLst>
                                        <p:tav tm="0">
                                          <p:val>
                                            <p:fltVal val="0"/>
                                          </p:val>
                                        </p:tav>
                                        <p:tav tm="100000">
                                          <p:val>
                                            <p:strVal val="#ppt_h"/>
                                          </p:val>
                                        </p:tav>
                                      </p:tavLst>
                                    </p:anim>
                                    <p:animEffect transition="in" filter="fade">
                                      <p:cBhvr>
                                        <p:cTn id="51" dur="500"/>
                                        <p:tgtEl>
                                          <p:spTgt spid="201"/>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52"/>
                                        </p:tgtEl>
                                        <p:attrNameLst>
                                          <p:attrName>style.visibility</p:attrName>
                                        </p:attrNameLst>
                                      </p:cBhvr>
                                      <p:to>
                                        <p:strVal val="visible"/>
                                      </p:to>
                                    </p:set>
                                    <p:animEffect transition="in" filter="fade">
                                      <p:cBhvr>
                                        <p:cTn id="56" dur="500"/>
                                        <p:tgtEl>
                                          <p:spTgt spid="152"/>
                                        </p:tgtEl>
                                      </p:cBhvr>
                                    </p:animEffect>
                                  </p:childTnLst>
                                </p:cTn>
                              </p:par>
                            </p:childTnLst>
                          </p:cTn>
                        </p:par>
                        <p:par>
                          <p:cTn id="57" fill="hold">
                            <p:stCondLst>
                              <p:cond delay="500"/>
                            </p:stCondLst>
                            <p:childTnLst>
                              <p:par>
                                <p:cTn id="58" presetID="22" presetClass="entr" presetSubtype="4" fill="hold" nodeType="afterEffect">
                                  <p:stCondLst>
                                    <p:cond delay="0"/>
                                  </p:stCondLst>
                                  <p:childTnLst>
                                    <p:set>
                                      <p:cBhvr>
                                        <p:cTn id="59" dur="1" fill="hold">
                                          <p:stCondLst>
                                            <p:cond delay="0"/>
                                          </p:stCondLst>
                                        </p:cTn>
                                        <p:tgtEl>
                                          <p:spTgt spid="147"/>
                                        </p:tgtEl>
                                        <p:attrNameLst>
                                          <p:attrName>style.visibility</p:attrName>
                                        </p:attrNameLst>
                                      </p:cBhvr>
                                      <p:to>
                                        <p:strVal val="visible"/>
                                      </p:to>
                                    </p:set>
                                    <p:animEffect transition="in" filter="wipe(down)">
                                      <p:cBhvr>
                                        <p:cTn id="60" dur="500"/>
                                        <p:tgtEl>
                                          <p:spTgt spid="147"/>
                                        </p:tgtEl>
                                      </p:cBhvr>
                                    </p:animEffect>
                                  </p:childTnLst>
                                </p:cTn>
                              </p:par>
                            </p:childTnLst>
                          </p:cTn>
                        </p:par>
                        <p:par>
                          <p:cTn id="61" fill="hold">
                            <p:stCondLst>
                              <p:cond delay="1000"/>
                            </p:stCondLst>
                            <p:childTnLst>
                              <p:par>
                                <p:cTn id="62" presetID="22" presetClass="entr" presetSubtype="8" fill="hold" nodeType="afterEffect">
                                  <p:stCondLst>
                                    <p:cond delay="500"/>
                                  </p:stCondLst>
                                  <p:childTnLst>
                                    <p:set>
                                      <p:cBhvr>
                                        <p:cTn id="63" dur="1" fill="hold">
                                          <p:stCondLst>
                                            <p:cond delay="0"/>
                                          </p:stCondLst>
                                        </p:cTn>
                                        <p:tgtEl>
                                          <p:spTgt spid="218"/>
                                        </p:tgtEl>
                                        <p:attrNameLst>
                                          <p:attrName>style.visibility</p:attrName>
                                        </p:attrNameLst>
                                      </p:cBhvr>
                                      <p:to>
                                        <p:strVal val="visible"/>
                                      </p:to>
                                    </p:set>
                                    <p:animEffect transition="in" filter="wipe(left)">
                                      <p:cBhvr>
                                        <p:cTn id="64" dur="500"/>
                                        <p:tgtEl>
                                          <p:spTgt spid="218"/>
                                        </p:tgtEl>
                                      </p:cBhvr>
                                    </p:animEffect>
                                  </p:childTnLst>
                                </p:cTn>
                              </p:par>
                            </p:childTnLst>
                          </p:cTn>
                        </p:par>
                        <p:par>
                          <p:cTn id="65" fill="hold">
                            <p:stCondLst>
                              <p:cond delay="2000"/>
                            </p:stCondLst>
                            <p:childTnLst>
                              <p:par>
                                <p:cTn id="66" presetID="1" presetClass="exit" presetSubtype="0" fill="hold" nodeType="afterEffect">
                                  <p:stCondLst>
                                    <p:cond delay="0"/>
                                  </p:stCondLst>
                                  <p:childTnLst>
                                    <p:set>
                                      <p:cBhvr>
                                        <p:cTn id="67" dur="1" fill="hold">
                                          <p:stCondLst>
                                            <p:cond delay="0"/>
                                          </p:stCondLst>
                                        </p:cTn>
                                        <p:tgtEl>
                                          <p:spTgt spid="147"/>
                                        </p:tgtEl>
                                        <p:attrNameLst>
                                          <p:attrName>style.visibility</p:attrName>
                                        </p:attrNameLst>
                                      </p:cBhvr>
                                      <p:to>
                                        <p:strVal val="hidden"/>
                                      </p:to>
                                    </p:set>
                                  </p:childTnLst>
                                </p:cTn>
                              </p:par>
                            </p:childTnLst>
                          </p:cTn>
                        </p:par>
                        <p:par>
                          <p:cTn id="68" fill="hold">
                            <p:stCondLst>
                              <p:cond delay="2000"/>
                            </p:stCondLst>
                            <p:childTnLst>
                              <p:par>
                                <p:cTn id="69" presetID="53" presetClass="entr" presetSubtype="0" fill="hold" grpId="0" nodeType="afterEffect">
                                  <p:stCondLst>
                                    <p:cond delay="0"/>
                                  </p:stCondLst>
                                  <p:childTnLst>
                                    <p:set>
                                      <p:cBhvr>
                                        <p:cTn id="70" dur="1" fill="hold">
                                          <p:stCondLst>
                                            <p:cond delay="0"/>
                                          </p:stCondLst>
                                        </p:cTn>
                                        <p:tgtEl>
                                          <p:spTgt spid="202"/>
                                        </p:tgtEl>
                                        <p:attrNameLst>
                                          <p:attrName>style.visibility</p:attrName>
                                        </p:attrNameLst>
                                      </p:cBhvr>
                                      <p:to>
                                        <p:strVal val="visible"/>
                                      </p:to>
                                    </p:set>
                                    <p:anim calcmode="lin" valueType="num">
                                      <p:cBhvr>
                                        <p:cTn id="71" dur="500" fill="hold"/>
                                        <p:tgtEl>
                                          <p:spTgt spid="202"/>
                                        </p:tgtEl>
                                        <p:attrNameLst>
                                          <p:attrName>ppt_w</p:attrName>
                                        </p:attrNameLst>
                                      </p:cBhvr>
                                      <p:tavLst>
                                        <p:tav tm="0">
                                          <p:val>
                                            <p:fltVal val="0"/>
                                          </p:val>
                                        </p:tav>
                                        <p:tav tm="100000">
                                          <p:val>
                                            <p:strVal val="#ppt_w"/>
                                          </p:val>
                                        </p:tav>
                                      </p:tavLst>
                                    </p:anim>
                                    <p:anim calcmode="lin" valueType="num">
                                      <p:cBhvr>
                                        <p:cTn id="72" dur="500" fill="hold"/>
                                        <p:tgtEl>
                                          <p:spTgt spid="202"/>
                                        </p:tgtEl>
                                        <p:attrNameLst>
                                          <p:attrName>ppt_h</p:attrName>
                                        </p:attrNameLst>
                                      </p:cBhvr>
                                      <p:tavLst>
                                        <p:tav tm="0">
                                          <p:val>
                                            <p:fltVal val="0"/>
                                          </p:val>
                                        </p:tav>
                                        <p:tav tm="100000">
                                          <p:val>
                                            <p:strVal val="#ppt_h"/>
                                          </p:val>
                                        </p:tav>
                                      </p:tavLst>
                                    </p:anim>
                                    <p:animEffect transition="in" filter="fade">
                                      <p:cBhvr>
                                        <p:cTn id="73" dur="500"/>
                                        <p:tgtEl>
                                          <p:spTgt spid="202"/>
                                        </p:tgtEl>
                                      </p:cBhvr>
                                    </p:animEffect>
                                  </p:childTnLst>
                                </p:cTn>
                              </p:par>
                            </p:childTnLst>
                          </p:cTn>
                        </p:par>
                        <p:par>
                          <p:cTn id="74" fill="hold">
                            <p:stCondLst>
                              <p:cond delay="2500"/>
                            </p:stCondLst>
                            <p:childTnLst>
                              <p:par>
                                <p:cTn id="75" presetID="0" presetClass="path" presetSubtype="0" accel="50000" decel="50000" fill="hold" nodeType="afterEffect">
                                  <p:stCondLst>
                                    <p:cond delay="1500"/>
                                  </p:stCondLst>
                                  <p:childTnLst>
                                    <p:animMotion origin="layout" path="M 0.00018 -0.00023 C -0.01041 0.00694 -0.02882 0.03054 -0.06354 0.04258 C -0.09826 0.05461 -0.12448 0.05299 -0.14045 0.05576 " pathEditMode="relative" rAng="0" ptsTypes="asa">
                                      <p:cBhvr>
                                        <p:cTn id="76" dur="2000" fill="hold"/>
                                        <p:tgtEl>
                                          <p:spTgt spid="152"/>
                                        </p:tgtEl>
                                        <p:attrNameLst>
                                          <p:attrName>ppt_x</p:attrName>
                                          <p:attrName>ppt_y</p:attrName>
                                        </p:attrNameLst>
                                      </p:cBhvr>
                                      <p:rCtr x="-7000" y="2800"/>
                                    </p:animMotion>
                                  </p:childTnLst>
                                </p:cTn>
                              </p:par>
                              <p:par>
                                <p:cTn id="77" presetID="10" presetClass="exit" presetSubtype="0" fill="hold" nodeType="withEffect">
                                  <p:stCondLst>
                                    <p:cond delay="1500"/>
                                  </p:stCondLst>
                                  <p:childTnLst>
                                    <p:animEffect transition="out" filter="fade">
                                      <p:cBhvr>
                                        <p:cTn id="78" dur="2000"/>
                                        <p:tgtEl>
                                          <p:spTgt spid="218"/>
                                        </p:tgtEl>
                                      </p:cBhvr>
                                    </p:animEffect>
                                    <p:set>
                                      <p:cBhvr>
                                        <p:cTn id="79" dur="1" fill="hold">
                                          <p:stCondLst>
                                            <p:cond delay="1999"/>
                                          </p:stCondLst>
                                        </p:cTn>
                                        <p:tgtEl>
                                          <p:spTgt spid="218"/>
                                        </p:tgtEl>
                                        <p:attrNameLst>
                                          <p:attrName>style.visibility</p:attrName>
                                        </p:attrNameLst>
                                      </p:cBhvr>
                                      <p:to>
                                        <p:strVal val="hidden"/>
                                      </p:to>
                                    </p:set>
                                  </p:childTnLst>
                                </p:cTn>
                              </p:par>
                              <p:par>
                                <p:cTn id="80" presetID="10" presetClass="exit" presetSubtype="0" fill="hold" nodeType="withEffect">
                                  <p:stCondLst>
                                    <p:cond delay="1500"/>
                                  </p:stCondLst>
                                  <p:childTnLst>
                                    <p:animEffect transition="out" filter="fade">
                                      <p:cBhvr>
                                        <p:cTn id="81" dur="2000"/>
                                        <p:tgtEl>
                                          <p:spTgt spid="202"/>
                                        </p:tgtEl>
                                      </p:cBhvr>
                                    </p:animEffect>
                                    <p:set>
                                      <p:cBhvr>
                                        <p:cTn id="82" dur="1" fill="hold">
                                          <p:stCondLst>
                                            <p:cond delay="1999"/>
                                          </p:stCondLst>
                                        </p:cTn>
                                        <p:tgtEl>
                                          <p:spTgt spid="202"/>
                                        </p:tgtEl>
                                        <p:attrNameLst>
                                          <p:attrName>style.visibility</p:attrName>
                                        </p:attrNameLst>
                                      </p:cBhvr>
                                      <p:to>
                                        <p:strVal val="hidden"/>
                                      </p:to>
                                    </p:set>
                                  </p:childTnLst>
                                </p:cTn>
                              </p:par>
                              <p:par>
                                <p:cTn id="83" presetID="22" presetClass="entr" presetSubtype="2" fill="hold" nodeType="withEffect">
                                  <p:stCondLst>
                                    <p:cond delay="1500"/>
                                  </p:stCondLst>
                                  <p:childTnLst>
                                    <p:set>
                                      <p:cBhvr>
                                        <p:cTn id="84" dur="1" fill="hold">
                                          <p:stCondLst>
                                            <p:cond delay="0"/>
                                          </p:stCondLst>
                                        </p:cTn>
                                        <p:tgtEl>
                                          <p:spTgt spid="216"/>
                                        </p:tgtEl>
                                        <p:attrNameLst>
                                          <p:attrName>style.visibility</p:attrName>
                                        </p:attrNameLst>
                                      </p:cBhvr>
                                      <p:to>
                                        <p:strVal val="visible"/>
                                      </p:to>
                                    </p:set>
                                    <p:animEffect transition="in" filter="wipe(right)">
                                      <p:cBhvr>
                                        <p:cTn id="85" dur="500"/>
                                        <p:tgtEl>
                                          <p:spTgt spid="216"/>
                                        </p:tgtEl>
                                      </p:cBhvr>
                                    </p:animEffect>
                                  </p:childTnLst>
                                </p:cTn>
                              </p:par>
                            </p:childTnLst>
                          </p:cTn>
                        </p:par>
                        <p:par>
                          <p:cTn id="86" fill="hold">
                            <p:stCondLst>
                              <p:cond delay="6000"/>
                            </p:stCondLst>
                            <p:childTnLst>
                              <p:par>
                                <p:cTn id="87" presetID="22" presetClass="entr" presetSubtype="4" fill="hold" nodeType="afterEffect">
                                  <p:stCondLst>
                                    <p:cond delay="0"/>
                                  </p:stCondLst>
                                  <p:childTnLst>
                                    <p:set>
                                      <p:cBhvr>
                                        <p:cTn id="88" dur="1" fill="hold">
                                          <p:stCondLst>
                                            <p:cond delay="0"/>
                                          </p:stCondLst>
                                        </p:cTn>
                                        <p:tgtEl>
                                          <p:spTgt spid="146"/>
                                        </p:tgtEl>
                                        <p:attrNameLst>
                                          <p:attrName>style.visibility</p:attrName>
                                        </p:attrNameLst>
                                      </p:cBhvr>
                                      <p:to>
                                        <p:strVal val="visible"/>
                                      </p:to>
                                    </p:set>
                                    <p:animEffect transition="in" filter="wipe(down)">
                                      <p:cBhvr>
                                        <p:cTn id="89" dur="500"/>
                                        <p:tgtEl>
                                          <p:spTgt spid="146"/>
                                        </p:tgtEl>
                                      </p:cBhvr>
                                    </p:animEffect>
                                  </p:childTnLst>
                                </p:cTn>
                              </p:par>
                            </p:childTnLst>
                          </p:cTn>
                        </p:par>
                        <p:par>
                          <p:cTn id="90" fill="hold">
                            <p:stCondLst>
                              <p:cond delay="6500"/>
                            </p:stCondLst>
                            <p:childTnLst>
                              <p:par>
                                <p:cTn id="91" presetID="22" presetClass="entr" presetSubtype="1" fill="hold" nodeType="afterEffect">
                                  <p:stCondLst>
                                    <p:cond delay="500"/>
                                  </p:stCondLst>
                                  <p:childTnLst>
                                    <p:set>
                                      <p:cBhvr>
                                        <p:cTn id="92" dur="1" fill="hold">
                                          <p:stCondLst>
                                            <p:cond delay="0"/>
                                          </p:stCondLst>
                                        </p:cTn>
                                        <p:tgtEl>
                                          <p:spTgt spid="219"/>
                                        </p:tgtEl>
                                        <p:attrNameLst>
                                          <p:attrName>style.visibility</p:attrName>
                                        </p:attrNameLst>
                                      </p:cBhvr>
                                      <p:to>
                                        <p:strVal val="visible"/>
                                      </p:to>
                                    </p:set>
                                    <p:animEffect transition="in" filter="wipe(up)">
                                      <p:cBhvr>
                                        <p:cTn id="93" dur="500"/>
                                        <p:tgtEl>
                                          <p:spTgt spid="219"/>
                                        </p:tgtEl>
                                      </p:cBhvr>
                                    </p:animEffect>
                                  </p:childTnLst>
                                </p:cTn>
                              </p:par>
                            </p:childTnLst>
                          </p:cTn>
                        </p:par>
                        <p:par>
                          <p:cTn id="94" fill="hold">
                            <p:stCondLst>
                              <p:cond delay="7500"/>
                            </p:stCondLst>
                            <p:childTnLst>
                              <p:par>
                                <p:cTn id="95" presetID="1" presetClass="exit" presetSubtype="0" fill="hold" nodeType="afterEffect">
                                  <p:stCondLst>
                                    <p:cond delay="0"/>
                                  </p:stCondLst>
                                  <p:childTnLst>
                                    <p:set>
                                      <p:cBhvr>
                                        <p:cTn id="96" dur="1" fill="hold">
                                          <p:stCondLst>
                                            <p:cond delay="0"/>
                                          </p:stCondLst>
                                        </p:cTn>
                                        <p:tgtEl>
                                          <p:spTgt spid="146"/>
                                        </p:tgtEl>
                                        <p:attrNameLst>
                                          <p:attrName>style.visibility</p:attrName>
                                        </p:attrNameLst>
                                      </p:cBhvr>
                                      <p:to>
                                        <p:strVal val="hidden"/>
                                      </p:to>
                                    </p:set>
                                  </p:childTnLst>
                                </p:cTn>
                              </p:par>
                            </p:childTnLst>
                          </p:cTn>
                        </p:par>
                        <p:par>
                          <p:cTn id="97" fill="hold">
                            <p:stCondLst>
                              <p:cond delay="7500"/>
                            </p:stCondLst>
                            <p:childTnLst>
                              <p:par>
                                <p:cTn id="98" presetID="10" presetClass="entr" presetSubtype="0" fill="hold" grpId="0" nodeType="afterEffect">
                                  <p:stCondLst>
                                    <p:cond delay="0"/>
                                  </p:stCondLst>
                                  <p:childTnLst>
                                    <p:set>
                                      <p:cBhvr>
                                        <p:cTn id="99" dur="1" fill="hold">
                                          <p:stCondLst>
                                            <p:cond delay="0"/>
                                          </p:stCondLst>
                                        </p:cTn>
                                        <p:tgtEl>
                                          <p:spTgt spid="203"/>
                                        </p:tgtEl>
                                        <p:attrNameLst>
                                          <p:attrName>style.visibility</p:attrName>
                                        </p:attrNameLst>
                                      </p:cBhvr>
                                      <p:to>
                                        <p:strVal val="visible"/>
                                      </p:to>
                                    </p:set>
                                    <p:animEffect transition="in" filter="fade">
                                      <p:cBhvr>
                                        <p:cTn id="100" dur="500"/>
                                        <p:tgtEl>
                                          <p:spTgt spid="203"/>
                                        </p:tgtEl>
                                      </p:cBhvr>
                                    </p:animEffect>
                                  </p:childTnLst>
                                </p:cTn>
                              </p:par>
                              <p:par>
                                <p:cTn id="101" presetID="10" presetClass="exit" presetSubtype="0" fill="hold" grpId="0" nodeType="withEffect">
                                  <p:stCondLst>
                                    <p:cond delay="0"/>
                                  </p:stCondLst>
                                  <p:childTnLst>
                                    <p:animEffect transition="out" filter="fade">
                                      <p:cBhvr>
                                        <p:cTn id="102" dur="2000"/>
                                        <p:tgtEl>
                                          <p:spTgt spid="216"/>
                                        </p:tgtEl>
                                      </p:cBhvr>
                                    </p:animEffect>
                                    <p:set>
                                      <p:cBhvr>
                                        <p:cTn id="103" dur="1" fill="hold">
                                          <p:stCondLst>
                                            <p:cond delay="1999"/>
                                          </p:stCondLst>
                                        </p:cTn>
                                        <p:tgtEl>
                                          <p:spTgt spid="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animBg="1"/>
      <p:bldP spid="200" grpId="0" animBg="1"/>
      <p:bldP spid="199" grpId="0" animBg="1"/>
      <p:bldP spid="216" grpId="0" animBg="1"/>
      <p:bldP spid="202" grpId="0" animBg="1"/>
      <p:bldP spid="20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ounded Rectangle 48"/>
          <p:cNvSpPr/>
          <p:nvPr/>
        </p:nvSpPr>
        <p:spPr bwMode="gray">
          <a:xfrm>
            <a:off x="465826" y="1033730"/>
            <a:ext cx="8229600" cy="5056352"/>
          </a:xfrm>
          <a:prstGeom prst="roundRect">
            <a:avLst>
              <a:gd name="adj" fmla="val 2183"/>
            </a:avLst>
          </a:prstGeom>
          <a:gradFill flip="none" rotWithShape="1">
            <a:gsLst>
              <a:gs pos="68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692"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3359925">
            <a:off x="5535053" y="1451632"/>
            <a:ext cx="216289" cy="99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3"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5696462">
            <a:off x="5864449" y="2534737"/>
            <a:ext cx="216220" cy="9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4"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4392310">
            <a:off x="5693480" y="1712763"/>
            <a:ext cx="216220" cy="99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5"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4982865">
            <a:off x="5751387" y="1970230"/>
            <a:ext cx="216220" cy="99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6"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6656612">
            <a:off x="5811418" y="2760842"/>
            <a:ext cx="216220" cy="9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97"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5859274">
            <a:off x="5786772" y="2203714"/>
            <a:ext cx="216220" cy="9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24"/>
          <p:cNvSpPr>
            <a:spLocks noGrp="1" noChangeArrowheads="1"/>
          </p:cNvSpPr>
          <p:nvPr>
            <p:ph type="title"/>
          </p:nvPr>
        </p:nvSpPr>
        <p:spPr/>
        <p:txBody>
          <a:bodyPr/>
          <a:lstStyle/>
          <a:p>
            <a:r>
              <a:rPr lang="en-US" dirty="0" smtClean="0"/>
              <a:t>Automatic Client Load Balancing</a:t>
            </a:r>
            <a:endParaRPr lang="en-US" dirty="0"/>
          </a:p>
        </p:txBody>
      </p:sp>
      <p:pic>
        <p:nvPicPr>
          <p:cNvPr id="27653" name="Picture 50" descr="Network Cloud 1.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790388" y="2027879"/>
            <a:ext cx="2578524" cy="169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3" descr="wlc800.png"/>
          <p:cNvPicPr preferRelativeResize="0">
            <a:picLocks/>
          </p:cNvPicPr>
          <p:nvPr/>
        </p:nvPicPr>
        <p:blipFill>
          <a:blip r:embed="rId5" cstate="email">
            <a:extLst>
              <a:ext uri="{28A0092B-C50C-407E-A947-70E740481C1C}">
                <a14:useLocalDpi xmlns:a14="http://schemas.microsoft.com/office/drawing/2010/main"/>
              </a:ext>
            </a:extLst>
          </a:blip>
          <a:srcRect/>
          <a:stretch>
            <a:fillRect/>
          </a:stretch>
        </p:blipFill>
        <p:spPr bwMode="auto">
          <a:xfrm>
            <a:off x="2269553" y="2808038"/>
            <a:ext cx="1152144" cy="164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5" descr="wla422-432-52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4923827" y="2359939"/>
            <a:ext cx="271825" cy="29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48" descr="wla422-432-52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4923827" y="3326425"/>
            <a:ext cx="271825" cy="29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8" name="Picture 98" descr="wla422-432-52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5182590" y="2819834"/>
            <a:ext cx="271824" cy="299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9" name="Picture 100" descr="Wireless Laptop.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381893" y="1831502"/>
            <a:ext cx="512424" cy="44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Picture 101" descr="tablet_notebook.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5944136" y="1242692"/>
            <a:ext cx="481013"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1" name="Picture 102" descr="Barcode Scanner 1.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100193" y="3071574"/>
            <a:ext cx="431647" cy="3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2" name="Picture 103" descr="Cell Phone.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71157" y="1273997"/>
            <a:ext cx="250218" cy="52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105" descr="Wireless Laptop.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7126305" y="1908306"/>
            <a:ext cx="511161" cy="440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106" descr="tablet_notebook.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11774" y="1222715"/>
            <a:ext cx="481012"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107" descr="Barcode Scanner 1.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006584" y="3639097"/>
            <a:ext cx="430386" cy="3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6" name="Picture 108" descr="Cell Phone.png"/>
          <p:cNvPicPr>
            <a:picLocks noChangeAspect="1"/>
          </p:cNvPicPr>
          <p:nvPr/>
        </p:nvPicPr>
        <p:blipFill>
          <a:blip r:embed="rId11" cstate="email">
            <a:extLst>
              <a:ext uri="{28A0092B-C50C-407E-A947-70E740481C1C}">
                <a14:useLocalDpi xmlns:a14="http://schemas.microsoft.com/office/drawing/2010/main"/>
              </a:ext>
            </a:extLst>
          </a:blip>
          <a:srcRect/>
          <a:stretch>
            <a:fillRect/>
          </a:stretch>
        </p:blipFill>
        <p:spPr bwMode="auto">
          <a:xfrm>
            <a:off x="7676633" y="2887038"/>
            <a:ext cx="256636" cy="54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7" name="Picture 109" descr="PDA.png"/>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3429" y="2475565"/>
            <a:ext cx="347802" cy="449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8" name="Picture 110" descr="Wireless Laptop.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528657" y="2470513"/>
            <a:ext cx="512424" cy="441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9" name="Picture 111" descr="tablet_notebook.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86580" y="2989382"/>
            <a:ext cx="382424" cy="443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0" name="Picture 112" descr="Barcode Scanner 1.png"/>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bwMode="auto">
          <a:xfrm>
            <a:off x="6435869" y="3522224"/>
            <a:ext cx="431649" cy="336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1" name="Picture 113" descr="PDA.png"/>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bwMode="auto">
          <a:xfrm>
            <a:off x="6580812" y="1324362"/>
            <a:ext cx="354243" cy="459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7"/>
          <p:cNvGrpSpPr>
            <a:grpSpLocks/>
          </p:cNvGrpSpPr>
          <p:nvPr/>
        </p:nvGrpSpPr>
        <p:grpSpPr bwMode="auto">
          <a:xfrm>
            <a:off x="5291976" y="4360142"/>
            <a:ext cx="1438827" cy="441745"/>
            <a:chOff x="5288918" y="4359859"/>
            <a:chExt cx="1809146" cy="554690"/>
          </a:xfrm>
        </p:grpSpPr>
        <p:pic>
          <p:nvPicPr>
            <p:cNvPr id="27684"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6349190">
              <a:off x="5777944" y="4102187"/>
              <a:ext cx="271940" cy="1249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5" name="Picture 135" descr="Wireless Laptop.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53770" y="4359859"/>
              <a:ext cx="644294" cy="554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475" name="Rectangle 78"/>
          <p:cNvSpPr>
            <a:spLocks noChangeArrowheads="1"/>
          </p:cNvSpPr>
          <p:nvPr/>
        </p:nvSpPr>
        <p:spPr bwMode="auto">
          <a:xfrm>
            <a:off x="6719299" y="4329522"/>
            <a:ext cx="1603339" cy="632481"/>
          </a:xfrm>
          <a:prstGeom prst="rect">
            <a:avLst/>
          </a:prstGeom>
          <a:noFill/>
          <a:ln w="9525" algn="ctr">
            <a:noFill/>
            <a:miter lim="800000"/>
            <a:headEnd/>
            <a:tailEnd/>
          </a:ln>
        </p:spPr>
        <p:txBody>
          <a:bodyPr wrap="square">
            <a:spAutoFit/>
          </a:bodyPr>
          <a:lstStyle/>
          <a:p>
            <a:pPr eaLnBrk="1" hangingPunct="1">
              <a:lnSpc>
                <a:spcPct val="90000"/>
              </a:lnSpc>
            </a:pPr>
            <a:r>
              <a:rPr lang="en-US" sz="1300" b="1" dirty="0">
                <a:latin typeface="Franklin Gothic Book" charset="0"/>
              </a:rPr>
              <a:t>5 GHz capable </a:t>
            </a:r>
            <a:r>
              <a:rPr lang="en-US" sz="1300" b="1" dirty="0" smtClean="0">
                <a:latin typeface="Franklin Gothic Book" charset="0"/>
              </a:rPr>
              <a:t>client </a:t>
            </a:r>
            <a:r>
              <a:rPr lang="en-US" altLang="ja-JP" sz="1300" b="1" dirty="0" smtClean="0">
                <a:latin typeface="Franklin Gothic Book" charset="0"/>
              </a:rPr>
              <a:t>‘</a:t>
            </a:r>
            <a:r>
              <a:rPr lang="en-US" sz="1300" b="1" dirty="0" smtClean="0">
                <a:latin typeface="Franklin Gothic Book" charset="0"/>
              </a:rPr>
              <a:t>encouraged</a:t>
            </a:r>
            <a:r>
              <a:rPr lang="ja-JP" altLang="en-US" sz="1300" b="1">
                <a:latin typeface="Franklin Gothic Book" charset="0"/>
              </a:rPr>
              <a:t>’</a:t>
            </a:r>
            <a:r>
              <a:rPr lang="en-US" sz="1300" b="1" dirty="0">
                <a:latin typeface="Franklin Gothic Book" charset="0"/>
              </a:rPr>
              <a:t> to connect at 5 GHz </a:t>
            </a:r>
          </a:p>
        </p:txBody>
      </p:sp>
      <p:sp>
        <p:nvSpPr>
          <p:cNvPr id="19474" name="Rectangle 83"/>
          <p:cNvSpPr>
            <a:spLocks noChangeArrowheads="1"/>
          </p:cNvSpPr>
          <p:nvPr/>
        </p:nvSpPr>
        <p:spPr bwMode="auto">
          <a:xfrm>
            <a:off x="6717159" y="5412318"/>
            <a:ext cx="1995326" cy="452432"/>
          </a:xfrm>
          <a:prstGeom prst="rect">
            <a:avLst/>
          </a:prstGeom>
          <a:noFill/>
          <a:ln w="9525" algn="ctr">
            <a:noFill/>
            <a:miter lim="800000"/>
            <a:headEnd/>
            <a:tailEnd/>
          </a:ln>
        </p:spPr>
        <p:txBody>
          <a:bodyPr wrap="square">
            <a:spAutoFit/>
          </a:bodyPr>
          <a:lstStyle/>
          <a:p>
            <a:pPr eaLnBrk="1" hangingPunct="1">
              <a:lnSpc>
                <a:spcPct val="90000"/>
              </a:lnSpc>
              <a:defRPr/>
            </a:pPr>
            <a:r>
              <a:rPr lang="en-US" sz="1300" dirty="0">
                <a:latin typeface="+mn-lt"/>
                <a:ea typeface="ＭＳ Ｐゴシック" charset="-128"/>
                <a:cs typeface="+mn-cs"/>
              </a:rPr>
              <a:t>2.4 GHz only client connects at 2.4 GHz</a:t>
            </a:r>
          </a:p>
        </p:txBody>
      </p:sp>
      <p:grpSp>
        <p:nvGrpSpPr>
          <p:cNvPr id="3" name="Group 51"/>
          <p:cNvGrpSpPr>
            <a:grpSpLocks/>
          </p:cNvGrpSpPr>
          <p:nvPr/>
        </p:nvGrpSpPr>
        <p:grpSpPr bwMode="auto">
          <a:xfrm>
            <a:off x="2276679" y="4214314"/>
            <a:ext cx="3092233" cy="1697560"/>
            <a:chOff x="1503155" y="4146550"/>
            <a:chExt cx="3888831" cy="2135188"/>
          </a:xfrm>
        </p:grpSpPr>
        <p:pic>
          <p:nvPicPr>
            <p:cNvPr id="27680" name="Picture 50" descr="Network Cloud 1.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49232" y="4146550"/>
              <a:ext cx="3242754" cy="213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1" name="Picture 82" descr="wlc800.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503155" y="5074591"/>
              <a:ext cx="1450424" cy="20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2" name="Picture 78" descr="wla422-432-52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4908287" y="4572672"/>
              <a:ext cx="341757" cy="37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83" name="Picture 48" descr="wla422-432-52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4908287" y="5650467"/>
              <a:ext cx="341757" cy="376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38"/>
          <p:cNvGrpSpPr>
            <a:grpSpLocks/>
          </p:cNvGrpSpPr>
          <p:nvPr/>
        </p:nvGrpSpPr>
        <p:grpSpPr bwMode="auto">
          <a:xfrm>
            <a:off x="5297578" y="5397213"/>
            <a:ext cx="1288157" cy="462428"/>
            <a:chOff x="5304025" y="5645429"/>
            <a:chExt cx="1620936" cy="581701"/>
          </a:xfrm>
        </p:grpSpPr>
        <p:pic>
          <p:nvPicPr>
            <p:cNvPr id="27678" name="Picture 85" descr="PDA.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auto">
            <a:xfrm>
              <a:off x="6475702" y="5645429"/>
              <a:ext cx="449259" cy="581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79"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5740726">
              <a:off x="5792811" y="5335360"/>
              <a:ext cx="271940" cy="12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3"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3359925">
            <a:off x="5535053" y="1451632"/>
            <a:ext cx="216289" cy="993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4392310">
            <a:off x="5693480" y="1712763"/>
            <a:ext cx="216220" cy="99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5696462">
            <a:off x="5575061" y="3026185"/>
            <a:ext cx="216220" cy="9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4982865">
            <a:off x="5862690" y="2328112"/>
            <a:ext cx="216220" cy="994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6656612">
            <a:off x="5563126" y="3221465"/>
            <a:ext cx="216220" cy="9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4" descr="Lightning.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rot="15859274">
            <a:off x="5887803" y="2582146"/>
            <a:ext cx="216220" cy="99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Rounded Rectangle 58"/>
          <p:cNvSpPr/>
          <p:nvPr/>
        </p:nvSpPr>
        <p:spPr bwMode="gray">
          <a:xfrm>
            <a:off x="736685" y="1304952"/>
            <a:ext cx="2012607" cy="903991"/>
          </a:xfrm>
          <a:prstGeom prst="roundRect">
            <a:avLst>
              <a:gd name="adj" fmla="val 7690"/>
            </a:avLst>
          </a:prstGeom>
          <a:solidFill>
            <a:schemeClr val="accent4"/>
          </a:soli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lvl="1" algn="ctr">
              <a:lnSpc>
                <a:spcPct val="90000"/>
              </a:lnSpc>
              <a:buClr>
                <a:srgbClr val="5D87A1"/>
              </a:buClr>
              <a:buSzPct val="100000"/>
              <a:defRPr/>
            </a:pPr>
            <a:r>
              <a:rPr lang="en-US" dirty="0" smtClean="0"/>
              <a:t>Automatic Load Balancing per RF Band</a:t>
            </a:r>
          </a:p>
        </p:txBody>
      </p:sp>
      <p:sp>
        <p:nvSpPr>
          <p:cNvPr id="60" name="Rounded Rectangle 59"/>
          <p:cNvSpPr/>
          <p:nvPr/>
        </p:nvSpPr>
        <p:spPr bwMode="gray">
          <a:xfrm>
            <a:off x="736685" y="4037879"/>
            <a:ext cx="2012607" cy="677960"/>
          </a:xfrm>
          <a:prstGeom prst="roundRect">
            <a:avLst>
              <a:gd name="adj" fmla="val 7164"/>
            </a:avLst>
          </a:prstGeom>
          <a:solidFill>
            <a:schemeClr val="accent1"/>
          </a:soli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p>
            <a:pPr marL="0" lvl="1" algn="ctr">
              <a:lnSpc>
                <a:spcPct val="90000"/>
              </a:lnSpc>
              <a:buClr>
                <a:srgbClr val="5D87A1"/>
              </a:buClr>
              <a:buSzPct val="100000"/>
              <a:defRPr/>
            </a:pPr>
            <a:r>
              <a:rPr lang="en-US" dirty="0" smtClean="0"/>
              <a:t>Band Steering</a:t>
            </a:r>
          </a:p>
        </p:txBody>
      </p:sp>
    </p:spTree>
    <p:extLst>
      <p:ext uri="{BB962C8B-B14F-4D97-AF65-F5344CB8AC3E}">
        <p14:creationId xmlns:p14="http://schemas.microsoft.com/office/powerpoint/2010/main" val="170802811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right)">
                                      <p:cBhvr>
                                        <p:cTn id="7" dur="1000"/>
                                        <p:tgtEl>
                                          <p:spTgt spid="54"/>
                                        </p:tgtEl>
                                      </p:cBhvr>
                                    </p:animEffect>
                                  </p:childTnLst>
                                </p:cTn>
                              </p:par>
                              <p:par>
                                <p:cTn id="8" presetID="22" presetClass="entr" presetSubtype="2"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right)">
                                      <p:cBhvr>
                                        <p:cTn id="10" dur="1000"/>
                                        <p:tgtEl>
                                          <p:spTgt spid="53"/>
                                        </p:tgtEl>
                                      </p:cBhvr>
                                    </p:animEffect>
                                  </p:childTnLst>
                                </p:cTn>
                              </p:par>
                              <p:par>
                                <p:cTn id="11" presetID="22" presetClass="entr" presetSubtype="2" fill="hold"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wipe(right)">
                                      <p:cBhvr>
                                        <p:cTn id="13" dur="1000"/>
                                        <p:tgtEl>
                                          <p:spTgt spid="56"/>
                                        </p:tgtEl>
                                      </p:cBhvr>
                                    </p:animEffect>
                                  </p:childTnLst>
                                </p:cTn>
                              </p:par>
                              <p:par>
                                <p:cTn id="14" presetID="22" presetClass="entr" presetSubtype="2"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right)">
                                      <p:cBhvr>
                                        <p:cTn id="16" dur="1000"/>
                                        <p:tgtEl>
                                          <p:spTgt spid="58"/>
                                        </p:tgtEl>
                                      </p:cBhvr>
                                    </p:animEffect>
                                  </p:childTnLst>
                                </p:cTn>
                              </p:par>
                              <p:par>
                                <p:cTn id="17" presetID="22" presetClass="entr" presetSubtype="2"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right)">
                                      <p:cBhvr>
                                        <p:cTn id="19" dur="1000"/>
                                        <p:tgtEl>
                                          <p:spTgt spid="55"/>
                                        </p:tgtEl>
                                      </p:cBhvr>
                                    </p:animEffect>
                                  </p:childTnLst>
                                </p:cTn>
                              </p:par>
                              <p:par>
                                <p:cTn id="20" presetID="22" presetClass="entr" presetSubtype="2" fill="hold" nodeType="with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wipe(right)">
                                      <p:cBhvr>
                                        <p:cTn id="22" dur="1000"/>
                                        <p:tgtEl>
                                          <p:spTgt spid="57"/>
                                        </p:tgtEl>
                                      </p:cBhvr>
                                    </p:animEffect>
                                  </p:childTnLst>
                                </p:cTn>
                              </p:par>
                              <p:par>
                                <p:cTn id="23" presetID="22" presetClass="entr" presetSubtype="8"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1000"/>
                                        <p:tgtEl>
                                          <p:spTgt spid="3"/>
                                        </p:tgtEl>
                                      </p:cBhvr>
                                    </p:animEffect>
                                  </p:childTnLst>
                                </p:cTn>
                              </p:par>
                              <p:par>
                                <p:cTn id="26" presetID="10" presetClass="exit" presetSubtype="0" fill="hold" nodeType="withEffect">
                                  <p:stCondLst>
                                    <p:cond delay="0"/>
                                  </p:stCondLst>
                                  <p:childTnLst>
                                    <p:animEffect transition="out" filter="fade">
                                      <p:cBhvr>
                                        <p:cTn id="27" dur="1000"/>
                                        <p:tgtEl>
                                          <p:spTgt spid="27692"/>
                                        </p:tgtEl>
                                      </p:cBhvr>
                                    </p:animEffect>
                                    <p:set>
                                      <p:cBhvr>
                                        <p:cTn id="28" dur="1" fill="hold">
                                          <p:stCondLst>
                                            <p:cond delay="999"/>
                                          </p:stCondLst>
                                        </p:cTn>
                                        <p:tgtEl>
                                          <p:spTgt spid="2769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27694"/>
                                        </p:tgtEl>
                                      </p:cBhvr>
                                    </p:animEffect>
                                    <p:set>
                                      <p:cBhvr>
                                        <p:cTn id="31" dur="1" fill="hold">
                                          <p:stCondLst>
                                            <p:cond delay="999"/>
                                          </p:stCondLst>
                                        </p:cTn>
                                        <p:tgtEl>
                                          <p:spTgt spid="2769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1000"/>
                                        <p:tgtEl>
                                          <p:spTgt spid="27695"/>
                                        </p:tgtEl>
                                      </p:cBhvr>
                                    </p:animEffect>
                                    <p:set>
                                      <p:cBhvr>
                                        <p:cTn id="34" dur="1" fill="hold">
                                          <p:stCondLst>
                                            <p:cond delay="999"/>
                                          </p:stCondLst>
                                        </p:cTn>
                                        <p:tgtEl>
                                          <p:spTgt spid="27695"/>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1000"/>
                                        <p:tgtEl>
                                          <p:spTgt spid="27697"/>
                                        </p:tgtEl>
                                      </p:cBhvr>
                                    </p:animEffect>
                                    <p:set>
                                      <p:cBhvr>
                                        <p:cTn id="37" dur="1" fill="hold">
                                          <p:stCondLst>
                                            <p:cond delay="999"/>
                                          </p:stCondLst>
                                        </p:cTn>
                                        <p:tgtEl>
                                          <p:spTgt spid="27697"/>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27693"/>
                                        </p:tgtEl>
                                      </p:cBhvr>
                                    </p:animEffect>
                                    <p:set>
                                      <p:cBhvr>
                                        <p:cTn id="40" dur="1" fill="hold">
                                          <p:stCondLst>
                                            <p:cond delay="999"/>
                                          </p:stCondLst>
                                        </p:cTn>
                                        <p:tgtEl>
                                          <p:spTgt spid="27693"/>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27696"/>
                                        </p:tgtEl>
                                      </p:cBhvr>
                                    </p:animEffect>
                                    <p:set>
                                      <p:cBhvr>
                                        <p:cTn id="43" dur="1" fill="hold">
                                          <p:stCondLst>
                                            <p:cond delay="999"/>
                                          </p:stCondLst>
                                        </p:cTn>
                                        <p:tgtEl>
                                          <p:spTgt spid="27696"/>
                                        </p:tgtEl>
                                        <p:attrNameLst>
                                          <p:attrName>style.visibility</p:attrName>
                                        </p:attrNameLst>
                                      </p:cBhvr>
                                      <p:to>
                                        <p:strVal val="hidden"/>
                                      </p:to>
                                    </p:set>
                                  </p:childTnLst>
                                </p:cTn>
                              </p:par>
                            </p:childTnLst>
                          </p:cTn>
                        </p:par>
                        <p:par>
                          <p:cTn id="44" fill="hold">
                            <p:stCondLst>
                              <p:cond delay="1000"/>
                            </p:stCondLst>
                            <p:childTnLst>
                              <p:par>
                                <p:cTn id="45" presetID="2" presetClass="entr" presetSubtype="2" fill="hold" nodeType="after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1000" fill="hold"/>
                                        <p:tgtEl>
                                          <p:spTgt spid="2"/>
                                        </p:tgtEl>
                                        <p:attrNameLst>
                                          <p:attrName>ppt_x</p:attrName>
                                        </p:attrNameLst>
                                      </p:cBhvr>
                                      <p:tavLst>
                                        <p:tav tm="0">
                                          <p:val>
                                            <p:strVal val="1+#ppt_w/2"/>
                                          </p:val>
                                        </p:tav>
                                        <p:tav tm="100000">
                                          <p:val>
                                            <p:strVal val="#ppt_x"/>
                                          </p:val>
                                        </p:tav>
                                      </p:tavLst>
                                    </p:anim>
                                    <p:anim calcmode="lin" valueType="num">
                                      <p:cBhvr additive="base">
                                        <p:cTn id="48" dur="1000" fill="hold"/>
                                        <p:tgtEl>
                                          <p:spTgt spid="2"/>
                                        </p:tgtEl>
                                        <p:attrNameLst>
                                          <p:attrName>ppt_y</p:attrName>
                                        </p:attrNameLst>
                                      </p:cBhvr>
                                      <p:tavLst>
                                        <p:tav tm="0">
                                          <p:val>
                                            <p:strVal val="#ppt_y"/>
                                          </p:val>
                                        </p:tav>
                                        <p:tav tm="100000">
                                          <p:val>
                                            <p:strVal val="#ppt_y"/>
                                          </p:val>
                                        </p:tav>
                                      </p:tavLst>
                                    </p:anim>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9475"/>
                                        </p:tgtEl>
                                        <p:attrNameLst>
                                          <p:attrName>style.visibility</p:attrName>
                                        </p:attrNameLst>
                                      </p:cBhvr>
                                      <p:to>
                                        <p:strVal val="visible"/>
                                      </p:to>
                                    </p:set>
                                    <p:animEffect transition="in" filter="fade">
                                      <p:cBhvr>
                                        <p:cTn id="52" dur="1000"/>
                                        <p:tgtEl>
                                          <p:spTgt spid="19475"/>
                                        </p:tgtEl>
                                      </p:cBhvr>
                                    </p:animEffect>
                                  </p:childTnLst>
                                </p:cTn>
                              </p:par>
                            </p:childTnLst>
                          </p:cTn>
                        </p:par>
                        <p:par>
                          <p:cTn id="53" fill="hold">
                            <p:stCondLst>
                              <p:cond delay="3000"/>
                            </p:stCondLst>
                            <p:childTnLst>
                              <p:par>
                                <p:cTn id="54" presetID="2" presetClass="entr" presetSubtype="2" fill="hold" nodeType="after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additive="base">
                                        <p:cTn id="56" dur="1000" fill="hold"/>
                                        <p:tgtEl>
                                          <p:spTgt spid="4"/>
                                        </p:tgtEl>
                                        <p:attrNameLst>
                                          <p:attrName>ppt_x</p:attrName>
                                        </p:attrNameLst>
                                      </p:cBhvr>
                                      <p:tavLst>
                                        <p:tav tm="0">
                                          <p:val>
                                            <p:strVal val="1+#ppt_w/2"/>
                                          </p:val>
                                        </p:tav>
                                        <p:tav tm="100000">
                                          <p:val>
                                            <p:strVal val="#ppt_x"/>
                                          </p:val>
                                        </p:tav>
                                      </p:tavLst>
                                    </p:anim>
                                    <p:anim calcmode="lin" valueType="num">
                                      <p:cBhvr additive="base">
                                        <p:cTn id="57" dur="1000" fill="hold"/>
                                        <p:tgtEl>
                                          <p:spTgt spid="4"/>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10" presetClass="entr" presetSubtype="0" fill="hold" grpId="0" nodeType="afterEffect">
                                  <p:stCondLst>
                                    <p:cond delay="0"/>
                                  </p:stCondLst>
                                  <p:childTnLst>
                                    <p:set>
                                      <p:cBhvr>
                                        <p:cTn id="60" dur="1" fill="hold">
                                          <p:stCondLst>
                                            <p:cond delay="0"/>
                                          </p:stCondLst>
                                        </p:cTn>
                                        <p:tgtEl>
                                          <p:spTgt spid="19474"/>
                                        </p:tgtEl>
                                        <p:attrNameLst>
                                          <p:attrName>style.visibility</p:attrName>
                                        </p:attrNameLst>
                                      </p:cBhvr>
                                      <p:to>
                                        <p:strVal val="visible"/>
                                      </p:to>
                                    </p:set>
                                    <p:animEffect transition="in" filter="fade">
                                      <p:cBhvr>
                                        <p:cTn id="61" dur="1000"/>
                                        <p:tgtEl>
                                          <p:spTgt spid="19474"/>
                                        </p:tgtEl>
                                      </p:cBhvr>
                                    </p:animEffect>
                                  </p:childTnLst>
                                </p:cTn>
                              </p:par>
                            </p:childTnLst>
                          </p:cTn>
                        </p:par>
                        <p:par>
                          <p:cTn id="62" fill="hold">
                            <p:stCondLst>
                              <p:cond delay="5000"/>
                            </p:stCondLst>
                            <p:childTnLst>
                              <p:par>
                                <p:cTn id="63" presetID="10" presetClass="entr" presetSubtype="0" fill="hold" grpId="0" nodeType="afterEffect">
                                  <p:stCondLst>
                                    <p:cond delay="0"/>
                                  </p:stCondLst>
                                  <p:childTnLst>
                                    <p:set>
                                      <p:cBhvr>
                                        <p:cTn id="64" dur="1" fill="hold">
                                          <p:stCondLst>
                                            <p:cond delay="0"/>
                                          </p:stCondLst>
                                        </p:cTn>
                                        <p:tgtEl>
                                          <p:spTgt spid="60"/>
                                        </p:tgtEl>
                                        <p:attrNameLst>
                                          <p:attrName>style.visibility</p:attrName>
                                        </p:attrNameLst>
                                      </p:cBhvr>
                                      <p:to>
                                        <p:strVal val="visible"/>
                                      </p:to>
                                    </p:set>
                                    <p:animEffect transition="in" filter="fade">
                                      <p:cBhvr>
                                        <p:cTn id="65" dur="1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75" grpId="0"/>
      <p:bldP spid="19474" grpId="0"/>
      <p:bldP spid="6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bwMode="white">
          <a:xfrm>
            <a:off x="0" y="0"/>
            <a:ext cx="277770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1" name="man" descr="AJ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236669" y="4524371"/>
            <a:ext cx="716988" cy="2249421"/>
          </a:xfrm>
          <a:prstGeom prst="rect">
            <a:avLst/>
          </a:prstGeom>
          <a:noFill/>
          <a:ln>
            <a:noFill/>
          </a:ln>
        </p:spPr>
      </p:pic>
      <p:grpSp>
        <p:nvGrpSpPr>
          <p:cNvPr id="2" name="building"/>
          <p:cNvGrpSpPr/>
          <p:nvPr/>
        </p:nvGrpSpPr>
        <p:grpSpPr bwMode="gray">
          <a:xfrm>
            <a:off x="2667000" y="0"/>
            <a:ext cx="6477000" cy="6858000"/>
            <a:chOff x="2667000" y="0"/>
            <a:chExt cx="6477000" cy="6858000"/>
          </a:xfrm>
        </p:grpSpPr>
        <p:sp>
          <p:nvSpPr>
            <p:cNvPr id="88" name="Rectangle 87"/>
            <p:cNvSpPr/>
            <p:nvPr/>
          </p:nvSpPr>
          <p:spPr bwMode="gray">
            <a:xfrm rot="5400000">
              <a:off x="2476500" y="190500"/>
              <a:ext cx="6858000" cy="6477000"/>
            </a:xfrm>
            <a:prstGeom prst="rect">
              <a:avLst/>
            </a:prstGeom>
            <a:gradFill flip="none" rotWithShape="1">
              <a:gsLst>
                <a:gs pos="0">
                  <a:srgbClr val="C0D0D9"/>
                </a:gs>
                <a:gs pos="50000">
                  <a:srgbClr val="E4EAE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9" name="Picture 88" descr="Floorplan.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2745669" y="2058931"/>
              <a:ext cx="6398331" cy="4799069"/>
            </a:xfrm>
            <a:prstGeom prst="rect">
              <a:avLst/>
            </a:prstGeom>
          </p:spPr>
        </p:pic>
      </p:grpSp>
      <p:grpSp>
        <p:nvGrpSpPr>
          <p:cNvPr id="3" name="title and logo"/>
          <p:cNvGrpSpPr/>
          <p:nvPr/>
        </p:nvGrpSpPr>
        <p:grpSpPr bwMode="gray">
          <a:xfrm>
            <a:off x="2819401" y="572218"/>
            <a:ext cx="5854840" cy="424732"/>
            <a:chOff x="2819401" y="572218"/>
            <a:chExt cx="5854840" cy="424732"/>
          </a:xfrm>
        </p:grpSpPr>
        <p:pic>
          <p:nvPicPr>
            <p:cNvPr id="91" name="Picture 10" descr="juniper_blac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564438" y="610971"/>
              <a:ext cx="1109803" cy="303429"/>
            </a:xfrm>
            <a:prstGeom prst="rect">
              <a:avLst/>
            </a:prstGeom>
            <a:noFill/>
            <a:ln>
              <a:noFill/>
            </a:ln>
          </p:spPr>
        </p:pic>
        <p:sp>
          <p:nvSpPr>
            <p:cNvPr id="94" name="Title"/>
            <p:cNvSpPr txBox="1">
              <a:spLocks/>
            </p:cNvSpPr>
            <p:nvPr/>
          </p:nvSpPr>
          <p:spPr bwMode="gray">
            <a:xfrm>
              <a:off x="2819401" y="572218"/>
              <a:ext cx="4267200" cy="42473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marL="0" marR="0" lvl="0" indent="0" algn="l" defTabSz="457200" rtl="0" eaLnBrk="1" fontAlgn="base" latinLnBrk="0" hangingPunct="1">
                <a:lnSpc>
                  <a:spcPct val="90000"/>
                </a:lnSpc>
                <a:spcBef>
                  <a:spcPct val="0"/>
                </a:spcBef>
                <a:spcAft>
                  <a:spcPct val="20000"/>
                </a:spcAft>
                <a:buClrTx/>
                <a:buSzTx/>
                <a:buFontTx/>
                <a:buNone/>
                <a:tabLst/>
                <a:defRPr/>
              </a:pPr>
              <a:r>
                <a:rPr kumimoji="0" lang="en-US" sz="2400" b="1" i="0" u="none" strike="noStrike" kern="1200" cap="all" spc="0" normalizeH="0" baseline="0" noProof="0" dirty="0" smtClean="0">
                  <a:ln>
                    <a:noFill/>
                  </a:ln>
                  <a:solidFill>
                    <a:srgbClr val="292929"/>
                  </a:solidFill>
                  <a:effectLst/>
                  <a:uLnTx/>
                  <a:uFillTx/>
                  <a:latin typeface="+mj-lt"/>
                  <a:ea typeface="+mj-ea"/>
                  <a:cs typeface="+mj-cs"/>
                </a:rPr>
                <a:t>SIMPLY CONNECTED</a:t>
              </a:r>
            </a:p>
          </p:txBody>
        </p:sp>
      </p:grpSp>
      <p:cxnSp>
        <p:nvCxnSpPr>
          <p:cNvPr id="124" name="green3"/>
          <p:cNvCxnSpPr/>
          <p:nvPr/>
        </p:nvCxnSpPr>
        <p:spPr bwMode="gray">
          <a:xfrm rot="5400000">
            <a:off x="404590" y="977643"/>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25" name="green2"/>
          <p:cNvCxnSpPr/>
          <p:nvPr/>
        </p:nvCxnSpPr>
        <p:spPr bwMode="gray">
          <a:xfrm rot="10800000">
            <a:off x="791110" y="1452287"/>
            <a:ext cx="362457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26" name="green1"/>
          <p:cNvCxnSpPr/>
          <p:nvPr/>
        </p:nvCxnSpPr>
        <p:spPr bwMode="gray">
          <a:xfrm rot="5400000">
            <a:off x="3276599" y="2675964"/>
            <a:ext cx="2447365"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4" name="black icons"/>
          <p:cNvGrpSpPr/>
          <p:nvPr/>
        </p:nvGrpSpPr>
        <p:grpSpPr bwMode="gray">
          <a:xfrm>
            <a:off x="5658270" y="4279640"/>
            <a:ext cx="997696" cy="766136"/>
            <a:chOff x="5658270" y="4279640"/>
            <a:chExt cx="997696" cy="766136"/>
          </a:xfrm>
        </p:grpSpPr>
        <p:pic>
          <p:nvPicPr>
            <p:cNvPr id="66" name="Picture 65" descr="Info.png"/>
            <p:cNvPicPr>
              <a:picLocks noChangeAspect="1"/>
            </p:cNvPicPr>
            <p:nvPr/>
          </p:nvPicPr>
          <p:blipFill>
            <a:blip r:embed="rId6" cstate="email">
              <a:lum bright="-100000"/>
              <a:extLst>
                <a:ext uri="{28A0092B-C50C-407E-A947-70E740481C1C}">
                  <a14:useLocalDpi xmlns:a14="http://schemas.microsoft.com/office/drawing/2010/main"/>
                </a:ext>
              </a:extLst>
            </a:blip>
            <a:stretch>
              <a:fillRect/>
            </a:stretch>
          </p:blipFill>
          <p:spPr bwMode="gray">
            <a:xfrm>
              <a:off x="5994499" y="4487237"/>
              <a:ext cx="92938" cy="204021"/>
            </a:xfrm>
            <a:prstGeom prst="rect">
              <a:avLst/>
            </a:prstGeom>
            <a:effectLst>
              <a:outerShdw blurRad="88900" sx="101000" sy="101000" algn="ctr" rotWithShape="0">
                <a:schemeClr val="bg1"/>
              </a:outerShdw>
            </a:effectLst>
          </p:spPr>
        </p:pic>
        <p:pic>
          <p:nvPicPr>
            <p:cNvPr id="67" name="Picture 66" descr="Folder.png"/>
            <p:cNvPicPr>
              <a:picLocks noChangeAspect="1"/>
            </p:cNvPicPr>
            <p:nvPr/>
          </p:nvPicPr>
          <p:blipFill>
            <a:blip r:embed="rId7" cstate="email">
              <a:lum bright="-100000"/>
              <a:extLst>
                <a:ext uri="{28A0092B-C50C-407E-A947-70E740481C1C}">
                  <a14:useLocalDpi xmlns:a14="http://schemas.microsoft.com/office/drawing/2010/main"/>
                </a:ext>
              </a:extLst>
            </a:blip>
            <a:stretch>
              <a:fillRect/>
            </a:stretch>
          </p:blipFill>
          <p:spPr bwMode="gray">
            <a:xfrm>
              <a:off x="6123398" y="4396039"/>
              <a:ext cx="189096" cy="131181"/>
            </a:xfrm>
            <a:prstGeom prst="rect">
              <a:avLst/>
            </a:prstGeom>
            <a:effectLst>
              <a:outerShdw blurRad="88900" sx="101000" sy="101000" algn="ctr" rotWithShape="0">
                <a:schemeClr val="bg1"/>
              </a:outerShdw>
            </a:effectLst>
          </p:spPr>
        </p:pic>
        <p:pic>
          <p:nvPicPr>
            <p:cNvPr id="68" name="Picture 67" descr="Search.png"/>
            <p:cNvPicPr>
              <a:picLocks noChangeAspect="1"/>
            </p:cNvPicPr>
            <p:nvPr/>
          </p:nvPicPr>
          <p:blipFill>
            <a:blip r:embed="rId8" cstate="email">
              <a:lum bright="-100000"/>
              <a:extLst>
                <a:ext uri="{28A0092B-C50C-407E-A947-70E740481C1C}">
                  <a14:useLocalDpi xmlns:a14="http://schemas.microsoft.com/office/drawing/2010/main"/>
                </a:ext>
              </a:extLst>
            </a:blip>
            <a:stretch>
              <a:fillRect/>
            </a:stretch>
          </p:blipFill>
          <p:spPr bwMode="gray">
            <a:xfrm>
              <a:off x="5765563" y="4662443"/>
              <a:ext cx="192792" cy="192410"/>
            </a:xfrm>
            <a:prstGeom prst="rect">
              <a:avLst/>
            </a:prstGeom>
            <a:effectLst>
              <a:outerShdw blurRad="88900" sx="101000" sy="101000" algn="ctr" rotWithShape="0">
                <a:schemeClr val="bg1"/>
              </a:outerShdw>
            </a:effectLst>
          </p:spPr>
        </p:pic>
        <p:pic>
          <p:nvPicPr>
            <p:cNvPr id="69" name="Picture 68" descr="Upload.png"/>
            <p:cNvPicPr>
              <a:picLocks noChangeAspect="1"/>
            </p:cNvPicPr>
            <p:nvPr/>
          </p:nvPicPr>
          <p:blipFill>
            <a:blip r:embed="rId9" cstate="email">
              <a:lum bright="-100000"/>
              <a:extLst>
                <a:ext uri="{28A0092B-C50C-407E-A947-70E740481C1C}">
                  <a14:useLocalDpi xmlns:a14="http://schemas.microsoft.com/office/drawing/2010/main"/>
                </a:ext>
              </a:extLst>
            </a:blip>
            <a:stretch>
              <a:fillRect/>
            </a:stretch>
          </p:blipFill>
          <p:spPr bwMode="gray">
            <a:xfrm>
              <a:off x="6318646" y="4594820"/>
              <a:ext cx="182528" cy="182528"/>
            </a:xfrm>
            <a:prstGeom prst="rect">
              <a:avLst/>
            </a:prstGeom>
            <a:effectLst>
              <a:outerShdw blurRad="88900" sx="101000" sy="101000" algn="ctr" rotWithShape="0">
                <a:schemeClr val="bg1"/>
              </a:outerShdw>
            </a:effectLst>
          </p:spPr>
        </p:pic>
        <p:pic>
          <p:nvPicPr>
            <p:cNvPr id="70" name="Picture 69" descr="Email1.png"/>
            <p:cNvPicPr>
              <a:picLocks noChangeAspect="1"/>
            </p:cNvPicPr>
            <p:nvPr/>
          </p:nvPicPr>
          <p:blipFill>
            <a:blip r:embed="rId10" cstate="email">
              <a:lum bright="-100000"/>
              <a:extLst>
                <a:ext uri="{28A0092B-C50C-407E-A947-70E740481C1C}">
                  <a14:useLocalDpi xmlns:a14="http://schemas.microsoft.com/office/drawing/2010/main"/>
                </a:ext>
              </a:extLst>
            </a:blip>
            <a:stretch>
              <a:fillRect/>
            </a:stretch>
          </p:blipFill>
          <p:spPr bwMode="gray">
            <a:xfrm>
              <a:off x="6288281" y="4887482"/>
              <a:ext cx="228600" cy="158294"/>
            </a:xfrm>
            <a:prstGeom prst="rect">
              <a:avLst/>
            </a:prstGeom>
            <a:effectLst>
              <a:outerShdw blurRad="88900" sx="101000" sy="101000" algn="ctr" rotWithShape="0">
                <a:schemeClr val="bg1"/>
              </a:outerShdw>
            </a:effectLst>
          </p:spPr>
        </p:pic>
        <p:pic>
          <p:nvPicPr>
            <p:cNvPr id="71" name="Picture 70" descr="Email1.png"/>
            <p:cNvPicPr>
              <a:picLocks noChangeAspect="1"/>
            </p:cNvPicPr>
            <p:nvPr/>
          </p:nvPicPr>
          <p:blipFill>
            <a:blip r:embed="rId11" cstate="email">
              <a:lum bright="-100000"/>
              <a:extLst>
                <a:ext uri="{28A0092B-C50C-407E-A947-70E740481C1C}">
                  <a14:useLocalDpi xmlns:a14="http://schemas.microsoft.com/office/drawing/2010/main"/>
                </a:ext>
              </a:extLst>
            </a:blip>
            <a:stretch>
              <a:fillRect/>
            </a:stretch>
          </p:blipFill>
          <p:spPr bwMode="gray">
            <a:xfrm>
              <a:off x="6135072" y="4606456"/>
              <a:ext cx="152400" cy="105529"/>
            </a:xfrm>
            <a:prstGeom prst="rect">
              <a:avLst/>
            </a:prstGeom>
            <a:effectLst>
              <a:outerShdw blurRad="88900" sx="101000" sy="101000" algn="ctr" rotWithShape="0">
                <a:schemeClr val="bg1"/>
              </a:outerShdw>
            </a:effectLst>
          </p:spPr>
        </p:pic>
        <p:pic>
          <p:nvPicPr>
            <p:cNvPr id="72" name="Picture 71" descr="Congestion1.png"/>
            <p:cNvPicPr>
              <a:picLocks noChangeAspect="1"/>
            </p:cNvPicPr>
            <p:nvPr/>
          </p:nvPicPr>
          <p:blipFill>
            <a:blip r:embed="rId12" cstate="email">
              <a:lum bright="-100000"/>
              <a:extLst>
                <a:ext uri="{28A0092B-C50C-407E-A947-70E740481C1C}">
                  <a14:useLocalDpi xmlns:a14="http://schemas.microsoft.com/office/drawing/2010/main"/>
                </a:ext>
              </a:extLst>
            </a:blip>
            <a:stretch>
              <a:fillRect/>
            </a:stretch>
          </p:blipFill>
          <p:spPr bwMode="gray">
            <a:xfrm>
              <a:off x="5771260" y="4388644"/>
              <a:ext cx="216804" cy="218982"/>
            </a:xfrm>
            <a:prstGeom prst="rect">
              <a:avLst/>
            </a:prstGeom>
            <a:effectLst>
              <a:outerShdw blurRad="88900" sx="101000" sy="101000" algn="ctr" rotWithShape="0">
                <a:schemeClr val="bg1"/>
              </a:outerShdw>
            </a:effectLst>
          </p:spPr>
        </p:pic>
        <p:pic>
          <p:nvPicPr>
            <p:cNvPr id="73" name="Picture 72" descr="Download2.png"/>
            <p:cNvPicPr>
              <a:picLocks noChangeAspect="1"/>
            </p:cNvPicPr>
            <p:nvPr/>
          </p:nvPicPr>
          <p:blipFill>
            <a:blip r:embed="rId13" cstate="email">
              <a:lum bright="-100000"/>
              <a:extLst>
                <a:ext uri="{28A0092B-C50C-407E-A947-70E740481C1C}">
                  <a14:useLocalDpi xmlns:a14="http://schemas.microsoft.com/office/drawing/2010/main"/>
                </a:ext>
              </a:extLst>
            </a:blip>
            <a:stretch>
              <a:fillRect/>
            </a:stretch>
          </p:blipFill>
          <p:spPr bwMode="gray">
            <a:xfrm>
              <a:off x="6019800" y="4800600"/>
              <a:ext cx="190881" cy="190881"/>
            </a:xfrm>
            <a:prstGeom prst="rect">
              <a:avLst/>
            </a:prstGeom>
            <a:effectLst>
              <a:outerShdw blurRad="88900" sx="101000" sy="101000" algn="ctr" rotWithShape="0">
                <a:schemeClr val="bg1"/>
              </a:outerShdw>
            </a:effectLst>
          </p:spPr>
        </p:pic>
        <p:pic>
          <p:nvPicPr>
            <p:cNvPr id="74" name="Picture 73" descr="Email1.png"/>
            <p:cNvPicPr>
              <a:picLocks noChangeAspect="1"/>
            </p:cNvPicPr>
            <p:nvPr/>
          </p:nvPicPr>
          <p:blipFill>
            <a:blip r:embed="rId14" cstate="email">
              <a:lum bright="-100000"/>
              <a:extLst>
                <a:ext uri="{28A0092B-C50C-407E-A947-70E740481C1C}">
                  <a14:useLocalDpi xmlns:a14="http://schemas.microsoft.com/office/drawing/2010/main"/>
                </a:ext>
              </a:extLst>
            </a:blip>
            <a:stretch>
              <a:fillRect/>
            </a:stretch>
          </p:blipFill>
          <p:spPr bwMode="gray">
            <a:xfrm>
              <a:off x="6352990" y="4337265"/>
              <a:ext cx="116177" cy="80446"/>
            </a:xfrm>
            <a:prstGeom prst="rect">
              <a:avLst/>
            </a:prstGeom>
            <a:effectLst>
              <a:outerShdw blurRad="88900" sx="101000" sy="101000" algn="ctr" rotWithShape="0">
                <a:schemeClr val="bg1"/>
              </a:outerShdw>
            </a:effectLst>
          </p:spPr>
        </p:pic>
        <p:pic>
          <p:nvPicPr>
            <p:cNvPr id="75" name="Picture 74" descr="Airwaves.png"/>
            <p:cNvPicPr>
              <a:picLocks noChangeAspect="1"/>
            </p:cNvPicPr>
            <p:nvPr/>
          </p:nvPicPr>
          <p:blipFill>
            <a:blip r:embed="rId15" cstate="email">
              <a:lum bright="-100000"/>
              <a:extLst>
                <a:ext uri="{28A0092B-C50C-407E-A947-70E740481C1C}">
                  <a14:useLocalDpi xmlns:a14="http://schemas.microsoft.com/office/drawing/2010/main"/>
                </a:ext>
              </a:extLst>
            </a:blip>
            <a:stretch>
              <a:fillRect/>
            </a:stretch>
          </p:blipFill>
          <p:spPr bwMode="gray">
            <a:xfrm flipH="1">
              <a:off x="6429235" y="4503758"/>
              <a:ext cx="226731" cy="235128"/>
            </a:xfrm>
            <a:prstGeom prst="rect">
              <a:avLst/>
            </a:prstGeom>
            <a:noFill/>
            <a:ln>
              <a:noFill/>
            </a:ln>
            <a:effectLst/>
          </p:spPr>
        </p:pic>
        <p:pic>
          <p:nvPicPr>
            <p:cNvPr id="76" name="Picture 75" descr="Airwaves.png"/>
            <p:cNvPicPr>
              <a:picLocks noChangeAspect="1"/>
            </p:cNvPicPr>
            <p:nvPr/>
          </p:nvPicPr>
          <p:blipFill>
            <a:blip r:embed="rId15" cstate="email">
              <a:lum bright="-100000"/>
              <a:extLst>
                <a:ext uri="{28A0092B-C50C-407E-A947-70E740481C1C}">
                  <a14:useLocalDpi xmlns:a14="http://schemas.microsoft.com/office/drawing/2010/main"/>
                </a:ext>
              </a:extLst>
            </a:blip>
            <a:stretch>
              <a:fillRect/>
            </a:stretch>
          </p:blipFill>
          <p:spPr bwMode="gray">
            <a:xfrm>
              <a:off x="5658270" y="4279640"/>
              <a:ext cx="226731" cy="235128"/>
            </a:xfrm>
            <a:prstGeom prst="rect">
              <a:avLst/>
            </a:prstGeom>
            <a:noFill/>
            <a:ln>
              <a:noFill/>
            </a:ln>
            <a:effectLst/>
          </p:spPr>
        </p:pic>
      </p:grpSp>
      <p:grpSp>
        <p:nvGrpSpPr>
          <p:cNvPr id="5" name="Group 113"/>
          <p:cNvGrpSpPr/>
          <p:nvPr/>
        </p:nvGrpSpPr>
        <p:grpSpPr bwMode="gray">
          <a:xfrm>
            <a:off x="6069106" y="5546801"/>
            <a:ext cx="1785979" cy="570871"/>
            <a:chOff x="6069106" y="5546801"/>
            <a:chExt cx="1785979" cy="570871"/>
          </a:xfrm>
        </p:grpSpPr>
        <p:sp>
          <p:nvSpPr>
            <p:cNvPr id="77" name="Freeform 76"/>
            <p:cNvSpPr/>
            <p:nvPr/>
          </p:nvSpPr>
          <p:spPr bwMode="gray">
            <a:xfrm>
              <a:off x="6069106" y="5829381"/>
              <a:ext cx="1299881" cy="288291"/>
            </a:xfrm>
            <a:custGeom>
              <a:avLst/>
              <a:gdLst>
                <a:gd name="connsiteX0" fmla="*/ 0 w 1251857"/>
                <a:gd name="connsiteY0" fmla="*/ 304800 h 355600"/>
                <a:gd name="connsiteX1" fmla="*/ 990600 w 1251857"/>
                <a:gd name="connsiteY1" fmla="*/ 304800 h 355600"/>
                <a:gd name="connsiteX2" fmla="*/ 1251857 w 1251857"/>
                <a:gd name="connsiteY2" fmla="*/ 0 h 355600"/>
                <a:gd name="connsiteX0" fmla="*/ 0 w 990600"/>
                <a:gd name="connsiteY0" fmla="*/ 0 h 50800"/>
                <a:gd name="connsiteX1" fmla="*/ 990600 w 990600"/>
                <a:gd name="connsiteY1" fmla="*/ 0 h 50800"/>
                <a:gd name="connsiteX0" fmla="*/ 0 w 1099457"/>
                <a:gd name="connsiteY0" fmla="*/ 147299 h 172699"/>
                <a:gd name="connsiteX1" fmla="*/ 1099457 w 1099457"/>
                <a:gd name="connsiteY1" fmla="*/ 0 h 172699"/>
                <a:gd name="connsiteX0" fmla="*/ 0 w 1099457"/>
                <a:gd name="connsiteY0" fmla="*/ 147299 h 300075"/>
                <a:gd name="connsiteX1" fmla="*/ 1099457 w 1099457"/>
                <a:gd name="connsiteY1" fmla="*/ 0 h 300075"/>
                <a:gd name="connsiteX0" fmla="*/ 0 w 1088572"/>
                <a:gd name="connsiteY0" fmla="*/ 113308 h 300075"/>
                <a:gd name="connsiteX1" fmla="*/ 1088572 w 1088572"/>
                <a:gd name="connsiteY1" fmla="*/ 0 h 300075"/>
                <a:gd name="connsiteX0" fmla="*/ 0 w 1088572"/>
                <a:gd name="connsiteY0" fmla="*/ 113308 h 300075"/>
                <a:gd name="connsiteX1" fmla="*/ 1088572 w 1088572"/>
                <a:gd name="connsiteY1" fmla="*/ 0 h 300075"/>
              </a:gdLst>
              <a:ahLst/>
              <a:cxnLst>
                <a:cxn ang="0">
                  <a:pos x="connsiteX0" y="connsiteY0"/>
                </a:cxn>
                <a:cxn ang="0">
                  <a:pos x="connsiteX1" y="connsiteY1"/>
                </a:cxn>
              </a:cxnLst>
              <a:rect l="l" t="t" r="r" b="b"/>
              <a:pathLst>
                <a:path w="1088572" h="300075">
                  <a:moveTo>
                    <a:pt x="0" y="113308"/>
                  </a:moveTo>
                  <a:cubicBezTo>
                    <a:pt x="336549" y="184031"/>
                    <a:pt x="836386" y="300075"/>
                    <a:pt x="1088572" y="0"/>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smtClean="0">
                <a:latin typeface="+mn-lt"/>
                <a:cs typeface="+mn-cs"/>
              </a:endParaRPr>
            </a:p>
          </p:txBody>
        </p:sp>
        <p:cxnSp>
          <p:nvCxnSpPr>
            <p:cNvPr id="80" name="Straight Connector 79"/>
            <p:cNvCxnSpPr>
              <a:endCxn id="81" idx="3"/>
            </p:cNvCxnSpPr>
            <p:nvPr/>
          </p:nvCxnSpPr>
          <p:spPr bwMode="gray">
            <a:xfrm flipV="1">
              <a:off x="7655858" y="5546801"/>
              <a:ext cx="199227" cy="136822"/>
            </a:xfrm>
            <a:prstGeom prst="line">
              <a:avLst/>
            </a:pr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cxnSp>
      </p:grpSp>
      <p:sp>
        <p:nvSpPr>
          <p:cNvPr id="81" name="3"/>
          <p:cNvSpPr/>
          <p:nvPr/>
        </p:nvSpPr>
        <p:spPr bwMode="gray">
          <a:xfrm>
            <a:off x="7774738" y="5078507"/>
            <a:ext cx="548640" cy="548640"/>
          </a:xfrm>
          <a:prstGeom prst="ellipse">
            <a:avLst/>
          </a:prstGeom>
          <a:solidFill>
            <a:schemeClr val="accent3"/>
          </a:solidFill>
          <a:ln w="28575" algn="ctr">
            <a:solidFill>
              <a:schemeClr val="bg1"/>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chemeClr val="bg1"/>
                </a:solidFill>
                <a:latin typeface="+mn-lt"/>
                <a:cs typeface="+mn-cs"/>
              </a:rPr>
              <a:t>3</a:t>
            </a:r>
          </a:p>
        </p:txBody>
      </p:sp>
      <p:grpSp>
        <p:nvGrpSpPr>
          <p:cNvPr id="6" name="rays router2"/>
          <p:cNvGrpSpPr/>
          <p:nvPr/>
        </p:nvGrpSpPr>
        <p:grpSpPr bwMode="gray">
          <a:xfrm>
            <a:off x="8359335" y="4592352"/>
            <a:ext cx="636633" cy="235128"/>
            <a:chOff x="8389774" y="4530572"/>
            <a:chExt cx="636633" cy="235128"/>
          </a:xfrm>
        </p:grpSpPr>
        <p:pic>
          <p:nvPicPr>
            <p:cNvPr id="100" name="Rays6" descr="Airwaves.png"/>
            <p:cNvPicPr>
              <a:picLocks noChangeAspect="1"/>
            </p:cNvPicPr>
            <p:nvPr/>
          </p:nvPicPr>
          <p:blipFill>
            <a:blip r:embed="rId15"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8799676" y="4530572"/>
              <a:ext cx="226731" cy="235128"/>
            </a:xfrm>
            <a:prstGeom prst="rect">
              <a:avLst/>
            </a:prstGeom>
            <a:noFill/>
            <a:ln>
              <a:noFill/>
            </a:ln>
            <a:effectLst/>
          </p:spPr>
        </p:pic>
        <p:pic>
          <p:nvPicPr>
            <p:cNvPr id="101" name="Rays5" descr="Airwaves.png"/>
            <p:cNvPicPr>
              <a:picLocks noChangeAspect="1"/>
            </p:cNvPicPr>
            <p:nvPr/>
          </p:nvPicPr>
          <p:blipFill>
            <a:blip r:embed="rId15"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a:off x="8389774" y="4530572"/>
              <a:ext cx="226731" cy="235128"/>
            </a:xfrm>
            <a:prstGeom prst="rect">
              <a:avLst/>
            </a:prstGeom>
            <a:noFill/>
            <a:ln>
              <a:noFill/>
            </a:ln>
            <a:effectLst/>
          </p:spPr>
        </p:pic>
      </p:grpSp>
      <p:grpSp>
        <p:nvGrpSpPr>
          <p:cNvPr id="7" name="1-2"/>
          <p:cNvGrpSpPr/>
          <p:nvPr/>
        </p:nvGrpSpPr>
        <p:grpSpPr bwMode="gray">
          <a:xfrm>
            <a:off x="2879415" y="4401942"/>
            <a:ext cx="3162543" cy="1601667"/>
            <a:chOff x="2879415" y="4401942"/>
            <a:chExt cx="3162543" cy="1601667"/>
          </a:xfrm>
        </p:grpSpPr>
        <p:sp>
          <p:nvSpPr>
            <p:cNvPr id="112" name="Freeform 111"/>
            <p:cNvSpPr/>
            <p:nvPr/>
          </p:nvSpPr>
          <p:spPr bwMode="gray">
            <a:xfrm>
              <a:off x="4477549" y="4843716"/>
              <a:ext cx="1286178" cy="920591"/>
            </a:xfrm>
            <a:custGeom>
              <a:avLst/>
              <a:gdLst>
                <a:gd name="connsiteX0" fmla="*/ 0 w 1520687"/>
                <a:gd name="connsiteY0" fmla="*/ 0 h 1013791"/>
                <a:gd name="connsiteX1" fmla="*/ 318052 w 1520687"/>
                <a:gd name="connsiteY1" fmla="*/ 616226 h 1013791"/>
                <a:gd name="connsiteX2" fmla="*/ 964096 w 1520687"/>
                <a:gd name="connsiteY2" fmla="*/ 864704 h 1013791"/>
                <a:gd name="connsiteX3" fmla="*/ 1520687 w 1520687"/>
                <a:gd name="connsiteY3" fmla="*/ 1013791 h 1013791"/>
                <a:gd name="connsiteX0" fmla="*/ 0 w 1520687"/>
                <a:gd name="connsiteY0" fmla="*/ 0 h 1013791"/>
                <a:gd name="connsiteX1" fmla="*/ 463018 w 1520687"/>
                <a:gd name="connsiteY1" fmla="*/ 686851 h 1013791"/>
                <a:gd name="connsiteX2" fmla="*/ 964096 w 1520687"/>
                <a:gd name="connsiteY2" fmla="*/ 864704 h 1013791"/>
                <a:gd name="connsiteX3" fmla="*/ 1520687 w 1520687"/>
                <a:gd name="connsiteY3" fmla="*/ 1013791 h 1013791"/>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347789 w 1468648"/>
                <a:gd name="connsiteY1" fmla="*/ 668266 h 1024942"/>
                <a:gd name="connsiteX2" fmla="*/ 912057 w 1468648"/>
                <a:gd name="connsiteY2" fmla="*/ 875855 h 1024942"/>
                <a:gd name="connsiteX3" fmla="*/ 1468648 w 1468648"/>
                <a:gd name="connsiteY3" fmla="*/ 1024942 h 1024942"/>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8053 w 1516701"/>
                <a:gd name="connsiteY0" fmla="*/ 109250 h 1134192"/>
                <a:gd name="connsiteX1" fmla="*/ 61062 w 1516701"/>
                <a:gd name="connsiteY1" fmla="*/ 117572 h 1134192"/>
                <a:gd name="connsiteX2" fmla="*/ 414427 w 1516701"/>
                <a:gd name="connsiteY2" fmla="*/ 814686 h 1134192"/>
                <a:gd name="connsiteX3" fmla="*/ 960110 w 1516701"/>
                <a:gd name="connsiteY3" fmla="*/ 985105 h 1134192"/>
                <a:gd name="connsiteX4" fmla="*/ 1516701 w 1516701"/>
                <a:gd name="connsiteY4" fmla="*/ 1134192 h 1134192"/>
                <a:gd name="connsiteX0" fmla="*/ 48053 w 1516701"/>
                <a:gd name="connsiteY0" fmla="*/ 109250 h 1134192"/>
                <a:gd name="connsiteX1" fmla="*/ 61062 w 1516701"/>
                <a:gd name="connsiteY1" fmla="*/ 117572 h 1134192"/>
                <a:gd name="connsiteX2" fmla="*/ 414427 w 1516701"/>
                <a:gd name="connsiteY2" fmla="*/ 814686 h 1134192"/>
                <a:gd name="connsiteX3" fmla="*/ 1516701 w 1516701"/>
                <a:gd name="connsiteY3" fmla="*/ 1134192 h 1134192"/>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0 w 1355278"/>
                <a:gd name="connsiteY0" fmla="*/ 0 h 979449"/>
                <a:gd name="connsiteX1" fmla="*/ 353365 w 1355278"/>
                <a:gd name="connsiteY1" fmla="*/ 697114 h 979449"/>
                <a:gd name="connsiteX2" fmla="*/ 1355278 w 1355278"/>
                <a:gd name="connsiteY2" fmla="*/ 979449 h 979449"/>
              </a:gdLst>
              <a:ahLst/>
              <a:cxnLst>
                <a:cxn ang="0">
                  <a:pos x="connsiteX0" y="connsiteY0"/>
                </a:cxn>
                <a:cxn ang="0">
                  <a:pos x="connsiteX1" y="connsiteY1"/>
                </a:cxn>
                <a:cxn ang="0">
                  <a:pos x="connsiteX2" y="connsiteY2"/>
                </a:cxn>
              </a:cxnLst>
              <a:rect l="l" t="t" r="r" b="b"/>
              <a:pathLst>
                <a:path w="1355278" h="979449">
                  <a:moveTo>
                    <a:pt x="0" y="0"/>
                  </a:moveTo>
                  <a:cubicBezTo>
                    <a:pt x="61062" y="117572"/>
                    <a:pt x="192373" y="634300"/>
                    <a:pt x="353365" y="697114"/>
                  </a:cubicBezTo>
                  <a:cubicBezTo>
                    <a:pt x="636859" y="836814"/>
                    <a:pt x="1133072" y="961207"/>
                    <a:pt x="1355278" y="979449"/>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79BB1"/>
                </a:solidFill>
              </a:endParaRPr>
            </a:p>
          </p:txBody>
        </p:sp>
        <p:sp>
          <p:nvSpPr>
            <p:cNvPr id="113" name="Oval 112"/>
            <p:cNvSpPr/>
            <p:nvPr/>
          </p:nvSpPr>
          <p:spPr bwMode="gray">
            <a:xfrm>
              <a:off x="5493318" y="5454969"/>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2</a:t>
              </a:r>
            </a:p>
          </p:txBody>
        </p:sp>
        <p:grpSp>
          <p:nvGrpSpPr>
            <p:cNvPr id="8" name="orange line"/>
            <p:cNvGrpSpPr/>
            <p:nvPr/>
          </p:nvGrpSpPr>
          <p:grpSpPr bwMode="gray">
            <a:xfrm>
              <a:off x="2879415" y="4652604"/>
              <a:ext cx="1402094" cy="633354"/>
              <a:chOff x="2879415" y="4652604"/>
              <a:chExt cx="1402094" cy="633354"/>
            </a:xfrm>
          </p:grpSpPr>
          <p:sp>
            <p:nvSpPr>
              <p:cNvPr id="118" name="Freeform 117"/>
              <p:cNvSpPr/>
              <p:nvPr/>
            </p:nvSpPr>
            <p:spPr bwMode="gray">
              <a:xfrm rot="556071">
                <a:off x="3794491" y="4652604"/>
                <a:ext cx="487018" cy="96170"/>
              </a:xfrm>
              <a:custGeom>
                <a:avLst/>
                <a:gdLst>
                  <a:gd name="connsiteX0" fmla="*/ 0 w 647272"/>
                  <a:gd name="connsiteY0" fmla="*/ 688368 h 688368"/>
                  <a:gd name="connsiteX1" fmla="*/ 647272 w 647272"/>
                  <a:gd name="connsiteY1" fmla="*/ 0 h 688368"/>
                  <a:gd name="connsiteX0" fmla="*/ 0 w 609600"/>
                  <a:gd name="connsiteY0" fmla="*/ 154968 h 154968"/>
                  <a:gd name="connsiteX1" fmla="*/ 609600 w 609600"/>
                  <a:gd name="connsiteY1" fmla="*/ 0 h 154968"/>
                  <a:gd name="connsiteX0" fmla="*/ 0 w 609600"/>
                  <a:gd name="connsiteY0" fmla="*/ 181754 h 181754"/>
                  <a:gd name="connsiteX1" fmla="*/ 609600 w 609600"/>
                  <a:gd name="connsiteY1" fmla="*/ 26786 h 181754"/>
                  <a:gd name="connsiteX0" fmla="*/ 0 w 609600"/>
                  <a:gd name="connsiteY0" fmla="*/ 196239 h 196239"/>
                  <a:gd name="connsiteX1" fmla="*/ 609600 w 609600"/>
                  <a:gd name="connsiteY1" fmla="*/ 41271 h 196239"/>
                  <a:gd name="connsiteX0" fmla="*/ 0 w 635619"/>
                  <a:gd name="connsiteY0" fmla="*/ 181754 h 181754"/>
                  <a:gd name="connsiteX1" fmla="*/ 635619 w 635619"/>
                  <a:gd name="connsiteY1" fmla="*/ 142015 h 181754"/>
                  <a:gd name="connsiteX0" fmla="*/ 0 w 635619"/>
                  <a:gd name="connsiteY0" fmla="*/ 181754 h 181754"/>
                  <a:gd name="connsiteX1" fmla="*/ 635619 w 635619"/>
                  <a:gd name="connsiteY1" fmla="*/ 142015 h 181754"/>
                  <a:gd name="connsiteX0" fmla="*/ 7334 w 642953"/>
                  <a:gd name="connsiteY0" fmla="*/ 200804 h 200804"/>
                  <a:gd name="connsiteX1" fmla="*/ 0 w 642953"/>
                  <a:gd name="connsiteY1" fmla="*/ 174034 h 200804"/>
                  <a:gd name="connsiteX2" fmla="*/ 642953 w 642953"/>
                  <a:gd name="connsiteY2" fmla="*/ 161065 h 200804"/>
                  <a:gd name="connsiteX0" fmla="*/ 7334 w 642953"/>
                  <a:gd name="connsiteY0" fmla="*/ 147917 h 147917"/>
                  <a:gd name="connsiteX1" fmla="*/ 0 w 642953"/>
                  <a:gd name="connsiteY1" fmla="*/ 121147 h 147917"/>
                  <a:gd name="connsiteX2" fmla="*/ 642953 w 642953"/>
                  <a:gd name="connsiteY2" fmla="*/ 108178 h 147917"/>
                  <a:gd name="connsiteX0" fmla="*/ 0 w 642953"/>
                  <a:gd name="connsiteY0" fmla="*/ 121147 h 121147"/>
                  <a:gd name="connsiteX1" fmla="*/ 642953 w 642953"/>
                  <a:gd name="connsiteY1" fmla="*/ 108178 h 121147"/>
                  <a:gd name="connsiteX0" fmla="*/ 10782 w 653735"/>
                  <a:gd name="connsiteY0" fmla="*/ 121147 h 124723"/>
                  <a:gd name="connsiteX1" fmla="*/ 0 w 653735"/>
                  <a:gd name="connsiteY1" fmla="*/ 124723 h 124723"/>
                  <a:gd name="connsiteX2" fmla="*/ 653735 w 653735"/>
                  <a:gd name="connsiteY2" fmla="*/ 108178 h 124723"/>
                  <a:gd name="connsiteX0" fmla="*/ 10782 w 653735"/>
                  <a:gd name="connsiteY0" fmla="*/ 93921 h 97497"/>
                  <a:gd name="connsiteX1" fmla="*/ 0 w 653735"/>
                  <a:gd name="connsiteY1" fmla="*/ 97497 h 97497"/>
                  <a:gd name="connsiteX2" fmla="*/ 653735 w 653735"/>
                  <a:gd name="connsiteY2" fmla="*/ 80952 h 97497"/>
                  <a:gd name="connsiteX0" fmla="*/ 10782 w 594727"/>
                  <a:gd name="connsiteY0" fmla="*/ 164192 h 167768"/>
                  <a:gd name="connsiteX1" fmla="*/ 0 w 594727"/>
                  <a:gd name="connsiteY1" fmla="*/ 167768 h 167768"/>
                  <a:gd name="connsiteX2" fmla="*/ 594727 w 594727"/>
                  <a:gd name="connsiteY2" fmla="*/ 80786 h 167768"/>
                  <a:gd name="connsiteX0" fmla="*/ 10782 w 594727"/>
                  <a:gd name="connsiteY0" fmla="*/ 97668 h 101244"/>
                  <a:gd name="connsiteX1" fmla="*/ 0 w 594727"/>
                  <a:gd name="connsiteY1" fmla="*/ 101244 h 101244"/>
                  <a:gd name="connsiteX2" fmla="*/ 594727 w 594727"/>
                  <a:gd name="connsiteY2" fmla="*/ 14262 h 101244"/>
                  <a:gd name="connsiteX0" fmla="*/ 10782 w 594727"/>
                  <a:gd name="connsiteY0" fmla="*/ 97668 h 101244"/>
                  <a:gd name="connsiteX1" fmla="*/ 0 w 594727"/>
                  <a:gd name="connsiteY1" fmla="*/ 101244 h 101244"/>
                  <a:gd name="connsiteX2" fmla="*/ 594727 w 594727"/>
                  <a:gd name="connsiteY2" fmla="*/ 14262 h 101244"/>
                </a:gdLst>
                <a:ahLst/>
                <a:cxnLst>
                  <a:cxn ang="0">
                    <a:pos x="connsiteX0" y="connsiteY0"/>
                  </a:cxn>
                  <a:cxn ang="0">
                    <a:pos x="connsiteX1" y="connsiteY1"/>
                  </a:cxn>
                  <a:cxn ang="0">
                    <a:pos x="connsiteX2" y="connsiteY2"/>
                  </a:cxn>
                </a:cxnLst>
                <a:rect l="l" t="t" r="r" b="b"/>
                <a:pathLst>
                  <a:path w="594727" h="101244">
                    <a:moveTo>
                      <a:pt x="10782" y="97668"/>
                    </a:moveTo>
                    <a:lnTo>
                      <a:pt x="0" y="101244"/>
                    </a:lnTo>
                    <a:cubicBezTo>
                      <a:pt x="177690" y="35052"/>
                      <a:pt x="252171" y="0"/>
                      <a:pt x="594727" y="14262"/>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79BB1"/>
                  </a:solidFill>
                </a:endParaRPr>
              </a:p>
            </p:txBody>
          </p:sp>
          <p:sp>
            <p:nvSpPr>
              <p:cNvPr id="119" name="Freeform 118"/>
              <p:cNvSpPr/>
              <p:nvPr/>
            </p:nvSpPr>
            <p:spPr bwMode="gray">
              <a:xfrm rot="20556228">
                <a:off x="2879415" y="5046741"/>
                <a:ext cx="529565" cy="239217"/>
              </a:xfrm>
              <a:custGeom>
                <a:avLst/>
                <a:gdLst>
                  <a:gd name="connsiteX0" fmla="*/ 0 w 647272"/>
                  <a:gd name="connsiteY0" fmla="*/ 688368 h 688368"/>
                  <a:gd name="connsiteX1" fmla="*/ 647272 w 647272"/>
                  <a:gd name="connsiteY1" fmla="*/ 0 h 688368"/>
                  <a:gd name="connsiteX0" fmla="*/ 83885 w 731157"/>
                  <a:gd name="connsiteY0" fmla="*/ 688368 h 706970"/>
                  <a:gd name="connsiteX1" fmla="*/ 0 w 731157"/>
                  <a:gd name="connsiteY1" fmla="*/ 706970 h 706970"/>
                  <a:gd name="connsiteX2" fmla="*/ 731157 w 731157"/>
                  <a:gd name="connsiteY2" fmla="*/ 0 h 706970"/>
                  <a:gd name="connsiteX0" fmla="*/ 83885 w 731157"/>
                  <a:gd name="connsiteY0" fmla="*/ 688368 h 706970"/>
                  <a:gd name="connsiteX1" fmla="*/ 0 w 731157"/>
                  <a:gd name="connsiteY1" fmla="*/ 706970 h 706970"/>
                  <a:gd name="connsiteX2" fmla="*/ 731157 w 731157"/>
                  <a:gd name="connsiteY2" fmla="*/ 0 h 706970"/>
                  <a:gd name="connsiteX0" fmla="*/ 186547 w 833819"/>
                  <a:gd name="connsiteY0" fmla="*/ 688368 h 914139"/>
                  <a:gd name="connsiteX1" fmla="*/ 0 w 833819"/>
                  <a:gd name="connsiteY1" fmla="*/ 914139 h 914139"/>
                  <a:gd name="connsiteX2" fmla="*/ 833819 w 833819"/>
                  <a:gd name="connsiteY2" fmla="*/ 0 h 914139"/>
                  <a:gd name="connsiteX0" fmla="*/ 186547 w 833819"/>
                  <a:gd name="connsiteY0" fmla="*/ 688368 h 914139"/>
                  <a:gd name="connsiteX1" fmla="*/ 0 w 833819"/>
                  <a:gd name="connsiteY1" fmla="*/ 914139 h 914139"/>
                  <a:gd name="connsiteX2" fmla="*/ 833819 w 833819"/>
                  <a:gd name="connsiteY2" fmla="*/ 0 h 914139"/>
                  <a:gd name="connsiteX0" fmla="*/ 0 w 833819"/>
                  <a:gd name="connsiteY0" fmla="*/ 914139 h 914139"/>
                  <a:gd name="connsiteX1" fmla="*/ 833819 w 833819"/>
                  <a:gd name="connsiteY1" fmla="*/ 0 h 914139"/>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14731"/>
                  <a:gd name="connsiteY0" fmla="*/ 909832 h 918079"/>
                  <a:gd name="connsiteX1" fmla="*/ 0 w 814731"/>
                  <a:gd name="connsiteY1" fmla="*/ 918079 h 918079"/>
                  <a:gd name="connsiteX2" fmla="*/ 814731 w 814731"/>
                  <a:gd name="connsiteY2" fmla="*/ 0 h 918079"/>
                  <a:gd name="connsiteX0" fmla="*/ 0 w 813053"/>
                  <a:gd name="connsiteY0" fmla="*/ 909832 h 909833"/>
                  <a:gd name="connsiteX1" fmla="*/ 367986 w 813053"/>
                  <a:gd name="connsiteY1" fmla="*/ 482627 h 909833"/>
                  <a:gd name="connsiteX2" fmla="*/ 813053 w 813053"/>
                  <a:gd name="connsiteY2" fmla="*/ 0 h 909833"/>
                  <a:gd name="connsiteX0" fmla="*/ 0 w 445067"/>
                  <a:gd name="connsiteY0" fmla="*/ 482627 h 482627"/>
                  <a:gd name="connsiteX1" fmla="*/ 445067 w 445067"/>
                  <a:gd name="connsiteY1" fmla="*/ 0 h 482627"/>
                  <a:gd name="connsiteX0" fmla="*/ 0 w 520513"/>
                  <a:gd name="connsiteY0" fmla="*/ 470448 h 470448"/>
                  <a:gd name="connsiteX1" fmla="*/ 520513 w 520513"/>
                  <a:gd name="connsiteY1" fmla="*/ 0 h 470448"/>
                  <a:gd name="connsiteX0" fmla="*/ 0 w 520513"/>
                  <a:gd name="connsiteY0" fmla="*/ 470448 h 470448"/>
                  <a:gd name="connsiteX1" fmla="*/ 520513 w 520513"/>
                  <a:gd name="connsiteY1" fmla="*/ 0 h 470448"/>
                  <a:gd name="connsiteX0" fmla="*/ 0 w 520513"/>
                  <a:gd name="connsiteY0" fmla="*/ 470447 h 470447"/>
                  <a:gd name="connsiteX1" fmla="*/ 520513 w 520513"/>
                  <a:gd name="connsiteY1" fmla="*/ 0 h 470447"/>
                  <a:gd name="connsiteX0" fmla="*/ 0 w 453229"/>
                  <a:gd name="connsiteY0" fmla="*/ 595212 h 595213"/>
                  <a:gd name="connsiteX1" fmla="*/ 453229 w 453229"/>
                  <a:gd name="connsiteY1" fmla="*/ 0 h 595213"/>
                  <a:gd name="connsiteX0" fmla="*/ 0 w 453229"/>
                  <a:gd name="connsiteY0" fmla="*/ 595212 h 595212"/>
                  <a:gd name="connsiteX1" fmla="*/ 453229 w 453229"/>
                  <a:gd name="connsiteY1" fmla="*/ 0 h 595212"/>
                  <a:gd name="connsiteX0" fmla="*/ 0 w 453229"/>
                  <a:gd name="connsiteY0" fmla="*/ 595212 h 595212"/>
                  <a:gd name="connsiteX1" fmla="*/ 453229 w 453229"/>
                  <a:gd name="connsiteY1" fmla="*/ 0 h 595212"/>
                  <a:gd name="connsiteX0" fmla="*/ 0 w 1373998"/>
                  <a:gd name="connsiteY0" fmla="*/ 1702172 h 1702173"/>
                  <a:gd name="connsiteX1" fmla="*/ 1373998 w 1373998"/>
                  <a:gd name="connsiteY1" fmla="*/ 0 h 1702173"/>
                  <a:gd name="connsiteX0" fmla="*/ 0 w 1373998"/>
                  <a:gd name="connsiteY0" fmla="*/ 1702172 h 1702172"/>
                  <a:gd name="connsiteX1" fmla="*/ 1373998 w 1373998"/>
                  <a:gd name="connsiteY1" fmla="*/ 0 h 1702172"/>
                  <a:gd name="connsiteX0" fmla="*/ 0 w 1373998"/>
                  <a:gd name="connsiteY0" fmla="*/ 1702172 h 1702172"/>
                  <a:gd name="connsiteX1" fmla="*/ 1373998 w 1373998"/>
                  <a:gd name="connsiteY1" fmla="*/ 0 h 1702172"/>
                  <a:gd name="connsiteX0" fmla="*/ 0 w 1536577"/>
                  <a:gd name="connsiteY0" fmla="*/ 1850810 h 1850810"/>
                  <a:gd name="connsiteX1" fmla="*/ 706729 w 1536577"/>
                  <a:gd name="connsiteY1" fmla="*/ 797932 h 1850810"/>
                  <a:gd name="connsiteX2" fmla="*/ 1373998 w 1536577"/>
                  <a:gd name="connsiteY2" fmla="*/ 148638 h 1850810"/>
                  <a:gd name="connsiteX0" fmla="*/ 13658 w 843506"/>
                  <a:gd name="connsiteY0" fmla="*/ 797930 h 797930"/>
                  <a:gd name="connsiteX1" fmla="*/ 680927 w 843506"/>
                  <a:gd name="connsiteY1" fmla="*/ 148636 h 797930"/>
                  <a:gd name="connsiteX0" fmla="*/ 13658 w 835922"/>
                  <a:gd name="connsiteY0" fmla="*/ 822347 h 822347"/>
                  <a:gd name="connsiteX1" fmla="*/ 256125 w 835922"/>
                  <a:gd name="connsiteY1" fmla="*/ 562343 h 822347"/>
                  <a:gd name="connsiteX2" fmla="*/ 680927 w 835922"/>
                  <a:gd name="connsiteY2" fmla="*/ 173053 h 822347"/>
                  <a:gd name="connsiteX0" fmla="*/ 13658 w 835922"/>
                  <a:gd name="connsiteY0" fmla="*/ 822345 h 822345"/>
                  <a:gd name="connsiteX1" fmla="*/ 256125 w 835922"/>
                  <a:gd name="connsiteY1" fmla="*/ 562341 h 822345"/>
                  <a:gd name="connsiteX2" fmla="*/ 680927 w 835922"/>
                  <a:gd name="connsiteY2" fmla="*/ 173051 h 822345"/>
                  <a:gd name="connsiteX0" fmla="*/ 0 w 667270"/>
                  <a:gd name="connsiteY0" fmla="*/ 649294 h 649294"/>
                  <a:gd name="connsiteX1" fmla="*/ 667269 w 667270"/>
                  <a:gd name="connsiteY1" fmla="*/ 0 h 649294"/>
                  <a:gd name="connsiteX0" fmla="*/ 0 w 634533"/>
                  <a:gd name="connsiteY0" fmla="*/ 638479 h 638479"/>
                  <a:gd name="connsiteX1" fmla="*/ 634532 w 634533"/>
                  <a:gd name="connsiteY1" fmla="*/ 0 h 638479"/>
                  <a:gd name="connsiteX0" fmla="*/ 0 w 634532"/>
                  <a:gd name="connsiteY0" fmla="*/ 638479 h 638479"/>
                  <a:gd name="connsiteX1" fmla="*/ 634532 w 634532"/>
                  <a:gd name="connsiteY1" fmla="*/ 0 h 638479"/>
                  <a:gd name="connsiteX0" fmla="*/ 104 w 634636"/>
                  <a:gd name="connsiteY0" fmla="*/ 638479 h 638479"/>
                  <a:gd name="connsiteX1" fmla="*/ 8563 w 634636"/>
                  <a:gd name="connsiteY1" fmla="*/ 593380 h 638479"/>
                  <a:gd name="connsiteX2" fmla="*/ 634636 w 634636"/>
                  <a:gd name="connsiteY2" fmla="*/ 0 h 638479"/>
                  <a:gd name="connsiteX0" fmla="*/ 104 w 634636"/>
                  <a:gd name="connsiteY0" fmla="*/ 638479 h 638479"/>
                  <a:gd name="connsiteX1" fmla="*/ 8563 w 634636"/>
                  <a:gd name="connsiteY1" fmla="*/ 593380 h 638479"/>
                  <a:gd name="connsiteX2" fmla="*/ 634636 w 634636"/>
                  <a:gd name="connsiteY2" fmla="*/ 0 h 638479"/>
                  <a:gd name="connsiteX0" fmla="*/ 104 w 668741"/>
                  <a:gd name="connsiteY0" fmla="*/ 759744 h 759744"/>
                  <a:gd name="connsiteX1" fmla="*/ 42668 w 668741"/>
                  <a:gd name="connsiteY1" fmla="*/ 593380 h 759744"/>
                  <a:gd name="connsiteX2" fmla="*/ 668741 w 668741"/>
                  <a:gd name="connsiteY2" fmla="*/ 0 h 759744"/>
                  <a:gd name="connsiteX0" fmla="*/ 0 w 626073"/>
                  <a:gd name="connsiteY0" fmla="*/ 593380 h 593380"/>
                  <a:gd name="connsiteX1" fmla="*/ 626073 w 626073"/>
                  <a:gd name="connsiteY1" fmla="*/ 0 h 593380"/>
                  <a:gd name="connsiteX0" fmla="*/ 0 w 650628"/>
                  <a:gd name="connsiteY0" fmla="*/ 601492 h 601492"/>
                  <a:gd name="connsiteX1" fmla="*/ 650628 w 650628"/>
                  <a:gd name="connsiteY1" fmla="*/ 0 h 601492"/>
                </a:gdLst>
                <a:ahLst/>
                <a:cxnLst>
                  <a:cxn ang="0">
                    <a:pos x="connsiteX0" y="connsiteY0"/>
                  </a:cxn>
                  <a:cxn ang="0">
                    <a:pos x="connsiteX1" y="connsiteY1"/>
                  </a:cxn>
                </a:cxnLst>
                <a:rect l="l" t="t" r="r" b="b"/>
                <a:pathLst>
                  <a:path w="650628" h="601492">
                    <a:moveTo>
                      <a:pt x="0" y="601492"/>
                    </a:moveTo>
                    <a:cubicBezTo>
                      <a:pt x="156844" y="380278"/>
                      <a:pt x="259948" y="241072"/>
                      <a:pt x="650628" y="0"/>
                    </a:cubicBezTo>
                  </a:path>
                </a:pathLst>
              </a:custGeom>
              <a:ln w="57150" cap="rnd">
                <a:solidFill>
                  <a:srgbClr val="608AA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79BB1"/>
                  </a:solidFill>
                </a:endParaRPr>
              </a:p>
            </p:txBody>
          </p:sp>
        </p:grpSp>
        <p:sp>
          <p:nvSpPr>
            <p:cNvPr id="120" name="CIRCLE1"/>
            <p:cNvSpPr/>
            <p:nvPr/>
          </p:nvSpPr>
          <p:spPr bwMode="gray">
            <a:xfrm>
              <a:off x="3929551" y="4401942"/>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1</a:t>
              </a:r>
            </a:p>
          </p:txBody>
        </p:sp>
      </p:grpSp>
      <p:cxnSp>
        <p:nvCxnSpPr>
          <p:cNvPr id="78" name="gr1 ipad"/>
          <p:cNvCxnSpPr/>
          <p:nvPr/>
        </p:nvCxnSpPr>
        <p:spPr bwMode="gray">
          <a:xfrm rot="5400000">
            <a:off x="805666" y="5537770"/>
            <a:ext cx="2137025"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79" name="gr2 ipad"/>
          <p:cNvCxnSpPr/>
          <p:nvPr/>
        </p:nvCxnSpPr>
        <p:spPr bwMode="gray">
          <a:xfrm rot="10800000">
            <a:off x="1905000" y="6553200"/>
            <a:ext cx="685800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2" name="gr3 ipad"/>
          <p:cNvCxnSpPr/>
          <p:nvPr/>
        </p:nvCxnSpPr>
        <p:spPr bwMode="gray">
          <a:xfrm rot="5400000">
            <a:off x="8090898" y="5870826"/>
            <a:ext cx="1344204"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105" name="iPad" descr="Ipad1.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bwMode="gray">
          <a:xfrm>
            <a:off x="1676400" y="3869251"/>
            <a:ext cx="687995" cy="538491"/>
          </a:xfrm>
          <a:prstGeom prst="rect">
            <a:avLst/>
          </a:prstGeom>
        </p:spPr>
      </p:pic>
      <p:pic>
        <p:nvPicPr>
          <p:cNvPr id="106" name="Smartphone" descr="Smartphone2.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bwMode="gray">
          <a:xfrm>
            <a:off x="2032261" y="4561947"/>
            <a:ext cx="332134" cy="601431"/>
          </a:xfrm>
          <a:prstGeom prst="rect">
            <a:avLst/>
          </a:prstGeom>
        </p:spPr>
      </p:pic>
      <p:pic>
        <p:nvPicPr>
          <p:cNvPr id="107" name="Rays2" descr="Airwaves.png"/>
          <p:cNvPicPr>
            <a:picLocks noChangeAspect="1"/>
          </p:cNvPicPr>
          <p:nvPr/>
        </p:nvPicPr>
        <p:blipFill>
          <a:blip r:embed="rId18" cstate="email">
            <a:lum bright="1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2281528" y="3734393"/>
            <a:ext cx="226730" cy="235128"/>
          </a:xfrm>
          <a:prstGeom prst="rect">
            <a:avLst/>
          </a:prstGeom>
          <a:noFill/>
          <a:ln>
            <a:noFill/>
          </a:ln>
          <a:effectLst/>
        </p:spPr>
      </p:pic>
      <p:pic>
        <p:nvPicPr>
          <p:cNvPr id="108" name="Rays1" descr="Airwaves.png"/>
          <p:cNvPicPr>
            <a:picLocks noChangeAspect="1"/>
          </p:cNvPicPr>
          <p:nvPr/>
        </p:nvPicPr>
        <p:blipFill>
          <a:blip r:embed="rId18" cstate="email">
            <a:lum bright="1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2281528" y="4450137"/>
            <a:ext cx="226730" cy="235128"/>
          </a:xfrm>
          <a:prstGeom prst="rect">
            <a:avLst/>
          </a:prstGeom>
          <a:noFill/>
          <a:ln>
            <a:noFill/>
          </a:ln>
          <a:effectLst/>
        </p:spPr>
      </p:pic>
      <p:cxnSp>
        <p:nvCxnSpPr>
          <p:cNvPr id="90" name="green iPad"/>
          <p:cNvCxnSpPr/>
          <p:nvPr/>
        </p:nvCxnSpPr>
        <p:spPr bwMode="gray">
          <a:xfrm>
            <a:off x="2431228" y="4223544"/>
            <a:ext cx="1783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92" name="green phone"/>
          <p:cNvSpPr>
            <a:spLocks/>
          </p:cNvSpPr>
          <p:nvPr/>
        </p:nvSpPr>
        <p:spPr bwMode="gray">
          <a:xfrm>
            <a:off x="2431228" y="4314055"/>
            <a:ext cx="1755775" cy="473075"/>
          </a:xfrm>
          <a:custGeom>
            <a:avLst/>
            <a:gdLst/>
            <a:ahLst/>
            <a:cxnLst>
              <a:cxn ang="0">
                <a:pos x="0" y="298"/>
              </a:cxn>
              <a:cxn ang="0">
                <a:pos x="384" y="298"/>
              </a:cxn>
              <a:cxn ang="0">
                <a:pos x="1106" y="0"/>
              </a:cxn>
            </a:cxnLst>
            <a:rect l="0" t="0" r="r" b="b"/>
            <a:pathLst>
              <a:path w="1106" h="298">
                <a:moveTo>
                  <a:pt x="0" y="298"/>
                </a:moveTo>
                <a:lnTo>
                  <a:pt x="384" y="298"/>
                </a:lnTo>
                <a:lnTo>
                  <a:pt x="1106" y="0"/>
                </a:lnTo>
              </a:path>
            </a:pathLst>
          </a:cu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dirty="0"/>
          </a:p>
        </p:txBody>
      </p:sp>
      <p:sp>
        <p:nvSpPr>
          <p:cNvPr id="93" name="checkmark1"/>
          <p:cNvSpPr/>
          <p:nvPr/>
        </p:nvSpPr>
        <p:spPr bwMode="gray">
          <a:xfrm>
            <a:off x="2590800" y="3872786"/>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sp>
        <p:nvSpPr>
          <p:cNvPr id="95" name="checkmark2"/>
          <p:cNvSpPr/>
          <p:nvPr/>
        </p:nvSpPr>
        <p:spPr bwMode="gray">
          <a:xfrm>
            <a:off x="2590800" y="4424581"/>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cxnSp>
        <p:nvCxnSpPr>
          <p:cNvPr id="123" name="gr1 phone"/>
          <p:cNvCxnSpPr/>
          <p:nvPr/>
        </p:nvCxnSpPr>
        <p:spPr bwMode="gray">
          <a:xfrm rot="5400000">
            <a:off x="1666124" y="5739830"/>
            <a:ext cx="106680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27" name="gr2 phone"/>
          <p:cNvCxnSpPr/>
          <p:nvPr/>
        </p:nvCxnSpPr>
        <p:spPr bwMode="gray">
          <a:xfrm rot="10800000">
            <a:off x="2133600" y="6334874"/>
            <a:ext cx="647700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28" name="gr3 phone"/>
          <p:cNvCxnSpPr/>
          <p:nvPr/>
        </p:nvCxnSpPr>
        <p:spPr bwMode="gray">
          <a:xfrm rot="5400000">
            <a:off x="8039100" y="5701730"/>
            <a:ext cx="114300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37" name="green2b"/>
          <p:cNvCxnSpPr/>
          <p:nvPr/>
        </p:nvCxnSpPr>
        <p:spPr bwMode="gray">
          <a:xfrm rot="10800000">
            <a:off x="4423721" y="1452287"/>
            <a:ext cx="4160904"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38" name="green1b"/>
          <p:cNvCxnSpPr/>
          <p:nvPr/>
        </p:nvCxnSpPr>
        <p:spPr bwMode="gray">
          <a:xfrm rot="5400000">
            <a:off x="6967897" y="3143922"/>
            <a:ext cx="33832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9" name="network"/>
          <p:cNvGrpSpPr/>
          <p:nvPr/>
        </p:nvGrpSpPr>
        <p:grpSpPr bwMode="gray">
          <a:xfrm>
            <a:off x="131669" y="71918"/>
            <a:ext cx="2038047" cy="1117866"/>
            <a:chOff x="131669" y="71918"/>
            <a:chExt cx="2038047" cy="1117866"/>
          </a:xfrm>
        </p:grpSpPr>
        <p:pic>
          <p:nvPicPr>
            <p:cNvPr id="56" name="Picture 55" descr="Datacenter1-switch2.png"/>
            <p:cNvPicPr>
              <a:picLocks noChangeAspect="1"/>
            </p:cNvPicPr>
            <p:nvPr/>
          </p:nvPicPr>
          <p:blipFill>
            <a:blip r:embed="rId19"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60" name="Picture 59" descr="Datacenter1a.png"/>
            <p:cNvPicPr>
              <a:picLocks noChangeAspect="1"/>
            </p:cNvPicPr>
            <p:nvPr/>
          </p:nvPicPr>
          <p:blipFill>
            <a:blip r:embed="rId20"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grpSp>
          <p:nvGrpSpPr>
            <p:cNvPr id="10" name="Group 82"/>
            <p:cNvGrpSpPr/>
            <p:nvPr/>
          </p:nvGrpSpPr>
          <p:grpSpPr bwMode="gray">
            <a:xfrm>
              <a:off x="131669" y="181991"/>
              <a:ext cx="802474" cy="1007793"/>
              <a:chOff x="131669" y="181991"/>
              <a:chExt cx="802474" cy="1007793"/>
            </a:xfrm>
          </p:grpSpPr>
          <p:pic>
            <p:nvPicPr>
              <p:cNvPr id="62" name="Picture 61" descr="Datacenter1a.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bwMode="gray">
              <a:xfrm>
                <a:off x="359594" y="181991"/>
                <a:ext cx="574549" cy="829658"/>
              </a:xfrm>
              <a:prstGeom prst="rect">
                <a:avLst/>
              </a:prstGeom>
            </p:spPr>
          </p:pic>
          <p:pic>
            <p:nvPicPr>
              <p:cNvPr id="64" name="Picture 63" descr="Datacenter1-switch1.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bwMode="gray">
              <a:xfrm>
                <a:off x="131669" y="785986"/>
                <a:ext cx="343460" cy="403798"/>
              </a:xfrm>
              <a:prstGeom prst="rect">
                <a:avLst/>
              </a:prstGeom>
            </p:spPr>
          </p:pic>
        </p:grpSp>
        <p:sp>
          <p:nvSpPr>
            <p:cNvPr id="115" name="TextBox 114"/>
            <p:cNvSpPr txBox="1"/>
            <p:nvPr/>
          </p:nvSpPr>
          <p:spPr bwMode="gray">
            <a:xfrm>
              <a:off x="1714463" y="90101"/>
              <a:ext cx="455253" cy="138499"/>
            </a:xfrm>
            <a:prstGeom prst="rect">
              <a:avLst/>
            </a:prstGeom>
            <a:noFill/>
          </p:spPr>
          <p:txBody>
            <a:bodyPr wrap="none" lIns="0" tIns="0" rIns="0" bIns="0" rtlCol="0" anchor="ctr" anchorCtr="0">
              <a:spAutoFit/>
            </a:bodyPr>
            <a:lstStyle/>
            <a:p>
              <a:pPr algn="ctr"/>
              <a:r>
                <a:rPr lang="en-US" sz="900" b="1" dirty="0" smtClean="0">
                  <a:solidFill>
                    <a:srgbClr val="214153"/>
                  </a:solidFill>
                </a:rPr>
                <a:t>Network</a:t>
              </a:r>
              <a:endParaRPr lang="en-US" sz="900" b="1" dirty="0">
                <a:solidFill>
                  <a:srgbClr val="214153"/>
                </a:solidFill>
              </a:endParaRPr>
            </a:p>
          </p:txBody>
        </p:sp>
      </p:grpSp>
      <p:pic>
        <p:nvPicPr>
          <p:cNvPr id="109" name="Picture 108" descr="wla422-432-522.png"/>
          <p:cNvPicPr>
            <a:picLocks noChangeAspect="1"/>
          </p:cNvPicPr>
          <p:nvPr/>
        </p:nvPicPr>
        <p:blipFill>
          <a:blip r:embed="rId23" cstate="print"/>
          <a:stretch>
            <a:fillRect/>
          </a:stretch>
        </p:blipFill>
        <p:spPr bwMode="gray">
          <a:xfrm>
            <a:off x="8427664" y="4649852"/>
            <a:ext cx="531808" cy="585216"/>
          </a:xfrm>
          <a:prstGeom prst="rect">
            <a:avLst/>
          </a:prstGeom>
        </p:spPr>
      </p:pic>
      <p:grpSp>
        <p:nvGrpSpPr>
          <p:cNvPr id="11" name="rays router"/>
          <p:cNvGrpSpPr/>
          <p:nvPr/>
        </p:nvGrpSpPr>
        <p:grpSpPr bwMode="gray">
          <a:xfrm>
            <a:off x="4173379" y="3794856"/>
            <a:ext cx="639703" cy="235128"/>
            <a:chOff x="4152439" y="3794856"/>
            <a:chExt cx="639703" cy="235128"/>
          </a:xfrm>
        </p:grpSpPr>
        <p:pic>
          <p:nvPicPr>
            <p:cNvPr id="104" name="rays router" descr="Airwaves.png"/>
            <p:cNvPicPr>
              <a:picLocks noChangeAspect="1"/>
            </p:cNvPicPr>
            <p:nvPr/>
          </p:nvPicPr>
          <p:blipFill>
            <a:blip r:embed="rId15"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bwMode="gray">
            <a:xfrm>
              <a:off x="4152439" y="3794856"/>
              <a:ext cx="226731" cy="235128"/>
            </a:xfrm>
            <a:prstGeom prst="rect">
              <a:avLst/>
            </a:prstGeom>
            <a:noFill/>
            <a:ln>
              <a:noFill/>
            </a:ln>
            <a:effectLst/>
          </p:spPr>
        </p:pic>
        <p:pic>
          <p:nvPicPr>
            <p:cNvPr id="110" name="rays router" descr="Airwaves.png"/>
            <p:cNvPicPr>
              <a:picLocks noChangeAspect="1"/>
            </p:cNvPicPr>
            <p:nvPr/>
          </p:nvPicPr>
          <p:blipFill>
            <a:blip r:embed="rId15"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bwMode="gray">
            <a:xfrm flipH="1">
              <a:off x="4565411" y="3794856"/>
              <a:ext cx="226731" cy="235128"/>
            </a:xfrm>
            <a:prstGeom prst="rect">
              <a:avLst/>
            </a:prstGeom>
            <a:noFill/>
            <a:ln>
              <a:noFill/>
            </a:ln>
            <a:effectLst/>
          </p:spPr>
        </p:pic>
      </p:grpSp>
      <p:pic>
        <p:nvPicPr>
          <p:cNvPr id="102" name="router" descr="wla422-432-522.png"/>
          <p:cNvPicPr>
            <a:picLocks noChangeAspect="1"/>
          </p:cNvPicPr>
          <p:nvPr/>
        </p:nvPicPr>
        <p:blipFill>
          <a:blip r:embed="rId23" cstate="print"/>
          <a:stretch>
            <a:fillRect/>
          </a:stretch>
        </p:blipFill>
        <p:spPr bwMode="gray">
          <a:xfrm>
            <a:off x="4215384" y="3849624"/>
            <a:ext cx="531808" cy="585216"/>
          </a:xfrm>
          <a:prstGeom prst="rect">
            <a:avLst/>
          </a:prstGeom>
        </p:spPr>
      </p:pic>
      <p:sp>
        <p:nvSpPr>
          <p:cNvPr id="84" name="TextBox 83"/>
          <p:cNvSpPr txBox="1"/>
          <p:nvPr/>
        </p:nvSpPr>
        <p:spPr>
          <a:xfrm>
            <a:off x="71352" y="1598119"/>
            <a:ext cx="5314275" cy="1200329"/>
          </a:xfrm>
          <a:prstGeom prst="rect">
            <a:avLst/>
          </a:prstGeom>
          <a:noFill/>
        </p:spPr>
        <p:txBody>
          <a:bodyPr wrap="none" rtlCol="0">
            <a:spAutoFit/>
          </a:bodyPr>
          <a:lstStyle/>
          <a:p>
            <a:pPr marL="285750" indent="-285750">
              <a:buFont typeface="Arial"/>
              <a:buChar char="•"/>
            </a:pPr>
            <a:r>
              <a:rPr lang="en-US" b="1" dirty="0"/>
              <a:t>Coordinated Threat Control</a:t>
            </a:r>
          </a:p>
          <a:p>
            <a:pPr marL="285750" indent="-285750">
              <a:buFont typeface="Arial"/>
              <a:buChar char="•"/>
            </a:pPr>
            <a:r>
              <a:rPr lang="en-US" b="1" dirty="0" smtClean="0"/>
              <a:t>Wireless – scalability, simplicity, automation</a:t>
            </a:r>
          </a:p>
          <a:p>
            <a:pPr marL="285750" indent="-285750">
              <a:buFont typeface="Arial"/>
              <a:buChar char="•"/>
            </a:pPr>
            <a:r>
              <a:rPr lang="en-US" b="1" dirty="0"/>
              <a:t>M</a:t>
            </a:r>
            <a:r>
              <a:rPr lang="en-US" b="1" dirty="0" smtClean="0"/>
              <a:t>anaging congestion</a:t>
            </a:r>
          </a:p>
          <a:p>
            <a:pPr marL="285750" indent="-285750">
              <a:buFont typeface="Arial"/>
              <a:buChar char="•"/>
            </a:pPr>
            <a:r>
              <a:rPr lang="en-US" b="1" dirty="0" smtClean="0">
                <a:solidFill>
                  <a:schemeClr val="accent1"/>
                </a:solidFill>
              </a:rPr>
              <a:t>Next – Simplifying the wired network</a:t>
            </a:r>
            <a:endParaRPr lang="en-US" b="1" dirty="0">
              <a:solidFill>
                <a:schemeClr val="accent1"/>
              </a:solidFill>
            </a:endParaRPr>
          </a:p>
        </p:txBody>
      </p:sp>
    </p:spTree>
    <p:extLst>
      <p:ext uri="{BB962C8B-B14F-4D97-AF65-F5344CB8AC3E}">
        <p14:creationId xmlns:p14="http://schemas.microsoft.com/office/powerpoint/2010/main" val="14894009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hold" nodeType="with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400" fill="hold"/>
                                        <p:tgtEl>
                                          <p:spTgt spid="107"/>
                                        </p:tgtEl>
                                        <p:attrNameLst>
                                          <p:attrName>ppt_w</p:attrName>
                                        </p:attrNameLst>
                                      </p:cBhvr>
                                      <p:tavLst>
                                        <p:tav tm="0">
                                          <p:val>
                                            <p:fltVal val="0"/>
                                          </p:val>
                                        </p:tav>
                                        <p:tav tm="100000">
                                          <p:val>
                                            <p:strVal val="#ppt_w"/>
                                          </p:val>
                                        </p:tav>
                                      </p:tavLst>
                                    </p:anim>
                                    <p:anim calcmode="lin" valueType="num">
                                      <p:cBhvr>
                                        <p:cTn id="8" dur="400" fill="hold"/>
                                        <p:tgtEl>
                                          <p:spTgt spid="107"/>
                                        </p:tgtEl>
                                        <p:attrNameLst>
                                          <p:attrName>ppt_h</p:attrName>
                                        </p:attrNameLst>
                                      </p:cBhvr>
                                      <p:tavLst>
                                        <p:tav tm="0">
                                          <p:val>
                                            <p:fltVal val="0"/>
                                          </p:val>
                                        </p:tav>
                                        <p:tav tm="100000">
                                          <p:val>
                                            <p:strVal val="#ppt_h"/>
                                          </p:val>
                                        </p:tav>
                                      </p:tavLst>
                                    </p:anim>
                                    <p:animEffect transition="in" filter="fade">
                                      <p:cBhvr>
                                        <p:cTn id="9" dur="400"/>
                                        <p:tgtEl>
                                          <p:spTgt spid="107"/>
                                        </p:tgtEl>
                                      </p:cBhvr>
                                    </p:animEffect>
                                  </p:childTnLst>
                                </p:cTn>
                              </p:par>
                              <p:par>
                                <p:cTn id="10" presetID="53" presetClass="entr" presetSubtype="0" repeatCount="indefinite" fill="hold" nodeType="withEffect">
                                  <p:stCondLst>
                                    <p:cond delay="0"/>
                                  </p:stCondLst>
                                  <p:childTnLst>
                                    <p:set>
                                      <p:cBhvr>
                                        <p:cTn id="11" dur="1" fill="hold">
                                          <p:stCondLst>
                                            <p:cond delay="0"/>
                                          </p:stCondLst>
                                        </p:cTn>
                                        <p:tgtEl>
                                          <p:spTgt spid="108"/>
                                        </p:tgtEl>
                                        <p:attrNameLst>
                                          <p:attrName>style.visibility</p:attrName>
                                        </p:attrNameLst>
                                      </p:cBhvr>
                                      <p:to>
                                        <p:strVal val="visible"/>
                                      </p:to>
                                    </p:set>
                                    <p:anim calcmode="lin" valueType="num">
                                      <p:cBhvr>
                                        <p:cTn id="12" dur="400" fill="hold"/>
                                        <p:tgtEl>
                                          <p:spTgt spid="108"/>
                                        </p:tgtEl>
                                        <p:attrNameLst>
                                          <p:attrName>ppt_w</p:attrName>
                                        </p:attrNameLst>
                                      </p:cBhvr>
                                      <p:tavLst>
                                        <p:tav tm="0">
                                          <p:val>
                                            <p:fltVal val="0"/>
                                          </p:val>
                                        </p:tav>
                                        <p:tav tm="100000">
                                          <p:val>
                                            <p:strVal val="#ppt_w"/>
                                          </p:val>
                                        </p:tav>
                                      </p:tavLst>
                                    </p:anim>
                                    <p:anim calcmode="lin" valueType="num">
                                      <p:cBhvr>
                                        <p:cTn id="13" dur="400" fill="hold"/>
                                        <p:tgtEl>
                                          <p:spTgt spid="108"/>
                                        </p:tgtEl>
                                        <p:attrNameLst>
                                          <p:attrName>ppt_h</p:attrName>
                                        </p:attrNameLst>
                                      </p:cBhvr>
                                      <p:tavLst>
                                        <p:tav tm="0">
                                          <p:val>
                                            <p:fltVal val="0"/>
                                          </p:val>
                                        </p:tav>
                                        <p:tav tm="100000">
                                          <p:val>
                                            <p:strVal val="#ppt_h"/>
                                          </p:val>
                                        </p:tav>
                                      </p:tavLst>
                                    </p:anim>
                                    <p:animEffect transition="in" filter="fade">
                                      <p:cBhvr>
                                        <p:cTn id="14" dur="400"/>
                                        <p:tgtEl>
                                          <p:spTgt spid="108"/>
                                        </p:tgtEl>
                                      </p:cBhvr>
                                    </p:animEffect>
                                  </p:childTnLst>
                                </p:cTn>
                              </p:par>
                            </p:childTnLst>
                          </p:cTn>
                        </p:par>
                        <p:par>
                          <p:cTn id="15" fill="hold">
                            <p:stCondLst>
                              <p:cond delay="400"/>
                            </p:stCondLst>
                            <p:childTnLst>
                              <p:par>
                                <p:cTn id="16" presetID="22" presetClass="entr" presetSubtype="8"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53" presetClass="entr" presetSubtype="0" fill="hold" grpId="0" nodeType="withEffect">
                                  <p:stCondLst>
                                    <p:cond delay="200"/>
                                  </p:stCondLst>
                                  <p:childTnLst>
                                    <p:set>
                                      <p:cBhvr>
                                        <p:cTn id="20" dur="1" fill="hold">
                                          <p:stCondLst>
                                            <p:cond delay="0"/>
                                          </p:stCondLst>
                                        </p:cTn>
                                        <p:tgtEl>
                                          <p:spTgt spid="81"/>
                                        </p:tgtEl>
                                        <p:attrNameLst>
                                          <p:attrName>style.visibility</p:attrName>
                                        </p:attrNameLst>
                                      </p:cBhvr>
                                      <p:to>
                                        <p:strVal val="visible"/>
                                      </p:to>
                                    </p:set>
                                    <p:anim calcmode="lin" valueType="num">
                                      <p:cBhvr>
                                        <p:cTn id="21" dur="500" fill="hold"/>
                                        <p:tgtEl>
                                          <p:spTgt spid="81"/>
                                        </p:tgtEl>
                                        <p:attrNameLst>
                                          <p:attrName>ppt_w</p:attrName>
                                        </p:attrNameLst>
                                      </p:cBhvr>
                                      <p:tavLst>
                                        <p:tav tm="0">
                                          <p:val>
                                            <p:fltVal val="0"/>
                                          </p:val>
                                        </p:tav>
                                        <p:tav tm="100000">
                                          <p:val>
                                            <p:strVal val="#ppt_w"/>
                                          </p:val>
                                        </p:tav>
                                      </p:tavLst>
                                    </p:anim>
                                    <p:anim calcmode="lin" valueType="num">
                                      <p:cBhvr>
                                        <p:cTn id="22" dur="500" fill="hold"/>
                                        <p:tgtEl>
                                          <p:spTgt spid="81"/>
                                        </p:tgtEl>
                                        <p:attrNameLst>
                                          <p:attrName>ppt_h</p:attrName>
                                        </p:attrNameLst>
                                      </p:cBhvr>
                                      <p:tavLst>
                                        <p:tav tm="0">
                                          <p:val>
                                            <p:fltVal val="0"/>
                                          </p:val>
                                        </p:tav>
                                        <p:tav tm="100000">
                                          <p:val>
                                            <p:strVal val="#ppt_h"/>
                                          </p:val>
                                        </p:tav>
                                      </p:tavLst>
                                    </p:anim>
                                    <p:animEffect transition="in" filter="fade">
                                      <p:cBhvr>
                                        <p:cTn id="23" dur="500"/>
                                        <p:tgtEl>
                                          <p:spTgt spid="81"/>
                                        </p:tgtEl>
                                      </p:cBhvr>
                                    </p:animEffect>
                                  </p:childTnLst>
                                </p:cTn>
                              </p:par>
                              <p:par>
                                <p:cTn id="24" presetID="10" presetClass="entr" presetSubtype="0" fill="hold" nodeType="withEffect">
                                  <p:stCondLst>
                                    <p:cond delay="200"/>
                                  </p:stCondLst>
                                  <p:childTnLst>
                                    <p:set>
                                      <p:cBhvr>
                                        <p:cTn id="25" dur="1" fill="hold">
                                          <p:stCondLst>
                                            <p:cond delay="0"/>
                                          </p:stCondLst>
                                        </p:cTn>
                                        <p:tgtEl>
                                          <p:spTgt spid="109"/>
                                        </p:tgtEl>
                                        <p:attrNameLst>
                                          <p:attrName>style.visibility</p:attrName>
                                        </p:attrNameLst>
                                      </p:cBhvr>
                                      <p:to>
                                        <p:strVal val="visible"/>
                                      </p:to>
                                    </p:set>
                                    <p:animEffect transition="in" filter="fade">
                                      <p:cBhvr>
                                        <p:cTn id="26" dur="500"/>
                                        <p:tgtEl>
                                          <p:spTgt spid="109"/>
                                        </p:tgtEl>
                                      </p:cBhvr>
                                    </p:animEffect>
                                  </p:childTnLst>
                                </p:cTn>
                              </p:par>
                            </p:childTnLst>
                          </p:cTn>
                        </p:par>
                        <p:par>
                          <p:cTn id="27" fill="hold">
                            <p:stCondLst>
                              <p:cond delay="1100"/>
                            </p:stCondLst>
                            <p:childTnLst>
                              <p:par>
                                <p:cTn id="28" presetID="53" presetClass="entr" presetSubtype="0" repeatCount="indefinite"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400" fill="hold"/>
                                        <p:tgtEl>
                                          <p:spTgt spid="6"/>
                                        </p:tgtEl>
                                        <p:attrNameLst>
                                          <p:attrName>ppt_w</p:attrName>
                                        </p:attrNameLst>
                                      </p:cBhvr>
                                      <p:tavLst>
                                        <p:tav tm="0">
                                          <p:val>
                                            <p:fltVal val="0"/>
                                          </p:val>
                                        </p:tav>
                                        <p:tav tm="100000">
                                          <p:val>
                                            <p:strVal val="#ppt_w"/>
                                          </p:val>
                                        </p:tav>
                                      </p:tavLst>
                                    </p:anim>
                                    <p:anim calcmode="lin" valueType="num">
                                      <p:cBhvr>
                                        <p:cTn id="31" dur="400" fill="hold"/>
                                        <p:tgtEl>
                                          <p:spTgt spid="6"/>
                                        </p:tgtEl>
                                        <p:attrNameLst>
                                          <p:attrName>ppt_h</p:attrName>
                                        </p:attrNameLst>
                                      </p:cBhvr>
                                      <p:tavLst>
                                        <p:tav tm="0">
                                          <p:val>
                                            <p:fltVal val="0"/>
                                          </p:val>
                                        </p:tav>
                                        <p:tav tm="100000">
                                          <p:val>
                                            <p:strVal val="#ppt_h"/>
                                          </p:val>
                                        </p:tav>
                                      </p:tavLst>
                                    </p:anim>
                                    <p:animEffect transition="in" filter="fade">
                                      <p:cBhvr>
                                        <p:cTn id="32" dur="400"/>
                                        <p:tgtEl>
                                          <p:spTgt spid="6"/>
                                        </p:tgtEl>
                                      </p:cBhvr>
                                    </p:animEffect>
                                  </p:childTnLst>
                                </p:cTn>
                              </p:par>
                            </p:childTnLst>
                          </p:cTn>
                        </p:par>
                        <p:par>
                          <p:cTn id="33" fill="hold">
                            <p:stCondLst>
                              <p:cond delay="1500"/>
                            </p:stCondLst>
                            <p:childTnLst>
                              <p:par>
                                <p:cTn id="34" presetID="22" presetClass="entr" presetSubtype="1" fill="hold" nodeType="afterEffect">
                                  <p:stCondLst>
                                    <p:cond delay="1000"/>
                                  </p:stCondLst>
                                  <p:childTnLst>
                                    <p:set>
                                      <p:cBhvr>
                                        <p:cTn id="35" dur="1" fill="hold">
                                          <p:stCondLst>
                                            <p:cond delay="0"/>
                                          </p:stCondLst>
                                        </p:cTn>
                                        <p:tgtEl>
                                          <p:spTgt spid="78"/>
                                        </p:tgtEl>
                                        <p:attrNameLst>
                                          <p:attrName>style.visibility</p:attrName>
                                        </p:attrNameLst>
                                      </p:cBhvr>
                                      <p:to>
                                        <p:strVal val="visible"/>
                                      </p:to>
                                    </p:set>
                                    <p:animEffect transition="in" filter="wipe(up)">
                                      <p:cBhvr>
                                        <p:cTn id="36" dur="1000"/>
                                        <p:tgtEl>
                                          <p:spTgt spid="78"/>
                                        </p:tgtEl>
                                      </p:cBhvr>
                                    </p:animEffect>
                                  </p:childTnLst>
                                </p:cTn>
                              </p:par>
                              <p:par>
                                <p:cTn id="37" presetID="22" presetClass="exit" presetSubtype="2" fill="hold" nodeType="withEffect">
                                  <p:stCondLst>
                                    <p:cond delay="1000"/>
                                  </p:stCondLst>
                                  <p:childTnLst>
                                    <p:animEffect transition="out" filter="wipe(right)">
                                      <p:cBhvr>
                                        <p:cTn id="38" dur="1000"/>
                                        <p:tgtEl>
                                          <p:spTgt spid="90"/>
                                        </p:tgtEl>
                                      </p:cBhvr>
                                    </p:animEffect>
                                    <p:set>
                                      <p:cBhvr>
                                        <p:cTn id="39" dur="1" fill="hold">
                                          <p:stCondLst>
                                            <p:cond delay="999"/>
                                          </p:stCondLst>
                                        </p:cTn>
                                        <p:tgtEl>
                                          <p:spTgt spid="90"/>
                                        </p:tgtEl>
                                        <p:attrNameLst>
                                          <p:attrName>style.visibility</p:attrName>
                                        </p:attrNameLst>
                                      </p:cBhvr>
                                      <p:to>
                                        <p:strVal val="hidden"/>
                                      </p:to>
                                    </p:set>
                                  </p:childTnLst>
                                </p:cTn>
                              </p:par>
                              <p:par>
                                <p:cTn id="40" presetID="22" presetClass="exit" presetSubtype="2" fill="hold" grpId="0" nodeType="withEffect">
                                  <p:stCondLst>
                                    <p:cond delay="1000"/>
                                  </p:stCondLst>
                                  <p:childTnLst>
                                    <p:animEffect transition="out" filter="wipe(right)">
                                      <p:cBhvr>
                                        <p:cTn id="41" dur="1000"/>
                                        <p:tgtEl>
                                          <p:spTgt spid="92"/>
                                        </p:tgtEl>
                                      </p:cBhvr>
                                    </p:animEffect>
                                    <p:set>
                                      <p:cBhvr>
                                        <p:cTn id="42" dur="1" fill="hold">
                                          <p:stCondLst>
                                            <p:cond delay="999"/>
                                          </p:stCondLst>
                                        </p:cTn>
                                        <p:tgtEl>
                                          <p:spTgt spid="92"/>
                                        </p:tgtEl>
                                        <p:attrNameLst>
                                          <p:attrName>style.visibility</p:attrName>
                                        </p:attrNameLst>
                                      </p:cBhvr>
                                      <p:to>
                                        <p:strVal val="hidden"/>
                                      </p:to>
                                    </p:set>
                                  </p:childTnLst>
                                </p:cTn>
                              </p:par>
                              <p:par>
                                <p:cTn id="43" presetID="22" presetClass="entr" presetSubtype="1" fill="hold" nodeType="withEffect">
                                  <p:stCondLst>
                                    <p:cond delay="1000"/>
                                  </p:stCondLst>
                                  <p:childTnLst>
                                    <p:set>
                                      <p:cBhvr>
                                        <p:cTn id="44" dur="1" fill="hold">
                                          <p:stCondLst>
                                            <p:cond delay="0"/>
                                          </p:stCondLst>
                                        </p:cTn>
                                        <p:tgtEl>
                                          <p:spTgt spid="123"/>
                                        </p:tgtEl>
                                        <p:attrNameLst>
                                          <p:attrName>style.visibility</p:attrName>
                                        </p:attrNameLst>
                                      </p:cBhvr>
                                      <p:to>
                                        <p:strVal val="visible"/>
                                      </p:to>
                                    </p:set>
                                    <p:animEffect transition="in" filter="wipe(up)">
                                      <p:cBhvr>
                                        <p:cTn id="45" dur="1000"/>
                                        <p:tgtEl>
                                          <p:spTgt spid="123"/>
                                        </p:tgtEl>
                                      </p:cBhvr>
                                    </p:animEffect>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79"/>
                                        </p:tgtEl>
                                        <p:attrNameLst>
                                          <p:attrName>style.visibility</p:attrName>
                                        </p:attrNameLst>
                                      </p:cBhvr>
                                      <p:to>
                                        <p:strVal val="visible"/>
                                      </p:to>
                                    </p:set>
                                    <p:animEffect transition="in" filter="wipe(left)">
                                      <p:cBhvr>
                                        <p:cTn id="49" dur="1000"/>
                                        <p:tgtEl>
                                          <p:spTgt spid="79"/>
                                        </p:tgtEl>
                                      </p:cBhvr>
                                    </p:animEffect>
                                  </p:childTnLst>
                                </p:cTn>
                              </p:par>
                              <p:par>
                                <p:cTn id="50" presetID="22" presetClass="entr" presetSubtype="8" fill="hold" nodeType="withEffect">
                                  <p:stCondLst>
                                    <p:cond delay="0"/>
                                  </p:stCondLst>
                                  <p:childTnLst>
                                    <p:set>
                                      <p:cBhvr>
                                        <p:cTn id="51" dur="1" fill="hold">
                                          <p:stCondLst>
                                            <p:cond delay="0"/>
                                          </p:stCondLst>
                                        </p:cTn>
                                        <p:tgtEl>
                                          <p:spTgt spid="127"/>
                                        </p:tgtEl>
                                        <p:attrNameLst>
                                          <p:attrName>style.visibility</p:attrName>
                                        </p:attrNameLst>
                                      </p:cBhvr>
                                      <p:to>
                                        <p:strVal val="visible"/>
                                      </p:to>
                                    </p:set>
                                    <p:animEffect transition="in" filter="wipe(left)">
                                      <p:cBhvr>
                                        <p:cTn id="52" dur="1000"/>
                                        <p:tgtEl>
                                          <p:spTgt spid="127"/>
                                        </p:tgtEl>
                                      </p:cBhvr>
                                    </p:animEffect>
                                  </p:childTnLst>
                                </p:cTn>
                              </p:par>
                            </p:childTnLst>
                          </p:cTn>
                        </p:par>
                        <p:par>
                          <p:cTn id="53" fill="hold">
                            <p:stCondLst>
                              <p:cond delay="4500"/>
                            </p:stCondLst>
                            <p:childTnLst>
                              <p:par>
                                <p:cTn id="54" presetID="22" presetClass="entr" presetSubtype="4" fill="hold" nodeType="afterEffect">
                                  <p:stCondLst>
                                    <p:cond delay="0"/>
                                  </p:stCondLst>
                                  <p:childTnLst>
                                    <p:set>
                                      <p:cBhvr>
                                        <p:cTn id="55" dur="1" fill="hold">
                                          <p:stCondLst>
                                            <p:cond delay="0"/>
                                          </p:stCondLst>
                                        </p:cTn>
                                        <p:tgtEl>
                                          <p:spTgt spid="82"/>
                                        </p:tgtEl>
                                        <p:attrNameLst>
                                          <p:attrName>style.visibility</p:attrName>
                                        </p:attrNameLst>
                                      </p:cBhvr>
                                      <p:to>
                                        <p:strVal val="visible"/>
                                      </p:to>
                                    </p:set>
                                    <p:animEffect transition="in" filter="wipe(down)">
                                      <p:cBhvr>
                                        <p:cTn id="56" dur="1000"/>
                                        <p:tgtEl>
                                          <p:spTgt spid="82"/>
                                        </p:tgtEl>
                                      </p:cBhvr>
                                    </p:animEffect>
                                  </p:childTnLst>
                                </p:cTn>
                              </p:par>
                              <p:par>
                                <p:cTn id="57" presetID="22" presetClass="entr" presetSubtype="4" fill="hold" nodeType="withEffect">
                                  <p:stCondLst>
                                    <p:cond delay="0"/>
                                  </p:stCondLst>
                                  <p:childTnLst>
                                    <p:set>
                                      <p:cBhvr>
                                        <p:cTn id="58" dur="1" fill="hold">
                                          <p:stCondLst>
                                            <p:cond delay="0"/>
                                          </p:stCondLst>
                                        </p:cTn>
                                        <p:tgtEl>
                                          <p:spTgt spid="128"/>
                                        </p:tgtEl>
                                        <p:attrNameLst>
                                          <p:attrName>style.visibility</p:attrName>
                                        </p:attrNameLst>
                                      </p:cBhvr>
                                      <p:to>
                                        <p:strVal val="visible"/>
                                      </p:to>
                                    </p:set>
                                    <p:animEffect transition="in" filter="wipe(down)">
                                      <p:cBhvr>
                                        <p:cTn id="59" dur="1000"/>
                                        <p:tgtEl>
                                          <p:spTgt spid="128"/>
                                        </p:tgtEl>
                                      </p:cBhvr>
                                    </p:animEffect>
                                  </p:childTnLst>
                                </p:cTn>
                              </p:par>
                            </p:childTnLst>
                          </p:cTn>
                        </p:par>
                        <p:par>
                          <p:cTn id="60" fill="hold">
                            <p:stCondLst>
                              <p:cond delay="5500"/>
                            </p:stCondLst>
                            <p:childTnLst>
                              <p:par>
                                <p:cTn id="61" presetID="22" presetClass="entr" presetSubtype="4" fill="hold" nodeType="afterEffect">
                                  <p:stCondLst>
                                    <p:cond delay="0"/>
                                  </p:stCondLst>
                                  <p:childTnLst>
                                    <p:set>
                                      <p:cBhvr>
                                        <p:cTn id="62" dur="1" fill="hold">
                                          <p:stCondLst>
                                            <p:cond delay="0"/>
                                          </p:stCondLst>
                                        </p:cTn>
                                        <p:tgtEl>
                                          <p:spTgt spid="138"/>
                                        </p:tgtEl>
                                        <p:attrNameLst>
                                          <p:attrName>style.visibility</p:attrName>
                                        </p:attrNameLst>
                                      </p:cBhvr>
                                      <p:to>
                                        <p:strVal val="visible"/>
                                      </p:to>
                                    </p:set>
                                    <p:animEffect transition="in" filter="wipe(down)">
                                      <p:cBhvr>
                                        <p:cTn id="63" dur="1000"/>
                                        <p:tgtEl>
                                          <p:spTgt spid="138"/>
                                        </p:tgtEl>
                                      </p:cBhvr>
                                    </p:animEffect>
                                  </p:childTnLst>
                                </p:cTn>
                              </p:par>
                            </p:childTnLst>
                          </p:cTn>
                        </p:par>
                        <p:par>
                          <p:cTn id="64" fill="hold">
                            <p:stCondLst>
                              <p:cond delay="6500"/>
                            </p:stCondLst>
                            <p:childTnLst>
                              <p:par>
                                <p:cTn id="65" presetID="22" presetClass="entr" presetSubtype="2" fill="hold" nodeType="afterEffect">
                                  <p:stCondLst>
                                    <p:cond delay="0"/>
                                  </p:stCondLst>
                                  <p:childTnLst>
                                    <p:set>
                                      <p:cBhvr>
                                        <p:cTn id="66" dur="1" fill="hold">
                                          <p:stCondLst>
                                            <p:cond delay="0"/>
                                          </p:stCondLst>
                                        </p:cTn>
                                        <p:tgtEl>
                                          <p:spTgt spid="137"/>
                                        </p:tgtEl>
                                        <p:attrNameLst>
                                          <p:attrName>style.visibility</p:attrName>
                                        </p:attrNameLst>
                                      </p:cBhvr>
                                      <p:to>
                                        <p:strVal val="visible"/>
                                      </p:to>
                                    </p:set>
                                    <p:animEffect transition="in" filter="wipe(right)">
                                      <p:cBhvr>
                                        <p:cTn id="67" dur="1000"/>
                                        <p:tgtEl>
                                          <p:spTgt spid="137"/>
                                        </p:tgtEl>
                                      </p:cBhvr>
                                    </p:animEffect>
                                  </p:childTnLst>
                                </p:cTn>
                              </p:par>
                              <p:par>
                                <p:cTn id="68" presetID="22" presetClass="exit" presetSubtype="4" fill="hold" nodeType="withEffect">
                                  <p:stCondLst>
                                    <p:cond delay="0"/>
                                  </p:stCondLst>
                                  <p:childTnLst>
                                    <p:animEffect transition="out" filter="wipe(down)">
                                      <p:cBhvr>
                                        <p:cTn id="69" dur="1000"/>
                                        <p:tgtEl>
                                          <p:spTgt spid="126"/>
                                        </p:tgtEl>
                                      </p:cBhvr>
                                    </p:animEffect>
                                    <p:set>
                                      <p:cBhvr>
                                        <p:cTn id="70" dur="1" fill="hold">
                                          <p:stCondLst>
                                            <p:cond delay="999"/>
                                          </p:stCondLst>
                                        </p:cTn>
                                        <p:tgtEl>
                                          <p:spTgt spid="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9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Rectangle 133"/>
          <p:cNvSpPr/>
          <p:nvPr/>
        </p:nvSpPr>
        <p:spPr bwMode="gray">
          <a:xfrm>
            <a:off x="4472784" y="1509805"/>
            <a:ext cx="4214015" cy="627864"/>
          </a:xfrm>
          <a:prstGeom prst="rect">
            <a:avLst/>
          </a:prstGeom>
          <a:solidFill>
            <a:srgbClr val="304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lIns="0" tIns="137160" rIns="0" bIns="155448" anchor="ctr" anchorCtr="1">
            <a:spAutoFit/>
          </a:bodyPr>
          <a:lstStyle/>
          <a:p>
            <a:pPr marL="0" lvl="1" indent="3175" algn="ctr">
              <a:lnSpc>
                <a:spcPct val="90000"/>
              </a:lnSpc>
              <a:spcAft>
                <a:spcPts val="600"/>
              </a:spcAft>
              <a:buClr>
                <a:srgbClr val="4D4D4D"/>
              </a:buClr>
              <a:buSzPct val="25000"/>
              <a:tabLst>
                <a:tab pos="233363" algn="l"/>
              </a:tabLst>
              <a:defRPr/>
            </a:pPr>
            <a:r>
              <a:rPr lang="en-US" altLang="ja-JP" sz="2400" b="1" dirty="0" smtClean="0">
                <a:sym typeface="Galliard BT" pitchFamily="-96" charset="0"/>
              </a:rPr>
              <a:t>Virtual Chassis</a:t>
            </a:r>
            <a:endParaRPr lang="en-US" altLang="ja-JP" sz="2400" dirty="0" smtClean="0">
              <a:sym typeface="Galliard BT" pitchFamily="-96" charset="0"/>
            </a:endParaRPr>
          </a:p>
        </p:txBody>
      </p:sp>
      <p:sp>
        <p:nvSpPr>
          <p:cNvPr id="79" name="Rectangle 78"/>
          <p:cNvSpPr/>
          <p:nvPr/>
        </p:nvSpPr>
        <p:spPr bwMode="gray">
          <a:xfrm>
            <a:off x="452437" y="1128713"/>
            <a:ext cx="4195763" cy="4967287"/>
          </a:xfrm>
          <a:prstGeom prst="rect">
            <a:avLst/>
          </a:prstGeom>
          <a:gradFill flip="none" rotWithShape="1">
            <a:gsLst>
              <a:gs pos="69000">
                <a:schemeClr val="bg1"/>
              </a:gs>
              <a:gs pos="0">
                <a:srgbClr val="C2D2DC"/>
              </a:gs>
            </a:gsLst>
            <a:lin ang="16200000" scaled="1"/>
            <a:tileRect/>
          </a:gradFill>
          <a:ln w="41275">
            <a:solidFill>
              <a:srgbClr val="5D87A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173038" algn="ctr" fontAlgn="base">
              <a:lnSpc>
                <a:spcPct val="80000"/>
              </a:lnSpc>
              <a:spcBef>
                <a:spcPct val="0"/>
              </a:spcBef>
              <a:spcAft>
                <a:spcPct val="0"/>
              </a:spcAft>
              <a:buClr>
                <a:srgbClr val="5D87A1"/>
              </a:buClr>
              <a:buSzPct val="100000"/>
              <a:buFont typeface="Wingdings" pitchFamily="2" charset="2"/>
              <a:buChar char="§"/>
              <a:defRPr/>
            </a:pPr>
            <a:endParaRPr lang="en-US">
              <a:solidFill>
                <a:srgbClr val="FFFFFF"/>
              </a:solidFill>
            </a:endParaRPr>
          </a:p>
        </p:txBody>
      </p:sp>
      <p:sp>
        <p:nvSpPr>
          <p:cNvPr id="86" name="Rounded Rectangle 85"/>
          <p:cNvSpPr/>
          <p:nvPr/>
        </p:nvSpPr>
        <p:spPr bwMode="gray">
          <a:xfrm flipH="1">
            <a:off x="4648200" y="2492183"/>
            <a:ext cx="4038599" cy="923330"/>
          </a:xfrm>
          <a:prstGeom prst="roundRect">
            <a:avLst>
              <a:gd name="adj" fmla="val 0"/>
            </a:avLst>
          </a:prstGeom>
          <a:gradFill flip="none" rotWithShape="1">
            <a:gsLst>
              <a:gs pos="0">
                <a:srgbClr val="C2D2DC"/>
              </a:gs>
              <a:gs pos="100000">
                <a:srgbClr val="C2D2DC">
                  <a:shade val="100000"/>
                  <a:satMod val="115000"/>
                  <a:alpha val="4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0" bIns="182880" rtlCol="0" anchor="ctr">
            <a:spAutoFit/>
          </a:bodyPr>
          <a:lstStyle/>
          <a:p>
            <a:pPr marL="114300" lvl="1" eaLnBrk="0" hangingPunct="0">
              <a:lnSpc>
                <a:spcPct val="90000"/>
              </a:lnSpc>
              <a:buClr>
                <a:schemeClr val="tx1"/>
              </a:buClr>
              <a:buSzPct val="90000"/>
              <a:defRPr/>
            </a:pPr>
            <a:r>
              <a:rPr lang="en-US" sz="2000" b="1" dirty="0" smtClean="0">
                <a:solidFill>
                  <a:schemeClr val="tx1"/>
                </a:solidFill>
              </a:rPr>
              <a:t>Multiple switches acting as</a:t>
            </a:r>
            <a:br>
              <a:rPr lang="en-US" sz="2000" b="1" dirty="0" smtClean="0">
                <a:solidFill>
                  <a:schemeClr val="tx1"/>
                </a:solidFill>
              </a:rPr>
            </a:br>
            <a:r>
              <a:rPr lang="en-US" sz="2000" b="1" dirty="0" smtClean="0">
                <a:solidFill>
                  <a:schemeClr val="tx1"/>
                </a:solidFill>
              </a:rPr>
              <a:t>a single, logical device</a:t>
            </a:r>
          </a:p>
        </p:txBody>
      </p:sp>
      <p:sp>
        <p:nvSpPr>
          <p:cNvPr id="89" name="Rounded Rectangle 88"/>
          <p:cNvSpPr/>
          <p:nvPr/>
        </p:nvSpPr>
        <p:spPr bwMode="gray">
          <a:xfrm flipH="1">
            <a:off x="4648200" y="3603827"/>
            <a:ext cx="4038599" cy="923330"/>
          </a:xfrm>
          <a:prstGeom prst="roundRect">
            <a:avLst>
              <a:gd name="adj" fmla="val 0"/>
            </a:avLst>
          </a:prstGeom>
          <a:gradFill flip="none" rotWithShape="1">
            <a:gsLst>
              <a:gs pos="0">
                <a:srgbClr val="C2D2DC"/>
              </a:gs>
              <a:gs pos="100000">
                <a:srgbClr val="C2D2DC">
                  <a:shade val="100000"/>
                  <a:satMod val="115000"/>
                  <a:alpha val="4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0" bIns="182880" rtlCol="0" anchor="ctr">
            <a:spAutoFit/>
          </a:bodyPr>
          <a:lstStyle/>
          <a:p>
            <a:pPr marL="114300" lvl="1" eaLnBrk="0" hangingPunct="0">
              <a:lnSpc>
                <a:spcPct val="90000"/>
              </a:lnSpc>
              <a:buClr>
                <a:schemeClr val="tx1"/>
              </a:buClr>
              <a:buSzPct val="90000"/>
              <a:defRPr/>
            </a:pPr>
            <a:r>
              <a:rPr lang="en-US" sz="2000" b="1" dirty="0" smtClean="0">
                <a:solidFill>
                  <a:schemeClr val="tx1"/>
                </a:solidFill>
              </a:rPr>
              <a:t>One switch to </a:t>
            </a:r>
            <a:r>
              <a:rPr lang="en-US" sz="2000" b="1" smtClean="0">
                <a:solidFill>
                  <a:schemeClr val="tx1"/>
                </a:solidFill>
              </a:rPr>
              <a:t>configure,</a:t>
            </a:r>
            <a:br>
              <a:rPr lang="en-US" sz="2000" b="1" smtClean="0">
                <a:solidFill>
                  <a:schemeClr val="tx1"/>
                </a:solidFill>
              </a:rPr>
            </a:br>
            <a:r>
              <a:rPr lang="en-US" sz="2000" b="1" smtClean="0">
                <a:solidFill>
                  <a:schemeClr val="tx1"/>
                </a:solidFill>
              </a:rPr>
              <a:t>one </a:t>
            </a:r>
            <a:r>
              <a:rPr lang="en-US" sz="2000" b="1" dirty="0" smtClean="0">
                <a:solidFill>
                  <a:schemeClr val="tx1"/>
                </a:solidFill>
              </a:rPr>
              <a:t>switch to manage</a:t>
            </a:r>
          </a:p>
        </p:txBody>
      </p:sp>
      <p:sp>
        <p:nvSpPr>
          <p:cNvPr id="92" name="Rounded Rectangle 91"/>
          <p:cNvSpPr/>
          <p:nvPr/>
        </p:nvSpPr>
        <p:spPr bwMode="gray">
          <a:xfrm flipH="1">
            <a:off x="4653012" y="4715470"/>
            <a:ext cx="4033787" cy="923330"/>
          </a:xfrm>
          <a:prstGeom prst="roundRect">
            <a:avLst>
              <a:gd name="adj" fmla="val 0"/>
            </a:avLst>
          </a:prstGeom>
          <a:gradFill flip="none" rotWithShape="1">
            <a:gsLst>
              <a:gs pos="0">
                <a:srgbClr val="C2D2DC"/>
              </a:gs>
              <a:gs pos="100000">
                <a:srgbClr val="C2D2DC">
                  <a:shade val="100000"/>
                  <a:satMod val="115000"/>
                  <a:alpha val="48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182880" bIns="182880" rtlCol="0" anchor="ctr">
            <a:spAutoFit/>
          </a:bodyPr>
          <a:lstStyle/>
          <a:p>
            <a:pPr marL="114300" lvl="1" eaLnBrk="0" hangingPunct="0">
              <a:lnSpc>
                <a:spcPct val="90000"/>
              </a:lnSpc>
              <a:buClr>
                <a:schemeClr val="tx1"/>
              </a:buClr>
              <a:buSzPct val="90000"/>
              <a:defRPr/>
            </a:pPr>
            <a:r>
              <a:rPr lang="en-US" sz="2000" b="1" dirty="0" smtClean="0">
                <a:solidFill>
                  <a:schemeClr val="tx1"/>
                </a:solidFill>
              </a:rPr>
              <a:t>Improved resiliency</a:t>
            </a:r>
            <a:br>
              <a:rPr lang="en-US" sz="2000" b="1" dirty="0" smtClean="0">
                <a:solidFill>
                  <a:schemeClr val="tx1"/>
                </a:solidFill>
              </a:rPr>
            </a:br>
            <a:r>
              <a:rPr lang="en-US" sz="2000" b="1" dirty="0" smtClean="0">
                <a:solidFill>
                  <a:schemeClr val="tx1"/>
                </a:solidFill>
              </a:rPr>
              <a:t>and performance</a:t>
            </a:r>
          </a:p>
        </p:txBody>
      </p:sp>
      <p:pic>
        <p:nvPicPr>
          <p:cNvPr id="56" name="Picture 55" descr="Building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479245" y="1157681"/>
            <a:ext cx="1682405" cy="2281805"/>
          </a:xfrm>
          <a:prstGeom prst="rect">
            <a:avLst/>
          </a:prstGeom>
        </p:spPr>
      </p:pic>
      <p:pic>
        <p:nvPicPr>
          <p:cNvPr id="55" name="Picture 54" descr="Building1.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442214" y="1568742"/>
            <a:ext cx="2189208" cy="2055302"/>
          </a:xfrm>
          <a:prstGeom prst="rect">
            <a:avLst/>
          </a:prstGeom>
        </p:spPr>
      </p:pic>
      <p:sp>
        <p:nvSpPr>
          <p:cNvPr id="2" name="Title 1"/>
          <p:cNvSpPr>
            <a:spLocks noGrp="1"/>
          </p:cNvSpPr>
          <p:nvPr>
            <p:ph type="title"/>
          </p:nvPr>
        </p:nvSpPr>
        <p:spPr bwMode="gray"/>
        <p:txBody>
          <a:bodyPr/>
          <a:lstStyle/>
          <a:p>
            <a:r>
              <a:rPr lang="en-US" dirty="0" smtClean="0"/>
              <a:t>Virtual Chassis</a:t>
            </a:r>
            <a:br>
              <a:rPr lang="en-US" dirty="0" smtClean="0"/>
            </a:br>
            <a:r>
              <a:rPr lang="en-US" dirty="0" smtClean="0"/>
              <a:t>Simplifying the network</a:t>
            </a:r>
            <a:endParaRPr lang="en-US" dirty="0"/>
          </a:p>
        </p:txBody>
      </p:sp>
      <p:sp>
        <p:nvSpPr>
          <p:cNvPr id="135" name="AutoShape 7"/>
          <p:cNvSpPr>
            <a:spLocks noChangeArrowheads="1"/>
          </p:cNvSpPr>
          <p:nvPr/>
        </p:nvSpPr>
        <p:spPr bwMode="gray">
          <a:xfrm rot="5400000">
            <a:off x="1954215" y="2740375"/>
            <a:ext cx="1128709" cy="1439160"/>
          </a:xfrm>
          <a:prstGeom prst="rightArrow">
            <a:avLst>
              <a:gd name="adj1" fmla="val 67171"/>
              <a:gd name="adj2" fmla="val 48836"/>
            </a:avLst>
          </a:prstGeom>
          <a:gradFill flip="none" rotWithShape="1">
            <a:gsLst>
              <a:gs pos="0">
                <a:srgbClr val="5D87A1">
                  <a:alpha val="0"/>
                </a:srgbClr>
              </a:gs>
              <a:gs pos="20000">
                <a:srgbClr val="5D87A1"/>
              </a:gs>
              <a:gs pos="100000">
                <a:srgbClr val="5D87A1"/>
              </a:gs>
            </a:gsLst>
            <a:lin ang="0" scaled="1"/>
            <a:tileRect/>
          </a:gradFill>
          <a:ln w="28575" algn="ctr">
            <a:noFill/>
            <a:round/>
            <a:headEnd/>
            <a:tailEnd/>
          </a:ln>
          <a:effectLst/>
          <a:scene3d>
            <a:camera prst="orthographicFront">
              <a:rot lat="0" lon="0" rev="0"/>
            </a:camera>
            <a:lightRig rig="contrasting" dir="t">
              <a:rot lat="0" lon="0" rev="3600000"/>
            </a:lightRig>
          </a:scene3d>
          <a:sp3d prstMaterial="metal">
            <a:bevelT w="25400" h="25400"/>
          </a:sp3d>
        </p:spPr>
        <p:txBody>
          <a:bodyPr lIns="45720" tIns="91440" rIns="45720" bIns="91440" anchor="ctr"/>
          <a:lstStyle/>
          <a:p>
            <a:pPr algn="ctr">
              <a:defRPr/>
            </a:pPr>
            <a:endParaRPr lang="en-US" sz="2200" b="1" dirty="0">
              <a:solidFill>
                <a:srgbClr val="FFFFFF"/>
              </a:solidFill>
              <a:latin typeface="+mn-lt"/>
            </a:endParaRPr>
          </a:p>
        </p:txBody>
      </p:sp>
      <p:sp>
        <p:nvSpPr>
          <p:cNvPr id="47" name="Rounded Rectangle 46"/>
          <p:cNvSpPr/>
          <p:nvPr/>
        </p:nvSpPr>
        <p:spPr bwMode="gray">
          <a:xfrm>
            <a:off x="2680801" y="1308522"/>
            <a:ext cx="1538850" cy="1695450"/>
          </a:xfrm>
          <a:prstGeom prst="roundRect">
            <a:avLst>
              <a:gd name="adj" fmla="val 4371"/>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3" name="Group 49"/>
          <p:cNvGrpSpPr/>
          <p:nvPr/>
        </p:nvGrpSpPr>
        <p:grpSpPr bwMode="gray">
          <a:xfrm>
            <a:off x="2801938" y="1911567"/>
            <a:ext cx="1289997" cy="609600"/>
            <a:chOff x="2801938" y="1911567"/>
            <a:chExt cx="1289997" cy="609600"/>
          </a:xfrm>
        </p:grpSpPr>
        <p:grpSp>
          <p:nvGrpSpPr>
            <p:cNvPr id="4" name="Group 181"/>
            <p:cNvGrpSpPr>
              <a:grpSpLocks/>
            </p:cNvGrpSpPr>
            <p:nvPr/>
          </p:nvGrpSpPr>
          <p:grpSpPr bwMode="gray">
            <a:xfrm flipV="1">
              <a:off x="2801938" y="1911567"/>
              <a:ext cx="608013" cy="609600"/>
              <a:chOff x="2257" y="1112"/>
              <a:chExt cx="383" cy="384"/>
            </a:xfrm>
          </p:grpSpPr>
          <p:pic>
            <p:nvPicPr>
              <p:cNvPr id="99" name="Picture 65" descr="L2-or-L3 Switch.png"/>
              <p:cNvPicPr preferRelativeResize="0">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2257" y="1112"/>
                <a:ext cx="235" cy="235"/>
              </a:xfrm>
              <a:prstGeom prst="rect">
                <a:avLst/>
              </a:prstGeom>
              <a:noFill/>
              <a:ln>
                <a:noFill/>
              </a:ln>
            </p:spPr>
          </p:pic>
          <p:pic>
            <p:nvPicPr>
              <p:cNvPr id="100" name="Picture 65" descr="L2-or-L3 Switch.png"/>
              <p:cNvPicPr preferRelativeResize="0">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2324" y="1168"/>
                <a:ext cx="235" cy="235"/>
              </a:xfrm>
              <a:prstGeom prst="rect">
                <a:avLst/>
              </a:prstGeom>
              <a:noFill/>
              <a:ln>
                <a:noFill/>
              </a:ln>
            </p:spPr>
          </p:pic>
          <p:pic>
            <p:nvPicPr>
              <p:cNvPr id="101" name="Picture 65" descr="L2-or-L3 Switch.png"/>
              <p:cNvPicPr preferRelativeResize="0">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2405" y="1261"/>
                <a:ext cx="235" cy="235"/>
              </a:xfrm>
              <a:prstGeom prst="rect">
                <a:avLst/>
              </a:prstGeom>
              <a:noFill/>
              <a:ln>
                <a:noFill/>
              </a:ln>
            </p:spPr>
          </p:pic>
        </p:grpSp>
        <p:sp>
          <p:nvSpPr>
            <p:cNvPr id="108" name="Line 158"/>
            <p:cNvSpPr>
              <a:spLocks noChangeShapeType="1"/>
            </p:cNvSpPr>
            <p:nvPr/>
          </p:nvSpPr>
          <p:spPr bwMode="gray">
            <a:xfrm flipV="1">
              <a:off x="3271841" y="2314794"/>
              <a:ext cx="558801" cy="4762"/>
            </a:xfrm>
            <a:prstGeom prst="line">
              <a:avLst/>
            </a:prstGeom>
            <a:noFill/>
            <a:ln w="9525">
              <a:solidFill>
                <a:schemeClr val="tx1"/>
              </a:solidFill>
              <a:round/>
              <a:headEnd/>
              <a:tailEnd/>
            </a:ln>
          </p:spPr>
          <p:txBody>
            <a:bodyPr/>
            <a:lstStyle/>
            <a:p>
              <a:pPr>
                <a:lnSpc>
                  <a:spcPct val="90000"/>
                </a:lnSpc>
              </a:pPr>
              <a:endParaRPr lang="en-US"/>
            </a:p>
          </p:txBody>
        </p:sp>
        <p:sp>
          <p:nvSpPr>
            <p:cNvPr id="110" name="Line 169"/>
            <p:cNvSpPr>
              <a:spLocks noChangeShapeType="1"/>
            </p:cNvSpPr>
            <p:nvPr/>
          </p:nvSpPr>
          <p:spPr bwMode="gray">
            <a:xfrm rot="5400000" flipH="1" flipV="1">
              <a:off x="3651255" y="1790504"/>
              <a:ext cx="0" cy="479425"/>
            </a:xfrm>
            <a:prstGeom prst="line">
              <a:avLst/>
            </a:prstGeom>
            <a:noFill/>
            <a:ln w="9525">
              <a:solidFill>
                <a:schemeClr val="tx1"/>
              </a:solidFill>
              <a:round/>
              <a:headEnd/>
              <a:tailEnd/>
            </a:ln>
          </p:spPr>
          <p:txBody>
            <a:bodyPr/>
            <a:lstStyle/>
            <a:p>
              <a:pPr>
                <a:lnSpc>
                  <a:spcPct val="90000"/>
                </a:lnSpc>
              </a:pPr>
              <a:endParaRPr lang="en-US"/>
            </a:p>
          </p:txBody>
        </p:sp>
        <p:pic>
          <p:nvPicPr>
            <p:cNvPr id="112" name="Picture 93" descr="Laptop.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810948" y="1943574"/>
              <a:ext cx="280987" cy="206375"/>
            </a:xfrm>
            <a:prstGeom prst="rect">
              <a:avLst/>
            </a:prstGeom>
            <a:noFill/>
            <a:ln>
              <a:noFill/>
            </a:ln>
          </p:spPr>
        </p:pic>
        <p:pic>
          <p:nvPicPr>
            <p:cNvPr id="113" name="Picture 74" descr="Office-Phone-VoIP.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820889" y="2244840"/>
              <a:ext cx="267553" cy="231879"/>
            </a:xfrm>
            <a:prstGeom prst="rect">
              <a:avLst/>
            </a:prstGeom>
            <a:noFill/>
            <a:ln>
              <a:noFill/>
            </a:ln>
          </p:spPr>
        </p:pic>
      </p:grpSp>
      <p:sp>
        <p:nvSpPr>
          <p:cNvPr id="46" name="Rounded Rectangle 45"/>
          <p:cNvSpPr/>
          <p:nvPr/>
        </p:nvSpPr>
        <p:spPr bwMode="gray">
          <a:xfrm>
            <a:off x="780069" y="1308522"/>
            <a:ext cx="1538850" cy="1695450"/>
          </a:xfrm>
          <a:prstGeom prst="roundRect">
            <a:avLst>
              <a:gd name="adj" fmla="val 4371"/>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grpSp>
        <p:nvGrpSpPr>
          <p:cNvPr id="5" name="Group 50"/>
          <p:cNvGrpSpPr/>
          <p:nvPr/>
        </p:nvGrpSpPr>
        <p:grpSpPr bwMode="gray">
          <a:xfrm>
            <a:off x="930410" y="1858334"/>
            <a:ext cx="1212717" cy="624734"/>
            <a:chOff x="930410" y="1858334"/>
            <a:chExt cx="1212717" cy="624734"/>
          </a:xfrm>
        </p:grpSpPr>
        <p:pic>
          <p:nvPicPr>
            <p:cNvPr id="106" name="Picture 93" descr="Laptop.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940832" y="1858334"/>
              <a:ext cx="280988" cy="206375"/>
            </a:xfrm>
            <a:prstGeom prst="rect">
              <a:avLst/>
            </a:prstGeom>
            <a:noFill/>
            <a:ln>
              <a:noFill/>
            </a:ln>
          </p:spPr>
        </p:pic>
        <p:pic>
          <p:nvPicPr>
            <p:cNvPr id="107" name="Picture 81" descr="Wireless-Routing-Gateway.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930410" y="2149712"/>
              <a:ext cx="282575" cy="249238"/>
            </a:xfrm>
            <a:prstGeom prst="rect">
              <a:avLst/>
            </a:prstGeom>
            <a:noFill/>
            <a:ln>
              <a:noFill/>
            </a:ln>
          </p:spPr>
        </p:pic>
        <p:sp>
          <p:nvSpPr>
            <p:cNvPr id="102" name="Line 123"/>
            <p:cNvSpPr>
              <a:spLocks noChangeShapeType="1"/>
            </p:cNvSpPr>
            <p:nvPr/>
          </p:nvSpPr>
          <p:spPr bwMode="gray">
            <a:xfrm>
              <a:off x="1160466" y="1957606"/>
              <a:ext cx="611188" cy="0"/>
            </a:xfrm>
            <a:prstGeom prst="line">
              <a:avLst/>
            </a:prstGeom>
            <a:noFill/>
            <a:ln w="9525">
              <a:solidFill>
                <a:schemeClr val="tx1"/>
              </a:solidFill>
              <a:round/>
              <a:headEnd/>
              <a:tailEnd/>
            </a:ln>
          </p:spPr>
          <p:txBody>
            <a:bodyPr/>
            <a:lstStyle/>
            <a:p>
              <a:pPr>
                <a:lnSpc>
                  <a:spcPct val="90000"/>
                </a:lnSpc>
              </a:pPr>
              <a:endParaRPr lang="en-US"/>
            </a:p>
          </p:txBody>
        </p:sp>
        <p:sp>
          <p:nvSpPr>
            <p:cNvPr id="104" name="Line 131"/>
            <p:cNvSpPr>
              <a:spLocks noChangeShapeType="1"/>
            </p:cNvSpPr>
            <p:nvPr/>
          </p:nvSpPr>
          <p:spPr bwMode="gray">
            <a:xfrm rot="16200000" flipH="1" flipV="1">
              <a:off x="1427166" y="2125653"/>
              <a:ext cx="0" cy="441325"/>
            </a:xfrm>
            <a:prstGeom prst="line">
              <a:avLst/>
            </a:prstGeom>
            <a:noFill/>
            <a:ln w="9525">
              <a:solidFill>
                <a:schemeClr val="tx1"/>
              </a:solidFill>
              <a:round/>
              <a:headEnd/>
              <a:tailEnd/>
            </a:ln>
          </p:spPr>
          <p:txBody>
            <a:bodyPr/>
            <a:lstStyle/>
            <a:p>
              <a:pPr>
                <a:lnSpc>
                  <a:spcPct val="90000"/>
                </a:lnSpc>
              </a:pPr>
              <a:endParaRPr lang="en-US"/>
            </a:p>
          </p:txBody>
        </p:sp>
        <p:grpSp>
          <p:nvGrpSpPr>
            <p:cNvPr id="6" name="Group 181"/>
            <p:cNvGrpSpPr>
              <a:grpSpLocks/>
            </p:cNvGrpSpPr>
            <p:nvPr/>
          </p:nvGrpSpPr>
          <p:grpSpPr bwMode="gray">
            <a:xfrm flipV="1">
              <a:off x="1535114" y="1873468"/>
              <a:ext cx="608013" cy="609600"/>
              <a:chOff x="2257" y="1112"/>
              <a:chExt cx="383" cy="384"/>
            </a:xfrm>
          </p:grpSpPr>
          <p:pic>
            <p:nvPicPr>
              <p:cNvPr id="95" name="Picture 65" descr="L2-or-L3 Switch.png"/>
              <p:cNvPicPr preferRelativeResize="0">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2257" y="1112"/>
                <a:ext cx="235" cy="235"/>
              </a:xfrm>
              <a:prstGeom prst="rect">
                <a:avLst/>
              </a:prstGeom>
              <a:noFill/>
              <a:ln>
                <a:noFill/>
              </a:ln>
            </p:spPr>
          </p:pic>
          <p:pic>
            <p:nvPicPr>
              <p:cNvPr id="96" name="Picture 65" descr="L2-or-L3 Switch.png"/>
              <p:cNvPicPr preferRelativeResize="0">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2324" y="1168"/>
                <a:ext cx="235" cy="235"/>
              </a:xfrm>
              <a:prstGeom prst="rect">
                <a:avLst/>
              </a:prstGeom>
              <a:noFill/>
              <a:ln>
                <a:noFill/>
              </a:ln>
            </p:spPr>
          </p:pic>
          <p:pic>
            <p:nvPicPr>
              <p:cNvPr id="97" name="Picture 65" descr="L2-or-L3 Switch.png"/>
              <p:cNvPicPr preferRelativeResize="0">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2405" y="1261"/>
                <a:ext cx="235" cy="235"/>
              </a:xfrm>
              <a:prstGeom prst="rect">
                <a:avLst/>
              </a:prstGeom>
              <a:noFill/>
              <a:ln>
                <a:noFill/>
              </a:ln>
            </p:spPr>
          </p:pic>
        </p:grpSp>
      </p:grpSp>
      <p:grpSp>
        <p:nvGrpSpPr>
          <p:cNvPr id="7" name="Group 63"/>
          <p:cNvGrpSpPr/>
          <p:nvPr/>
        </p:nvGrpSpPr>
        <p:grpSpPr bwMode="gray">
          <a:xfrm>
            <a:off x="814392" y="4206129"/>
            <a:ext cx="3452809" cy="1695450"/>
            <a:chOff x="814392" y="4206129"/>
            <a:chExt cx="3452809" cy="1695450"/>
          </a:xfrm>
        </p:grpSpPr>
        <p:sp>
          <p:nvSpPr>
            <p:cNvPr id="43" name="Rounded Rectangle 42"/>
            <p:cNvSpPr/>
            <p:nvPr/>
          </p:nvSpPr>
          <p:spPr bwMode="gray">
            <a:xfrm>
              <a:off x="814392" y="4206129"/>
              <a:ext cx="3452809" cy="1695450"/>
            </a:xfrm>
            <a:prstGeom prst="roundRect">
              <a:avLst>
                <a:gd name="adj" fmla="val 437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cxnSp>
          <p:nvCxnSpPr>
            <p:cNvPr id="53" name="Straight Connector 52"/>
            <p:cNvCxnSpPr/>
            <p:nvPr/>
          </p:nvCxnSpPr>
          <p:spPr bwMode="gray">
            <a:xfrm>
              <a:off x="1239010" y="5264318"/>
              <a:ext cx="315470" cy="11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gray">
            <a:xfrm flipV="1">
              <a:off x="3505200" y="4830418"/>
              <a:ext cx="344556" cy="662"/>
            </a:xfrm>
            <a:prstGeom prst="line">
              <a:avLst/>
            </a:prstGeom>
          </p:spPr>
          <p:style>
            <a:lnRef idx="1">
              <a:schemeClr val="accent1"/>
            </a:lnRef>
            <a:fillRef idx="0">
              <a:schemeClr val="accent1"/>
            </a:fillRef>
            <a:effectRef idx="0">
              <a:schemeClr val="accent1"/>
            </a:effectRef>
            <a:fontRef idx="minor">
              <a:schemeClr val="tx1"/>
            </a:fontRef>
          </p:style>
        </p:cxnSp>
        <p:sp>
          <p:nvSpPr>
            <p:cNvPr id="50" name="Rectangle 49"/>
            <p:cNvSpPr/>
            <p:nvPr/>
          </p:nvSpPr>
          <p:spPr bwMode="gray">
            <a:xfrm>
              <a:off x="1455419" y="4484512"/>
              <a:ext cx="2164081" cy="1095154"/>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solidFill>
                  <a:srgbClr val="FFFFFF"/>
                </a:solidFill>
              </a:endParaRPr>
            </a:p>
          </p:txBody>
        </p:sp>
        <p:sp>
          <p:nvSpPr>
            <p:cNvPr id="127" name="Line 169"/>
            <p:cNvSpPr>
              <a:spLocks noChangeShapeType="1"/>
            </p:cNvSpPr>
            <p:nvPr/>
          </p:nvSpPr>
          <p:spPr bwMode="gray">
            <a:xfrm rot="5400000" flipH="1" flipV="1">
              <a:off x="3675069" y="4657308"/>
              <a:ext cx="0" cy="479425"/>
            </a:xfrm>
            <a:prstGeom prst="line">
              <a:avLst/>
            </a:prstGeom>
            <a:noFill/>
            <a:ln w="9525">
              <a:noFill/>
              <a:round/>
              <a:headEnd/>
              <a:tailEnd/>
            </a:ln>
          </p:spPr>
          <p:txBody>
            <a:bodyPr/>
            <a:lstStyle/>
            <a:p>
              <a:pPr>
                <a:lnSpc>
                  <a:spcPct val="90000"/>
                </a:lnSpc>
              </a:pPr>
              <a:endParaRPr lang="en-US"/>
            </a:p>
          </p:txBody>
        </p:sp>
        <p:sp>
          <p:nvSpPr>
            <p:cNvPr id="123" name="Line 131"/>
            <p:cNvSpPr>
              <a:spLocks noChangeShapeType="1"/>
            </p:cNvSpPr>
            <p:nvPr/>
          </p:nvSpPr>
          <p:spPr bwMode="gray">
            <a:xfrm rot="16200000" flipH="1" flipV="1">
              <a:off x="1450980" y="4992457"/>
              <a:ext cx="0" cy="441325"/>
            </a:xfrm>
            <a:prstGeom prst="line">
              <a:avLst/>
            </a:prstGeom>
            <a:noFill/>
            <a:ln w="9525">
              <a:noFill/>
              <a:round/>
              <a:headEnd/>
              <a:tailEnd/>
            </a:ln>
          </p:spPr>
          <p:txBody>
            <a:bodyPr/>
            <a:lstStyle/>
            <a:p>
              <a:pPr>
                <a:lnSpc>
                  <a:spcPct val="90000"/>
                </a:lnSpc>
              </a:pPr>
              <a:endParaRPr lang="en-US"/>
            </a:p>
          </p:txBody>
        </p:sp>
        <p:sp>
          <p:nvSpPr>
            <p:cNvPr id="126" name="Line 158"/>
            <p:cNvSpPr>
              <a:spLocks noChangeShapeType="1"/>
            </p:cNvSpPr>
            <p:nvPr/>
          </p:nvSpPr>
          <p:spPr bwMode="gray">
            <a:xfrm flipV="1">
              <a:off x="3295655" y="5181598"/>
              <a:ext cx="558801" cy="4762"/>
            </a:xfrm>
            <a:prstGeom prst="line">
              <a:avLst/>
            </a:prstGeom>
            <a:noFill/>
            <a:ln w="9525">
              <a:noFill/>
              <a:round/>
              <a:headEnd/>
              <a:tailEnd/>
            </a:ln>
          </p:spPr>
          <p:txBody>
            <a:bodyPr/>
            <a:lstStyle/>
            <a:p>
              <a:pPr>
                <a:lnSpc>
                  <a:spcPct val="90000"/>
                </a:lnSpc>
              </a:pPr>
              <a:endParaRPr lang="en-US"/>
            </a:p>
          </p:txBody>
        </p:sp>
        <p:sp>
          <p:nvSpPr>
            <p:cNvPr id="122" name="Line 123"/>
            <p:cNvSpPr>
              <a:spLocks noChangeShapeType="1"/>
            </p:cNvSpPr>
            <p:nvPr/>
          </p:nvSpPr>
          <p:spPr bwMode="gray">
            <a:xfrm>
              <a:off x="1184280" y="4824410"/>
              <a:ext cx="611188" cy="0"/>
            </a:xfrm>
            <a:prstGeom prst="line">
              <a:avLst/>
            </a:prstGeom>
            <a:noFill/>
            <a:ln w="9525">
              <a:noFill/>
              <a:round/>
              <a:headEnd/>
              <a:tailEnd/>
            </a:ln>
          </p:spPr>
          <p:txBody>
            <a:bodyPr/>
            <a:lstStyle/>
            <a:p>
              <a:pPr>
                <a:lnSpc>
                  <a:spcPct val="90000"/>
                </a:lnSpc>
              </a:pPr>
              <a:endParaRPr lang="en-US"/>
            </a:p>
          </p:txBody>
        </p:sp>
        <p:pic>
          <p:nvPicPr>
            <p:cNvPr id="124" name="Picture 93" descr="Laptop.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964646" y="4711886"/>
              <a:ext cx="280988" cy="206375"/>
            </a:xfrm>
            <a:prstGeom prst="rect">
              <a:avLst/>
            </a:prstGeom>
            <a:noFill/>
            <a:ln w="9525">
              <a:noFill/>
              <a:miter lim="800000"/>
              <a:headEnd/>
              <a:tailEnd/>
            </a:ln>
          </p:spPr>
        </p:pic>
        <p:pic>
          <p:nvPicPr>
            <p:cNvPr id="125" name="Picture 81" descr="Wireless-Routing-Gateway.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984704" y="5080456"/>
              <a:ext cx="282575" cy="249238"/>
            </a:xfrm>
            <a:prstGeom prst="rect">
              <a:avLst/>
            </a:prstGeom>
            <a:noFill/>
            <a:ln w="9525">
              <a:noFill/>
              <a:miter lim="800000"/>
              <a:headEnd/>
              <a:tailEnd/>
            </a:ln>
          </p:spPr>
        </p:pic>
        <p:pic>
          <p:nvPicPr>
            <p:cNvPr id="128" name="Picture 93" descr="Laptop.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834762" y="4730866"/>
              <a:ext cx="280987" cy="206375"/>
            </a:xfrm>
            <a:prstGeom prst="rect">
              <a:avLst/>
            </a:prstGeom>
            <a:noFill/>
            <a:ln w="9525">
              <a:noFill/>
              <a:miter lim="800000"/>
              <a:headEnd/>
              <a:tailEnd/>
            </a:ln>
          </p:spPr>
        </p:pic>
        <p:pic>
          <p:nvPicPr>
            <p:cNvPr id="129" name="Picture 74" descr="Office-Phone-VoIP.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844703" y="5169952"/>
              <a:ext cx="238125" cy="206375"/>
            </a:xfrm>
            <a:prstGeom prst="rect">
              <a:avLst/>
            </a:prstGeom>
            <a:noFill/>
            <a:ln w="9525">
              <a:noFill/>
              <a:miter lim="800000"/>
              <a:headEnd/>
              <a:tailEnd/>
            </a:ln>
          </p:spPr>
        </p:pic>
        <p:pic>
          <p:nvPicPr>
            <p:cNvPr id="138" name="Picture 63" descr="L2_L3 Switch 1.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flipH="1">
              <a:off x="2175790" y="4790562"/>
              <a:ext cx="796940" cy="572015"/>
            </a:xfrm>
            <a:prstGeom prst="rect">
              <a:avLst/>
            </a:prstGeom>
            <a:noFill/>
            <a:ln w="9525">
              <a:noFill/>
              <a:miter lim="800000"/>
              <a:headEnd/>
              <a:tailEnd/>
            </a:ln>
          </p:spPr>
        </p:pic>
        <p:cxnSp>
          <p:nvCxnSpPr>
            <p:cNvPr id="62" name="Straight Connector 61"/>
            <p:cNvCxnSpPr/>
            <p:nvPr/>
          </p:nvCxnSpPr>
          <p:spPr bwMode="gray">
            <a:xfrm flipV="1">
              <a:off x="3505200" y="5264758"/>
              <a:ext cx="344556" cy="662"/>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bwMode="gray">
            <a:xfrm>
              <a:off x="1239010" y="4829978"/>
              <a:ext cx="315470" cy="1102"/>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wipe(up)">
                                      <p:cBhvr>
                                        <p:cTn id="7" dur="500"/>
                                        <p:tgtEl>
                                          <p:spTgt spid="1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wipe(left)">
                                      <p:cBhvr>
                                        <p:cTn id="16" dur="500"/>
                                        <p:tgtEl>
                                          <p:spTgt spid="8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9"/>
                                        </p:tgtEl>
                                        <p:attrNameLst>
                                          <p:attrName>style.visibility</p:attrName>
                                        </p:attrNameLst>
                                      </p:cBhvr>
                                      <p:to>
                                        <p:strVal val="visible"/>
                                      </p:to>
                                    </p:set>
                                    <p:animEffect transition="in" filter="wipe(left)">
                                      <p:cBhvr>
                                        <p:cTn id="20" dur="1000"/>
                                        <p:tgtEl>
                                          <p:spTgt spid="89"/>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10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89" grpId="0" animBg="1"/>
      <p:bldP spid="92" grpId="0" animBg="1"/>
      <p:bldP spid="13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p:cNvSpPr/>
          <p:nvPr/>
        </p:nvSpPr>
        <p:spPr bwMode="white">
          <a:xfrm>
            <a:off x="0" y="0"/>
            <a:ext cx="282946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0" name="man" descr="AJ2.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236669" y="4524371"/>
            <a:ext cx="716988" cy="2249421"/>
          </a:xfrm>
          <a:prstGeom prst="rect">
            <a:avLst/>
          </a:prstGeom>
          <a:noFill/>
          <a:ln>
            <a:noFill/>
          </a:ln>
        </p:spPr>
      </p:pic>
      <p:grpSp>
        <p:nvGrpSpPr>
          <p:cNvPr id="2" name="building"/>
          <p:cNvGrpSpPr/>
          <p:nvPr/>
        </p:nvGrpSpPr>
        <p:grpSpPr bwMode="gray">
          <a:xfrm>
            <a:off x="2667000" y="0"/>
            <a:ext cx="6477000" cy="6858000"/>
            <a:chOff x="2667000" y="0"/>
            <a:chExt cx="6477000" cy="6858000"/>
          </a:xfrm>
        </p:grpSpPr>
        <p:sp>
          <p:nvSpPr>
            <p:cNvPr id="87" name="Rectangle 86"/>
            <p:cNvSpPr/>
            <p:nvPr/>
          </p:nvSpPr>
          <p:spPr bwMode="gray">
            <a:xfrm rot="5400000">
              <a:off x="2476500" y="190500"/>
              <a:ext cx="6858000" cy="6477000"/>
            </a:xfrm>
            <a:prstGeom prst="rect">
              <a:avLst/>
            </a:prstGeom>
            <a:gradFill flip="none" rotWithShape="1">
              <a:gsLst>
                <a:gs pos="0">
                  <a:srgbClr val="C0D0D9"/>
                </a:gs>
                <a:gs pos="50000">
                  <a:srgbClr val="E4EAE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8" name="Picture 87" descr="Floorplan.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2745669" y="2058931"/>
              <a:ext cx="6398331" cy="4799069"/>
            </a:xfrm>
            <a:prstGeom prst="rect">
              <a:avLst/>
            </a:prstGeom>
          </p:spPr>
        </p:pic>
      </p:grpSp>
      <p:grpSp>
        <p:nvGrpSpPr>
          <p:cNvPr id="3" name="title and logo"/>
          <p:cNvGrpSpPr/>
          <p:nvPr/>
        </p:nvGrpSpPr>
        <p:grpSpPr bwMode="gray">
          <a:xfrm>
            <a:off x="2819401" y="572218"/>
            <a:ext cx="5854840" cy="424732"/>
            <a:chOff x="2819401" y="572218"/>
            <a:chExt cx="5854840" cy="424732"/>
          </a:xfrm>
        </p:grpSpPr>
        <p:pic>
          <p:nvPicPr>
            <p:cNvPr id="90" name="Picture 10" descr="juniper_black.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564438" y="610971"/>
              <a:ext cx="1109803" cy="303429"/>
            </a:xfrm>
            <a:prstGeom prst="rect">
              <a:avLst/>
            </a:prstGeom>
            <a:noFill/>
            <a:ln>
              <a:noFill/>
            </a:ln>
          </p:spPr>
        </p:pic>
        <p:sp>
          <p:nvSpPr>
            <p:cNvPr id="91" name="Title"/>
            <p:cNvSpPr txBox="1">
              <a:spLocks/>
            </p:cNvSpPr>
            <p:nvPr/>
          </p:nvSpPr>
          <p:spPr bwMode="gray">
            <a:xfrm>
              <a:off x="2819401" y="572218"/>
              <a:ext cx="4267200" cy="42473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marL="0" marR="0" lvl="0" indent="0" algn="l" defTabSz="457200" rtl="0" eaLnBrk="1" fontAlgn="base" latinLnBrk="0" hangingPunct="1">
                <a:lnSpc>
                  <a:spcPct val="90000"/>
                </a:lnSpc>
                <a:spcBef>
                  <a:spcPct val="0"/>
                </a:spcBef>
                <a:spcAft>
                  <a:spcPct val="20000"/>
                </a:spcAft>
                <a:buClrTx/>
                <a:buSzTx/>
                <a:buFontTx/>
                <a:buNone/>
                <a:tabLst/>
                <a:defRPr/>
              </a:pPr>
              <a:r>
                <a:rPr kumimoji="0" lang="en-US" sz="2400" b="1" i="0" u="none" strike="noStrike" kern="1200" cap="all" spc="0" normalizeH="0" baseline="0" noProof="0" dirty="0" smtClean="0">
                  <a:ln>
                    <a:noFill/>
                  </a:ln>
                  <a:solidFill>
                    <a:srgbClr val="292929"/>
                  </a:solidFill>
                  <a:effectLst/>
                  <a:uLnTx/>
                  <a:uFillTx/>
                  <a:latin typeface="+mj-lt"/>
                  <a:ea typeface="+mj-ea"/>
                  <a:cs typeface="+mj-cs"/>
                </a:rPr>
                <a:t>SIMPLY CONNECTED</a:t>
              </a:r>
            </a:p>
          </p:txBody>
        </p:sp>
      </p:grpSp>
      <p:grpSp>
        <p:nvGrpSpPr>
          <p:cNvPr id="4" name="black icons"/>
          <p:cNvGrpSpPr/>
          <p:nvPr/>
        </p:nvGrpSpPr>
        <p:grpSpPr bwMode="gray">
          <a:xfrm>
            <a:off x="5658270" y="4279640"/>
            <a:ext cx="997696" cy="766136"/>
            <a:chOff x="5658270" y="4279640"/>
            <a:chExt cx="997696" cy="766136"/>
          </a:xfrm>
        </p:grpSpPr>
        <p:pic>
          <p:nvPicPr>
            <p:cNvPr id="66" name="Picture 65" descr="Info.png"/>
            <p:cNvPicPr>
              <a:picLocks noChangeAspect="1"/>
            </p:cNvPicPr>
            <p:nvPr/>
          </p:nvPicPr>
          <p:blipFill>
            <a:blip r:embed="rId6" cstate="email">
              <a:lum bright="-100000"/>
              <a:extLst>
                <a:ext uri="{28A0092B-C50C-407E-A947-70E740481C1C}">
                  <a14:useLocalDpi xmlns:a14="http://schemas.microsoft.com/office/drawing/2010/main"/>
                </a:ext>
              </a:extLst>
            </a:blip>
            <a:stretch>
              <a:fillRect/>
            </a:stretch>
          </p:blipFill>
          <p:spPr bwMode="gray">
            <a:xfrm>
              <a:off x="5994499" y="4487237"/>
              <a:ext cx="92938" cy="204021"/>
            </a:xfrm>
            <a:prstGeom prst="rect">
              <a:avLst/>
            </a:prstGeom>
            <a:effectLst>
              <a:outerShdw blurRad="88900" sx="101000" sy="101000" algn="ctr" rotWithShape="0">
                <a:schemeClr val="bg1"/>
              </a:outerShdw>
            </a:effectLst>
          </p:spPr>
        </p:pic>
        <p:pic>
          <p:nvPicPr>
            <p:cNvPr id="67" name="Picture 66" descr="Folder.png"/>
            <p:cNvPicPr>
              <a:picLocks noChangeAspect="1"/>
            </p:cNvPicPr>
            <p:nvPr/>
          </p:nvPicPr>
          <p:blipFill>
            <a:blip r:embed="rId7" cstate="email">
              <a:lum bright="-100000"/>
              <a:extLst>
                <a:ext uri="{28A0092B-C50C-407E-A947-70E740481C1C}">
                  <a14:useLocalDpi xmlns:a14="http://schemas.microsoft.com/office/drawing/2010/main"/>
                </a:ext>
              </a:extLst>
            </a:blip>
            <a:stretch>
              <a:fillRect/>
            </a:stretch>
          </p:blipFill>
          <p:spPr bwMode="gray">
            <a:xfrm>
              <a:off x="6123398" y="4396039"/>
              <a:ext cx="189096" cy="131181"/>
            </a:xfrm>
            <a:prstGeom prst="rect">
              <a:avLst/>
            </a:prstGeom>
            <a:effectLst>
              <a:outerShdw blurRad="88900" sx="101000" sy="101000" algn="ctr" rotWithShape="0">
                <a:schemeClr val="bg1"/>
              </a:outerShdw>
            </a:effectLst>
          </p:spPr>
        </p:pic>
        <p:pic>
          <p:nvPicPr>
            <p:cNvPr id="68" name="Picture 67" descr="Search.png"/>
            <p:cNvPicPr>
              <a:picLocks noChangeAspect="1"/>
            </p:cNvPicPr>
            <p:nvPr/>
          </p:nvPicPr>
          <p:blipFill>
            <a:blip r:embed="rId8" cstate="email">
              <a:lum bright="-100000"/>
              <a:extLst>
                <a:ext uri="{28A0092B-C50C-407E-A947-70E740481C1C}">
                  <a14:useLocalDpi xmlns:a14="http://schemas.microsoft.com/office/drawing/2010/main"/>
                </a:ext>
              </a:extLst>
            </a:blip>
            <a:stretch>
              <a:fillRect/>
            </a:stretch>
          </p:blipFill>
          <p:spPr bwMode="gray">
            <a:xfrm>
              <a:off x="5765563" y="4662443"/>
              <a:ext cx="192792" cy="192410"/>
            </a:xfrm>
            <a:prstGeom prst="rect">
              <a:avLst/>
            </a:prstGeom>
            <a:effectLst>
              <a:outerShdw blurRad="88900" sx="101000" sy="101000" algn="ctr" rotWithShape="0">
                <a:schemeClr val="bg1"/>
              </a:outerShdw>
            </a:effectLst>
          </p:spPr>
        </p:pic>
        <p:pic>
          <p:nvPicPr>
            <p:cNvPr id="69" name="Picture 68" descr="Upload.png"/>
            <p:cNvPicPr>
              <a:picLocks noChangeAspect="1"/>
            </p:cNvPicPr>
            <p:nvPr/>
          </p:nvPicPr>
          <p:blipFill>
            <a:blip r:embed="rId9" cstate="email">
              <a:lum bright="-100000"/>
              <a:extLst>
                <a:ext uri="{28A0092B-C50C-407E-A947-70E740481C1C}">
                  <a14:useLocalDpi xmlns:a14="http://schemas.microsoft.com/office/drawing/2010/main"/>
                </a:ext>
              </a:extLst>
            </a:blip>
            <a:stretch>
              <a:fillRect/>
            </a:stretch>
          </p:blipFill>
          <p:spPr bwMode="gray">
            <a:xfrm>
              <a:off x="6318646" y="4594820"/>
              <a:ext cx="182528" cy="182528"/>
            </a:xfrm>
            <a:prstGeom prst="rect">
              <a:avLst/>
            </a:prstGeom>
            <a:effectLst>
              <a:outerShdw blurRad="88900" sx="101000" sy="101000" algn="ctr" rotWithShape="0">
                <a:schemeClr val="bg1"/>
              </a:outerShdw>
            </a:effectLst>
          </p:spPr>
        </p:pic>
        <p:pic>
          <p:nvPicPr>
            <p:cNvPr id="70" name="Picture 69" descr="Email1.png"/>
            <p:cNvPicPr>
              <a:picLocks noChangeAspect="1"/>
            </p:cNvPicPr>
            <p:nvPr/>
          </p:nvPicPr>
          <p:blipFill>
            <a:blip r:embed="rId10" cstate="email">
              <a:lum bright="-100000"/>
              <a:extLst>
                <a:ext uri="{28A0092B-C50C-407E-A947-70E740481C1C}">
                  <a14:useLocalDpi xmlns:a14="http://schemas.microsoft.com/office/drawing/2010/main"/>
                </a:ext>
              </a:extLst>
            </a:blip>
            <a:stretch>
              <a:fillRect/>
            </a:stretch>
          </p:blipFill>
          <p:spPr bwMode="gray">
            <a:xfrm>
              <a:off x="6288281" y="4887482"/>
              <a:ext cx="228600" cy="158294"/>
            </a:xfrm>
            <a:prstGeom prst="rect">
              <a:avLst/>
            </a:prstGeom>
            <a:effectLst>
              <a:outerShdw blurRad="88900" sx="101000" sy="101000" algn="ctr" rotWithShape="0">
                <a:schemeClr val="bg1"/>
              </a:outerShdw>
            </a:effectLst>
          </p:spPr>
        </p:pic>
        <p:pic>
          <p:nvPicPr>
            <p:cNvPr id="71" name="Picture 70" descr="Email1.png"/>
            <p:cNvPicPr>
              <a:picLocks noChangeAspect="1"/>
            </p:cNvPicPr>
            <p:nvPr/>
          </p:nvPicPr>
          <p:blipFill>
            <a:blip r:embed="rId11" cstate="email">
              <a:lum bright="-100000"/>
              <a:extLst>
                <a:ext uri="{28A0092B-C50C-407E-A947-70E740481C1C}">
                  <a14:useLocalDpi xmlns:a14="http://schemas.microsoft.com/office/drawing/2010/main"/>
                </a:ext>
              </a:extLst>
            </a:blip>
            <a:stretch>
              <a:fillRect/>
            </a:stretch>
          </p:blipFill>
          <p:spPr bwMode="gray">
            <a:xfrm>
              <a:off x="6135072" y="4606456"/>
              <a:ext cx="152400" cy="105529"/>
            </a:xfrm>
            <a:prstGeom prst="rect">
              <a:avLst/>
            </a:prstGeom>
            <a:effectLst>
              <a:outerShdw blurRad="88900" sx="101000" sy="101000" algn="ctr" rotWithShape="0">
                <a:schemeClr val="bg1"/>
              </a:outerShdw>
            </a:effectLst>
          </p:spPr>
        </p:pic>
        <p:pic>
          <p:nvPicPr>
            <p:cNvPr id="72" name="Picture 71" descr="Congestion1.png"/>
            <p:cNvPicPr>
              <a:picLocks noChangeAspect="1"/>
            </p:cNvPicPr>
            <p:nvPr/>
          </p:nvPicPr>
          <p:blipFill>
            <a:blip r:embed="rId12" cstate="email">
              <a:lum bright="-100000"/>
              <a:extLst>
                <a:ext uri="{28A0092B-C50C-407E-A947-70E740481C1C}">
                  <a14:useLocalDpi xmlns:a14="http://schemas.microsoft.com/office/drawing/2010/main"/>
                </a:ext>
              </a:extLst>
            </a:blip>
            <a:stretch>
              <a:fillRect/>
            </a:stretch>
          </p:blipFill>
          <p:spPr bwMode="gray">
            <a:xfrm>
              <a:off x="5771260" y="4388644"/>
              <a:ext cx="216804" cy="218982"/>
            </a:xfrm>
            <a:prstGeom prst="rect">
              <a:avLst/>
            </a:prstGeom>
            <a:effectLst>
              <a:outerShdw blurRad="88900" sx="101000" sy="101000" algn="ctr" rotWithShape="0">
                <a:schemeClr val="bg1"/>
              </a:outerShdw>
            </a:effectLst>
          </p:spPr>
        </p:pic>
        <p:pic>
          <p:nvPicPr>
            <p:cNvPr id="73" name="Picture 72" descr="Download2.png"/>
            <p:cNvPicPr>
              <a:picLocks noChangeAspect="1"/>
            </p:cNvPicPr>
            <p:nvPr/>
          </p:nvPicPr>
          <p:blipFill>
            <a:blip r:embed="rId13" cstate="email">
              <a:lum bright="-100000"/>
              <a:extLst>
                <a:ext uri="{28A0092B-C50C-407E-A947-70E740481C1C}">
                  <a14:useLocalDpi xmlns:a14="http://schemas.microsoft.com/office/drawing/2010/main"/>
                </a:ext>
              </a:extLst>
            </a:blip>
            <a:stretch>
              <a:fillRect/>
            </a:stretch>
          </p:blipFill>
          <p:spPr bwMode="gray">
            <a:xfrm>
              <a:off x="6019800" y="4800600"/>
              <a:ext cx="190881" cy="190881"/>
            </a:xfrm>
            <a:prstGeom prst="rect">
              <a:avLst/>
            </a:prstGeom>
            <a:effectLst>
              <a:outerShdw blurRad="88900" sx="101000" sy="101000" algn="ctr" rotWithShape="0">
                <a:schemeClr val="bg1"/>
              </a:outerShdw>
            </a:effectLst>
          </p:spPr>
        </p:pic>
        <p:pic>
          <p:nvPicPr>
            <p:cNvPr id="74" name="Picture 73" descr="Email1.png"/>
            <p:cNvPicPr>
              <a:picLocks noChangeAspect="1"/>
            </p:cNvPicPr>
            <p:nvPr/>
          </p:nvPicPr>
          <p:blipFill>
            <a:blip r:embed="rId14" cstate="email">
              <a:lum bright="-100000"/>
              <a:extLst>
                <a:ext uri="{28A0092B-C50C-407E-A947-70E740481C1C}">
                  <a14:useLocalDpi xmlns:a14="http://schemas.microsoft.com/office/drawing/2010/main"/>
                </a:ext>
              </a:extLst>
            </a:blip>
            <a:stretch>
              <a:fillRect/>
            </a:stretch>
          </p:blipFill>
          <p:spPr bwMode="gray">
            <a:xfrm>
              <a:off x="6352990" y="4337265"/>
              <a:ext cx="116177" cy="80446"/>
            </a:xfrm>
            <a:prstGeom prst="rect">
              <a:avLst/>
            </a:prstGeom>
            <a:effectLst>
              <a:outerShdw blurRad="88900" sx="101000" sy="101000" algn="ctr" rotWithShape="0">
                <a:schemeClr val="bg1"/>
              </a:outerShdw>
            </a:effectLst>
          </p:spPr>
        </p:pic>
        <p:pic>
          <p:nvPicPr>
            <p:cNvPr id="75" name="Picture 74" descr="Airwaves.png"/>
            <p:cNvPicPr>
              <a:picLocks noChangeAspect="1"/>
            </p:cNvPicPr>
            <p:nvPr/>
          </p:nvPicPr>
          <p:blipFill>
            <a:blip r:embed="rId15" cstate="email">
              <a:lum bright="-100000"/>
              <a:extLst>
                <a:ext uri="{28A0092B-C50C-407E-A947-70E740481C1C}">
                  <a14:useLocalDpi xmlns:a14="http://schemas.microsoft.com/office/drawing/2010/main"/>
                </a:ext>
              </a:extLst>
            </a:blip>
            <a:stretch>
              <a:fillRect/>
            </a:stretch>
          </p:blipFill>
          <p:spPr bwMode="gray">
            <a:xfrm flipH="1">
              <a:off x="6429235" y="4503758"/>
              <a:ext cx="226731" cy="235128"/>
            </a:xfrm>
            <a:prstGeom prst="rect">
              <a:avLst/>
            </a:prstGeom>
            <a:noFill/>
            <a:ln>
              <a:noFill/>
            </a:ln>
            <a:effectLst/>
          </p:spPr>
        </p:pic>
        <p:pic>
          <p:nvPicPr>
            <p:cNvPr id="76" name="Picture 75" descr="Airwaves.png"/>
            <p:cNvPicPr>
              <a:picLocks noChangeAspect="1"/>
            </p:cNvPicPr>
            <p:nvPr/>
          </p:nvPicPr>
          <p:blipFill>
            <a:blip r:embed="rId15" cstate="email">
              <a:lum bright="-100000"/>
              <a:extLst>
                <a:ext uri="{28A0092B-C50C-407E-A947-70E740481C1C}">
                  <a14:useLocalDpi xmlns:a14="http://schemas.microsoft.com/office/drawing/2010/main"/>
                </a:ext>
              </a:extLst>
            </a:blip>
            <a:stretch>
              <a:fillRect/>
            </a:stretch>
          </p:blipFill>
          <p:spPr bwMode="gray">
            <a:xfrm>
              <a:off x="5658270" y="4279640"/>
              <a:ext cx="226731" cy="235128"/>
            </a:xfrm>
            <a:prstGeom prst="rect">
              <a:avLst/>
            </a:prstGeom>
            <a:noFill/>
            <a:ln>
              <a:noFill/>
            </a:ln>
            <a:effectLst/>
          </p:spPr>
        </p:pic>
      </p:grpSp>
      <p:grpSp>
        <p:nvGrpSpPr>
          <p:cNvPr id="5" name="orange line"/>
          <p:cNvGrpSpPr/>
          <p:nvPr/>
        </p:nvGrpSpPr>
        <p:grpSpPr bwMode="gray">
          <a:xfrm>
            <a:off x="8020154" y="3136843"/>
            <a:ext cx="299415" cy="2039336"/>
            <a:chOff x="8020154" y="3136843"/>
            <a:chExt cx="299415" cy="2039336"/>
          </a:xfrm>
        </p:grpSpPr>
        <p:sp>
          <p:nvSpPr>
            <p:cNvPr id="102" name="Freeform 101"/>
            <p:cNvSpPr/>
            <p:nvPr/>
          </p:nvSpPr>
          <p:spPr bwMode="gray">
            <a:xfrm rot="732861">
              <a:off x="8020154" y="4258487"/>
              <a:ext cx="299415" cy="917692"/>
            </a:xfrm>
            <a:custGeom>
              <a:avLst/>
              <a:gdLst>
                <a:gd name="connsiteX0" fmla="*/ 673925 w 673925"/>
                <a:gd name="connsiteY0" fmla="*/ 528452 h 528452"/>
                <a:gd name="connsiteX1" fmla="*/ 103909 w 673925"/>
                <a:gd name="connsiteY1" fmla="*/ 207819 h 528452"/>
                <a:gd name="connsiteX2" fmla="*/ 50470 w 673925"/>
                <a:gd name="connsiteY2" fmla="*/ 0 h 528452"/>
                <a:gd name="connsiteX0" fmla="*/ 673925 w 826819"/>
                <a:gd name="connsiteY0" fmla="*/ 528452 h 528452"/>
                <a:gd name="connsiteX1" fmla="*/ 103909 w 826819"/>
                <a:gd name="connsiteY1" fmla="*/ 207819 h 528452"/>
                <a:gd name="connsiteX2" fmla="*/ 50470 w 826819"/>
                <a:gd name="connsiteY2" fmla="*/ 0 h 528452"/>
                <a:gd name="connsiteX0" fmla="*/ 570016 w 722910"/>
                <a:gd name="connsiteY0" fmla="*/ 320633 h 320633"/>
                <a:gd name="connsiteX1" fmla="*/ 0 w 722910"/>
                <a:gd name="connsiteY1" fmla="*/ 0 h 320633"/>
                <a:gd name="connsiteX0" fmla="*/ 570016 w 740723"/>
                <a:gd name="connsiteY0" fmla="*/ 320633 h 359970"/>
                <a:gd name="connsiteX1" fmla="*/ 587828 w 740723"/>
                <a:gd name="connsiteY1" fmla="*/ 356259 h 359970"/>
                <a:gd name="connsiteX2" fmla="*/ 0 w 740723"/>
                <a:gd name="connsiteY2" fmla="*/ 0 h 359970"/>
                <a:gd name="connsiteX0" fmla="*/ 570016 w 587828"/>
                <a:gd name="connsiteY0" fmla="*/ 320633 h 359970"/>
                <a:gd name="connsiteX1" fmla="*/ 587828 w 587828"/>
                <a:gd name="connsiteY1" fmla="*/ 356259 h 359970"/>
                <a:gd name="connsiteX2" fmla="*/ 0 w 587828"/>
                <a:gd name="connsiteY2" fmla="*/ 0 h 359970"/>
                <a:gd name="connsiteX0" fmla="*/ 570016 w 570016"/>
                <a:gd name="connsiteY0" fmla="*/ 320633 h 320633"/>
                <a:gd name="connsiteX1" fmla="*/ 0 w 570016"/>
                <a:gd name="connsiteY1" fmla="*/ 0 h 320633"/>
                <a:gd name="connsiteX0" fmla="*/ 587829 w 587829"/>
                <a:gd name="connsiteY0" fmla="*/ 332508 h 332508"/>
                <a:gd name="connsiteX1" fmla="*/ 0 w 587829"/>
                <a:gd name="connsiteY1" fmla="*/ 0 h 332508"/>
                <a:gd name="connsiteX0" fmla="*/ 593767 w 593767"/>
                <a:gd name="connsiteY0" fmla="*/ 480950 h 480950"/>
                <a:gd name="connsiteX1" fmla="*/ 0 w 593767"/>
                <a:gd name="connsiteY1" fmla="*/ 0 h 480950"/>
                <a:gd name="connsiteX0" fmla="*/ 593767 w 651165"/>
                <a:gd name="connsiteY0" fmla="*/ 480950 h 480950"/>
                <a:gd name="connsiteX1" fmla="*/ 0 w 651165"/>
                <a:gd name="connsiteY1" fmla="*/ 0 h 480950"/>
                <a:gd name="connsiteX0" fmla="*/ 587830 w 645228"/>
                <a:gd name="connsiteY0" fmla="*/ 498763 h 498763"/>
                <a:gd name="connsiteX1" fmla="*/ 0 w 645228"/>
                <a:gd name="connsiteY1" fmla="*/ 0 h 498763"/>
                <a:gd name="connsiteX0" fmla="*/ 593768 w 651166"/>
                <a:gd name="connsiteY0" fmla="*/ 457200 h 457200"/>
                <a:gd name="connsiteX1" fmla="*/ 0 w 651166"/>
                <a:gd name="connsiteY1" fmla="*/ 0 h 457200"/>
                <a:gd name="connsiteX0" fmla="*/ 617518 w 674916"/>
                <a:gd name="connsiteY0" fmla="*/ 486888 h 486888"/>
                <a:gd name="connsiteX1" fmla="*/ 0 w 674916"/>
                <a:gd name="connsiteY1" fmla="*/ 0 h 486888"/>
                <a:gd name="connsiteX0" fmla="*/ 208870 w 266268"/>
                <a:gd name="connsiteY0" fmla="*/ 881707 h 881707"/>
                <a:gd name="connsiteX1" fmla="*/ 0 w 266268"/>
                <a:gd name="connsiteY1" fmla="*/ 0 h 881707"/>
                <a:gd name="connsiteX0" fmla="*/ 208870 w 266268"/>
                <a:gd name="connsiteY0" fmla="*/ 881707 h 881707"/>
                <a:gd name="connsiteX1" fmla="*/ 0 w 266268"/>
                <a:gd name="connsiteY1" fmla="*/ 0 h 881707"/>
                <a:gd name="connsiteX0" fmla="*/ 186330 w 243728"/>
                <a:gd name="connsiteY0" fmla="*/ 926674 h 926674"/>
                <a:gd name="connsiteX1" fmla="*/ 0 w 243728"/>
                <a:gd name="connsiteY1" fmla="*/ 0 h 926674"/>
                <a:gd name="connsiteX0" fmla="*/ 186330 w 186330"/>
                <a:gd name="connsiteY0" fmla="*/ 926674 h 926674"/>
                <a:gd name="connsiteX1" fmla="*/ 0 w 186330"/>
                <a:gd name="connsiteY1" fmla="*/ 0 h 926674"/>
              </a:gdLst>
              <a:ahLst/>
              <a:cxnLst>
                <a:cxn ang="0">
                  <a:pos x="connsiteX0" y="connsiteY0"/>
                </a:cxn>
                <a:cxn ang="0">
                  <a:pos x="connsiteX1" y="connsiteY1"/>
                </a:cxn>
              </a:cxnLst>
              <a:rect l="l" t="t" r="r" b="b"/>
              <a:pathLst>
                <a:path w="186330" h="926674">
                  <a:moveTo>
                    <a:pt x="186330" y="926674"/>
                  </a:moveTo>
                  <a:cubicBezTo>
                    <a:pt x="181222" y="497615"/>
                    <a:pt x="101854" y="295943"/>
                    <a:pt x="0" y="0"/>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 name="Freeform 102"/>
            <p:cNvSpPr/>
            <p:nvPr/>
          </p:nvSpPr>
          <p:spPr bwMode="gray">
            <a:xfrm>
              <a:off x="8063955" y="3136843"/>
              <a:ext cx="156680" cy="953020"/>
            </a:xfrm>
            <a:custGeom>
              <a:avLst/>
              <a:gdLst>
                <a:gd name="connsiteX0" fmla="*/ 878774 w 878774"/>
                <a:gd name="connsiteY0" fmla="*/ 433450 h 433450"/>
                <a:gd name="connsiteX1" fmla="*/ 0 w 878774"/>
                <a:gd name="connsiteY1" fmla="*/ 0 h 433450"/>
                <a:gd name="connsiteX0" fmla="*/ 872836 w 872836"/>
                <a:gd name="connsiteY0" fmla="*/ 480951 h 480951"/>
                <a:gd name="connsiteX1" fmla="*/ 0 w 872836"/>
                <a:gd name="connsiteY1" fmla="*/ 0 h 480951"/>
                <a:gd name="connsiteX0" fmla="*/ 0 w 308362"/>
                <a:gd name="connsiteY0" fmla="*/ 257760 h 257760"/>
                <a:gd name="connsiteX1" fmla="*/ 308362 w 308362"/>
                <a:gd name="connsiteY1" fmla="*/ 0 h 257760"/>
                <a:gd name="connsiteX0" fmla="*/ 101480 w 409842"/>
                <a:gd name="connsiteY0" fmla="*/ 257760 h 257760"/>
                <a:gd name="connsiteX1" fmla="*/ 409842 w 409842"/>
                <a:gd name="connsiteY1" fmla="*/ 0 h 257760"/>
                <a:gd name="connsiteX0" fmla="*/ 101480 w 942714"/>
                <a:gd name="connsiteY0" fmla="*/ 861202 h 861202"/>
                <a:gd name="connsiteX1" fmla="*/ 942714 w 942714"/>
                <a:gd name="connsiteY1" fmla="*/ 0 h 861202"/>
                <a:gd name="connsiteX0" fmla="*/ 101480 w 942714"/>
                <a:gd name="connsiteY0" fmla="*/ 861202 h 861202"/>
                <a:gd name="connsiteX1" fmla="*/ 942714 w 942714"/>
                <a:gd name="connsiteY1" fmla="*/ 0 h 861202"/>
                <a:gd name="connsiteX0" fmla="*/ 83717 w 924951"/>
                <a:gd name="connsiteY0" fmla="*/ 861202 h 861202"/>
                <a:gd name="connsiteX1" fmla="*/ 836139 w 924951"/>
                <a:gd name="connsiteY1" fmla="*/ 173593 h 861202"/>
                <a:gd name="connsiteX2" fmla="*/ 924951 w 924951"/>
                <a:gd name="connsiteY2" fmla="*/ 0 h 861202"/>
                <a:gd name="connsiteX0" fmla="*/ 83717 w 836139"/>
                <a:gd name="connsiteY0" fmla="*/ 1216654 h 1216654"/>
                <a:gd name="connsiteX1" fmla="*/ 836139 w 836139"/>
                <a:gd name="connsiteY1" fmla="*/ 529045 h 1216654"/>
                <a:gd name="connsiteX2" fmla="*/ 587465 w 836139"/>
                <a:gd name="connsiteY2" fmla="*/ 0 h 1216654"/>
                <a:gd name="connsiteX0" fmla="*/ 0 w 752422"/>
                <a:gd name="connsiteY0" fmla="*/ 1216654 h 1216654"/>
                <a:gd name="connsiteX1" fmla="*/ 752422 w 752422"/>
                <a:gd name="connsiteY1" fmla="*/ 529045 h 1216654"/>
                <a:gd name="connsiteX2" fmla="*/ 503748 w 752422"/>
                <a:gd name="connsiteY2" fmla="*/ 0 h 1216654"/>
                <a:gd name="connsiteX0" fmla="*/ 0 w 765090"/>
                <a:gd name="connsiteY0" fmla="*/ 1216654 h 1216654"/>
                <a:gd name="connsiteX1" fmla="*/ 752422 w 765090"/>
                <a:gd name="connsiteY1" fmla="*/ 529045 h 1216654"/>
                <a:gd name="connsiteX2" fmla="*/ 503748 w 765090"/>
                <a:gd name="connsiteY2" fmla="*/ 0 h 1216654"/>
                <a:gd name="connsiteX0" fmla="*/ 0 w 752422"/>
                <a:gd name="connsiteY0" fmla="*/ 1020015 h 1020015"/>
                <a:gd name="connsiteX1" fmla="*/ 752422 w 752422"/>
                <a:gd name="connsiteY1" fmla="*/ 332406 h 1020015"/>
                <a:gd name="connsiteX2" fmla="*/ 184025 w 752422"/>
                <a:gd name="connsiteY2" fmla="*/ 10020 h 1020015"/>
                <a:gd name="connsiteX0" fmla="*/ 0 w 752422"/>
                <a:gd name="connsiteY0" fmla="*/ 1020015 h 1020015"/>
                <a:gd name="connsiteX1" fmla="*/ 752422 w 752422"/>
                <a:gd name="connsiteY1" fmla="*/ 332406 h 1020015"/>
                <a:gd name="connsiteX2" fmla="*/ 184025 w 752422"/>
                <a:gd name="connsiteY2" fmla="*/ 10020 h 1020015"/>
                <a:gd name="connsiteX0" fmla="*/ 0 w 752422"/>
                <a:gd name="connsiteY0" fmla="*/ 1076125 h 1076125"/>
                <a:gd name="connsiteX1" fmla="*/ 752422 w 752422"/>
                <a:gd name="connsiteY1" fmla="*/ 388516 h 1076125"/>
                <a:gd name="connsiteX2" fmla="*/ 237313 w 752422"/>
                <a:gd name="connsiteY2" fmla="*/ 0 h 1076125"/>
                <a:gd name="connsiteX0" fmla="*/ 0 w 708016"/>
                <a:gd name="connsiteY0" fmla="*/ 1076125 h 1076125"/>
                <a:gd name="connsiteX1" fmla="*/ 708016 w 708016"/>
                <a:gd name="connsiteY1" fmla="*/ 388516 h 1076125"/>
                <a:gd name="connsiteX2" fmla="*/ 237313 w 708016"/>
                <a:gd name="connsiteY2" fmla="*/ 0 h 1076125"/>
                <a:gd name="connsiteX0" fmla="*/ 0 w 738447"/>
                <a:gd name="connsiteY0" fmla="*/ 1076125 h 1076125"/>
                <a:gd name="connsiteX1" fmla="*/ 708016 w 738447"/>
                <a:gd name="connsiteY1" fmla="*/ 388516 h 1076125"/>
                <a:gd name="connsiteX2" fmla="*/ 237313 w 738447"/>
                <a:gd name="connsiteY2" fmla="*/ 0 h 1076125"/>
                <a:gd name="connsiteX0" fmla="*/ 0 w 685160"/>
                <a:gd name="connsiteY0" fmla="*/ 1076125 h 1076125"/>
                <a:gd name="connsiteX1" fmla="*/ 654729 w 685160"/>
                <a:gd name="connsiteY1" fmla="*/ 421582 h 1076125"/>
                <a:gd name="connsiteX2" fmla="*/ 237313 w 685160"/>
                <a:gd name="connsiteY2" fmla="*/ 0 h 1076125"/>
                <a:gd name="connsiteX0" fmla="*/ 0 w 685160"/>
                <a:gd name="connsiteY0" fmla="*/ 1109191 h 1109191"/>
                <a:gd name="connsiteX1" fmla="*/ 654729 w 685160"/>
                <a:gd name="connsiteY1" fmla="*/ 454648 h 1109191"/>
                <a:gd name="connsiteX2" fmla="*/ 352770 w 685160"/>
                <a:gd name="connsiteY2" fmla="*/ 0 h 1109191"/>
                <a:gd name="connsiteX0" fmla="*/ 0 w 685160"/>
                <a:gd name="connsiteY0" fmla="*/ 1109191 h 1109191"/>
                <a:gd name="connsiteX1" fmla="*/ 654729 w 685160"/>
                <a:gd name="connsiteY1" fmla="*/ 454648 h 1109191"/>
                <a:gd name="connsiteX2" fmla="*/ 352770 w 685160"/>
                <a:gd name="connsiteY2" fmla="*/ 0 h 1109191"/>
                <a:gd name="connsiteX0" fmla="*/ 0 w 605230"/>
                <a:gd name="connsiteY0" fmla="*/ 1034794 h 1034794"/>
                <a:gd name="connsiteX1" fmla="*/ 574799 w 605230"/>
                <a:gd name="connsiteY1" fmla="*/ 454648 h 1034794"/>
                <a:gd name="connsiteX2" fmla="*/ 272840 w 605230"/>
                <a:gd name="connsiteY2" fmla="*/ 0 h 1034794"/>
                <a:gd name="connsiteX0" fmla="*/ 0 w 605230"/>
                <a:gd name="connsiteY0" fmla="*/ 1034794 h 1034794"/>
                <a:gd name="connsiteX1" fmla="*/ 574799 w 605230"/>
                <a:gd name="connsiteY1" fmla="*/ 454648 h 1034794"/>
                <a:gd name="connsiteX2" fmla="*/ 272840 w 605230"/>
                <a:gd name="connsiteY2" fmla="*/ 0 h 1034794"/>
                <a:gd name="connsiteX0" fmla="*/ 0 w 605230"/>
                <a:gd name="connsiteY0" fmla="*/ 927331 h 927331"/>
                <a:gd name="connsiteX1" fmla="*/ 574799 w 605230"/>
                <a:gd name="connsiteY1" fmla="*/ 347185 h 927331"/>
                <a:gd name="connsiteX2" fmla="*/ 201791 w 605230"/>
                <a:gd name="connsiteY2" fmla="*/ 0 h 927331"/>
                <a:gd name="connsiteX0" fmla="*/ 0 w 605230"/>
                <a:gd name="connsiteY0" fmla="*/ 927331 h 927331"/>
                <a:gd name="connsiteX1" fmla="*/ 574799 w 605230"/>
                <a:gd name="connsiteY1" fmla="*/ 347185 h 927331"/>
                <a:gd name="connsiteX2" fmla="*/ 201791 w 605230"/>
                <a:gd name="connsiteY2" fmla="*/ 0 h 927331"/>
                <a:gd name="connsiteX0" fmla="*/ 0 w 791739"/>
                <a:gd name="connsiteY0" fmla="*/ 1067858 h 1067858"/>
                <a:gd name="connsiteX1" fmla="*/ 574799 w 791739"/>
                <a:gd name="connsiteY1" fmla="*/ 487712 h 1067858"/>
                <a:gd name="connsiteX2" fmla="*/ 459346 w 791739"/>
                <a:gd name="connsiteY2" fmla="*/ 0 h 1067858"/>
                <a:gd name="connsiteX0" fmla="*/ 0 w 605230"/>
                <a:gd name="connsiteY0" fmla="*/ 1067858 h 1067858"/>
                <a:gd name="connsiteX1" fmla="*/ 574799 w 605230"/>
                <a:gd name="connsiteY1" fmla="*/ 487712 h 1067858"/>
                <a:gd name="connsiteX2" fmla="*/ 459346 w 605230"/>
                <a:gd name="connsiteY2" fmla="*/ 0 h 1067858"/>
                <a:gd name="connsiteX0" fmla="*/ 0 w 622996"/>
                <a:gd name="connsiteY0" fmla="*/ 1092657 h 1092657"/>
                <a:gd name="connsiteX1" fmla="*/ 574799 w 622996"/>
                <a:gd name="connsiteY1" fmla="*/ 512511 h 1092657"/>
                <a:gd name="connsiteX2" fmla="*/ 485990 w 622996"/>
                <a:gd name="connsiteY2" fmla="*/ 0 h 1092657"/>
                <a:gd name="connsiteX0" fmla="*/ 0 w 622996"/>
                <a:gd name="connsiteY0" fmla="*/ 1092657 h 1092657"/>
                <a:gd name="connsiteX1" fmla="*/ 539275 w 622996"/>
                <a:gd name="connsiteY1" fmla="*/ 495978 h 1092657"/>
                <a:gd name="connsiteX2" fmla="*/ 485990 w 622996"/>
                <a:gd name="connsiteY2" fmla="*/ 0 h 1092657"/>
                <a:gd name="connsiteX0" fmla="*/ 0 w 622996"/>
                <a:gd name="connsiteY0" fmla="*/ 1092657 h 1092657"/>
                <a:gd name="connsiteX1" fmla="*/ 539275 w 622996"/>
                <a:gd name="connsiteY1" fmla="*/ 495978 h 1092657"/>
                <a:gd name="connsiteX2" fmla="*/ 485990 w 622996"/>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67401"/>
                <a:gd name="connsiteY0" fmla="*/ 1100924 h 1100924"/>
                <a:gd name="connsiteX1" fmla="*/ 539275 w 667401"/>
                <a:gd name="connsiteY1" fmla="*/ 504245 h 1100924"/>
                <a:gd name="connsiteX2" fmla="*/ 548158 w 667401"/>
                <a:gd name="connsiteY2" fmla="*/ 0 h 1100924"/>
                <a:gd name="connsiteX0" fmla="*/ 0 w 667401"/>
                <a:gd name="connsiteY0" fmla="*/ 1100924 h 1100924"/>
                <a:gd name="connsiteX1" fmla="*/ 539275 w 667401"/>
                <a:gd name="connsiteY1" fmla="*/ 504245 h 1100924"/>
                <a:gd name="connsiteX2" fmla="*/ 548158 w 667401"/>
                <a:gd name="connsiteY2" fmla="*/ 0 h 1100924"/>
                <a:gd name="connsiteX0" fmla="*/ 0 w 667401"/>
                <a:gd name="connsiteY0" fmla="*/ 1100924 h 1100924"/>
                <a:gd name="connsiteX1" fmla="*/ 557038 w 667401"/>
                <a:gd name="connsiteY1" fmla="*/ 529044 h 1100924"/>
                <a:gd name="connsiteX2" fmla="*/ 548158 w 667401"/>
                <a:gd name="connsiteY2" fmla="*/ 0 h 1100924"/>
                <a:gd name="connsiteX0" fmla="*/ 0 w 548158"/>
                <a:gd name="connsiteY0" fmla="*/ 1100924 h 1100924"/>
                <a:gd name="connsiteX1" fmla="*/ 548158 w 548158"/>
                <a:gd name="connsiteY1" fmla="*/ 0 h 1100924"/>
                <a:gd name="connsiteX0" fmla="*/ 0 w 17328"/>
                <a:gd name="connsiteY0" fmla="*/ 819021 h 819021"/>
                <a:gd name="connsiteX1" fmla="*/ 17328 w 17328"/>
                <a:gd name="connsiteY1" fmla="*/ 0 h 819021"/>
                <a:gd name="connsiteX0" fmla="*/ 0 w 140462"/>
                <a:gd name="connsiteY0" fmla="*/ 819021 h 819021"/>
                <a:gd name="connsiteX1" fmla="*/ 17328 w 140462"/>
                <a:gd name="connsiteY1" fmla="*/ 0 h 819021"/>
                <a:gd name="connsiteX0" fmla="*/ 0 w 265079"/>
                <a:gd name="connsiteY0" fmla="*/ 819021 h 819021"/>
                <a:gd name="connsiteX1" fmla="*/ 17328 w 265079"/>
                <a:gd name="connsiteY1" fmla="*/ 0 h 819021"/>
                <a:gd name="connsiteX0" fmla="*/ 14363 w 247751"/>
                <a:gd name="connsiteY0" fmla="*/ 761195 h 761195"/>
                <a:gd name="connsiteX1" fmla="*/ 0 w 247751"/>
                <a:gd name="connsiteY1" fmla="*/ 0 h 761195"/>
                <a:gd name="connsiteX0" fmla="*/ 38131 w 247751"/>
                <a:gd name="connsiteY0" fmla="*/ 768424 h 768424"/>
                <a:gd name="connsiteX1" fmla="*/ 0 w 247751"/>
                <a:gd name="connsiteY1" fmla="*/ 0 h 768424"/>
                <a:gd name="connsiteX0" fmla="*/ 38131 w 247751"/>
                <a:gd name="connsiteY0" fmla="*/ 768424 h 768424"/>
                <a:gd name="connsiteX1" fmla="*/ 0 w 247751"/>
                <a:gd name="connsiteY1" fmla="*/ 0 h 768424"/>
                <a:gd name="connsiteX0" fmla="*/ 38131 w 184369"/>
                <a:gd name="connsiteY0" fmla="*/ 768424 h 768424"/>
                <a:gd name="connsiteX1" fmla="*/ 0 w 184369"/>
                <a:gd name="connsiteY1" fmla="*/ 0 h 768424"/>
              </a:gdLst>
              <a:ahLst/>
              <a:cxnLst>
                <a:cxn ang="0">
                  <a:pos x="connsiteX0" y="connsiteY0"/>
                </a:cxn>
                <a:cxn ang="0">
                  <a:pos x="connsiteX1" y="connsiteY1"/>
                </a:cxn>
              </a:cxnLst>
              <a:rect l="l" t="t" r="r" b="b"/>
              <a:pathLst>
                <a:path w="184369" h="768424">
                  <a:moveTo>
                    <a:pt x="38131" y="768424"/>
                  </a:moveTo>
                  <a:cubicBezTo>
                    <a:pt x="123134" y="372536"/>
                    <a:pt x="184369" y="193495"/>
                    <a:pt x="0" y="0"/>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05" name="4"/>
          <p:cNvSpPr/>
          <p:nvPr/>
        </p:nvSpPr>
        <p:spPr bwMode="gray">
          <a:xfrm>
            <a:off x="7714543" y="2651681"/>
            <a:ext cx="548640" cy="548640"/>
          </a:xfrm>
          <a:prstGeom prst="ellipse">
            <a:avLst/>
          </a:prstGeom>
          <a:solidFill>
            <a:schemeClr val="accent3"/>
          </a:solidFill>
          <a:ln w="38100" algn="ctr">
            <a:solidFill>
              <a:schemeClr val="bg1"/>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chemeClr val="bg1"/>
                </a:solidFill>
                <a:latin typeface="+mn-lt"/>
                <a:cs typeface="+mn-cs"/>
              </a:rPr>
              <a:t>4</a:t>
            </a:r>
          </a:p>
        </p:txBody>
      </p:sp>
      <p:grpSp>
        <p:nvGrpSpPr>
          <p:cNvPr id="6" name="rays router2"/>
          <p:cNvGrpSpPr/>
          <p:nvPr/>
        </p:nvGrpSpPr>
        <p:grpSpPr bwMode="gray">
          <a:xfrm>
            <a:off x="8357616" y="4590288"/>
            <a:ext cx="635006" cy="235128"/>
            <a:chOff x="8357616" y="4590288"/>
            <a:chExt cx="635006" cy="235128"/>
          </a:xfrm>
        </p:grpSpPr>
        <p:pic>
          <p:nvPicPr>
            <p:cNvPr id="121" name="Picture 120" descr="Airwaves.png"/>
            <p:cNvPicPr>
              <a:picLocks noChangeAspect="1"/>
            </p:cNvPicPr>
            <p:nvPr/>
          </p:nvPicPr>
          <p:blipFill>
            <a:blip r:embed="rId15"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8765891" y="4590288"/>
              <a:ext cx="226731" cy="235128"/>
            </a:xfrm>
            <a:prstGeom prst="rect">
              <a:avLst/>
            </a:prstGeom>
            <a:noFill/>
            <a:ln>
              <a:noFill/>
            </a:ln>
            <a:effectLst/>
          </p:spPr>
        </p:pic>
        <p:pic>
          <p:nvPicPr>
            <p:cNvPr id="122" name="Picture 121" descr="Airwaves.png"/>
            <p:cNvPicPr>
              <a:picLocks noChangeAspect="1"/>
            </p:cNvPicPr>
            <p:nvPr/>
          </p:nvPicPr>
          <p:blipFill>
            <a:blip r:embed="rId15"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a:off x="8357616" y="4590288"/>
              <a:ext cx="226731" cy="235128"/>
            </a:xfrm>
            <a:prstGeom prst="rect">
              <a:avLst/>
            </a:prstGeom>
            <a:noFill/>
            <a:ln>
              <a:noFill/>
            </a:ln>
            <a:effectLst/>
          </p:spPr>
        </p:pic>
      </p:grpSp>
      <p:pic>
        <p:nvPicPr>
          <p:cNvPr id="138" name="iPad" descr="Ipad1.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bwMode="gray">
          <a:xfrm>
            <a:off x="1676400" y="3869251"/>
            <a:ext cx="687995" cy="538491"/>
          </a:xfrm>
          <a:prstGeom prst="rect">
            <a:avLst/>
          </a:prstGeom>
        </p:spPr>
      </p:pic>
      <p:pic>
        <p:nvPicPr>
          <p:cNvPr id="139" name="Smartphone" descr="Smartphone2.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bwMode="gray">
          <a:xfrm>
            <a:off x="2032261" y="4561947"/>
            <a:ext cx="332134" cy="601431"/>
          </a:xfrm>
          <a:prstGeom prst="rect">
            <a:avLst/>
          </a:prstGeom>
        </p:spPr>
      </p:pic>
      <p:pic>
        <p:nvPicPr>
          <p:cNvPr id="140" name="rays iPad" descr="Airwaves.png"/>
          <p:cNvPicPr>
            <a:picLocks noChangeAspect="1"/>
          </p:cNvPicPr>
          <p:nvPr/>
        </p:nvPicPr>
        <p:blipFill>
          <a:blip r:embed="rId18" cstate="email">
            <a:lum bright="1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2281528" y="3734393"/>
            <a:ext cx="226730" cy="235128"/>
          </a:xfrm>
          <a:prstGeom prst="rect">
            <a:avLst/>
          </a:prstGeom>
          <a:noFill/>
          <a:ln>
            <a:noFill/>
          </a:ln>
          <a:effectLst/>
        </p:spPr>
      </p:pic>
      <p:pic>
        <p:nvPicPr>
          <p:cNvPr id="141" name="rays phone" descr="Airwaves.png"/>
          <p:cNvPicPr>
            <a:picLocks noChangeAspect="1"/>
          </p:cNvPicPr>
          <p:nvPr/>
        </p:nvPicPr>
        <p:blipFill>
          <a:blip r:embed="rId18" cstate="email">
            <a:lum bright="1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2281528" y="4450137"/>
            <a:ext cx="226730" cy="235128"/>
          </a:xfrm>
          <a:prstGeom prst="rect">
            <a:avLst/>
          </a:prstGeom>
          <a:noFill/>
          <a:ln>
            <a:noFill/>
          </a:ln>
          <a:effectLst/>
        </p:spPr>
      </p:pic>
      <p:cxnSp>
        <p:nvCxnSpPr>
          <p:cNvPr id="128" name="gr3 ipad"/>
          <p:cNvCxnSpPr/>
          <p:nvPr/>
        </p:nvCxnSpPr>
        <p:spPr bwMode="gray">
          <a:xfrm rot="5400000">
            <a:off x="8090898" y="5870826"/>
            <a:ext cx="1344204"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29" name="gr1 phone"/>
          <p:cNvCxnSpPr/>
          <p:nvPr/>
        </p:nvCxnSpPr>
        <p:spPr bwMode="gray">
          <a:xfrm rot="5400000">
            <a:off x="1666124" y="5739830"/>
            <a:ext cx="106680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30" name="gr2 phone"/>
          <p:cNvCxnSpPr/>
          <p:nvPr/>
        </p:nvCxnSpPr>
        <p:spPr bwMode="gray">
          <a:xfrm rot="10800000">
            <a:off x="2133600" y="6334874"/>
            <a:ext cx="647700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31" name="gr3 phone"/>
          <p:cNvCxnSpPr/>
          <p:nvPr/>
        </p:nvCxnSpPr>
        <p:spPr bwMode="gray">
          <a:xfrm rot="5400000">
            <a:off x="8039100" y="5701730"/>
            <a:ext cx="114300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132" name="checkmark1"/>
          <p:cNvSpPr/>
          <p:nvPr/>
        </p:nvSpPr>
        <p:spPr bwMode="gray">
          <a:xfrm>
            <a:off x="2590800" y="3872786"/>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sp>
        <p:nvSpPr>
          <p:cNvPr id="133" name="checkmark2"/>
          <p:cNvSpPr/>
          <p:nvPr/>
        </p:nvSpPr>
        <p:spPr bwMode="gray">
          <a:xfrm>
            <a:off x="2590800" y="4424581"/>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cxnSp>
        <p:nvCxnSpPr>
          <p:cNvPr id="79" name="green3"/>
          <p:cNvCxnSpPr/>
          <p:nvPr/>
        </p:nvCxnSpPr>
        <p:spPr bwMode="gray">
          <a:xfrm rot="5400000">
            <a:off x="404475" y="978408"/>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0" name="green2"/>
          <p:cNvCxnSpPr/>
          <p:nvPr/>
        </p:nvCxnSpPr>
        <p:spPr bwMode="gray">
          <a:xfrm rot="10800000">
            <a:off x="739269" y="1452287"/>
            <a:ext cx="783918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1" name="green1"/>
          <p:cNvCxnSpPr/>
          <p:nvPr/>
        </p:nvCxnSpPr>
        <p:spPr bwMode="gray">
          <a:xfrm rot="5400000">
            <a:off x="6967728" y="3143922"/>
            <a:ext cx="33832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2" name="green2b"/>
          <p:cNvCxnSpPr/>
          <p:nvPr/>
        </p:nvCxnSpPr>
        <p:spPr bwMode="gray">
          <a:xfrm rot="10800000">
            <a:off x="1211880" y="1452287"/>
            <a:ext cx="7366571"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34" name="green3b"/>
          <p:cNvCxnSpPr/>
          <p:nvPr/>
        </p:nvCxnSpPr>
        <p:spPr bwMode="gray">
          <a:xfrm rot="5400000">
            <a:off x="739989" y="971029"/>
            <a:ext cx="955739"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7" name="servers 1"/>
          <p:cNvGrpSpPr/>
          <p:nvPr/>
        </p:nvGrpSpPr>
        <p:grpSpPr bwMode="gray">
          <a:xfrm>
            <a:off x="128016" y="182880"/>
            <a:ext cx="802474" cy="1007793"/>
            <a:chOff x="284069" y="334391"/>
            <a:chExt cx="802474" cy="1007793"/>
          </a:xfrm>
        </p:grpSpPr>
        <p:pic>
          <p:nvPicPr>
            <p:cNvPr id="85" name="Picture 84" descr="Datacenter1a.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bwMode="gray">
            <a:xfrm>
              <a:off x="511994" y="334391"/>
              <a:ext cx="574549" cy="829658"/>
            </a:xfrm>
            <a:prstGeom prst="rect">
              <a:avLst/>
            </a:prstGeom>
          </p:spPr>
        </p:pic>
        <p:pic>
          <p:nvPicPr>
            <p:cNvPr id="89" name="Picture 88" descr="Datacenter1-switch1.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bwMode="gray">
            <a:xfrm>
              <a:off x="284069" y="938386"/>
              <a:ext cx="343460" cy="403798"/>
            </a:xfrm>
            <a:prstGeom prst="rect">
              <a:avLst/>
            </a:prstGeom>
          </p:spPr>
        </p:pic>
      </p:grpSp>
      <p:sp>
        <p:nvSpPr>
          <p:cNvPr id="94" name="Network text"/>
          <p:cNvSpPr txBox="1"/>
          <p:nvPr/>
        </p:nvSpPr>
        <p:spPr bwMode="gray">
          <a:xfrm>
            <a:off x="1714463" y="90101"/>
            <a:ext cx="455253" cy="138499"/>
          </a:xfrm>
          <a:prstGeom prst="rect">
            <a:avLst/>
          </a:prstGeom>
          <a:noFill/>
        </p:spPr>
        <p:txBody>
          <a:bodyPr wrap="none" lIns="0" tIns="0" rIns="0" bIns="0" rtlCol="0" anchor="ctr" anchorCtr="0">
            <a:spAutoFit/>
          </a:bodyPr>
          <a:lstStyle/>
          <a:p>
            <a:pPr algn="ctr"/>
            <a:r>
              <a:rPr lang="en-US" sz="900" b="1" dirty="0" smtClean="0">
                <a:solidFill>
                  <a:srgbClr val="214153"/>
                </a:solidFill>
              </a:rPr>
              <a:t>Network</a:t>
            </a:r>
            <a:endParaRPr lang="en-US" sz="900" b="1" dirty="0">
              <a:solidFill>
                <a:srgbClr val="214153"/>
              </a:solidFill>
            </a:endParaRPr>
          </a:p>
        </p:txBody>
      </p:sp>
      <p:grpSp>
        <p:nvGrpSpPr>
          <p:cNvPr id="8" name="dim servers"/>
          <p:cNvGrpSpPr/>
          <p:nvPr/>
        </p:nvGrpSpPr>
        <p:grpSpPr bwMode="gray">
          <a:xfrm>
            <a:off x="885268" y="71918"/>
            <a:ext cx="710451" cy="650343"/>
            <a:chOff x="885268" y="71918"/>
            <a:chExt cx="710451" cy="650343"/>
          </a:xfrm>
        </p:grpSpPr>
        <p:pic>
          <p:nvPicPr>
            <p:cNvPr id="95" name="Picture 94" descr="Datacenter1-switch2.png"/>
            <p:cNvPicPr>
              <a:picLocks noChangeAspect="1"/>
            </p:cNvPicPr>
            <p:nvPr/>
          </p:nvPicPr>
          <p:blipFill>
            <a:blip r:embed="rId21"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96" name="Picture 95" descr="Datacenter1a.png"/>
            <p:cNvPicPr>
              <a:picLocks noChangeAspect="1"/>
            </p:cNvPicPr>
            <p:nvPr/>
          </p:nvPicPr>
          <p:blipFill>
            <a:blip r:embed="rId22"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grpSp>
      <p:grpSp>
        <p:nvGrpSpPr>
          <p:cNvPr id="9" name="Failover servers"/>
          <p:cNvGrpSpPr/>
          <p:nvPr/>
        </p:nvGrpSpPr>
        <p:grpSpPr bwMode="gray">
          <a:xfrm>
            <a:off x="885268" y="71918"/>
            <a:ext cx="710451" cy="650343"/>
            <a:chOff x="885268" y="71918"/>
            <a:chExt cx="710451" cy="650343"/>
          </a:xfrm>
        </p:grpSpPr>
        <p:pic>
          <p:nvPicPr>
            <p:cNvPr id="99" name="Picture 98" descr="Datacenter1-switch2.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100" name="Picture 99" descr="Datacenter1a.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grpSp>
      <p:grpSp>
        <p:nvGrpSpPr>
          <p:cNvPr id="10" name="faded servers"/>
          <p:cNvGrpSpPr/>
          <p:nvPr/>
        </p:nvGrpSpPr>
        <p:grpSpPr bwMode="gray">
          <a:xfrm>
            <a:off x="131669" y="181991"/>
            <a:ext cx="802474" cy="1007793"/>
            <a:chOff x="131669" y="181991"/>
            <a:chExt cx="802474" cy="1007793"/>
          </a:xfrm>
        </p:grpSpPr>
        <p:pic>
          <p:nvPicPr>
            <p:cNvPr id="115" name="Picture 114" descr="Datacenter1a.png"/>
            <p:cNvPicPr>
              <a:picLocks noChangeAspect="1"/>
            </p:cNvPicPr>
            <p:nvPr/>
          </p:nvPicPr>
          <p:blipFill>
            <a:blip r:embed="rId19" cstate="email">
              <a:lum bright="1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gray">
            <a:xfrm>
              <a:off x="359594" y="181991"/>
              <a:ext cx="574549" cy="829658"/>
            </a:xfrm>
            <a:prstGeom prst="rect">
              <a:avLst/>
            </a:prstGeom>
          </p:spPr>
        </p:pic>
        <p:pic>
          <p:nvPicPr>
            <p:cNvPr id="116" name="Picture 115" descr="Datacenter1-switch1.png"/>
            <p:cNvPicPr>
              <a:picLocks noChangeAspect="1"/>
            </p:cNvPicPr>
            <p:nvPr/>
          </p:nvPicPr>
          <p:blipFill>
            <a:blip r:embed="rId20" cstate="email">
              <a:lum bright="10000"/>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bwMode="gray">
            <a:xfrm>
              <a:off x="131669" y="785986"/>
              <a:ext cx="343460" cy="403798"/>
            </a:xfrm>
            <a:prstGeom prst="rect">
              <a:avLst/>
            </a:prstGeom>
          </p:spPr>
        </p:pic>
      </p:grpSp>
      <p:pic>
        <p:nvPicPr>
          <p:cNvPr id="119" name="NO 1" descr="Circle-no.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bwMode="gray">
          <a:xfrm>
            <a:off x="403412" y="336177"/>
            <a:ext cx="508747" cy="508747"/>
          </a:xfrm>
          <a:prstGeom prst="rect">
            <a:avLst/>
          </a:prstGeom>
        </p:spPr>
      </p:pic>
      <p:pic>
        <p:nvPicPr>
          <p:cNvPr id="123" name="NO 2" descr="Circle-no.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bwMode="gray">
          <a:xfrm>
            <a:off x="192742" y="849406"/>
            <a:ext cx="255494" cy="255494"/>
          </a:xfrm>
          <a:prstGeom prst="rect">
            <a:avLst/>
          </a:prstGeom>
        </p:spPr>
      </p:pic>
      <p:cxnSp>
        <p:nvCxnSpPr>
          <p:cNvPr id="78" name="gr1 ipad"/>
          <p:cNvCxnSpPr/>
          <p:nvPr/>
        </p:nvCxnSpPr>
        <p:spPr bwMode="gray">
          <a:xfrm rot="5400000">
            <a:off x="805666" y="5537770"/>
            <a:ext cx="2137025"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3" name="gr2 ipad"/>
          <p:cNvCxnSpPr/>
          <p:nvPr/>
        </p:nvCxnSpPr>
        <p:spPr bwMode="gray">
          <a:xfrm rot="10800000">
            <a:off x="1905000" y="6553200"/>
            <a:ext cx="685800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97" name="forklift" descr="AJ2-forklift.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bwMode="gray">
          <a:xfrm>
            <a:off x="9372600" y="1451740"/>
            <a:ext cx="1339260" cy="1014984"/>
          </a:xfrm>
          <a:prstGeom prst="rect">
            <a:avLst/>
          </a:prstGeom>
          <a:noFill/>
          <a:ln>
            <a:noFill/>
          </a:ln>
        </p:spPr>
      </p:pic>
      <p:grpSp>
        <p:nvGrpSpPr>
          <p:cNvPr id="11" name="1-2-3"/>
          <p:cNvGrpSpPr/>
          <p:nvPr/>
        </p:nvGrpSpPr>
        <p:grpSpPr>
          <a:xfrm>
            <a:off x="2879415" y="4401942"/>
            <a:ext cx="5443963" cy="1715730"/>
            <a:chOff x="2879415" y="4401942"/>
            <a:chExt cx="5443963" cy="1715730"/>
          </a:xfrm>
        </p:grpSpPr>
        <p:sp>
          <p:nvSpPr>
            <p:cNvPr id="98" name="Freeform 97"/>
            <p:cNvSpPr/>
            <p:nvPr/>
          </p:nvSpPr>
          <p:spPr bwMode="gray">
            <a:xfrm>
              <a:off x="4477549" y="4843716"/>
              <a:ext cx="1286178" cy="920591"/>
            </a:xfrm>
            <a:custGeom>
              <a:avLst/>
              <a:gdLst>
                <a:gd name="connsiteX0" fmla="*/ 0 w 1520687"/>
                <a:gd name="connsiteY0" fmla="*/ 0 h 1013791"/>
                <a:gd name="connsiteX1" fmla="*/ 318052 w 1520687"/>
                <a:gd name="connsiteY1" fmla="*/ 616226 h 1013791"/>
                <a:gd name="connsiteX2" fmla="*/ 964096 w 1520687"/>
                <a:gd name="connsiteY2" fmla="*/ 864704 h 1013791"/>
                <a:gd name="connsiteX3" fmla="*/ 1520687 w 1520687"/>
                <a:gd name="connsiteY3" fmla="*/ 1013791 h 1013791"/>
                <a:gd name="connsiteX0" fmla="*/ 0 w 1520687"/>
                <a:gd name="connsiteY0" fmla="*/ 0 h 1013791"/>
                <a:gd name="connsiteX1" fmla="*/ 463018 w 1520687"/>
                <a:gd name="connsiteY1" fmla="*/ 686851 h 1013791"/>
                <a:gd name="connsiteX2" fmla="*/ 964096 w 1520687"/>
                <a:gd name="connsiteY2" fmla="*/ 864704 h 1013791"/>
                <a:gd name="connsiteX3" fmla="*/ 1520687 w 1520687"/>
                <a:gd name="connsiteY3" fmla="*/ 1013791 h 1013791"/>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347789 w 1468648"/>
                <a:gd name="connsiteY1" fmla="*/ 668266 h 1024942"/>
                <a:gd name="connsiteX2" fmla="*/ 912057 w 1468648"/>
                <a:gd name="connsiteY2" fmla="*/ 875855 h 1024942"/>
                <a:gd name="connsiteX3" fmla="*/ 1468648 w 1468648"/>
                <a:gd name="connsiteY3" fmla="*/ 1024942 h 1024942"/>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8053 w 1516701"/>
                <a:gd name="connsiteY0" fmla="*/ 109250 h 1134192"/>
                <a:gd name="connsiteX1" fmla="*/ 61062 w 1516701"/>
                <a:gd name="connsiteY1" fmla="*/ 117572 h 1134192"/>
                <a:gd name="connsiteX2" fmla="*/ 414427 w 1516701"/>
                <a:gd name="connsiteY2" fmla="*/ 814686 h 1134192"/>
                <a:gd name="connsiteX3" fmla="*/ 960110 w 1516701"/>
                <a:gd name="connsiteY3" fmla="*/ 985105 h 1134192"/>
                <a:gd name="connsiteX4" fmla="*/ 1516701 w 1516701"/>
                <a:gd name="connsiteY4" fmla="*/ 1134192 h 1134192"/>
                <a:gd name="connsiteX0" fmla="*/ 48053 w 1516701"/>
                <a:gd name="connsiteY0" fmla="*/ 109250 h 1134192"/>
                <a:gd name="connsiteX1" fmla="*/ 61062 w 1516701"/>
                <a:gd name="connsiteY1" fmla="*/ 117572 h 1134192"/>
                <a:gd name="connsiteX2" fmla="*/ 414427 w 1516701"/>
                <a:gd name="connsiteY2" fmla="*/ 814686 h 1134192"/>
                <a:gd name="connsiteX3" fmla="*/ 1516701 w 1516701"/>
                <a:gd name="connsiteY3" fmla="*/ 1134192 h 1134192"/>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0 w 1355278"/>
                <a:gd name="connsiteY0" fmla="*/ 0 h 979449"/>
                <a:gd name="connsiteX1" fmla="*/ 353365 w 1355278"/>
                <a:gd name="connsiteY1" fmla="*/ 697114 h 979449"/>
                <a:gd name="connsiteX2" fmla="*/ 1355278 w 1355278"/>
                <a:gd name="connsiteY2" fmla="*/ 979449 h 979449"/>
              </a:gdLst>
              <a:ahLst/>
              <a:cxnLst>
                <a:cxn ang="0">
                  <a:pos x="connsiteX0" y="connsiteY0"/>
                </a:cxn>
                <a:cxn ang="0">
                  <a:pos x="connsiteX1" y="connsiteY1"/>
                </a:cxn>
                <a:cxn ang="0">
                  <a:pos x="connsiteX2" y="connsiteY2"/>
                </a:cxn>
              </a:cxnLst>
              <a:rect l="l" t="t" r="r" b="b"/>
              <a:pathLst>
                <a:path w="1355278" h="979449">
                  <a:moveTo>
                    <a:pt x="0" y="0"/>
                  </a:moveTo>
                  <a:cubicBezTo>
                    <a:pt x="61062" y="117572"/>
                    <a:pt x="192373" y="634300"/>
                    <a:pt x="353365" y="697114"/>
                  </a:cubicBezTo>
                  <a:cubicBezTo>
                    <a:pt x="636859" y="836814"/>
                    <a:pt x="1133072" y="961207"/>
                    <a:pt x="1355278" y="979449"/>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79BB1"/>
                </a:solidFill>
              </a:endParaRPr>
            </a:p>
          </p:txBody>
        </p:sp>
        <p:grpSp>
          <p:nvGrpSpPr>
            <p:cNvPr id="12" name="Group 100"/>
            <p:cNvGrpSpPr/>
            <p:nvPr/>
          </p:nvGrpSpPr>
          <p:grpSpPr>
            <a:xfrm>
              <a:off x="2879415" y="4401942"/>
              <a:ext cx="5443963" cy="1715730"/>
              <a:chOff x="2879415" y="4401942"/>
              <a:chExt cx="5443963" cy="1715730"/>
            </a:xfrm>
          </p:grpSpPr>
          <p:sp>
            <p:nvSpPr>
              <p:cNvPr id="77" name="Freeform 76"/>
              <p:cNvSpPr/>
              <p:nvPr/>
            </p:nvSpPr>
            <p:spPr bwMode="gray">
              <a:xfrm>
                <a:off x="6069106" y="5829381"/>
                <a:ext cx="1299881" cy="288291"/>
              </a:xfrm>
              <a:custGeom>
                <a:avLst/>
                <a:gdLst>
                  <a:gd name="connsiteX0" fmla="*/ 0 w 1251857"/>
                  <a:gd name="connsiteY0" fmla="*/ 304800 h 355600"/>
                  <a:gd name="connsiteX1" fmla="*/ 990600 w 1251857"/>
                  <a:gd name="connsiteY1" fmla="*/ 304800 h 355600"/>
                  <a:gd name="connsiteX2" fmla="*/ 1251857 w 1251857"/>
                  <a:gd name="connsiteY2" fmla="*/ 0 h 355600"/>
                  <a:gd name="connsiteX0" fmla="*/ 0 w 990600"/>
                  <a:gd name="connsiteY0" fmla="*/ 0 h 50800"/>
                  <a:gd name="connsiteX1" fmla="*/ 990600 w 990600"/>
                  <a:gd name="connsiteY1" fmla="*/ 0 h 50800"/>
                  <a:gd name="connsiteX0" fmla="*/ 0 w 1099457"/>
                  <a:gd name="connsiteY0" fmla="*/ 147299 h 172699"/>
                  <a:gd name="connsiteX1" fmla="*/ 1099457 w 1099457"/>
                  <a:gd name="connsiteY1" fmla="*/ 0 h 172699"/>
                  <a:gd name="connsiteX0" fmla="*/ 0 w 1099457"/>
                  <a:gd name="connsiteY0" fmla="*/ 147299 h 300075"/>
                  <a:gd name="connsiteX1" fmla="*/ 1099457 w 1099457"/>
                  <a:gd name="connsiteY1" fmla="*/ 0 h 300075"/>
                  <a:gd name="connsiteX0" fmla="*/ 0 w 1088572"/>
                  <a:gd name="connsiteY0" fmla="*/ 113308 h 300075"/>
                  <a:gd name="connsiteX1" fmla="*/ 1088572 w 1088572"/>
                  <a:gd name="connsiteY1" fmla="*/ 0 h 300075"/>
                  <a:gd name="connsiteX0" fmla="*/ 0 w 1088572"/>
                  <a:gd name="connsiteY0" fmla="*/ 113308 h 300075"/>
                  <a:gd name="connsiteX1" fmla="*/ 1088572 w 1088572"/>
                  <a:gd name="connsiteY1" fmla="*/ 0 h 300075"/>
                </a:gdLst>
                <a:ahLst/>
                <a:cxnLst>
                  <a:cxn ang="0">
                    <a:pos x="connsiteX0" y="connsiteY0"/>
                  </a:cxn>
                  <a:cxn ang="0">
                    <a:pos x="connsiteX1" y="connsiteY1"/>
                  </a:cxn>
                </a:cxnLst>
                <a:rect l="l" t="t" r="r" b="b"/>
                <a:pathLst>
                  <a:path w="1088572" h="300075">
                    <a:moveTo>
                      <a:pt x="0" y="113308"/>
                    </a:moveTo>
                    <a:cubicBezTo>
                      <a:pt x="336549" y="184031"/>
                      <a:pt x="836386" y="300075"/>
                      <a:pt x="1088572" y="0"/>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smtClean="0">
                  <a:latin typeface="+mn-lt"/>
                  <a:cs typeface="+mn-cs"/>
                </a:endParaRPr>
              </a:p>
            </p:txBody>
          </p:sp>
          <p:sp>
            <p:nvSpPr>
              <p:cNvPr id="93" name="2"/>
              <p:cNvSpPr/>
              <p:nvPr/>
            </p:nvSpPr>
            <p:spPr bwMode="gray">
              <a:xfrm>
                <a:off x="5495544" y="5458968"/>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2</a:t>
                </a:r>
              </a:p>
            </p:txBody>
          </p:sp>
          <p:cxnSp>
            <p:nvCxnSpPr>
              <p:cNvPr id="84" name="Straight Connector 83"/>
              <p:cNvCxnSpPr>
                <a:endCxn id="86" idx="3"/>
              </p:cNvCxnSpPr>
              <p:nvPr/>
            </p:nvCxnSpPr>
            <p:spPr bwMode="gray">
              <a:xfrm flipV="1">
                <a:off x="7655858" y="5546801"/>
                <a:ext cx="199227" cy="136822"/>
              </a:xfrm>
              <a:prstGeom prst="line">
                <a:avLst/>
              </a:pr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cxnSp>
          <p:sp>
            <p:nvSpPr>
              <p:cNvPr id="86" name="3"/>
              <p:cNvSpPr/>
              <p:nvPr/>
            </p:nvSpPr>
            <p:spPr bwMode="gray">
              <a:xfrm>
                <a:off x="7774738" y="5078507"/>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3</a:t>
                </a:r>
              </a:p>
            </p:txBody>
          </p:sp>
          <p:grpSp>
            <p:nvGrpSpPr>
              <p:cNvPr id="13" name="Dotted orange"/>
              <p:cNvGrpSpPr/>
              <p:nvPr/>
            </p:nvGrpSpPr>
            <p:grpSpPr bwMode="gray">
              <a:xfrm>
                <a:off x="2879415" y="4652604"/>
                <a:ext cx="1402094" cy="633354"/>
                <a:chOff x="2879415" y="4652604"/>
                <a:chExt cx="1402094" cy="633354"/>
              </a:xfrm>
            </p:grpSpPr>
            <p:sp>
              <p:nvSpPr>
                <p:cNvPr id="147" name="Freeform 146"/>
                <p:cNvSpPr/>
                <p:nvPr/>
              </p:nvSpPr>
              <p:spPr bwMode="gray">
                <a:xfrm rot="556071">
                  <a:off x="3794491" y="4652604"/>
                  <a:ext cx="487018" cy="96170"/>
                </a:xfrm>
                <a:custGeom>
                  <a:avLst/>
                  <a:gdLst>
                    <a:gd name="connsiteX0" fmla="*/ 0 w 647272"/>
                    <a:gd name="connsiteY0" fmla="*/ 688368 h 688368"/>
                    <a:gd name="connsiteX1" fmla="*/ 647272 w 647272"/>
                    <a:gd name="connsiteY1" fmla="*/ 0 h 688368"/>
                    <a:gd name="connsiteX0" fmla="*/ 0 w 609600"/>
                    <a:gd name="connsiteY0" fmla="*/ 154968 h 154968"/>
                    <a:gd name="connsiteX1" fmla="*/ 609600 w 609600"/>
                    <a:gd name="connsiteY1" fmla="*/ 0 h 154968"/>
                    <a:gd name="connsiteX0" fmla="*/ 0 w 609600"/>
                    <a:gd name="connsiteY0" fmla="*/ 181754 h 181754"/>
                    <a:gd name="connsiteX1" fmla="*/ 609600 w 609600"/>
                    <a:gd name="connsiteY1" fmla="*/ 26786 h 181754"/>
                    <a:gd name="connsiteX0" fmla="*/ 0 w 609600"/>
                    <a:gd name="connsiteY0" fmla="*/ 196239 h 196239"/>
                    <a:gd name="connsiteX1" fmla="*/ 609600 w 609600"/>
                    <a:gd name="connsiteY1" fmla="*/ 41271 h 196239"/>
                    <a:gd name="connsiteX0" fmla="*/ 0 w 635619"/>
                    <a:gd name="connsiteY0" fmla="*/ 181754 h 181754"/>
                    <a:gd name="connsiteX1" fmla="*/ 635619 w 635619"/>
                    <a:gd name="connsiteY1" fmla="*/ 142015 h 181754"/>
                    <a:gd name="connsiteX0" fmla="*/ 0 w 635619"/>
                    <a:gd name="connsiteY0" fmla="*/ 181754 h 181754"/>
                    <a:gd name="connsiteX1" fmla="*/ 635619 w 635619"/>
                    <a:gd name="connsiteY1" fmla="*/ 142015 h 181754"/>
                    <a:gd name="connsiteX0" fmla="*/ 7334 w 642953"/>
                    <a:gd name="connsiteY0" fmla="*/ 200804 h 200804"/>
                    <a:gd name="connsiteX1" fmla="*/ 0 w 642953"/>
                    <a:gd name="connsiteY1" fmla="*/ 174034 h 200804"/>
                    <a:gd name="connsiteX2" fmla="*/ 642953 w 642953"/>
                    <a:gd name="connsiteY2" fmla="*/ 161065 h 200804"/>
                    <a:gd name="connsiteX0" fmla="*/ 7334 w 642953"/>
                    <a:gd name="connsiteY0" fmla="*/ 147917 h 147917"/>
                    <a:gd name="connsiteX1" fmla="*/ 0 w 642953"/>
                    <a:gd name="connsiteY1" fmla="*/ 121147 h 147917"/>
                    <a:gd name="connsiteX2" fmla="*/ 642953 w 642953"/>
                    <a:gd name="connsiteY2" fmla="*/ 108178 h 147917"/>
                    <a:gd name="connsiteX0" fmla="*/ 0 w 642953"/>
                    <a:gd name="connsiteY0" fmla="*/ 121147 h 121147"/>
                    <a:gd name="connsiteX1" fmla="*/ 642953 w 642953"/>
                    <a:gd name="connsiteY1" fmla="*/ 108178 h 121147"/>
                    <a:gd name="connsiteX0" fmla="*/ 10782 w 653735"/>
                    <a:gd name="connsiteY0" fmla="*/ 121147 h 124723"/>
                    <a:gd name="connsiteX1" fmla="*/ 0 w 653735"/>
                    <a:gd name="connsiteY1" fmla="*/ 124723 h 124723"/>
                    <a:gd name="connsiteX2" fmla="*/ 653735 w 653735"/>
                    <a:gd name="connsiteY2" fmla="*/ 108178 h 124723"/>
                    <a:gd name="connsiteX0" fmla="*/ 10782 w 653735"/>
                    <a:gd name="connsiteY0" fmla="*/ 93921 h 97497"/>
                    <a:gd name="connsiteX1" fmla="*/ 0 w 653735"/>
                    <a:gd name="connsiteY1" fmla="*/ 97497 h 97497"/>
                    <a:gd name="connsiteX2" fmla="*/ 653735 w 653735"/>
                    <a:gd name="connsiteY2" fmla="*/ 80952 h 97497"/>
                    <a:gd name="connsiteX0" fmla="*/ 10782 w 594727"/>
                    <a:gd name="connsiteY0" fmla="*/ 164192 h 167768"/>
                    <a:gd name="connsiteX1" fmla="*/ 0 w 594727"/>
                    <a:gd name="connsiteY1" fmla="*/ 167768 h 167768"/>
                    <a:gd name="connsiteX2" fmla="*/ 594727 w 594727"/>
                    <a:gd name="connsiteY2" fmla="*/ 80786 h 167768"/>
                    <a:gd name="connsiteX0" fmla="*/ 10782 w 594727"/>
                    <a:gd name="connsiteY0" fmla="*/ 97668 h 101244"/>
                    <a:gd name="connsiteX1" fmla="*/ 0 w 594727"/>
                    <a:gd name="connsiteY1" fmla="*/ 101244 h 101244"/>
                    <a:gd name="connsiteX2" fmla="*/ 594727 w 594727"/>
                    <a:gd name="connsiteY2" fmla="*/ 14262 h 101244"/>
                    <a:gd name="connsiteX0" fmla="*/ 10782 w 594727"/>
                    <a:gd name="connsiteY0" fmla="*/ 97668 h 101244"/>
                    <a:gd name="connsiteX1" fmla="*/ 0 w 594727"/>
                    <a:gd name="connsiteY1" fmla="*/ 101244 h 101244"/>
                    <a:gd name="connsiteX2" fmla="*/ 594727 w 594727"/>
                    <a:gd name="connsiteY2" fmla="*/ 14262 h 101244"/>
                  </a:gdLst>
                  <a:ahLst/>
                  <a:cxnLst>
                    <a:cxn ang="0">
                      <a:pos x="connsiteX0" y="connsiteY0"/>
                    </a:cxn>
                    <a:cxn ang="0">
                      <a:pos x="connsiteX1" y="connsiteY1"/>
                    </a:cxn>
                    <a:cxn ang="0">
                      <a:pos x="connsiteX2" y="connsiteY2"/>
                    </a:cxn>
                  </a:cxnLst>
                  <a:rect l="l" t="t" r="r" b="b"/>
                  <a:pathLst>
                    <a:path w="594727" h="101244">
                      <a:moveTo>
                        <a:pt x="10782" y="97668"/>
                      </a:moveTo>
                      <a:lnTo>
                        <a:pt x="0" y="101244"/>
                      </a:lnTo>
                      <a:cubicBezTo>
                        <a:pt x="177690" y="35052"/>
                        <a:pt x="252171" y="0"/>
                        <a:pt x="594727" y="14262"/>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8" name="Freeform 147"/>
                <p:cNvSpPr/>
                <p:nvPr/>
              </p:nvSpPr>
              <p:spPr bwMode="gray">
                <a:xfrm rot="20556228">
                  <a:off x="2879415" y="5046741"/>
                  <a:ext cx="529565" cy="239217"/>
                </a:xfrm>
                <a:custGeom>
                  <a:avLst/>
                  <a:gdLst>
                    <a:gd name="connsiteX0" fmla="*/ 0 w 647272"/>
                    <a:gd name="connsiteY0" fmla="*/ 688368 h 688368"/>
                    <a:gd name="connsiteX1" fmla="*/ 647272 w 647272"/>
                    <a:gd name="connsiteY1" fmla="*/ 0 h 688368"/>
                    <a:gd name="connsiteX0" fmla="*/ 83885 w 731157"/>
                    <a:gd name="connsiteY0" fmla="*/ 688368 h 706970"/>
                    <a:gd name="connsiteX1" fmla="*/ 0 w 731157"/>
                    <a:gd name="connsiteY1" fmla="*/ 706970 h 706970"/>
                    <a:gd name="connsiteX2" fmla="*/ 731157 w 731157"/>
                    <a:gd name="connsiteY2" fmla="*/ 0 h 706970"/>
                    <a:gd name="connsiteX0" fmla="*/ 83885 w 731157"/>
                    <a:gd name="connsiteY0" fmla="*/ 688368 h 706970"/>
                    <a:gd name="connsiteX1" fmla="*/ 0 w 731157"/>
                    <a:gd name="connsiteY1" fmla="*/ 706970 h 706970"/>
                    <a:gd name="connsiteX2" fmla="*/ 731157 w 731157"/>
                    <a:gd name="connsiteY2" fmla="*/ 0 h 706970"/>
                    <a:gd name="connsiteX0" fmla="*/ 186547 w 833819"/>
                    <a:gd name="connsiteY0" fmla="*/ 688368 h 914139"/>
                    <a:gd name="connsiteX1" fmla="*/ 0 w 833819"/>
                    <a:gd name="connsiteY1" fmla="*/ 914139 h 914139"/>
                    <a:gd name="connsiteX2" fmla="*/ 833819 w 833819"/>
                    <a:gd name="connsiteY2" fmla="*/ 0 h 914139"/>
                    <a:gd name="connsiteX0" fmla="*/ 186547 w 833819"/>
                    <a:gd name="connsiteY0" fmla="*/ 688368 h 914139"/>
                    <a:gd name="connsiteX1" fmla="*/ 0 w 833819"/>
                    <a:gd name="connsiteY1" fmla="*/ 914139 h 914139"/>
                    <a:gd name="connsiteX2" fmla="*/ 833819 w 833819"/>
                    <a:gd name="connsiteY2" fmla="*/ 0 h 914139"/>
                    <a:gd name="connsiteX0" fmla="*/ 0 w 833819"/>
                    <a:gd name="connsiteY0" fmla="*/ 914139 h 914139"/>
                    <a:gd name="connsiteX1" fmla="*/ 833819 w 833819"/>
                    <a:gd name="connsiteY1" fmla="*/ 0 h 914139"/>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14731"/>
                    <a:gd name="connsiteY0" fmla="*/ 909832 h 918079"/>
                    <a:gd name="connsiteX1" fmla="*/ 0 w 814731"/>
                    <a:gd name="connsiteY1" fmla="*/ 918079 h 918079"/>
                    <a:gd name="connsiteX2" fmla="*/ 814731 w 814731"/>
                    <a:gd name="connsiteY2" fmla="*/ 0 h 918079"/>
                    <a:gd name="connsiteX0" fmla="*/ 0 w 813053"/>
                    <a:gd name="connsiteY0" fmla="*/ 909832 h 909833"/>
                    <a:gd name="connsiteX1" fmla="*/ 367986 w 813053"/>
                    <a:gd name="connsiteY1" fmla="*/ 482627 h 909833"/>
                    <a:gd name="connsiteX2" fmla="*/ 813053 w 813053"/>
                    <a:gd name="connsiteY2" fmla="*/ 0 h 909833"/>
                    <a:gd name="connsiteX0" fmla="*/ 0 w 445067"/>
                    <a:gd name="connsiteY0" fmla="*/ 482627 h 482627"/>
                    <a:gd name="connsiteX1" fmla="*/ 445067 w 445067"/>
                    <a:gd name="connsiteY1" fmla="*/ 0 h 482627"/>
                    <a:gd name="connsiteX0" fmla="*/ 0 w 520513"/>
                    <a:gd name="connsiteY0" fmla="*/ 470448 h 470448"/>
                    <a:gd name="connsiteX1" fmla="*/ 520513 w 520513"/>
                    <a:gd name="connsiteY1" fmla="*/ 0 h 470448"/>
                    <a:gd name="connsiteX0" fmla="*/ 0 w 520513"/>
                    <a:gd name="connsiteY0" fmla="*/ 470448 h 470448"/>
                    <a:gd name="connsiteX1" fmla="*/ 520513 w 520513"/>
                    <a:gd name="connsiteY1" fmla="*/ 0 h 470448"/>
                    <a:gd name="connsiteX0" fmla="*/ 0 w 520513"/>
                    <a:gd name="connsiteY0" fmla="*/ 470447 h 470447"/>
                    <a:gd name="connsiteX1" fmla="*/ 520513 w 520513"/>
                    <a:gd name="connsiteY1" fmla="*/ 0 h 470447"/>
                    <a:gd name="connsiteX0" fmla="*/ 0 w 453229"/>
                    <a:gd name="connsiteY0" fmla="*/ 595212 h 595213"/>
                    <a:gd name="connsiteX1" fmla="*/ 453229 w 453229"/>
                    <a:gd name="connsiteY1" fmla="*/ 0 h 595213"/>
                    <a:gd name="connsiteX0" fmla="*/ 0 w 453229"/>
                    <a:gd name="connsiteY0" fmla="*/ 595212 h 595212"/>
                    <a:gd name="connsiteX1" fmla="*/ 453229 w 453229"/>
                    <a:gd name="connsiteY1" fmla="*/ 0 h 595212"/>
                    <a:gd name="connsiteX0" fmla="*/ 0 w 453229"/>
                    <a:gd name="connsiteY0" fmla="*/ 595212 h 595212"/>
                    <a:gd name="connsiteX1" fmla="*/ 453229 w 453229"/>
                    <a:gd name="connsiteY1" fmla="*/ 0 h 595212"/>
                    <a:gd name="connsiteX0" fmla="*/ 0 w 1373998"/>
                    <a:gd name="connsiteY0" fmla="*/ 1702172 h 1702173"/>
                    <a:gd name="connsiteX1" fmla="*/ 1373998 w 1373998"/>
                    <a:gd name="connsiteY1" fmla="*/ 0 h 1702173"/>
                    <a:gd name="connsiteX0" fmla="*/ 0 w 1373998"/>
                    <a:gd name="connsiteY0" fmla="*/ 1702172 h 1702172"/>
                    <a:gd name="connsiteX1" fmla="*/ 1373998 w 1373998"/>
                    <a:gd name="connsiteY1" fmla="*/ 0 h 1702172"/>
                    <a:gd name="connsiteX0" fmla="*/ 0 w 1373998"/>
                    <a:gd name="connsiteY0" fmla="*/ 1702172 h 1702172"/>
                    <a:gd name="connsiteX1" fmla="*/ 1373998 w 1373998"/>
                    <a:gd name="connsiteY1" fmla="*/ 0 h 1702172"/>
                    <a:gd name="connsiteX0" fmla="*/ 0 w 1536577"/>
                    <a:gd name="connsiteY0" fmla="*/ 1850810 h 1850810"/>
                    <a:gd name="connsiteX1" fmla="*/ 706729 w 1536577"/>
                    <a:gd name="connsiteY1" fmla="*/ 797932 h 1850810"/>
                    <a:gd name="connsiteX2" fmla="*/ 1373998 w 1536577"/>
                    <a:gd name="connsiteY2" fmla="*/ 148638 h 1850810"/>
                    <a:gd name="connsiteX0" fmla="*/ 13658 w 843506"/>
                    <a:gd name="connsiteY0" fmla="*/ 797930 h 797930"/>
                    <a:gd name="connsiteX1" fmla="*/ 680927 w 843506"/>
                    <a:gd name="connsiteY1" fmla="*/ 148636 h 797930"/>
                    <a:gd name="connsiteX0" fmla="*/ 13658 w 835922"/>
                    <a:gd name="connsiteY0" fmla="*/ 822347 h 822347"/>
                    <a:gd name="connsiteX1" fmla="*/ 256125 w 835922"/>
                    <a:gd name="connsiteY1" fmla="*/ 562343 h 822347"/>
                    <a:gd name="connsiteX2" fmla="*/ 680927 w 835922"/>
                    <a:gd name="connsiteY2" fmla="*/ 173053 h 822347"/>
                    <a:gd name="connsiteX0" fmla="*/ 13658 w 835922"/>
                    <a:gd name="connsiteY0" fmla="*/ 822345 h 822345"/>
                    <a:gd name="connsiteX1" fmla="*/ 256125 w 835922"/>
                    <a:gd name="connsiteY1" fmla="*/ 562341 h 822345"/>
                    <a:gd name="connsiteX2" fmla="*/ 680927 w 835922"/>
                    <a:gd name="connsiteY2" fmla="*/ 173051 h 822345"/>
                    <a:gd name="connsiteX0" fmla="*/ 0 w 667270"/>
                    <a:gd name="connsiteY0" fmla="*/ 649294 h 649294"/>
                    <a:gd name="connsiteX1" fmla="*/ 667269 w 667270"/>
                    <a:gd name="connsiteY1" fmla="*/ 0 h 649294"/>
                    <a:gd name="connsiteX0" fmla="*/ 0 w 634533"/>
                    <a:gd name="connsiteY0" fmla="*/ 638479 h 638479"/>
                    <a:gd name="connsiteX1" fmla="*/ 634532 w 634533"/>
                    <a:gd name="connsiteY1" fmla="*/ 0 h 638479"/>
                    <a:gd name="connsiteX0" fmla="*/ 0 w 634532"/>
                    <a:gd name="connsiteY0" fmla="*/ 638479 h 638479"/>
                    <a:gd name="connsiteX1" fmla="*/ 634532 w 634532"/>
                    <a:gd name="connsiteY1" fmla="*/ 0 h 638479"/>
                    <a:gd name="connsiteX0" fmla="*/ 104 w 634636"/>
                    <a:gd name="connsiteY0" fmla="*/ 638479 h 638479"/>
                    <a:gd name="connsiteX1" fmla="*/ 8563 w 634636"/>
                    <a:gd name="connsiteY1" fmla="*/ 593380 h 638479"/>
                    <a:gd name="connsiteX2" fmla="*/ 634636 w 634636"/>
                    <a:gd name="connsiteY2" fmla="*/ 0 h 638479"/>
                    <a:gd name="connsiteX0" fmla="*/ 104 w 634636"/>
                    <a:gd name="connsiteY0" fmla="*/ 638479 h 638479"/>
                    <a:gd name="connsiteX1" fmla="*/ 8563 w 634636"/>
                    <a:gd name="connsiteY1" fmla="*/ 593380 h 638479"/>
                    <a:gd name="connsiteX2" fmla="*/ 634636 w 634636"/>
                    <a:gd name="connsiteY2" fmla="*/ 0 h 638479"/>
                    <a:gd name="connsiteX0" fmla="*/ 104 w 668741"/>
                    <a:gd name="connsiteY0" fmla="*/ 759744 h 759744"/>
                    <a:gd name="connsiteX1" fmla="*/ 42668 w 668741"/>
                    <a:gd name="connsiteY1" fmla="*/ 593380 h 759744"/>
                    <a:gd name="connsiteX2" fmla="*/ 668741 w 668741"/>
                    <a:gd name="connsiteY2" fmla="*/ 0 h 759744"/>
                    <a:gd name="connsiteX0" fmla="*/ 0 w 626073"/>
                    <a:gd name="connsiteY0" fmla="*/ 593380 h 593380"/>
                    <a:gd name="connsiteX1" fmla="*/ 626073 w 626073"/>
                    <a:gd name="connsiteY1" fmla="*/ 0 h 593380"/>
                    <a:gd name="connsiteX0" fmla="*/ 0 w 650628"/>
                    <a:gd name="connsiteY0" fmla="*/ 601492 h 601492"/>
                    <a:gd name="connsiteX1" fmla="*/ 650628 w 650628"/>
                    <a:gd name="connsiteY1" fmla="*/ 0 h 601492"/>
                  </a:gdLst>
                  <a:ahLst/>
                  <a:cxnLst>
                    <a:cxn ang="0">
                      <a:pos x="connsiteX0" y="connsiteY0"/>
                    </a:cxn>
                    <a:cxn ang="0">
                      <a:pos x="connsiteX1" y="connsiteY1"/>
                    </a:cxn>
                  </a:cxnLst>
                  <a:rect l="l" t="t" r="r" b="b"/>
                  <a:pathLst>
                    <a:path w="650628" h="601492">
                      <a:moveTo>
                        <a:pt x="0" y="601492"/>
                      </a:moveTo>
                      <a:cubicBezTo>
                        <a:pt x="156844" y="380278"/>
                        <a:pt x="259948" y="241072"/>
                        <a:pt x="650628" y="0"/>
                      </a:cubicBezTo>
                    </a:path>
                  </a:pathLst>
                </a:custGeom>
                <a:ln w="57150" cap="rnd">
                  <a:solidFill>
                    <a:srgbClr val="608AA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49" name="1"/>
              <p:cNvSpPr/>
              <p:nvPr/>
            </p:nvSpPr>
            <p:spPr bwMode="gray">
              <a:xfrm>
                <a:off x="3929551" y="4401942"/>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1</a:t>
                </a:r>
              </a:p>
            </p:txBody>
          </p:sp>
        </p:grpSp>
      </p:grpSp>
      <p:pic>
        <p:nvPicPr>
          <p:cNvPr id="111" name="Picture 110" descr="wla422-432-522.png"/>
          <p:cNvPicPr>
            <a:picLocks noChangeAspect="1"/>
          </p:cNvPicPr>
          <p:nvPr/>
        </p:nvPicPr>
        <p:blipFill>
          <a:blip r:embed="rId26" cstate="print"/>
          <a:stretch>
            <a:fillRect/>
          </a:stretch>
        </p:blipFill>
        <p:spPr bwMode="gray">
          <a:xfrm>
            <a:off x="8430768" y="4654296"/>
            <a:ext cx="531808" cy="585216"/>
          </a:xfrm>
          <a:prstGeom prst="rect">
            <a:avLst/>
          </a:prstGeom>
        </p:spPr>
      </p:pic>
      <p:grpSp>
        <p:nvGrpSpPr>
          <p:cNvPr id="14" name="rays router"/>
          <p:cNvGrpSpPr/>
          <p:nvPr/>
        </p:nvGrpSpPr>
        <p:grpSpPr bwMode="gray">
          <a:xfrm>
            <a:off x="4173379" y="3794856"/>
            <a:ext cx="639703" cy="235128"/>
            <a:chOff x="4152439" y="3794856"/>
            <a:chExt cx="639703" cy="235128"/>
          </a:xfrm>
        </p:grpSpPr>
        <p:pic>
          <p:nvPicPr>
            <p:cNvPr id="117" name="rays router" descr="Airwaves.png"/>
            <p:cNvPicPr>
              <a:picLocks noChangeAspect="1"/>
            </p:cNvPicPr>
            <p:nvPr/>
          </p:nvPicPr>
          <p:blipFill>
            <a:blip r:embed="rId15"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bwMode="gray">
            <a:xfrm>
              <a:off x="4152439" y="3794856"/>
              <a:ext cx="226731" cy="235128"/>
            </a:xfrm>
            <a:prstGeom prst="rect">
              <a:avLst/>
            </a:prstGeom>
            <a:noFill/>
            <a:ln>
              <a:noFill/>
            </a:ln>
            <a:effectLst/>
          </p:spPr>
        </p:pic>
        <p:pic>
          <p:nvPicPr>
            <p:cNvPr id="120" name="rays router" descr="Airwaves.png"/>
            <p:cNvPicPr>
              <a:picLocks noChangeAspect="1"/>
            </p:cNvPicPr>
            <p:nvPr/>
          </p:nvPicPr>
          <p:blipFill>
            <a:blip r:embed="rId15" cstate="email">
              <a:duotone>
                <a:schemeClr val="accent6">
                  <a:shade val="45000"/>
                  <a:satMod val="135000"/>
                </a:schemeClr>
                <a:prstClr val="white"/>
              </a:duotone>
              <a:lum bright="100000"/>
              <a:extLst>
                <a:ext uri="{28A0092B-C50C-407E-A947-70E740481C1C}">
                  <a14:useLocalDpi xmlns:a14="http://schemas.microsoft.com/office/drawing/2010/main"/>
                </a:ext>
              </a:extLst>
            </a:blip>
            <a:stretch>
              <a:fillRect/>
            </a:stretch>
          </p:blipFill>
          <p:spPr bwMode="gray">
            <a:xfrm flipH="1">
              <a:off x="4565411" y="3794856"/>
              <a:ext cx="226731" cy="235128"/>
            </a:xfrm>
            <a:prstGeom prst="rect">
              <a:avLst/>
            </a:prstGeom>
            <a:noFill/>
            <a:ln>
              <a:noFill/>
            </a:ln>
            <a:effectLst/>
          </p:spPr>
        </p:pic>
      </p:grpSp>
      <p:pic>
        <p:nvPicPr>
          <p:cNvPr id="124" name="router" descr="wla422-432-522.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bwMode="gray">
          <a:xfrm>
            <a:off x="4286852" y="3925735"/>
            <a:ext cx="415342" cy="457054"/>
          </a:xfrm>
          <a:prstGeom prst="rect">
            <a:avLst/>
          </a:prstGeom>
        </p:spPr>
      </p:pic>
      <p:sp>
        <p:nvSpPr>
          <p:cNvPr id="101" name="TextBox 100"/>
          <p:cNvSpPr txBox="1"/>
          <p:nvPr/>
        </p:nvSpPr>
        <p:spPr>
          <a:xfrm>
            <a:off x="71352" y="1598119"/>
            <a:ext cx="5314275" cy="1477328"/>
          </a:xfrm>
          <a:prstGeom prst="rect">
            <a:avLst/>
          </a:prstGeom>
          <a:noFill/>
        </p:spPr>
        <p:txBody>
          <a:bodyPr wrap="none" rtlCol="0">
            <a:spAutoFit/>
          </a:bodyPr>
          <a:lstStyle/>
          <a:p>
            <a:pPr marL="285750" indent="-285750">
              <a:buFont typeface="Arial"/>
              <a:buChar char="•"/>
            </a:pPr>
            <a:r>
              <a:rPr lang="en-US" b="1" dirty="0"/>
              <a:t>Coordinated Threat Control</a:t>
            </a:r>
          </a:p>
          <a:p>
            <a:pPr marL="285750" indent="-285750">
              <a:buFont typeface="Arial"/>
              <a:buChar char="•"/>
            </a:pPr>
            <a:r>
              <a:rPr lang="en-US" b="1" dirty="0" smtClean="0"/>
              <a:t>Wireless – scalability, simplicity, automation</a:t>
            </a:r>
          </a:p>
          <a:p>
            <a:pPr marL="285750" indent="-285750">
              <a:buFont typeface="Arial"/>
              <a:buChar char="•"/>
            </a:pPr>
            <a:r>
              <a:rPr lang="en-US" b="1" dirty="0"/>
              <a:t>M</a:t>
            </a:r>
            <a:r>
              <a:rPr lang="en-US" b="1" dirty="0" smtClean="0"/>
              <a:t>anaging congestion</a:t>
            </a:r>
          </a:p>
          <a:p>
            <a:pPr marL="285750" indent="-285750">
              <a:buFont typeface="Arial"/>
              <a:buChar char="•"/>
            </a:pPr>
            <a:r>
              <a:rPr lang="en-US" b="1" dirty="0" smtClean="0">
                <a:solidFill>
                  <a:srgbClr val="333333"/>
                </a:solidFill>
              </a:rPr>
              <a:t>Simplifying the wired network</a:t>
            </a:r>
          </a:p>
          <a:p>
            <a:pPr marL="285750" indent="-285750">
              <a:buFont typeface="Arial"/>
              <a:buChar char="•"/>
            </a:pPr>
            <a:r>
              <a:rPr lang="en-US" b="1" dirty="0" smtClean="0">
                <a:solidFill>
                  <a:schemeClr val="accent1"/>
                </a:solidFill>
              </a:rPr>
              <a:t>Next – hitless failover</a:t>
            </a:r>
            <a:endParaRPr lang="en-US" b="1" dirty="0">
              <a:solidFill>
                <a:schemeClr val="accent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repeatCount="indefinite"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400" fill="hold"/>
                                        <p:tgtEl>
                                          <p:spTgt spid="6"/>
                                        </p:tgtEl>
                                        <p:attrNameLst>
                                          <p:attrName>ppt_w</p:attrName>
                                        </p:attrNameLst>
                                      </p:cBhvr>
                                      <p:tavLst>
                                        <p:tav tm="0">
                                          <p:val>
                                            <p:fltVal val="0"/>
                                          </p:val>
                                        </p:tav>
                                        <p:tav tm="100000">
                                          <p:val>
                                            <p:strVal val="#ppt_w"/>
                                          </p:val>
                                        </p:tav>
                                      </p:tavLst>
                                    </p:anim>
                                    <p:anim calcmode="lin" valueType="num">
                                      <p:cBhvr>
                                        <p:cTn id="8" dur="400" fill="hold"/>
                                        <p:tgtEl>
                                          <p:spTgt spid="6"/>
                                        </p:tgtEl>
                                        <p:attrNameLst>
                                          <p:attrName>ppt_h</p:attrName>
                                        </p:attrNameLst>
                                      </p:cBhvr>
                                      <p:tavLst>
                                        <p:tav tm="0">
                                          <p:val>
                                            <p:fltVal val="0"/>
                                          </p:val>
                                        </p:tav>
                                        <p:tav tm="100000">
                                          <p:val>
                                            <p:strVal val="#ppt_h"/>
                                          </p:val>
                                        </p:tav>
                                      </p:tavLst>
                                    </p:anim>
                                    <p:animEffect transition="in" filter="fade">
                                      <p:cBhvr>
                                        <p:cTn id="9" dur="400"/>
                                        <p:tgtEl>
                                          <p:spTgt spid="6"/>
                                        </p:tgtEl>
                                      </p:cBhvr>
                                    </p:animEffect>
                                  </p:childTnLst>
                                </p:cTn>
                              </p:par>
                              <p:par>
                                <p:cTn id="10" presetID="53" presetClass="entr" presetSubtype="0" repeatCount="indefinite" fill="hold" nodeType="withEffect">
                                  <p:stCondLst>
                                    <p:cond delay="0"/>
                                  </p:stCondLst>
                                  <p:childTnLst>
                                    <p:set>
                                      <p:cBhvr>
                                        <p:cTn id="11" dur="1" fill="hold">
                                          <p:stCondLst>
                                            <p:cond delay="0"/>
                                          </p:stCondLst>
                                        </p:cTn>
                                        <p:tgtEl>
                                          <p:spTgt spid="140"/>
                                        </p:tgtEl>
                                        <p:attrNameLst>
                                          <p:attrName>style.visibility</p:attrName>
                                        </p:attrNameLst>
                                      </p:cBhvr>
                                      <p:to>
                                        <p:strVal val="visible"/>
                                      </p:to>
                                    </p:set>
                                    <p:anim calcmode="lin" valueType="num">
                                      <p:cBhvr>
                                        <p:cTn id="12" dur="400" fill="hold"/>
                                        <p:tgtEl>
                                          <p:spTgt spid="140"/>
                                        </p:tgtEl>
                                        <p:attrNameLst>
                                          <p:attrName>ppt_w</p:attrName>
                                        </p:attrNameLst>
                                      </p:cBhvr>
                                      <p:tavLst>
                                        <p:tav tm="0">
                                          <p:val>
                                            <p:fltVal val="0"/>
                                          </p:val>
                                        </p:tav>
                                        <p:tav tm="100000">
                                          <p:val>
                                            <p:strVal val="#ppt_w"/>
                                          </p:val>
                                        </p:tav>
                                      </p:tavLst>
                                    </p:anim>
                                    <p:anim calcmode="lin" valueType="num">
                                      <p:cBhvr>
                                        <p:cTn id="13" dur="400" fill="hold"/>
                                        <p:tgtEl>
                                          <p:spTgt spid="140"/>
                                        </p:tgtEl>
                                        <p:attrNameLst>
                                          <p:attrName>ppt_h</p:attrName>
                                        </p:attrNameLst>
                                      </p:cBhvr>
                                      <p:tavLst>
                                        <p:tav tm="0">
                                          <p:val>
                                            <p:fltVal val="0"/>
                                          </p:val>
                                        </p:tav>
                                        <p:tav tm="100000">
                                          <p:val>
                                            <p:strVal val="#ppt_h"/>
                                          </p:val>
                                        </p:tav>
                                      </p:tavLst>
                                    </p:anim>
                                    <p:animEffect transition="in" filter="fade">
                                      <p:cBhvr>
                                        <p:cTn id="14" dur="400"/>
                                        <p:tgtEl>
                                          <p:spTgt spid="140"/>
                                        </p:tgtEl>
                                      </p:cBhvr>
                                    </p:animEffect>
                                  </p:childTnLst>
                                </p:cTn>
                              </p:par>
                              <p:par>
                                <p:cTn id="15" presetID="53" presetClass="entr" presetSubtype="0" repeatCount="indefinite" fill="hold" nodeType="withEffect">
                                  <p:stCondLst>
                                    <p:cond delay="0"/>
                                  </p:stCondLst>
                                  <p:childTnLst>
                                    <p:set>
                                      <p:cBhvr>
                                        <p:cTn id="16" dur="1" fill="hold">
                                          <p:stCondLst>
                                            <p:cond delay="0"/>
                                          </p:stCondLst>
                                        </p:cTn>
                                        <p:tgtEl>
                                          <p:spTgt spid="141"/>
                                        </p:tgtEl>
                                        <p:attrNameLst>
                                          <p:attrName>style.visibility</p:attrName>
                                        </p:attrNameLst>
                                      </p:cBhvr>
                                      <p:to>
                                        <p:strVal val="visible"/>
                                      </p:to>
                                    </p:set>
                                    <p:anim calcmode="lin" valueType="num">
                                      <p:cBhvr>
                                        <p:cTn id="17" dur="400" fill="hold"/>
                                        <p:tgtEl>
                                          <p:spTgt spid="141"/>
                                        </p:tgtEl>
                                        <p:attrNameLst>
                                          <p:attrName>ppt_w</p:attrName>
                                        </p:attrNameLst>
                                      </p:cBhvr>
                                      <p:tavLst>
                                        <p:tav tm="0">
                                          <p:val>
                                            <p:fltVal val="0"/>
                                          </p:val>
                                        </p:tav>
                                        <p:tav tm="100000">
                                          <p:val>
                                            <p:strVal val="#ppt_w"/>
                                          </p:val>
                                        </p:tav>
                                      </p:tavLst>
                                    </p:anim>
                                    <p:anim calcmode="lin" valueType="num">
                                      <p:cBhvr>
                                        <p:cTn id="18" dur="400" fill="hold"/>
                                        <p:tgtEl>
                                          <p:spTgt spid="141"/>
                                        </p:tgtEl>
                                        <p:attrNameLst>
                                          <p:attrName>ppt_h</p:attrName>
                                        </p:attrNameLst>
                                      </p:cBhvr>
                                      <p:tavLst>
                                        <p:tav tm="0">
                                          <p:val>
                                            <p:fltVal val="0"/>
                                          </p:val>
                                        </p:tav>
                                        <p:tav tm="100000">
                                          <p:val>
                                            <p:strVal val="#ppt_h"/>
                                          </p:val>
                                        </p:tav>
                                      </p:tavLst>
                                    </p:anim>
                                    <p:animEffect transition="in" filter="fade">
                                      <p:cBhvr>
                                        <p:cTn id="19" dur="400"/>
                                        <p:tgtEl>
                                          <p:spTgt spid="141"/>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par>
                                <p:cTn id="23" presetID="53" presetClass="entr" presetSubtype="0" fill="hold" grpId="0" nodeType="withEffect">
                                  <p:stCondLst>
                                    <p:cond delay="400"/>
                                  </p:stCondLst>
                                  <p:childTnLst>
                                    <p:set>
                                      <p:cBhvr>
                                        <p:cTn id="24" dur="1" fill="hold">
                                          <p:stCondLst>
                                            <p:cond delay="0"/>
                                          </p:stCondLst>
                                        </p:cTn>
                                        <p:tgtEl>
                                          <p:spTgt spid="105"/>
                                        </p:tgtEl>
                                        <p:attrNameLst>
                                          <p:attrName>style.visibility</p:attrName>
                                        </p:attrNameLst>
                                      </p:cBhvr>
                                      <p:to>
                                        <p:strVal val="visible"/>
                                      </p:to>
                                    </p:set>
                                    <p:anim calcmode="lin" valueType="num">
                                      <p:cBhvr>
                                        <p:cTn id="25" dur="500" fill="hold"/>
                                        <p:tgtEl>
                                          <p:spTgt spid="105"/>
                                        </p:tgtEl>
                                        <p:attrNameLst>
                                          <p:attrName>ppt_w</p:attrName>
                                        </p:attrNameLst>
                                      </p:cBhvr>
                                      <p:tavLst>
                                        <p:tav tm="0">
                                          <p:val>
                                            <p:fltVal val="0"/>
                                          </p:val>
                                        </p:tav>
                                        <p:tav tm="100000">
                                          <p:val>
                                            <p:strVal val="#ppt_w"/>
                                          </p:val>
                                        </p:tav>
                                      </p:tavLst>
                                    </p:anim>
                                    <p:anim calcmode="lin" valueType="num">
                                      <p:cBhvr>
                                        <p:cTn id="26" dur="500" fill="hold"/>
                                        <p:tgtEl>
                                          <p:spTgt spid="105"/>
                                        </p:tgtEl>
                                        <p:attrNameLst>
                                          <p:attrName>ppt_h</p:attrName>
                                        </p:attrNameLst>
                                      </p:cBhvr>
                                      <p:tavLst>
                                        <p:tav tm="0">
                                          <p:val>
                                            <p:fltVal val="0"/>
                                          </p:val>
                                        </p:tav>
                                        <p:tav tm="100000">
                                          <p:val>
                                            <p:strVal val="#ppt_h"/>
                                          </p:val>
                                        </p:tav>
                                      </p:tavLst>
                                    </p:anim>
                                    <p:animEffect transition="in" filter="fade">
                                      <p:cBhvr>
                                        <p:cTn id="27" dur="500"/>
                                        <p:tgtEl>
                                          <p:spTgt spid="105"/>
                                        </p:tgtEl>
                                      </p:cBhvr>
                                    </p:animEffect>
                                  </p:childTnLst>
                                </p:cTn>
                              </p:par>
                            </p:childTnLst>
                          </p:cTn>
                        </p:par>
                        <p:par>
                          <p:cTn id="28" fill="hold">
                            <p:stCondLst>
                              <p:cond delay="900"/>
                            </p:stCondLst>
                            <p:childTnLst>
                              <p:par>
                                <p:cTn id="29" presetID="63" presetClass="path" presetSubtype="0" accel="50000" decel="50000" fill="hold" nodeType="afterEffect">
                                  <p:stCondLst>
                                    <p:cond delay="0"/>
                                  </p:stCondLst>
                                  <p:childTnLst>
                                    <p:animMotion origin="layout" path="M 4.44444E-6 -1.01781E-7 L -0.19931 -1.01781E-7 " pathEditMode="relative" rAng="0" ptsTypes="AA">
                                      <p:cBhvr>
                                        <p:cTn id="30" dur="1000" fill="hold"/>
                                        <p:tgtEl>
                                          <p:spTgt spid="97"/>
                                        </p:tgtEl>
                                        <p:attrNameLst>
                                          <p:attrName>ppt_x</p:attrName>
                                          <p:attrName>ppt_y</p:attrName>
                                        </p:attrNameLst>
                                      </p:cBhvr>
                                      <p:rCtr x="-100" y="0"/>
                                    </p:animMotion>
                                  </p:childTnLst>
                                </p:cTn>
                              </p:par>
                            </p:childTnLst>
                          </p:cTn>
                        </p:par>
                        <p:par>
                          <p:cTn id="31" fill="hold">
                            <p:stCondLst>
                              <p:cond delay="1900"/>
                            </p:stCondLst>
                            <p:childTnLst>
                              <p:par>
                                <p:cTn id="32" presetID="9" presetClass="entr" presetSubtype="0" fill="hold"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53" presetClass="entr" presetSubtype="0" fill="hold" nodeType="withEffect">
                                  <p:stCondLst>
                                    <p:cond delay="0"/>
                                  </p:stCondLst>
                                  <p:childTnLst>
                                    <p:set>
                                      <p:cBhvr>
                                        <p:cTn id="36" dur="1" fill="hold">
                                          <p:stCondLst>
                                            <p:cond delay="0"/>
                                          </p:stCondLst>
                                        </p:cTn>
                                        <p:tgtEl>
                                          <p:spTgt spid="119"/>
                                        </p:tgtEl>
                                        <p:attrNameLst>
                                          <p:attrName>style.visibility</p:attrName>
                                        </p:attrNameLst>
                                      </p:cBhvr>
                                      <p:to>
                                        <p:strVal val="visible"/>
                                      </p:to>
                                    </p:set>
                                    <p:anim calcmode="lin" valueType="num">
                                      <p:cBhvr>
                                        <p:cTn id="37" dur="500" fill="hold"/>
                                        <p:tgtEl>
                                          <p:spTgt spid="119"/>
                                        </p:tgtEl>
                                        <p:attrNameLst>
                                          <p:attrName>ppt_w</p:attrName>
                                        </p:attrNameLst>
                                      </p:cBhvr>
                                      <p:tavLst>
                                        <p:tav tm="0">
                                          <p:val>
                                            <p:fltVal val="0"/>
                                          </p:val>
                                        </p:tav>
                                        <p:tav tm="100000">
                                          <p:val>
                                            <p:strVal val="#ppt_w"/>
                                          </p:val>
                                        </p:tav>
                                      </p:tavLst>
                                    </p:anim>
                                    <p:anim calcmode="lin" valueType="num">
                                      <p:cBhvr>
                                        <p:cTn id="38" dur="500" fill="hold"/>
                                        <p:tgtEl>
                                          <p:spTgt spid="119"/>
                                        </p:tgtEl>
                                        <p:attrNameLst>
                                          <p:attrName>ppt_h</p:attrName>
                                        </p:attrNameLst>
                                      </p:cBhvr>
                                      <p:tavLst>
                                        <p:tav tm="0">
                                          <p:val>
                                            <p:fltVal val="0"/>
                                          </p:val>
                                        </p:tav>
                                        <p:tav tm="100000">
                                          <p:val>
                                            <p:strVal val="#ppt_h"/>
                                          </p:val>
                                        </p:tav>
                                      </p:tavLst>
                                    </p:anim>
                                    <p:animEffect transition="in" filter="fade">
                                      <p:cBhvr>
                                        <p:cTn id="39" dur="500"/>
                                        <p:tgtEl>
                                          <p:spTgt spid="119"/>
                                        </p:tgtEl>
                                      </p:cBhvr>
                                    </p:animEffect>
                                  </p:childTnLst>
                                </p:cTn>
                              </p:par>
                              <p:par>
                                <p:cTn id="40" presetID="53" presetClass="entr" presetSubtype="0" fill="hold" nodeType="withEffect">
                                  <p:stCondLst>
                                    <p:cond delay="0"/>
                                  </p:stCondLst>
                                  <p:childTnLst>
                                    <p:set>
                                      <p:cBhvr>
                                        <p:cTn id="41" dur="1" fill="hold">
                                          <p:stCondLst>
                                            <p:cond delay="0"/>
                                          </p:stCondLst>
                                        </p:cTn>
                                        <p:tgtEl>
                                          <p:spTgt spid="123"/>
                                        </p:tgtEl>
                                        <p:attrNameLst>
                                          <p:attrName>style.visibility</p:attrName>
                                        </p:attrNameLst>
                                      </p:cBhvr>
                                      <p:to>
                                        <p:strVal val="visible"/>
                                      </p:to>
                                    </p:set>
                                    <p:anim calcmode="lin" valueType="num">
                                      <p:cBhvr>
                                        <p:cTn id="42" dur="500" fill="hold"/>
                                        <p:tgtEl>
                                          <p:spTgt spid="123"/>
                                        </p:tgtEl>
                                        <p:attrNameLst>
                                          <p:attrName>ppt_w</p:attrName>
                                        </p:attrNameLst>
                                      </p:cBhvr>
                                      <p:tavLst>
                                        <p:tav tm="0">
                                          <p:val>
                                            <p:fltVal val="0"/>
                                          </p:val>
                                        </p:tav>
                                        <p:tav tm="100000">
                                          <p:val>
                                            <p:strVal val="#ppt_w"/>
                                          </p:val>
                                        </p:tav>
                                      </p:tavLst>
                                    </p:anim>
                                    <p:anim calcmode="lin" valueType="num">
                                      <p:cBhvr>
                                        <p:cTn id="43" dur="500" fill="hold"/>
                                        <p:tgtEl>
                                          <p:spTgt spid="123"/>
                                        </p:tgtEl>
                                        <p:attrNameLst>
                                          <p:attrName>ppt_h</p:attrName>
                                        </p:attrNameLst>
                                      </p:cBhvr>
                                      <p:tavLst>
                                        <p:tav tm="0">
                                          <p:val>
                                            <p:fltVal val="0"/>
                                          </p:val>
                                        </p:tav>
                                        <p:tav tm="100000">
                                          <p:val>
                                            <p:strVal val="#ppt_h"/>
                                          </p:val>
                                        </p:tav>
                                      </p:tavLst>
                                    </p:anim>
                                    <p:animEffect transition="in" filter="fade">
                                      <p:cBhvr>
                                        <p:cTn id="44" dur="500"/>
                                        <p:tgtEl>
                                          <p:spTgt spid="123"/>
                                        </p:tgtEl>
                                      </p:cBhvr>
                                    </p:animEffect>
                                  </p:childTnLst>
                                </p:cTn>
                              </p:par>
                            </p:childTnLst>
                          </p:cTn>
                        </p:par>
                        <p:par>
                          <p:cTn id="45" fill="hold">
                            <p:stCondLst>
                              <p:cond delay="2400"/>
                            </p:stCondLst>
                            <p:childTnLst>
                              <p:par>
                                <p:cTn id="46" presetID="9" presetClass="entr" presetSubtype="0" fill="hold" nodeType="afterEffect">
                                  <p:stCondLst>
                                    <p:cond delay="100"/>
                                  </p:stCondLst>
                                  <p:childTnLst>
                                    <p:set>
                                      <p:cBhvr>
                                        <p:cTn id="47" dur="1" fill="hold">
                                          <p:stCondLst>
                                            <p:cond delay="0"/>
                                          </p:stCondLst>
                                        </p:cTn>
                                        <p:tgtEl>
                                          <p:spTgt spid="9"/>
                                        </p:tgtEl>
                                        <p:attrNameLst>
                                          <p:attrName>style.visibility</p:attrName>
                                        </p:attrNameLst>
                                      </p:cBhvr>
                                      <p:to>
                                        <p:strVal val="visible"/>
                                      </p:to>
                                    </p:set>
                                    <p:animEffect transition="in" filter="dissolve">
                                      <p:cBhvr>
                                        <p:cTn id="48" dur="500"/>
                                        <p:tgtEl>
                                          <p:spTgt spid="9"/>
                                        </p:tgtEl>
                                      </p:cBhvr>
                                    </p:animEffect>
                                  </p:childTnLst>
                                </p:cTn>
                              </p:par>
                              <p:par>
                                <p:cTn id="49" presetID="10" presetClass="exit" presetSubtype="0" fill="hold" nodeType="withEffect">
                                  <p:stCondLst>
                                    <p:cond delay="0"/>
                                  </p:stCondLst>
                                  <p:childTnLst>
                                    <p:animEffect transition="out" filter="fade">
                                      <p:cBhvr>
                                        <p:cTn id="50" dur="1000"/>
                                        <p:tgtEl>
                                          <p:spTgt spid="7"/>
                                        </p:tgtEl>
                                      </p:cBhvr>
                                    </p:animEffect>
                                    <p:set>
                                      <p:cBhvr>
                                        <p:cTn id="51" dur="1" fill="hold">
                                          <p:stCondLst>
                                            <p:cond delay="999"/>
                                          </p:stCondLst>
                                        </p:cTn>
                                        <p:tgtEl>
                                          <p:spTgt spid="7"/>
                                        </p:tgtEl>
                                        <p:attrNameLst>
                                          <p:attrName>style.visibility</p:attrName>
                                        </p:attrNameLst>
                                      </p:cBhvr>
                                      <p:to>
                                        <p:strVal val="hidden"/>
                                      </p:to>
                                    </p:set>
                                  </p:childTnLst>
                                </p:cTn>
                              </p:par>
                            </p:childTnLst>
                          </p:cTn>
                        </p:par>
                        <p:par>
                          <p:cTn id="52" fill="hold">
                            <p:stCondLst>
                              <p:cond delay="3400"/>
                            </p:stCondLst>
                            <p:childTnLst>
                              <p:par>
                                <p:cTn id="53" presetID="22" presetClass="entr" presetSubtype="2" fill="hold" nodeType="afterEffect">
                                  <p:stCondLst>
                                    <p:cond delay="0"/>
                                  </p:stCondLst>
                                  <p:childTnLst>
                                    <p:set>
                                      <p:cBhvr>
                                        <p:cTn id="54" dur="1" fill="hold">
                                          <p:stCondLst>
                                            <p:cond delay="0"/>
                                          </p:stCondLst>
                                        </p:cTn>
                                        <p:tgtEl>
                                          <p:spTgt spid="82"/>
                                        </p:tgtEl>
                                        <p:attrNameLst>
                                          <p:attrName>style.visibility</p:attrName>
                                        </p:attrNameLst>
                                      </p:cBhvr>
                                      <p:to>
                                        <p:strVal val="visible"/>
                                      </p:to>
                                    </p:set>
                                    <p:animEffect transition="in" filter="wipe(right)">
                                      <p:cBhvr>
                                        <p:cTn id="55" dur="1000"/>
                                        <p:tgtEl>
                                          <p:spTgt spid="82"/>
                                        </p:tgtEl>
                                      </p:cBhvr>
                                    </p:animEffect>
                                  </p:childTnLst>
                                </p:cTn>
                              </p:par>
                              <p:par>
                                <p:cTn id="56" presetID="10" presetClass="exit" presetSubtype="0" fill="hold" nodeType="withEffect">
                                  <p:stCondLst>
                                    <p:cond delay="0"/>
                                  </p:stCondLst>
                                  <p:childTnLst>
                                    <p:animEffect transition="out" filter="fade">
                                      <p:cBhvr>
                                        <p:cTn id="57" dur="1000"/>
                                        <p:tgtEl>
                                          <p:spTgt spid="80"/>
                                        </p:tgtEl>
                                      </p:cBhvr>
                                    </p:animEffect>
                                    <p:set>
                                      <p:cBhvr>
                                        <p:cTn id="58" dur="1" fill="hold">
                                          <p:stCondLst>
                                            <p:cond delay="999"/>
                                          </p:stCondLst>
                                        </p:cTn>
                                        <p:tgtEl>
                                          <p:spTgt spid="80"/>
                                        </p:tgtEl>
                                        <p:attrNameLst>
                                          <p:attrName>style.visibility</p:attrName>
                                        </p:attrNameLst>
                                      </p:cBhvr>
                                      <p:to>
                                        <p:strVal val="hidden"/>
                                      </p:to>
                                    </p:set>
                                  </p:childTnLst>
                                </p:cTn>
                              </p:par>
                              <p:par>
                                <p:cTn id="59" presetID="10" presetClass="exit" presetSubtype="0" fill="hold" nodeType="withEffect">
                                  <p:stCondLst>
                                    <p:cond delay="100"/>
                                  </p:stCondLst>
                                  <p:childTnLst>
                                    <p:animEffect transition="out" filter="fade">
                                      <p:cBhvr>
                                        <p:cTn id="60" dur="1000"/>
                                        <p:tgtEl>
                                          <p:spTgt spid="79"/>
                                        </p:tgtEl>
                                      </p:cBhvr>
                                    </p:animEffect>
                                    <p:set>
                                      <p:cBhvr>
                                        <p:cTn id="61" dur="1" fill="hold">
                                          <p:stCondLst>
                                            <p:cond delay="999"/>
                                          </p:stCondLst>
                                        </p:cTn>
                                        <p:tgtEl>
                                          <p:spTgt spid="79"/>
                                        </p:tgtEl>
                                        <p:attrNameLst>
                                          <p:attrName>style.visibility</p:attrName>
                                        </p:attrNameLst>
                                      </p:cBhvr>
                                      <p:to>
                                        <p:strVal val="hidden"/>
                                      </p:to>
                                    </p:set>
                                  </p:childTnLst>
                                </p:cTn>
                              </p:par>
                            </p:childTnLst>
                          </p:cTn>
                        </p:par>
                        <p:par>
                          <p:cTn id="62" fill="hold">
                            <p:stCondLst>
                              <p:cond delay="4500"/>
                            </p:stCondLst>
                            <p:childTnLst>
                              <p:par>
                                <p:cTn id="63" presetID="22" presetClass="entr" presetSubtype="4" fill="hold" nodeType="afterEffect">
                                  <p:stCondLst>
                                    <p:cond delay="0"/>
                                  </p:stCondLst>
                                  <p:childTnLst>
                                    <p:set>
                                      <p:cBhvr>
                                        <p:cTn id="64" dur="1" fill="hold">
                                          <p:stCondLst>
                                            <p:cond delay="0"/>
                                          </p:stCondLst>
                                        </p:cTn>
                                        <p:tgtEl>
                                          <p:spTgt spid="134"/>
                                        </p:tgtEl>
                                        <p:attrNameLst>
                                          <p:attrName>style.visibility</p:attrName>
                                        </p:attrNameLst>
                                      </p:cBhvr>
                                      <p:to>
                                        <p:strVal val="visible"/>
                                      </p:to>
                                    </p:set>
                                    <p:animEffect transition="in" filter="wipe(down)">
                                      <p:cBhvr>
                                        <p:cTn id="65" dur="100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bwMode="gray">
          <a:xfrm>
            <a:off x="453242" y="1077843"/>
            <a:ext cx="6693672"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19"/>
          <p:cNvGrpSpPr/>
          <p:nvPr/>
        </p:nvGrpSpPr>
        <p:grpSpPr>
          <a:xfrm>
            <a:off x="3089085" y="2062377"/>
            <a:ext cx="4248571" cy="3451947"/>
            <a:chOff x="3089085" y="2062377"/>
            <a:chExt cx="4248571" cy="3451947"/>
          </a:xfrm>
        </p:grpSpPr>
        <p:grpSp>
          <p:nvGrpSpPr>
            <p:cNvPr id="3" name="Group 288"/>
            <p:cNvGrpSpPr/>
            <p:nvPr/>
          </p:nvGrpSpPr>
          <p:grpSpPr bwMode="gray">
            <a:xfrm>
              <a:off x="3089085" y="2062377"/>
              <a:ext cx="4248571" cy="3451947"/>
              <a:chOff x="3176865" y="2080187"/>
              <a:chExt cx="4248571" cy="3451947"/>
            </a:xfrm>
          </p:grpSpPr>
          <p:cxnSp>
            <p:nvCxnSpPr>
              <p:cNvPr id="132" name="Straight Connector 131"/>
              <p:cNvCxnSpPr/>
              <p:nvPr/>
            </p:nvCxnSpPr>
            <p:spPr bwMode="gray">
              <a:xfrm>
                <a:off x="3176865" y="2513798"/>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gray">
              <a:xfrm>
                <a:off x="4126708" y="2081406"/>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gray">
              <a:xfrm flipH="1">
                <a:off x="5314201" y="2512579"/>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gray">
              <a:xfrm flipH="1">
                <a:off x="5237417" y="2080187"/>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gray">
              <a:xfrm flipH="1" flipV="1">
                <a:off x="5320297" y="4114413"/>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gray">
              <a:xfrm flipH="1" flipV="1">
                <a:off x="5243513" y="4560779"/>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gray">
              <a:xfrm flipV="1">
                <a:off x="3182961" y="4115632"/>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gray">
              <a:xfrm flipV="1">
                <a:off x="4132804" y="4561998"/>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p:nvPr/>
          </p:nvGrpSpPr>
          <p:grpSpPr bwMode="gray">
            <a:xfrm>
              <a:off x="3155150" y="2127867"/>
              <a:ext cx="4116441" cy="3320968"/>
              <a:chOff x="3242930" y="2145677"/>
              <a:chExt cx="4116441" cy="3320968"/>
            </a:xfrm>
          </p:grpSpPr>
          <p:cxnSp>
            <p:nvCxnSpPr>
              <p:cNvPr id="124" name="Straight Connector 123"/>
              <p:cNvCxnSpPr/>
              <p:nvPr/>
            </p:nvCxnSpPr>
            <p:spPr bwMode="gray">
              <a:xfrm rot="16200000" flipH="1">
                <a:off x="3040912" y="2796361"/>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gray">
              <a:xfrm rot="16200000" flipH="1">
                <a:off x="4091506" y="2262706"/>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gray">
              <a:xfrm rot="5400000">
                <a:off x="6566466" y="2795142"/>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gray">
              <a:xfrm rot="5400000">
                <a:off x="5222595" y="2261487"/>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gray">
              <a:xfrm rot="16200000" flipV="1">
                <a:off x="6572562" y="4231169"/>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gray">
              <a:xfrm rot="16200000" flipV="1">
                <a:off x="5320162" y="4390603"/>
                <a:ext cx="1289084" cy="86056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gray">
              <a:xfrm rot="5400000" flipH="1" flipV="1">
                <a:off x="3047008" y="4232388"/>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gray">
              <a:xfrm rot="5400000" flipH="1" flipV="1">
                <a:off x="4097602" y="4300351"/>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23" name="Straight Connector 122"/>
            <p:cNvCxnSpPr/>
            <p:nvPr/>
          </p:nvCxnSpPr>
          <p:spPr bwMode="gray">
            <a:xfrm rot="5400000">
              <a:off x="5095381" y="3350446"/>
              <a:ext cx="227104"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144"/>
          <p:cNvGrpSpPr/>
          <p:nvPr/>
        </p:nvGrpSpPr>
        <p:grpSpPr bwMode="gray">
          <a:xfrm>
            <a:off x="2847739" y="1793269"/>
            <a:ext cx="4783155" cy="1019291"/>
            <a:chOff x="2957465" y="1811079"/>
            <a:chExt cx="4783155" cy="1019291"/>
          </a:xfrm>
        </p:grpSpPr>
        <p:pic>
          <p:nvPicPr>
            <p:cNvPr id="645" name="Picture 644" descr="wla422-432-522.png"/>
            <p:cNvPicPr>
              <a:picLocks noChangeAspect="1"/>
            </p:cNvPicPr>
            <p:nvPr/>
          </p:nvPicPr>
          <p:blipFill>
            <a:blip r:embed="rId3" cstate="print"/>
            <a:stretch>
              <a:fillRect/>
            </a:stretch>
          </p:blipFill>
          <p:spPr bwMode="gray">
            <a:xfrm>
              <a:off x="2957465" y="2286000"/>
              <a:ext cx="494690" cy="544370"/>
            </a:xfrm>
            <a:prstGeom prst="rect">
              <a:avLst/>
            </a:prstGeom>
          </p:spPr>
        </p:pic>
        <p:pic>
          <p:nvPicPr>
            <p:cNvPr id="646" name="Picture 645" descr="wla422-432-522.png"/>
            <p:cNvPicPr>
              <a:picLocks noChangeAspect="1"/>
            </p:cNvPicPr>
            <p:nvPr/>
          </p:nvPicPr>
          <p:blipFill>
            <a:blip r:embed="rId3" cstate="print"/>
            <a:stretch>
              <a:fillRect/>
            </a:stretch>
          </p:blipFill>
          <p:spPr bwMode="gray">
            <a:xfrm>
              <a:off x="3896674" y="1811079"/>
              <a:ext cx="494690" cy="544370"/>
            </a:xfrm>
            <a:prstGeom prst="rect">
              <a:avLst/>
            </a:prstGeom>
          </p:spPr>
        </p:pic>
        <p:pic>
          <p:nvPicPr>
            <p:cNvPr id="648" name="Picture 647" descr="wla422-432-522.png"/>
            <p:cNvPicPr>
              <a:picLocks noChangeAspect="1"/>
            </p:cNvPicPr>
            <p:nvPr/>
          </p:nvPicPr>
          <p:blipFill>
            <a:blip r:embed="rId3" cstate="print"/>
            <a:stretch>
              <a:fillRect/>
            </a:stretch>
          </p:blipFill>
          <p:spPr bwMode="gray">
            <a:xfrm>
              <a:off x="6274823" y="1818168"/>
              <a:ext cx="494690" cy="544370"/>
            </a:xfrm>
            <a:prstGeom prst="rect">
              <a:avLst/>
            </a:prstGeom>
          </p:spPr>
        </p:pic>
        <p:pic>
          <p:nvPicPr>
            <p:cNvPr id="649" name="Picture 648" descr="wla422-432-522.png"/>
            <p:cNvPicPr>
              <a:picLocks noChangeAspect="1"/>
            </p:cNvPicPr>
            <p:nvPr/>
          </p:nvPicPr>
          <p:blipFill>
            <a:blip r:embed="rId3" cstate="print"/>
            <a:stretch>
              <a:fillRect/>
            </a:stretch>
          </p:blipFill>
          <p:spPr bwMode="gray">
            <a:xfrm>
              <a:off x="7245930" y="2257647"/>
              <a:ext cx="494690" cy="544370"/>
            </a:xfrm>
            <a:prstGeom prst="rect">
              <a:avLst/>
            </a:prstGeom>
          </p:spPr>
        </p:pic>
      </p:grpSp>
      <p:pic>
        <p:nvPicPr>
          <p:cNvPr id="643" name="Picture 642" descr="wla422-432-522.png"/>
          <p:cNvPicPr>
            <a:picLocks noChangeAspect="1"/>
          </p:cNvPicPr>
          <p:nvPr/>
        </p:nvPicPr>
        <p:blipFill>
          <a:blip r:embed="rId3" cstate="print"/>
          <a:stretch>
            <a:fillRect/>
          </a:stretch>
        </p:blipFill>
        <p:spPr bwMode="gray">
          <a:xfrm>
            <a:off x="6155328" y="5270115"/>
            <a:ext cx="494690" cy="544370"/>
          </a:xfrm>
          <a:prstGeom prst="rect">
            <a:avLst/>
          </a:prstGeom>
        </p:spPr>
      </p:pic>
      <p:pic>
        <p:nvPicPr>
          <p:cNvPr id="644" name="Picture 643" descr="wla422-432-522.png"/>
          <p:cNvPicPr>
            <a:picLocks noChangeAspect="1"/>
          </p:cNvPicPr>
          <p:nvPr/>
        </p:nvPicPr>
        <p:blipFill>
          <a:blip r:embed="rId3" cstate="print"/>
          <a:stretch>
            <a:fillRect/>
          </a:stretch>
        </p:blipFill>
        <p:spPr bwMode="gray">
          <a:xfrm>
            <a:off x="7139749" y="4869622"/>
            <a:ext cx="494690" cy="544370"/>
          </a:xfrm>
          <a:prstGeom prst="rect">
            <a:avLst/>
          </a:prstGeom>
        </p:spPr>
      </p:pic>
      <p:pic>
        <p:nvPicPr>
          <p:cNvPr id="449" name="Picture 22" descr="cloud1b.png"/>
          <p:cNvPicPr preferRelativeResize="0">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772122" y="2238134"/>
            <a:ext cx="4930016" cy="3120250"/>
          </a:xfrm>
          <a:prstGeom prst="rect">
            <a:avLst/>
          </a:prstGeom>
          <a:noFill/>
          <a:ln w="9525">
            <a:noFill/>
            <a:miter lim="800000"/>
            <a:headEnd/>
            <a:tailEnd/>
          </a:ln>
        </p:spPr>
      </p:pic>
      <p:cxnSp>
        <p:nvCxnSpPr>
          <p:cNvPr id="450" name="Straight Connector 449"/>
          <p:cNvCxnSpPr/>
          <p:nvPr/>
        </p:nvCxnSpPr>
        <p:spPr bwMode="gray">
          <a:xfrm rot="16200000" flipH="1">
            <a:off x="5172116" y="3267974"/>
            <a:ext cx="74417" cy="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247"/>
          <p:cNvGrpSpPr/>
          <p:nvPr/>
        </p:nvGrpSpPr>
        <p:grpSpPr bwMode="gray">
          <a:xfrm>
            <a:off x="3670677" y="3396663"/>
            <a:ext cx="3091889" cy="816219"/>
            <a:chOff x="3716122" y="3132355"/>
            <a:chExt cx="3091889" cy="816219"/>
          </a:xfrm>
        </p:grpSpPr>
        <p:sp>
          <p:nvSpPr>
            <p:cNvPr id="476" name="Freeform 475"/>
            <p:cNvSpPr/>
            <p:nvPr/>
          </p:nvSpPr>
          <p:spPr bwMode="gray">
            <a:xfrm>
              <a:off x="3716122" y="3132356"/>
              <a:ext cx="1126541" cy="706924"/>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5" name="Freeform 474"/>
            <p:cNvSpPr/>
            <p:nvPr/>
          </p:nvSpPr>
          <p:spPr bwMode="gray">
            <a:xfrm flipH="1">
              <a:off x="5681470" y="3132355"/>
              <a:ext cx="1126541" cy="730030"/>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3" name="Straight Connector 472"/>
            <p:cNvCxnSpPr/>
            <p:nvPr/>
          </p:nvCxnSpPr>
          <p:spPr bwMode="gray">
            <a:xfrm rot="5400000">
              <a:off x="4905999" y="3597047"/>
              <a:ext cx="698525" cy="45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sp>
        <p:nvSpPr>
          <p:cNvPr id="29699" name="Rectangle 17"/>
          <p:cNvSpPr>
            <a:spLocks noGrp="1" noChangeArrowheads="1"/>
          </p:cNvSpPr>
          <p:nvPr>
            <p:ph type="title"/>
          </p:nvPr>
        </p:nvSpPr>
        <p:spPr bwMode="gray"/>
        <p:txBody>
          <a:bodyPr/>
          <a:lstStyle/>
          <a:p>
            <a:r>
              <a:rPr lang="en-US" dirty="0" smtClean="0"/>
              <a:t>Active-active controllers</a:t>
            </a:r>
          </a:p>
        </p:txBody>
      </p:sp>
      <p:sp>
        <p:nvSpPr>
          <p:cNvPr id="169" name="Rectangle 23"/>
          <p:cNvSpPr>
            <a:spLocks noChangeArrowheads="1"/>
          </p:cNvSpPr>
          <p:nvPr/>
        </p:nvSpPr>
        <p:spPr bwMode="gray">
          <a:xfrm>
            <a:off x="4366935" y="4454239"/>
            <a:ext cx="1697988" cy="590931"/>
          </a:xfrm>
          <a:prstGeom prst="rect">
            <a:avLst/>
          </a:prstGeom>
          <a:noFill/>
          <a:ln w="9525" algn="ctr">
            <a:noFill/>
            <a:miter lim="800000"/>
            <a:headEnd/>
            <a:tailEnd/>
          </a:ln>
        </p:spPr>
        <p:txBody>
          <a:bodyPr wrap="square">
            <a:spAutoFit/>
          </a:bodyPr>
          <a:lstStyle/>
          <a:p>
            <a:pPr algn="ctr">
              <a:lnSpc>
                <a:spcPct val="90000"/>
              </a:lnSpc>
              <a:defRPr/>
            </a:pPr>
            <a:r>
              <a:rPr lang="en-US" sz="1200" b="1" dirty="0">
                <a:latin typeface="+mn-lt"/>
                <a:ea typeface="MS PGothic" pitchFamily="34" charset="-128"/>
              </a:rPr>
              <a:t>Client </a:t>
            </a:r>
            <a:r>
              <a:rPr lang="en-US" sz="1200" b="1" dirty="0" smtClean="0">
                <a:latin typeface="+mn-lt"/>
                <a:ea typeface="MS PGothic" pitchFamily="34" charset="-128"/>
              </a:rPr>
              <a:t/>
            </a:r>
            <a:br>
              <a:rPr lang="en-US" sz="1200" b="1" dirty="0" smtClean="0">
                <a:latin typeface="+mn-lt"/>
                <a:ea typeface="MS PGothic" pitchFamily="34" charset="-128"/>
              </a:rPr>
            </a:br>
            <a:r>
              <a:rPr lang="en-US" sz="1200" b="1" dirty="0" smtClean="0">
                <a:latin typeface="+mn-lt"/>
                <a:ea typeface="MS PGothic" pitchFamily="34" charset="-128"/>
              </a:rPr>
              <a:t>Session</a:t>
            </a:r>
            <a:br>
              <a:rPr lang="en-US" sz="1200" b="1" dirty="0" smtClean="0">
                <a:latin typeface="+mn-lt"/>
                <a:ea typeface="MS PGothic" pitchFamily="34" charset="-128"/>
              </a:rPr>
            </a:br>
            <a:r>
              <a:rPr lang="en-US" sz="1200" b="1" dirty="0" smtClean="0">
                <a:latin typeface="+mn-lt"/>
                <a:ea typeface="MS PGothic" pitchFamily="34" charset="-128"/>
              </a:rPr>
              <a:t>State</a:t>
            </a:r>
            <a:endParaRPr lang="en-US" sz="1200" b="1" dirty="0">
              <a:latin typeface="+mn-lt"/>
              <a:ea typeface="MS PGothic" pitchFamily="34" charset="-128"/>
            </a:endParaRPr>
          </a:p>
        </p:txBody>
      </p:sp>
      <p:grpSp>
        <p:nvGrpSpPr>
          <p:cNvPr id="7" name="Group 169"/>
          <p:cNvGrpSpPr/>
          <p:nvPr/>
        </p:nvGrpSpPr>
        <p:grpSpPr bwMode="gray">
          <a:xfrm>
            <a:off x="1823675" y="1196268"/>
            <a:ext cx="3019636" cy="972718"/>
            <a:chOff x="1155404" y="1175423"/>
            <a:chExt cx="3019636" cy="1177918"/>
          </a:xfrm>
        </p:grpSpPr>
        <p:sp>
          <p:nvSpPr>
            <p:cNvPr id="171" name="Rounded Rectangular Callout 170"/>
            <p:cNvSpPr/>
            <p:nvPr/>
          </p:nvSpPr>
          <p:spPr bwMode="gray">
            <a:xfrm>
              <a:off x="1155404" y="1362741"/>
              <a:ext cx="2874336" cy="990600"/>
            </a:xfrm>
            <a:prstGeom prst="wedgeRoundRectCallout">
              <a:avLst>
                <a:gd name="adj1" fmla="val -2677"/>
                <a:gd name="adj2" fmla="val 23227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Primary controller</a:t>
              </a:r>
              <a:br>
                <a:rPr lang="en-US" sz="1400" b="1" dirty="0" smtClean="0"/>
              </a:br>
              <a:r>
                <a:rPr lang="en-US" sz="1400" b="1" dirty="0" smtClean="0"/>
                <a:t>authenticates/</a:t>
              </a:r>
              <a:br>
                <a:rPr lang="en-US" sz="1400" b="1" dirty="0" smtClean="0"/>
              </a:br>
              <a:r>
                <a:rPr lang="en-US" sz="1400" b="1" dirty="0" smtClean="0"/>
                <a:t>authorizes client</a:t>
              </a:r>
            </a:p>
          </p:txBody>
        </p:sp>
        <p:sp>
          <p:nvSpPr>
            <p:cNvPr id="172" name="Oval 171"/>
            <p:cNvSpPr/>
            <p:nvPr/>
          </p:nvSpPr>
          <p:spPr bwMode="gray">
            <a:xfrm>
              <a:off x="3792268" y="1175423"/>
              <a:ext cx="382772" cy="456885"/>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pic>
        <p:nvPicPr>
          <p:cNvPr id="196" name="Picture 195" descr="Wireless Laptop.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521741" y="2033430"/>
            <a:ext cx="906798" cy="781720"/>
          </a:xfrm>
          <a:prstGeom prst="rect">
            <a:avLst/>
          </a:prstGeom>
          <a:noFill/>
          <a:ln w="9525">
            <a:noFill/>
            <a:miter lim="800000"/>
            <a:headEnd/>
            <a:tailEnd/>
          </a:ln>
        </p:spPr>
      </p:pic>
      <p:pic>
        <p:nvPicPr>
          <p:cNvPr id="197" name="Picture 196" descr="Lightning.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rot="7319128">
            <a:off x="1415030" y="2621542"/>
            <a:ext cx="287337" cy="1535113"/>
          </a:xfrm>
          <a:prstGeom prst="rect">
            <a:avLst/>
          </a:prstGeom>
          <a:noFill/>
          <a:ln w="9525">
            <a:noFill/>
            <a:miter lim="800000"/>
            <a:headEnd/>
            <a:tailEnd/>
          </a:ln>
        </p:spPr>
      </p:pic>
      <p:pic>
        <p:nvPicPr>
          <p:cNvPr id="640" name="Picture 639" descr="wla422-432-522.png"/>
          <p:cNvPicPr>
            <a:picLocks noChangeAspect="1"/>
          </p:cNvPicPr>
          <p:nvPr/>
        </p:nvPicPr>
        <p:blipFill>
          <a:blip r:embed="rId3" cstate="print"/>
          <a:stretch>
            <a:fillRect/>
          </a:stretch>
        </p:blipFill>
        <p:spPr bwMode="gray">
          <a:xfrm>
            <a:off x="2872548" y="4887344"/>
            <a:ext cx="494690" cy="544370"/>
          </a:xfrm>
          <a:prstGeom prst="rect">
            <a:avLst/>
          </a:prstGeom>
        </p:spPr>
      </p:pic>
      <p:sp>
        <p:nvSpPr>
          <p:cNvPr id="221" name="Rectangle 23"/>
          <p:cNvSpPr>
            <a:spLocks noChangeArrowheads="1"/>
          </p:cNvSpPr>
          <p:nvPr/>
        </p:nvSpPr>
        <p:spPr bwMode="gray">
          <a:xfrm>
            <a:off x="1521970" y="3151650"/>
            <a:ext cx="1697988" cy="590931"/>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Client</a:t>
            </a:r>
            <a:br>
              <a:rPr lang="en-US" sz="1200" b="1" dirty="0" smtClean="0">
                <a:latin typeface="+mn-lt"/>
                <a:ea typeface="MS PGothic" pitchFamily="34" charset="-128"/>
              </a:rPr>
            </a:br>
            <a:r>
              <a:rPr lang="en-US" sz="1200" b="1" dirty="0" smtClean="0">
                <a:latin typeface="+mn-lt"/>
                <a:ea typeface="MS PGothic" pitchFamily="34" charset="-128"/>
              </a:rPr>
              <a:t>Session</a:t>
            </a:r>
            <a:br>
              <a:rPr lang="en-US" sz="1200" b="1" dirty="0" smtClean="0">
                <a:latin typeface="+mn-lt"/>
                <a:ea typeface="MS PGothic" pitchFamily="34" charset="-128"/>
              </a:rPr>
            </a:br>
            <a:r>
              <a:rPr lang="en-US" sz="1200" b="1" dirty="0" smtClean="0">
                <a:latin typeface="+mn-lt"/>
                <a:ea typeface="MS PGothic" pitchFamily="34" charset="-128"/>
              </a:rPr>
              <a:t>State</a:t>
            </a:r>
            <a:endParaRPr lang="en-US" sz="1200" b="1" dirty="0">
              <a:latin typeface="+mn-lt"/>
              <a:ea typeface="MS PGothic" pitchFamily="34" charset="-128"/>
            </a:endParaRPr>
          </a:p>
        </p:txBody>
      </p:sp>
      <p:pic>
        <p:nvPicPr>
          <p:cNvPr id="641" name="Picture 640" descr="wla422-432-522.png"/>
          <p:cNvPicPr>
            <a:picLocks noChangeAspect="1"/>
          </p:cNvPicPr>
          <p:nvPr/>
        </p:nvPicPr>
        <p:blipFill>
          <a:blip r:embed="rId3" cstate="print"/>
          <a:stretch>
            <a:fillRect/>
          </a:stretch>
        </p:blipFill>
        <p:spPr bwMode="gray">
          <a:xfrm>
            <a:off x="3790493" y="5273660"/>
            <a:ext cx="494690" cy="544370"/>
          </a:xfrm>
          <a:prstGeom prst="rect">
            <a:avLst/>
          </a:prstGeom>
        </p:spPr>
      </p:pic>
      <p:grpSp>
        <p:nvGrpSpPr>
          <p:cNvPr id="8" name="Group 234"/>
          <p:cNvGrpSpPr/>
          <p:nvPr/>
        </p:nvGrpSpPr>
        <p:grpSpPr bwMode="gray">
          <a:xfrm>
            <a:off x="6033813" y="1361458"/>
            <a:ext cx="2353087" cy="1289543"/>
            <a:chOff x="477577" y="3608463"/>
            <a:chExt cx="2353087" cy="1289543"/>
          </a:xfrm>
        </p:grpSpPr>
        <p:sp>
          <p:nvSpPr>
            <p:cNvPr id="212" name="Rounded Rectangular Callout 211"/>
            <p:cNvSpPr/>
            <p:nvPr/>
          </p:nvSpPr>
          <p:spPr bwMode="gray">
            <a:xfrm>
              <a:off x="601510" y="3871967"/>
              <a:ext cx="2229154" cy="1026039"/>
            </a:xfrm>
            <a:prstGeom prst="wedgeRoundRectCallout">
              <a:avLst>
                <a:gd name="adj1" fmla="val -63171"/>
                <a:gd name="adj2" fmla="val 17113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Primary propagates session details to backup controller</a:t>
              </a:r>
              <a:br>
                <a:rPr lang="en-US" sz="1400" b="1" dirty="0" smtClean="0"/>
              </a:br>
              <a:r>
                <a:rPr lang="en-US" sz="1400" b="1" dirty="0" smtClean="0"/>
                <a:t>for use during failure</a:t>
              </a:r>
            </a:p>
          </p:txBody>
        </p:sp>
        <p:sp>
          <p:nvSpPr>
            <p:cNvPr id="213" name="Oval 212"/>
            <p:cNvSpPr/>
            <p:nvPr/>
          </p:nvSpPr>
          <p:spPr bwMode="gray">
            <a:xfrm>
              <a:off x="477577" y="3608463"/>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9" name="Group 123"/>
          <p:cNvGrpSpPr/>
          <p:nvPr/>
        </p:nvGrpSpPr>
        <p:grpSpPr bwMode="gray">
          <a:xfrm>
            <a:off x="232510" y="4873586"/>
            <a:ext cx="2998269" cy="965629"/>
            <a:chOff x="499842" y="1214051"/>
            <a:chExt cx="2998269" cy="965629"/>
          </a:xfrm>
        </p:grpSpPr>
        <p:sp>
          <p:nvSpPr>
            <p:cNvPr id="166" name="Rounded Rectangular Callout 165"/>
            <p:cNvSpPr/>
            <p:nvPr/>
          </p:nvSpPr>
          <p:spPr bwMode="gray">
            <a:xfrm>
              <a:off x="623775" y="1350340"/>
              <a:ext cx="2874336" cy="829340"/>
            </a:xfrm>
            <a:prstGeom prst="wedgeRoundRectCallout">
              <a:avLst>
                <a:gd name="adj1" fmla="val -8747"/>
                <a:gd name="adj2" fmla="val -220309"/>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A new client associates</a:t>
              </a:r>
              <a:br>
                <a:rPr lang="en-US" sz="1400" b="1" dirty="0" smtClean="0"/>
              </a:br>
              <a:r>
                <a:rPr lang="en-US" sz="1400" b="1" dirty="0" smtClean="0"/>
                <a:t>to the system</a:t>
              </a:r>
            </a:p>
          </p:txBody>
        </p:sp>
        <p:sp>
          <p:nvSpPr>
            <p:cNvPr id="167" name="Oval 166"/>
            <p:cNvSpPr/>
            <p:nvPr/>
          </p:nvSpPr>
          <p:spPr bwMode="gray">
            <a:xfrm>
              <a:off x="499842" y="121405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cxnSp>
        <p:nvCxnSpPr>
          <p:cNvPr id="141" name="Straight Connector 140"/>
          <p:cNvCxnSpPr/>
          <p:nvPr/>
        </p:nvCxnSpPr>
        <p:spPr>
          <a:xfrm>
            <a:off x="2500685" y="4157465"/>
            <a:ext cx="1216550"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2" name="Rectangle 21"/>
          <p:cNvSpPr>
            <a:spLocks noChangeArrowheads="1"/>
          </p:cNvSpPr>
          <p:nvPr/>
        </p:nvSpPr>
        <p:spPr bwMode="gray">
          <a:xfrm>
            <a:off x="4593051" y="4226708"/>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sp>
        <p:nvSpPr>
          <p:cNvPr id="463" name="Rectangle 21"/>
          <p:cNvSpPr>
            <a:spLocks noChangeArrowheads="1"/>
          </p:cNvSpPr>
          <p:nvPr/>
        </p:nvSpPr>
        <p:spPr bwMode="gray">
          <a:xfrm>
            <a:off x="6180851" y="4206043"/>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sp>
        <p:nvSpPr>
          <p:cNvPr id="465" name="Rectangle 21"/>
          <p:cNvSpPr>
            <a:spLocks noChangeArrowheads="1"/>
          </p:cNvSpPr>
          <p:nvPr/>
        </p:nvSpPr>
        <p:spPr bwMode="gray">
          <a:xfrm>
            <a:off x="3047782" y="4205824"/>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pic>
        <p:nvPicPr>
          <p:cNvPr id="464"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6180849" y="4072153"/>
            <a:ext cx="1221051" cy="172720"/>
          </a:xfrm>
          <a:prstGeom prst="rect">
            <a:avLst/>
          </a:prstGeom>
          <a:noFill/>
          <a:ln w="9525">
            <a:noFill/>
            <a:miter lim="800000"/>
            <a:headEnd/>
            <a:tailEnd/>
          </a:ln>
        </p:spPr>
      </p:pic>
      <p:pic>
        <p:nvPicPr>
          <p:cNvPr id="77" name="Picture 76" descr="Single ID Card.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419471" y="3630050"/>
            <a:ext cx="503237" cy="352425"/>
          </a:xfrm>
          <a:prstGeom prst="rect">
            <a:avLst/>
          </a:prstGeom>
          <a:noFill/>
          <a:ln w="9525">
            <a:noFill/>
            <a:miter lim="800000"/>
            <a:headEnd/>
            <a:tailEnd/>
          </a:ln>
        </p:spPr>
      </p:pic>
      <p:cxnSp>
        <p:nvCxnSpPr>
          <p:cNvPr id="85" name="Straight Connector 84"/>
          <p:cNvCxnSpPr/>
          <p:nvPr/>
        </p:nvCxnSpPr>
        <p:spPr>
          <a:xfrm>
            <a:off x="2500685" y="3879601"/>
            <a:ext cx="1216550"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466"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047780" y="4070523"/>
            <a:ext cx="1221051" cy="172720"/>
          </a:xfrm>
          <a:prstGeom prst="rect">
            <a:avLst/>
          </a:prstGeom>
          <a:noFill/>
          <a:ln w="9525">
            <a:noFill/>
            <a:miter lim="800000"/>
            <a:headEnd/>
            <a:tailEnd/>
          </a:ln>
        </p:spPr>
      </p:pic>
      <p:sp>
        <p:nvSpPr>
          <p:cNvPr id="86" name="Freeform 85"/>
          <p:cNvSpPr/>
          <p:nvPr/>
        </p:nvSpPr>
        <p:spPr>
          <a:xfrm flipV="1">
            <a:off x="3594640" y="3882358"/>
            <a:ext cx="1117587" cy="0"/>
          </a:xfrm>
          <a:custGeom>
            <a:avLst/>
            <a:gdLst>
              <a:gd name="connsiteX0" fmla="*/ 139147 w 377687"/>
              <a:gd name="connsiteY0" fmla="*/ 0 h 1021742"/>
              <a:gd name="connsiteX1" fmla="*/ 0 w 377687"/>
              <a:gd name="connsiteY1" fmla="*/ 0 h 1021742"/>
              <a:gd name="connsiteX2" fmla="*/ 0 w 377687"/>
              <a:gd name="connsiteY2" fmla="*/ 1021742 h 1021742"/>
              <a:gd name="connsiteX3" fmla="*/ 377687 w 377687"/>
              <a:gd name="connsiteY3" fmla="*/ 1021742 h 1021742"/>
              <a:gd name="connsiteX0" fmla="*/ 139147 w 139147"/>
              <a:gd name="connsiteY0" fmla="*/ 0 h 1021742"/>
              <a:gd name="connsiteX1" fmla="*/ 0 w 139147"/>
              <a:gd name="connsiteY1" fmla="*/ 0 h 1021742"/>
              <a:gd name="connsiteX2" fmla="*/ 0 w 139147"/>
              <a:gd name="connsiteY2" fmla="*/ 1021742 h 1021742"/>
              <a:gd name="connsiteX0" fmla="*/ 249807 w 249807"/>
              <a:gd name="connsiteY0" fmla="*/ 0 h 1021742"/>
              <a:gd name="connsiteX1" fmla="*/ 0 w 249807"/>
              <a:gd name="connsiteY1" fmla="*/ 0 h 1021742"/>
              <a:gd name="connsiteX2" fmla="*/ 0 w 249807"/>
              <a:gd name="connsiteY2" fmla="*/ 1021742 h 1021742"/>
              <a:gd name="connsiteX0" fmla="*/ 249807 w 249807"/>
              <a:gd name="connsiteY0" fmla="*/ 0 h 0"/>
              <a:gd name="connsiteX1" fmla="*/ 0 w 249807"/>
              <a:gd name="connsiteY1" fmla="*/ 0 h 0"/>
            </a:gdLst>
            <a:ahLst/>
            <a:cxnLst>
              <a:cxn ang="0">
                <a:pos x="connsiteX0" y="connsiteY0"/>
              </a:cxn>
              <a:cxn ang="0">
                <a:pos x="connsiteX1" y="connsiteY1"/>
              </a:cxn>
            </a:cxnLst>
            <a:rect l="l" t="t" r="r" b="b"/>
            <a:pathLst>
              <a:path w="249807">
                <a:moveTo>
                  <a:pt x="249807" y="0"/>
                </a:moveTo>
                <a:lnTo>
                  <a:pt x="0"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Freeform 86"/>
          <p:cNvSpPr/>
          <p:nvPr/>
        </p:nvSpPr>
        <p:spPr>
          <a:xfrm>
            <a:off x="2538413" y="4176714"/>
            <a:ext cx="2062162" cy="452438"/>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63"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4593049" y="4072079"/>
            <a:ext cx="1221051" cy="172720"/>
          </a:xfrm>
          <a:prstGeom prst="rect">
            <a:avLst/>
          </a:prstGeom>
          <a:noFill/>
          <a:ln w="9525">
            <a:noFill/>
            <a:miter lim="800000"/>
            <a:headEnd/>
            <a:tailEnd/>
          </a:ln>
        </p:spPr>
      </p:pic>
      <p:grpSp>
        <p:nvGrpSpPr>
          <p:cNvPr id="10" name="Group 316"/>
          <p:cNvGrpSpPr/>
          <p:nvPr/>
        </p:nvGrpSpPr>
        <p:grpSpPr bwMode="gray">
          <a:xfrm>
            <a:off x="4288355" y="3305184"/>
            <a:ext cx="1841938" cy="537069"/>
            <a:chOff x="3607411" y="3771358"/>
            <a:chExt cx="2061288" cy="601028"/>
          </a:xfrm>
        </p:grpSpPr>
        <p:pic>
          <p:nvPicPr>
            <p:cNvPr id="479" name="Picture 16" descr="wlc2800.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3730339" y="3771358"/>
              <a:ext cx="1815433" cy="320034"/>
            </a:xfrm>
            <a:prstGeom prst="rect">
              <a:avLst/>
            </a:prstGeom>
            <a:noFill/>
            <a:ln w="9525">
              <a:noFill/>
              <a:miter lim="800000"/>
              <a:headEnd/>
              <a:tailEnd/>
            </a:ln>
          </p:spPr>
        </p:pic>
        <p:sp>
          <p:nvSpPr>
            <p:cNvPr id="480"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wrap="square">
              <a:spAutoFit/>
            </a:bodyPr>
            <a:lstStyle/>
            <a:p>
              <a:pPr algn="ctr">
                <a:defRPr/>
              </a:pPr>
              <a:r>
                <a:rPr lang="en-US" sz="1200" b="1" dirty="0" smtClean="0">
                  <a:latin typeface="+mn-lt"/>
                  <a:ea typeface="MS PGothic" pitchFamily="34" charset="-128"/>
                </a:rPr>
                <a:t>Secondary </a:t>
              </a:r>
              <a:r>
                <a:rPr lang="en-US" sz="1200" b="1" dirty="0">
                  <a:latin typeface="+mn-lt"/>
                  <a:ea typeface="MS PGothic" pitchFamily="34" charset="-128"/>
                </a:rPr>
                <a:t>Seed </a:t>
              </a:r>
            </a:p>
          </p:txBody>
        </p:sp>
      </p:grpSp>
      <p:pic>
        <p:nvPicPr>
          <p:cNvPr id="88" name="Picture 87" descr="Single ID Card.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4436787" y="3819229"/>
            <a:ext cx="503237" cy="352425"/>
          </a:xfrm>
          <a:prstGeom prst="rect">
            <a:avLst/>
          </a:prstGeom>
          <a:noFill/>
          <a:ln w="9525">
            <a:noFill/>
            <a:miter lim="800000"/>
            <a:headEnd/>
            <a:tailEnd/>
          </a:ln>
        </p:spPr>
      </p:pic>
      <p:pic>
        <p:nvPicPr>
          <p:cNvPr id="140" name="Picture 139" descr="wla422-432-522.png"/>
          <p:cNvPicPr>
            <a:picLocks noChangeAspect="1"/>
          </p:cNvPicPr>
          <p:nvPr/>
        </p:nvPicPr>
        <p:blipFill>
          <a:blip r:embed="rId3" cstate="print"/>
          <a:stretch>
            <a:fillRect/>
          </a:stretch>
        </p:blipFill>
        <p:spPr bwMode="gray">
          <a:xfrm>
            <a:off x="2081460" y="3885460"/>
            <a:ext cx="494690" cy="544370"/>
          </a:xfrm>
          <a:prstGeom prst="rect">
            <a:avLst/>
          </a:prstGeom>
        </p:spPr>
      </p:pic>
      <p:grpSp>
        <p:nvGrpSpPr>
          <p:cNvPr id="11" name="Group 319"/>
          <p:cNvGrpSpPr/>
          <p:nvPr/>
        </p:nvGrpSpPr>
        <p:grpSpPr bwMode="gray">
          <a:xfrm>
            <a:off x="4284817" y="2642157"/>
            <a:ext cx="1841938" cy="560314"/>
            <a:chOff x="3817089" y="3281211"/>
            <a:chExt cx="1634856" cy="497318"/>
          </a:xfrm>
        </p:grpSpPr>
        <p:pic>
          <p:nvPicPr>
            <p:cNvPr id="452" name="Picture 16" descr="wlc2800.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3914586" y="3524703"/>
              <a:ext cx="1439863" cy="253826"/>
            </a:xfrm>
            <a:prstGeom prst="rect">
              <a:avLst/>
            </a:prstGeom>
            <a:noFill/>
            <a:ln w="9525">
              <a:noFill/>
              <a:miter lim="800000"/>
              <a:headEnd/>
              <a:tailEnd/>
            </a:ln>
          </p:spPr>
        </p:pic>
        <p:sp>
          <p:nvSpPr>
            <p:cNvPr id="453"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Primary Seed </a:t>
              </a:r>
              <a:endParaRPr lang="en-US" sz="1200" b="1" dirty="0">
                <a:latin typeface="+mn-lt"/>
                <a:ea typeface="MS PGothic" pitchFamily="34" charset="-128"/>
              </a:endParaRPr>
            </a:p>
          </p:txBody>
        </p:sp>
      </p:grpSp>
      <p:pic>
        <p:nvPicPr>
          <p:cNvPr id="78" name="Picture 77" descr="Single ID Card.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421745" y="3632324"/>
            <a:ext cx="503237" cy="352425"/>
          </a:xfrm>
          <a:prstGeom prst="rect">
            <a:avLst/>
          </a:prstGeom>
          <a:noFill/>
          <a:ln w="9525">
            <a:noFill/>
            <a:miter lim="800000"/>
            <a:headEnd/>
            <a:tailEnd/>
          </a:ln>
        </p:spPr>
      </p:pic>
    </p:spTree>
    <p:extLst>
      <p:ext uri="{BB962C8B-B14F-4D97-AF65-F5344CB8AC3E}">
        <p14:creationId xmlns:p14="http://schemas.microsoft.com/office/powerpoint/2010/main" val="216952801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96"/>
                                        </p:tgtEl>
                                        <p:attrNameLst>
                                          <p:attrName>style.visibility</p:attrName>
                                        </p:attrNameLst>
                                      </p:cBhvr>
                                      <p:to>
                                        <p:strVal val="visible"/>
                                      </p:to>
                                    </p:set>
                                    <p:anim calcmode="lin" valueType="num">
                                      <p:cBhvr additive="base">
                                        <p:cTn id="11" dur="500" fill="hold"/>
                                        <p:tgtEl>
                                          <p:spTgt spid="196"/>
                                        </p:tgtEl>
                                        <p:attrNameLst>
                                          <p:attrName>ppt_x</p:attrName>
                                        </p:attrNameLst>
                                      </p:cBhvr>
                                      <p:tavLst>
                                        <p:tav tm="0">
                                          <p:val>
                                            <p:strVal val="0-#ppt_w/2"/>
                                          </p:val>
                                        </p:tav>
                                        <p:tav tm="100000">
                                          <p:val>
                                            <p:strVal val="#ppt_x"/>
                                          </p:val>
                                        </p:tav>
                                      </p:tavLst>
                                    </p:anim>
                                    <p:anim calcmode="lin" valueType="num">
                                      <p:cBhvr additive="base">
                                        <p:cTn id="12" dur="500" fill="hold"/>
                                        <p:tgtEl>
                                          <p:spTgt spid="19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nodeType="afterEffect">
                                  <p:stCondLst>
                                    <p:cond delay="0"/>
                                  </p:stCondLst>
                                  <p:childTnLst>
                                    <p:set>
                                      <p:cBhvr>
                                        <p:cTn id="15" dur="1" fill="hold">
                                          <p:stCondLst>
                                            <p:cond delay="0"/>
                                          </p:stCondLst>
                                        </p:cTn>
                                        <p:tgtEl>
                                          <p:spTgt spid="197"/>
                                        </p:tgtEl>
                                        <p:attrNameLst>
                                          <p:attrName>style.visibility</p:attrName>
                                        </p:attrNameLst>
                                      </p:cBhvr>
                                      <p:to>
                                        <p:strVal val="visible"/>
                                      </p:to>
                                    </p:set>
                                    <p:animEffect transition="in" filter="fade">
                                      <p:cBhvr>
                                        <p:cTn id="16" dur="1000"/>
                                        <p:tgtEl>
                                          <p:spTgt spid="19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xit" presetSubtype="0" fill="hold" nodeType="withEffect">
                                  <p:stCondLst>
                                    <p:cond delay="0"/>
                                  </p:stCondLst>
                                  <p:childTnLst>
                                    <p:animEffect transition="out" filter="fade">
                                      <p:cBhvr>
                                        <p:cTn id="23" dur="2000"/>
                                        <p:tgtEl>
                                          <p:spTgt spid="9"/>
                                        </p:tgtEl>
                                      </p:cBhvr>
                                    </p:animEffect>
                                    <p:set>
                                      <p:cBhvr>
                                        <p:cTn id="24" dur="1" fill="hold">
                                          <p:stCondLst>
                                            <p:cond delay="1999"/>
                                          </p:stCondLst>
                                        </p:cTn>
                                        <p:tgtEl>
                                          <p:spTgt spid="9"/>
                                        </p:tgtEl>
                                        <p:attrNameLst>
                                          <p:attrName>style.visibility</p:attrName>
                                        </p:attrNameLst>
                                      </p:cBhvr>
                                      <p:to>
                                        <p:strVal val="hidden"/>
                                      </p:to>
                                    </p:se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wipe(left)">
                                      <p:cBhvr>
                                        <p:cTn id="28" dur="500"/>
                                        <p:tgtEl>
                                          <p:spTgt spid="85"/>
                                        </p:tgtEl>
                                      </p:cBhvr>
                                    </p:animEffect>
                                  </p:childTnLst>
                                </p:cTn>
                              </p:par>
                            </p:childTnLst>
                          </p:cTn>
                        </p:par>
                        <p:par>
                          <p:cTn id="29" fill="hold">
                            <p:stCondLst>
                              <p:cond delay="2500"/>
                            </p:stCondLst>
                            <p:childTnLst>
                              <p:par>
                                <p:cTn id="30" presetID="53" presetClass="entr" presetSubtype="0" fill="hold" nodeType="afterEffect">
                                  <p:stCondLst>
                                    <p:cond delay="0"/>
                                  </p:stCondLst>
                                  <p:childTnLst>
                                    <p:set>
                                      <p:cBhvr>
                                        <p:cTn id="31" dur="1" fill="hold">
                                          <p:stCondLst>
                                            <p:cond delay="0"/>
                                          </p:stCondLst>
                                        </p:cTn>
                                        <p:tgtEl>
                                          <p:spTgt spid="78"/>
                                        </p:tgtEl>
                                        <p:attrNameLst>
                                          <p:attrName>style.visibility</p:attrName>
                                        </p:attrNameLst>
                                      </p:cBhvr>
                                      <p:to>
                                        <p:strVal val="visible"/>
                                      </p:to>
                                    </p:set>
                                    <p:anim calcmode="lin" valueType="num">
                                      <p:cBhvr>
                                        <p:cTn id="32" dur="500" fill="hold"/>
                                        <p:tgtEl>
                                          <p:spTgt spid="78"/>
                                        </p:tgtEl>
                                        <p:attrNameLst>
                                          <p:attrName>ppt_w</p:attrName>
                                        </p:attrNameLst>
                                      </p:cBhvr>
                                      <p:tavLst>
                                        <p:tav tm="0">
                                          <p:val>
                                            <p:fltVal val="0"/>
                                          </p:val>
                                        </p:tav>
                                        <p:tav tm="100000">
                                          <p:val>
                                            <p:strVal val="#ppt_w"/>
                                          </p:val>
                                        </p:tav>
                                      </p:tavLst>
                                    </p:anim>
                                    <p:anim calcmode="lin" valueType="num">
                                      <p:cBhvr>
                                        <p:cTn id="33" dur="500" fill="hold"/>
                                        <p:tgtEl>
                                          <p:spTgt spid="78"/>
                                        </p:tgtEl>
                                        <p:attrNameLst>
                                          <p:attrName>ppt_h</p:attrName>
                                        </p:attrNameLst>
                                      </p:cBhvr>
                                      <p:tavLst>
                                        <p:tav tm="0">
                                          <p:val>
                                            <p:fltVal val="0"/>
                                          </p:val>
                                        </p:tav>
                                        <p:tav tm="100000">
                                          <p:val>
                                            <p:strVal val="#ppt_h"/>
                                          </p:val>
                                        </p:tav>
                                      </p:tavLst>
                                    </p:anim>
                                    <p:animEffect transition="in" filter="fade">
                                      <p:cBhvr>
                                        <p:cTn id="34" dur="500"/>
                                        <p:tgtEl>
                                          <p:spTgt spid="78"/>
                                        </p:tgtEl>
                                      </p:cBhvr>
                                    </p:animEffect>
                                  </p:childTnLst>
                                </p:cTn>
                              </p:par>
                            </p:childTnLst>
                          </p:cTn>
                        </p:par>
                        <p:par>
                          <p:cTn id="35" fill="hold">
                            <p:stCondLst>
                              <p:cond delay="3000"/>
                            </p:stCondLst>
                            <p:childTnLst>
                              <p:par>
                                <p:cTn id="36" presetID="53" presetClass="entr" presetSubtype="0" fill="hold" grpId="0" nodeType="afterEffect">
                                  <p:stCondLst>
                                    <p:cond delay="0"/>
                                  </p:stCondLst>
                                  <p:childTnLst>
                                    <p:set>
                                      <p:cBhvr>
                                        <p:cTn id="37" dur="1" fill="hold">
                                          <p:stCondLst>
                                            <p:cond delay="0"/>
                                          </p:stCondLst>
                                        </p:cTn>
                                        <p:tgtEl>
                                          <p:spTgt spid="221"/>
                                        </p:tgtEl>
                                        <p:attrNameLst>
                                          <p:attrName>style.visibility</p:attrName>
                                        </p:attrNameLst>
                                      </p:cBhvr>
                                      <p:to>
                                        <p:strVal val="visible"/>
                                      </p:to>
                                    </p:set>
                                    <p:anim calcmode="lin" valueType="num">
                                      <p:cBhvr>
                                        <p:cTn id="38" dur="500" fill="hold"/>
                                        <p:tgtEl>
                                          <p:spTgt spid="221"/>
                                        </p:tgtEl>
                                        <p:attrNameLst>
                                          <p:attrName>ppt_w</p:attrName>
                                        </p:attrNameLst>
                                      </p:cBhvr>
                                      <p:tavLst>
                                        <p:tav tm="0">
                                          <p:val>
                                            <p:fltVal val="0"/>
                                          </p:val>
                                        </p:tav>
                                        <p:tav tm="100000">
                                          <p:val>
                                            <p:strVal val="#ppt_w"/>
                                          </p:val>
                                        </p:tav>
                                      </p:tavLst>
                                    </p:anim>
                                    <p:anim calcmode="lin" valueType="num">
                                      <p:cBhvr>
                                        <p:cTn id="39" dur="500" fill="hold"/>
                                        <p:tgtEl>
                                          <p:spTgt spid="221"/>
                                        </p:tgtEl>
                                        <p:attrNameLst>
                                          <p:attrName>ppt_h</p:attrName>
                                        </p:attrNameLst>
                                      </p:cBhvr>
                                      <p:tavLst>
                                        <p:tav tm="0">
                                          <p:val>
                                            <p:fltVal val="0"/>
                                          </p:val>
                                        </p:tav>
                                        <p:tav tm="100000">
                                          <p:val>
                                            <p:strVal val="#ppt_h"/>
                                          </p:val>
                                        </p:tav>
                                      </p:tavLst>
                                    </p:anim>
                                    <p:animEffect transition="in" filter="fade">
                                      <p:cBhvr>
                                        <p:cTn id="40" dur="500"/>
                                        <p:tgtEl>
                                          <p:spTgt spid="22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childTnLst>
                                </p:cTn>
                              </p:par>
                              <p:par>
                                <p:cTn id="46" presetID="10" presetClass="exit" presetSubtype="0" fill="hold" nodeType="withEffect">
                                  <p:stCondLst>
                                    <p:cond delay="0"/>
                                  </p:stCondLst>
                                  <p:childTnLst>
                                    <p:animEffect transition="out" filter="fade">
                                      <p:cBhvr>
                                        <p:cTn id="47" dur="1000"/>
                                        <p:tgtEl>
                                          <p:spTgt spid="7"/>
                                        </p:tgtEl>
                                      </p:cBhvr>
                                    </p:animEffect>
                                    <p:set>
                                      <p:cBhvr>
                                        <p:cTn id="48" dur="1" fill="hold">
                                          <p:stCondLst>
                                            <p:cond delay="999"/>
                                          </p:stCondLst>
                                        </p:cTn>
                                        <p:tgtEl>
                                          <p:spTgt spid="7"/>
                                        </p:tgtEl>
                                        <p:attrNameLst>
                                          <p:attrName>style.visibility</p:attrName>
                                        </p:attrNameLst>
                                      </p:cBhvr>
                                      <p:to>
                                        <p:strVal val="hidden"/>
                                      </p:to>
                                    </p:set>
                                  </p:childTnLst>
                                </p:cTn>
                              </p:par>
                            </p:childTnLst>
                          </p:cTn>
                        </p:par>
                        <p:par>
                          <p:cTn id="49" fill="hold">
                            <p:stCondLst>
                              <p:cond delay="1000"/>
                            </p:stCondLst>
                            <p:childTnLst>
                              <p:par>
                                <p:cTn id="50" presetID="53" presetClass="entr" presetSubtype="0" fill="hold" nodeType="afterEffect">
                                  <p:stCondLst>
                                    <p:cond delay="0"/>
                                  </p:stCondLst>
                                  <p:childTnLst>
                                    <p:set>
                                      <p:cBhvr>
                                        <p:cTn id="51" dur="1" fill="hold">
                                          <p:stCondLst>
                                            <p:cond delay="0"/>
                                          </p:stCondLst>
                                        </p:cTn>
                                        <p:tgtEl>
                                          <p:spTgt spid="77"/>
                                        </p:tgtEl>
                                        <p:attrNameLst>
                                          <p:attrName>style.visibility</p:attrName>
                                        </p:attrNameLst>
                                      </p:cBhvr>
                                      <p:to>
                                        <p:strVal val="visible"/>
                                      </p:to>
                                    </p:set>
                                    <p:anim calcmode="lin" valueType="num">
                                      <p:cBhvr>
                                        <p:cTn id="52" dur="500" fill="hold"/>
                                        <p:tgtEl>
                                          <p:spTgt spid="77"/>
                                        </p:tgtEl>
                                        <p:attrNameLst>
                                          <p:attrName>ppt_w</p:attrName>
                                        </p:attrNameLst>
                                      </p:cBhvr>
                                      <p:tavLst>
                                        <p:tav tm="0">
                                          <p:val>
                                            <p:fltVal val="0"/>
                                          </p:val>
                                        </p:tav>
                                        <p:tav tm="100000">
                                          <p:val>
                                            <p:strVal val="#ppt_w"/>
                                          </p:val>
                                        </p:tav>
                                      </p:tavLst>
                                    </p:anim>
                                    <p:anim calcmode="lin" valueType="num">
                                      <p:cBhvr>
                                        <p:cTn id="53" dur="500" fill="hold"/>
                                        <p:tgtEl>
                                          <p:spTgt spid="77"/>
                                        </p:tgtEl>
                                        <p:attrNameLst>
                                          <p:attrName>ppt_h</p:attrName>
                                        </p:attrNameLst>
                                      </p:cBhvr>
                                      <p:tavLst>
                                        <p:tav tm="0">
                                          <p:val>
                                            <p:fltVal val="0"/>
                                          </p:val>
                                        </p:tav>
                                        <p:tav tm="100000">
                                          <p:val>
                                            <p:strVal val="#ppt_h"/>
                                          </p:val>
                                        </p:tav>
                                      </p:tavLst>
                                    </p:anim>
                                    <p:animEffect transition="in" filter="fade">
                                      <p:cBhvr>
                                        <p:cTn id="54" dur="500"/>
                                        <p:tgtEl>
                                          <p:spTgt spid="77"/>
                                        </p:tgtEl>
                                      </p:cBhvr>
                                    </p:animEffect>
                                  </p:childTnLst>
                                </p:cTn>
                              </p:par>
                            </p:childTnLst>
                          </p:cTn>
                        </p:par>
                        <p:par>
                          <p:cTn id="55" fill="hold">
                            <p:stCondLst>
                              <p:cond delay="1500"/>
                            </p:stCondLst>
                            <p:childTnLst>
                              <p:par>
                                <p:cTn id="56" presetID="22" presetClass="entr" presetSubtype="8" fill="hold" grpId="0" nodeType="afterEffect">
                                  <p:stCondLst>
                                    <p:cond delay="0"/>
                                  </p:stCondLst>
                                  <p:childTnLst>
                                    <p:set>
                                      <p:cBhvr>
                                        <p:cTn id="57" dur="1" fill="hold">
                                          <p:stCondLst>
                                            <p:cond delay="0"/>
                                          </p:stCondLst>
                                        </p:cTn>
                                        <p:tgtEl>
                                          <p:spTgt spid="86"/>
                                        </p:tgtEl>
                                        <p:attrNameLst>
                                          <p:attrName>style.visibility</p:attrName>
                                        </p:attrNameLst>
                                      </p:cBhvr>
                                      <p:to>
                                        <p:strVal val="visible"/>
                                      </p:to>
                                    </p:set>
                                    <p:animEffect transition="in" filter="wipe(left)">
                                      <p:cBhvr>
                                        <p:cTn id="58" dur="1000"/>
                                        <p:tgtEl>
                                          <p:spTgt spid="86"/>
                                        </p:tgtEl>
                                      </p:cBhvr>
                                    </p:animEffect>
                                  </p:childTnLst>
                                </p:cTn>
                              </p:par>
                            </p:childTnLst>
                          </p:cTn>
                        </p:par>
                        <p:par>
                          <p:cTn id="59" fill="hold">
                            <p:stCondLst>
                              <p:cond delay="2500"/>
                            </p:stCondLst>
                            <p:childTnLst>
                              <p:par>
                                <p:cTn id="60" presetID="53" presetClass="entr" presetSubtype="0" fill="hold" nodeType="afterEffect">
                                  <p:stCondLst>
                                    <p:cond delay="0"/>
                                  </p:stCondLst>
                                  <p:childTnLst>
                                    <p:set>
                                      <p:cBhvr>
                                        <p:cTn id="61" dur="1" fill="hold">
                                          <p:stCondLst>
                                            <p:cond delay="0"/>
                                          </p:stCondLst>
                                        </p:cTn>
                                        <p:tgtEl>
                                          <p:spTgt spid="88"/>
                                        </p:tgtEl>
                                        <p:attrNameLst>
                                          <p:attrName>style.visibility</p:attrName>
                                        </p:attrNameLst>
                                      </p:cBhvr>
                                      <p:to>
                                        <p:strVal val="visible"/>
                                      </p:to>
                                    </p:set>
                                    <p:anim calcmode="lin" valueType="num">
                                      <p:cBhvr>
                                        <p:cTn id="62" dur="500" fill="hold"/>
                                        <p:tgtEl>
                                          <p:spTgt spid="88"/>
                                        </p:tgtEl>
                                        <p:attrNameLst>
                                          <p:attrName>ppt_w</p:attrName>
                                        </p:attrNameLst>
                                      </p:cBhvr>
                                      <p:tavLst>
                                        <p:tav tm="0">
                                          <p:val>
                                            <p:fltVal val="0"/>
                                          </p:val>
                                        </p:tav>
                                        <p:tav tm="100000">
                                          <p:val>
                                            <p:strVal val="#ppt_w"/>
                                          </p:val>
                                        </p:tav>
                                      </p:tavLst>
                                    </p:anim>
                                    <p:anim calcmode="lin" valueType="num">
                                      <p:cBhvr>
                                        <p:cTn id="63" dur="500" fill="hold"/>
                                        <p:tgtEl>
                                          <p:spTgt spid="88"/>
                                        </p:tgtEl>
                                        <p:attrNameLst>
                                          <p:attrName>ppt_h</p:attrName>
                                        </p:attrNameLst>
                                      </p:cBhvr>
                                      <p:tavLst>
                                        <p:tav tm="0">
                                          <p:val>
                                            <p:fltVal val="0"/>
                                          </p:val>
                                        </p:tav>
                                        <p:tav tm="100000">
                                          <p:val>
                                            <p:strVal val="#ppt_h"/>
                                          </p:val>
                                        </p:tav>
                                      </p:tavLst>
                                    </p:anim>
                                    <p:animEffect transition="in" filter="fade">
                                      <p:cBhvr>
                                        <p:cTn id="64" dur="500"/>
                                        <p:tgtEl>
                                          <p:spTgt spid="88"/>
                                        </p:tgtEl>
                                      </p:cBhvr>
                                    </p:animEffect>
                                  </p:childTnLst>
                                </p:cTn>
                              </p:par>
                            </p:childTnLst>
                          </p:cTn>
                        </p:par>
                        <p:par>
                          <p:cTn id="65" fill="hold">
                            <p:stCondLst>
                              <p:cond delay="3000"/>
                            </p:stCondLst>
                            <p:childTnLst>
                              <p:par>
                                <p:cTn id="66" presetID="53" presetClass="entr" presetSubtype="0" fill="hold" grpId="0" nodeType="afterEffect">
                                  <p:stCondLst>
                                    <p:cond delay="0"/>
                                  </p:stCondLst>
                                  <p:childTnLst>
                                    <p:set>
                                      <p:cBhvr>
                                        <p:cTn id="67" dur="1" fill="hold">
                                          <p:stCondLst>
                                            <p:cond delay="0"/>
                                          </p:stCondLst>
                                        </p:cTn>
                                        <p:tgtEl>
                                          <p:spTgt spid="169"/>
                                        </p:tgtEl>
                                        <p:attrNameLst>
                                          <p:attrName>style.visibility</p:attrName>
                                        </p:attrNameLst>
                                      </p:cBhvr>
                                      <p:to>
                                        <p:strVal val="visible"/>
                                      </p:to>
                                    </p:set>
                                    <p:anim calcmode="lin" valueType="num">
                                      <p:cBhvr>
                                        <p:cTn id="68" dur="500" fill="hold"/>
                                        <p:tgtEl>
                                          <p:spTgt spid="169"/>
                                        </p:tgtEl>
                                        <p:attrNameLst>
                                          <p:attrName>ppt_w</p:attrName>
                                        </p:attrNameLst>
                                      </p:cBhvr>
                                      <p:tavLst>
                                        <p:tav tm="0">
                                          <p:val>
                                            <p:fltVal val="0"/>
                                          </p:val>
                                        </p:tav>
                                        <p:tav tm="100000">
                                          <p:val>
                                            <p:strVal val="#ppt_w"/>
                                          </p:val>
                                        </p:tav>
                                      </p:tavLst>
                                    </p:anim>
                                    <p:anim calcmode="lin" valueType="num">
                                      <p:cBhvr>
                                        <p:cTn id="69" dur="500" fill="hold"/>
                                        <p:tgtEl>
                                          <p:spTgt spid="169"/>
                                        </p:tgtEl>
                                        <p:attrNameLst>
                                          <p:attrName>ppt_h</p:attrName>
                                        </p:attrNameLst>
                                      </p:cBhvr>
                                      <p:tavLst>
                                        <p:tav tm="0">
                                          <p:val>
                                            <p:fltVal val="0"/>
                                          </p:val>
                                        </p:tav>
                                        <p:tav tm="100000">
                                          <p:val>
                                            <p:strVal val="#ppt_h"/>
                                          </p:val>
                                        </p:tav>
                                      </p:tavLst>
                                    </p:anim>
                                    <p:animEffect transition="in" filter="fade">
                                      <p:cBhvr>
                                        <p:cTn id="70" dur="500"/>
                                        <p:tgtEl>
                                          <p:spTgt spid="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P spid="221" grpId="0"/>
      <p:bldP spid="8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bwMode="gray">
          <a:xfrm>
            <a:off x="1916928" y="1497556"/>
            <a:ext cx="6693672"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19"/>
          <p:cNvGrpSpPr/>
          <p:nvPr/>
        </p:nvGrpSpPr>
        <p:grpSpPr>
          <a:xfrm>
            <a:off x="3089085" y="2062377"/>
            <a:ext cx="4248571" cy="3451947"/>
            <a:chOff x="3089085" y="2062377"/>
            <a:chExt cx="4248571" cy="3451947"/>
          </a:xfrm>
        </p:grpSpPr>
        <p:grpSp>
          <p:nvGrpSpPr>
            <p:cNvPr id="3" name="Group 288"/>
            <p:cNvGrpSpPr/>
            <p:nvPr/>
          </p:nvGrpSpPr>
          <p:grpSpPr bwMode="gray">
            <a:xfrm>
              <a:off x="3089085" y="2062377"/>
              <a:ext cx="4248571" cy="3451947"/>
              <a:chOff x="3176865" y="2080187"/>
              <a:chExt cx="4248571" cy="3451947"/>
            </a:xfrm>
          </p:grpSpPr>
          <p:cxnSp>
            <p:nvCxnSpPr>
              <p:cNvPr id="132" name="Straight Connector 131"/>
              <p:cNvCxnSpPr/>
              <p:nvPr/>
            </p:nvCxnSpPr>
            <p:spPr bwMode="gray">
              <a:xfrm>
                <a:off x="3176865" y="2513798"/>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gray">
              <a:xfrm>
                <a:off x="4126708" y="2081406"/>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gray">
              <a:xfrm flipH="1">
                <a:off x="5314201" y="2512579"/>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gray">
              <a:xfrm flipH="1">
                <a:off x="5237417" y="2080187"/>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gray">
              <a:xfrm flipH="1" flipV="1">
                <a:off x="5320297" y="4114413"/>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gray">
              <a:xfrm flipH="1" flipV="1">
                <a:off x="5243513" y="4560779"/>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gray">
              <a:xfrm flipV="1">
                <a:off x="3182961" y="4115632"/>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gray">
              <a:xfrm flipV="1">
                <a:off x="4132804" y="4561998"/>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p:nvPr/>
          </p:nvGrpSpPr>
          <p:grpSpPr bwMode="gray">
            <a:xfrm>
              <a:off x="3155150" y="2127867"/>
              <a:ext cx="4116441" cy="3320968"/>
              <a:chOff x="3242930" y="2145677"/>
              <a:chExt cx="4116441" cy="3320968"/>
            </a:xfrm>
          </p:grpSpPr>
          <p:cxnSp>
            <p:nvCxnSpPr>
              <p:cNvPr id="124" name="Straight Connector 123"/>
              <p:cNvCxnSpPr/>
              <p:nvPr/>
            </p:nvCxnSpPr>
            <p:spPr bwMode="gray">
              <a:xfrm rot="16200000" flipH="1">
                <a:off x="3040912" y="2796361"/>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gray">
              <a:xfrm rot="16200000" flipH="1">
                <a:off x="4091506" y="2262706"/>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gray">
              <a:xfrm rot="5400000">
                <a:off x="6566466" y="2795142"/>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gray">
              <a:xfrm rot="5400000">
                <a:off x="5222595" y="2261487"/>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gray">
              <a:xfrm rot="16200000" flipV="1">
                <a:off x="6572562" y="4231169"/>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gray">
              <a:xfrm rot="16200000" flipV="1">
                <a:off x="5320162" y="4390603"/>
                <a:ext cx="1289084" cy="86056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gray">
              <a:xfrm rot="5400000" flipH="1" flipV="1">
                <a:off x="3047008" y="4232388"/>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gray">
              <a:xfrm rot="5400000" flipH="1" flipV="1">
                <a:off x="4097602" y="4300351"/>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23" name="Straight Connector 122"/>
            <p:cNvCxnSpPr/>
            <p:nvPr/>
          </p:nvCxnSpPr>
          <p:spPr bwMode="gray">
            <a:xfrm rot="5400000">
              <a:off x="5095381" y="3350446"/>
              <a:ext cx="227104"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144"/>
          <p:cNvGrpSpPr/>
          <p:nvPr/>
        </p:nvGrpSpPr>
        <p:grpSpPr bwMode="gray">
          <a:xfrm>
            <a:off x="2847739" y="1793269"/>
            <a:ext cx="4783155" cy="1019291"/>
            <a:chOff x="2957465" y="1811079"/>
            <a:chExt cx="4783155" cy="1019291"/>
          </a:xfrm>
        </p:grpSpPr>
        <p:pic>
          <p:nvPicPr>
            <p:cNvPr id="645" name="Picture 644" descr="wla422-432-522.png"/>
            <p:cNvPicPr>
              <a:picLocks noChangeAspect="1"/>
            </p:cNvPicPr>
            <p:nvPr/>
          </p:nvPicPr>
          <p:blipFill>
            <a:blip r:embed="rId3" cstate="print"/>
            <a:stretch>
              <a:fillRect/>
            </a:stretch>
          </p:blipFill>
          <p:spPr bwMode="gray">
            <a:xfrm>
              <a:off x="2957465" y="2286000"/>
              <a:ext cx="494690" cy="544370"/>
            </a:xfrm>
            <a:prstGeom prst="rect">
              <a:avLst/>
            </a:prstGeom>
          </p:spPr>
        </p:pic>
        <p:pic>
          <p:nvPicPr>
            <p:cNvPr id="646" name="Picture 645" descr="wla422-432-522.png"/>
            <p:cNvPicPr>
              <a:picLocks noChangeAspect="1"/>
            </p:cNvPicPr>
            <p:nvPr/>
          </p:nvPicPr>
          <p:blipFill>
            <a:blip r:embed="rId3" cstate="print"/>
            <a:stretch>
              <a:fillRect/>
            </a:stretch>
          </p:blipFill>
          <p:spPr bwMode="gray">
            <a:xfrm>
              <a:off x="3896674" y="1811079"/>
              <a:ext cx="494690" cy="544370"/>
            </a:xfrm>
            <a:prstGeom prst="rect">
              <a:avLst/>
            </a:prstGeom>
          </p:spPr>
        </p:pic>
        <p:pic>
          <p:nvPicPr>
            <p:cNvPr id="648" name="Picture 647" descr="wla422-432-522.png"/>
            <p:cNvPicPr>
              <a:picLocks noChangeAspect="1"/>
            </p:cNvPicPr>
            <p:nvPr/>
          </p:nvPicPr>
          <p:blipFill>
            <a:blip r:embed="rId3" cstate="print"/>
            <a:stretch>
              <a:fillRect/>
            </a:stretch>
          </p:blipFill>
          <p:spPr bwMode="gray">
            <a:xfrm>
              <a:off x="6274823" y="1818168"/>
              <a:ext cx="494690" cy="544370"/>
            </a:xfrm>
            <a:prstGeom prst="rect">
              <a:avLst/>
            </a:prstGeom>
          </p:spPr>
        </p:pic>
        <p:pic>
          <p:nvPicPr>
            <p:cNvPr id="649" name="Picture 648" descr="wla422-432-522.png"/>
            <p:cNvPicPr>
              <a:picLocks noChangeAspect="1"/>
            </p:cNvPicPr>
            <p:nvPr/>
          </p:nvPicPr>
          <p:blipFill>
            <a:blip r:embed="rId3" cstate="print"/>
            <a:stretch>
              <a:fillRect/>
            </a:stretch>
          </p:blipFill>
          <p:spPr bwMode="gray">
            <a:xfrm>
              <a:off x="7245930" y="2257647"/>
              <a:ext cx="494690" cy="544370"/>
            </a:xfrm>
            <a:prstGeom prst="rect">
              <a:avLst/>
            </a:prstGeom>
          </p:spPr>
        </p:pic>
      </p:grpSp>
      <p:pic>
        <p:nvPicPr>
          <p:cNvPr id="643" name="Picture 642" descr="wla422-432-522.png"/>
          <p:cNvPicPr>
            <a:picLocks noChangeAspect="1"/>
          </p:cNvPicPr>
          <p:nvPr/>
        </p:nvPicPr>
        <p:blipFill>
          <a:blip r:embed="rId3" cstate="print"/>
          <a:stretch>
            <a:fillRect/>
          </a:stretch>
        </p:blipFill>
        <p:spPr bwMode="gray">
          <a:xfrm>
            <a:off x="6155328" y="5270115"/>
            <a:ext cx="494690" cy="544370"/>
          </a:xfrm>
          <a:prstGeom prst="rect">
            <a:avLst/>
          </a:prstGeom>
        </p:spPr>
      </p:pic>
      <p:pic>
        <p:nvPicPr>
          <p:cNvPr id="644" name="Picture 643" descr="wla422-432-522.png"/>
          <p:cNvPicPr>
            <a:picLocks noChangeAspect="1"/>
          </p:cNvPicPr>
          <p:nvPr/>
        </p:nvPicPr>
        <p:blipFill>
          <a:blip r:embed="rId3" cstate="print"/>
          <a:stretch>
            <a:fillRect/>
          </a:stretch>
        </p:blipFill>
        <p:spPr bwMode="gray">
          <a:xfrm>
            <a:off x="7139749" y="4869622"/>
            <a:ext cx="494690" cy="544370"/>
          </a:xfrm>
          <a:prstGeom prst="rect">
            <a:avLst/>
          </a:prstGeom>
        </p:spPr>
      </p:pic>
      <p:pic>
        <p:nvPicPr>
          <p:cNvPr id="449" name="Picture 22" descr="cloud1b.png"/>
          <p:cNvPicPr preferRelativeResize="0">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770632" y="2240280"/>
            <a:ext cx="4930016" cy="3120250"/>
          </a:xfrm>
          <a:prstGeom prst="rect">
            <a:avLst/>
          </a:prstGeom>
          <a:noFill/>
          <a:ln w="9525">
            <a:noFill/>
            <a:miter lim="800000"/>
            <a:headEnd/>
            <a:tailEnd/>
          </a:ln>
        </p:spPr>
      </p:pic>
      <p:cxnSp>
        <p:nvCxnSpPr>
          <p:cNvPr id="450" name="Straight Connector 449"/>
          <p:cNvCxnSpPr/>
          <p:nvPr/>
        </p:nvCxnSpPr>
        <p:spPr bwMode="gray">
          <a:xfrm rot="16200000" flipH="1">
            <a:off x="5172116" y="3267974"/>
            <a:ext cx="74417" cy="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76" name="Freeform 475"/>
          <p:cNvSpPr/>
          <p:nvPr/>
        </p:nvSpPr>
        <p:spPr bwMode="gray">
          <a:xfrm>
            <a:off x="3670677" y="3396664"/>
            <a:ext cx="1126541" cy="706924"/>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5" name="Freeform 474"/>
          <p:cNvSpPr/>
          <p:nvPr/>
        </p:nvSpPr>
        <p:spPr bwMode="gray">
          <a:xfrm flipH="1">
            <a:off x="5636025" y="3396663"/>
            <a:ext cx="1126541" cy="730030"/>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3" name="Straight Connector 472"/>
          <p:cNvCxnSpPr/>
          <p:nvPr/>
        </p:nvCxnSpPr>
        <p:spPr bwMode="gray">
          <a:xfrm rot="5400000">
            <a:off x="4860554" y="3861355"/>
            <a:ext cx="698525" cy="45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699" name="Rectangle 17"/>
          <p:cNvSpPr>
            <a:spLocks noGrp="1" noChangeArrowheads="1"/>
          </p:cNvSpPr>
          <p:nvPr>
            <p:ph type="title"/>
          </p:nvPr>
        </p:nvSpPr>
        <p:spPr bwMode="gray"/>
        <p:txBody>
          <a:bodyPr/>
          <a:lstStyle/>
          <a:p>
            <a:r>
              <a:rPr lang="en-US" dirty="0" smtClean="0"/>
              <a:t>Self-repairing control architecture</a:t>
            </a:r>
          </a:p>
        </p:txBody>
      </p:sp>
      <p:pic>
        <p:nvPicPr>
          <p:cNvPr id="196" name="Picture 195" descr="Wireless Laptop.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521741" y="2033430"/>
            <a:ext cx="906798" cy="781720"/>
          </a:xfrm>
          <a:prstGeom prst="rect">
            <a:avLst/>
          </a:prstGeom>
          <a:noFill/>
          <a:ln w="9525">
            <a:noFill/>
            <a:miter lim="800000"/>
            <a:headEnd/>
            <a:tailEnd/>
          </a:ln>
        </p:spPr>
      </p:pic>
      <p:pic>
        <p:nvPicPr>
          <p:cNvPr id="197" name="Picture 196" descr="Lightning.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rot="7319128">
            <a:off x="1415030" y="2621542"/>
            <a:ext cx="287337" cy="1535113"/>
          </a:xfrm>
          <a:prstGeom prst="rect">
            <a:avLst/>
          </a:prstGeom>
          <a:noFill/>
          <a:ln w="9525">
            <a:noFill/>
            <a:miter lim="800000"/>
            <a:headEnd/>
            <a:tailEnd/>
          </a:ln>
        </p:spPr>
      </p:pic>
      <p:pic>
        <p:nvPicPr>
          <p:cNvPr id="640" name="Picture 639" descr="wla422-432-522.png"/>
          <p:cNvPicPr>
            <a:picLocks noChangeAspect="1"/>
          </p:cNvPicPr>
          <p:nvPr/>
        </p:nvPicPr>
        <p:blipFill>
          <a:blip r:embed="rId3" cstate="print"/>
          <a:stretch>
            <a:fillRect/>
          </a:stretch>
        </p:blipFill>
        <p:spPr bwMode="gray">
          <a:xfrm>
            <a:off x="2872548" y="4887344"/>
            <a:ext cx="494690" cy="544370"/>
          </a:xfrm>
          <a:prstGeom prst="rect">
            <a:avLst/>
          </a:prstGeom>
        </p:spPr>
      </p:pic>
      <p:pic>
        <p:nvPicPr>
          <p:cNvPr id="641" name="Picture 640" descr="wla422-432-522.png"/>
          <p:cNvPicPr>
            <a:picLocks noChangeAspect="1"/>
          </p:cNvPicPr>
          <p:nvPr/>
        </p:nvPicPr>
        <p:blipFill>
          <a:blip r:embed="rId3" cstate="print"/>
          <a:stretch>
            <a:fillRect/>
          </a:stretch>
        </p:blipFill>
        <p:spPr bwMode="gray">
          <a:xfrm>
            <a:off x="3790493" y="5273660"/>
            <a:ext cx="494690" cy="544370"/>
          </a:xfrm>
          <a:prstGeom prst="rect">
            <a:avLst/>
          </a:prstGeom>
        </p:spPr>
      </p:pic>
      <p:cxnSp>
        <p:nvCxnSpPr>
          <p:cNvPr id="141" name="Straight Connector 140"/>
          <p:cNvCxnSpPr/>
          <p:nvPr/>
        </p:nvCxnSpPr>
        <p:spPr>
          <a:xfrm>
            <a:off x="2500685" y="4157465"/>
            <a:ext cx="1216550"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62" name="Rectangle 21"/>
          <p:cNvSpPr>
            <a:spLocks noChangeArrowheads="1"/>
          </p:cNvSpPr>
          <p:nvPr/>
        </p:nvSpPr>
        <p:spPr bwMode="gray">
          <a:xfrm>
            <a:off x="4593051" y="4226708"/>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sp>
        <p:nvSpPr>
          <p:cNvPr id="463" name="Rectangle 21"/>
          <p:cNvSpPr>
            <a:spLocks noChangeArrowheads="1"/>
          </p:cNvSpPr>
          <p:nvPr/>
        </p:nvSpPr>
        <p:spPr bwMode="gray">
          <a:xfrm>
            <a:off x="6180851" y="4206043"/>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sp>
        <p:nvSpPr>
          <p:cNvPr id="465" name="Rectangle 21"/>
          <p:cNvSpPr>
            <a:spLocks noChangeArrowheads="1"/>
          </p:cNvSpPr>
          <p:nvPr/>
        </p:nvSpPr>
        <p:spPr bwMode="gray">
          <a:xfrm>
            <a:off x="3047782" y="4205824"/>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pic>
        <p:nvPicPr>
          <p:cNvPr id="464"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6180849" y="4072153"/>
            <a:ext cx="1221051" cy="172720"/>
          </a:xfrm>
          <a:prstGeom prst="rect">
            <a:avLst/>
          </a:prstGeom>
          <a:noFill/>
          <a:ln w="9525">
            <a:noFill/>
            <a:miter lim="800000"/>
            <a:headEnd/>
            <a:tailEnd/>
          </a:ln>
        </p:spPr>
      </p:pic>
      <p:cxnSp>
        <p:nvCxnSpPr>
          <p:cNvPr id="85" name="Straight Connector 84"/>
          <p:cNvCxnSpPr/>
          <p:nvPr/>
        </p:nvCxnSpPr>
        <p:spPr>
          <a:xfrm>
            <a:off x="2561241" y="4151409"/>
            <a:ext cx="1216550" cy="0"/>
          </a:xfrm>
          <a:prstGeom prst="line">
            <a:avLst/>
          </a:pr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466"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3047780" y="4070523"/>
            <a:ext cx="1221051" cy="172720"/>
          </a:xfrm>
          <a:prstGeom prst="rect">
            <a:avLst/>
          </a:prstGeom>
          <a:noFill/>
          <a:ln w="9525">
            <a:noFill/>
            <a:miter lim="800000"/>
            <a:headEnd/>
            <a:tailEnd/>
          </a:ln>
        </p:spPr>
      </p:pic>
      <p:pic>
        <p:nvPicPr>
          <p:cNvPr id="563"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4593049" y="4072079"/>
            <a:ext cx="1221051" cy="172720"/>
          </a:xfrm>
          <a:prstGeom prst="rect">
            <a:avLst/>
          </a:prstGeom>
          <a:noFill/>
          <a:ln w="9525">
            <a:noFill/>
            <a:miter lim="800000"/>
            <a:headEnd/>
            <a:tailEnd/>
          </a:ln>
        </p:spPr>
      </p:pic>
      <p:grpSp>
        <p:nvGrpSpPr>
          <p:cNvPr id="6" name="Group 316"/>
          <p:cNvGrpSpPr/>
          <p:nvPr/>
        </p:nvGrpSpPr>
        <p:grpSpPr bwMode="gray">
          <a:xfrm>
            <a:off x="4288355" y="3305184"/>
            <a:ext cx="1841938" cy="537069"/>
            <a:chOff x="3607411" y="3771358"/>
            <a:chExt cx="2061288" cy="601028"/>
          </a:xfrm>
        </p:grpSpPr>
        <p:pic>
          <p:nvPicPr>
            <p:cNvPr id="479" name="Picture 16" descr="wlc280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730339" y="3771358"/>
              <a:ext cx="1815433" cy="320034"/>
            </a:xfrm>
            <a:prstGeom prst="rect">
              <a:avLst/>
            </a:prstGeom>
            <a:noFill/>
            <a:ln w="9525">
              <a:noFill/>
              <a:miter lim="800000"/>
              <a:headEnd/>
              <a:tailEnd/>
            </a:ln>
          </p:spPr>
        </p:pic>
        <p:sp>
          <p:nvSpPr>
            <p:cNvPr id="480"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wrap="square">
              <a:spAutoFit/>
            </a:bodyPr>
            <a:lstStyle/>
            <a:p>
              <a:pPr algn="ctr">
                <a:defRPr/>
              </a:pPr>
              <a:r>
                <a:rPr lang="en-US" sz="1200" b="1" dirty="0" smtClean="0">
                  <a:latin typeface="+mn-lt"/>
                  <a:ea typeface="MS PGothic" pitchFamily="34" charset="-128"/>
                </a:rPr>
                <a:t>Secondary </a:t>
              </a:r>
              <a:r>
                <a:rPr lang="en-US" sz="1200" b="1" dirty="0">
                  <a:latin typeface="+mn-lt"/>
                  <a:ea typeface="MS PGothic" pitchFamily="34" charset="-128"/>
                </a:rPr>
                <a:t>Seed </a:t>
              </a:r>
            </a:p>
          </p:txBody>
        </p:sp>
      </p:grpSp>
      <p:pic>
        <p:nvPicPr>
          <p:cNvPr id="88" name="Picture 87" descr="Single ID Card.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4436787" y="3819229"/>
            <a:ext cx="503237" cy="352425"/>
          </a:xfrm>
          <a:prstGeom prst="rect">
            <a:avLst/>
          </a:prstGeom>
          <a:noFill/>
          <a:ln w="9525">
            <a:noFill/>
            <a:miter lim="800000"/>
            <a:headEnd/>
            <a:tailEnd/>
          </a:ln>
        </p:spPr>
      </p:pic>
      <p:pic>
        <p:nvPicPr>
          <p:cNvPr id="140" name="Picture 139" descr="wla422-432-522.png"/>
          <p:cNvPicPr>
            <a:picLocks noChangeAspect="1"/>
          </p:cNvPicPr>
          <p:nvPr/>
        </p:nvPicPr>
        <p:blipFill>
          <a:blip r:embed="rId3" cstate="print"/>
          <a:stretch>
            <a:fillRect/>
          </a:stretch>
        </p:blipFill>
        <p:spPr bwMode="gray">
          <a:xfrm>
            <a:off x="2081460" y="3885460"/>
            <a:ext cx="494690" cy="544370"/>
          </a:xfrm>
          <a:prstGeom prst="rect">
            <a:avLst/>
          </a:prstGeom>
        </p:spPr>
      </p:pic>
      <p:grpSp>
        <p:nvGrpSpPr>
          <p:cNvPr id="7" name="Group 319"/>
          <p:cNvGrpSpPr/>
          <p:nvPr/>
        </p:nvGrpSpPr>
        <p:grpSpPr bwMode="gray">
          <a:xfrm>
            <a:off x="4284817" y="2642157"/>
            <a:ext cx="1841938" cy="560314"/>
            <a:chOff x="3817089" y="3281211"/>
            <a:chExt cx="1634856" cy="497318"/>
          </a:xfrm>
        </p:grpSpPr>
        <p:pic>
          <p:nvPicPr>
            <p:cNvPr id="452" name="Picture 16" descr="wlc280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914586" y="3524703"/>
              <a:ext cx="1439863" cy="253826"/>
            </a:xfrm>
            <a:prstGeom prst="rect">
              <a:avLst/>
            </a:prstGeom>
            <a:noFill/>
            <a:ln w="9525">
              <a:noFill/>
              <a:miter lim="800000"/>
              <a:headEnd/>
              <a:tailEnd/>
            </a:ln>
          </p:spPr>
        </p:pic>
        <p:sp>
          <p:nvSpPr>
            <p:cNvPr id="453"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Primary Seed </a:t>
              </a:r>
              <a:endParaRPr lang="en-US" sz="1200" b="1" dirty="0">
                <a:latin typeface="+mn-lt"/>
                <a:ea typeface="MS PGothic" pitchFamily="34" charset="-128"/>
              </a:endParaRPr>
            </a:p>
          </p:txBody>
        </p:sp>
      </p:grpSp>
      <p:sp>
        <p:nvSpPr>
          <p:cNvPr id="65" name="Freeform 64"/>
          <p:cNvSpPr/>
          <p:nvPr/>
        </p:nvSpPr>
        <p:spPr>
          <a:xfrm>
            <a:off x="2540150" y="4178444"/>
            <a:ext cx="2062162" cy="452438"/>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 name="Group 123"/>
          <p:cNvGrpSpPr/>
          <p:nvPr/>
        </p:nvGrpSpPr>
        <p:grpSpPr bwMode="gray">
          <a:xfrm>
            <a:off x="451493" y="1125815"/>
            <a:ext cx="2674479" cy="1266510"/>
            <a:chOff x="469564" y="1195884"/>
            <a:chExt cx="2674479" cy="1266510"/>
          </a:xfrm>
        </p:grpSpPr>
        <p:sp>
          <p:nvSpPr>
            <p:cNvPr id="74" name="Rounded Rectangular Callout 73"/>
            <p:cNvSpPr/>
            <p:nvPr/>
          </p:nvSpPr>
          <p:spPr bwMode="gray">
            <a:xfrm>
              <a:off x="623775" y="1350339"/>
              <a:ext cx="2520268" cy="1112055"/>
            </a:xfrm>
            <a:prstGeom prst="wedgeRoundRectCallout">
              <a:avLst>
                <a:gd name="adj1" fmla="val 58779"/>
                <a:gd name="adj2" fmla="val 13504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Should the Primary be</a:t>
              </a:r>
              <a:br>
                <a:rPr lang="en-US" sz="1400" b="1" dirty="0" smtClean="0"/>
              </a:br>
              <a:r>
                <a:rPr lang="en-US" sz="1400" b="1" dirty="0" smtClean="0"/>
                <a:t>taken out of service, the Secondary immediately takes over</a:t>
              </a:r>
            </a:p>
          </p:txBody>
        </p:sp>
        <p:sp>
          <p:nvSpPr>
            <p:cNvPr id="75" name="Oval 74"/>
            <p:cNvSpPr/>
            <p:nvPr/>
          </p:nvSpPr>
          <p:spPr bwMode="gray">
            <a:xfrm>
              <a:off x="469564" y="1195884"/>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pic>
        <p:nvPicPr>
          <p:cNvPr id="77" name="Picture 76" descr="Single ID Card.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3419471" y="3630050"/>
            <a:ext cx="503237" cy="352425"/>
          </a:xfrm>
          <a:prstGeom prst="rect">
            <a:avLst/>
          </a:prstGeom>
          <a:noFill/>
          <a:ln w="9525">
            <a:noFill/>
            <a:miter lim="800000"/>
            <a:headEnd/>
            <a:tailEnd/>
          </a:ln>
        </p:spPr>
      </p:pic>
      <p:sp>
        <p:nvSpPr>
          <p:cNvPr id="76" name="Oval 75"/>
          <p:cNvSpPr/>
          <p:nvPr/>
        </p:nvSpPr>
        <p:spPr bwMode="gray">
          <a:xfrm>
            <a:off x="3525848" y="3968504"/>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sp>
        <p:nvSpPr>
          <p:cNvPr id="87" name="Freeform 86"/>
          <p:cNvSpPr/>
          <p:nvPr/>
        </p:nvSpPr>
        <p:spPr>
          <a:xfrm>
            <a:off x="2538413" y="4176714"/>
            <a:ext cx="2062162" cy="452438"/>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1003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53" presetClass="entr" presetSubtype="0" fill="hold" grpId="1" nodeType="afterEffect">
                                  <p:stCondLst>
                                    <p:cond delay="0"/>
                                  </p:stCondLst>
                                  <p:childTnLst>
                                    <p:set>
                                      <p:cBhvr>
                                        <p:cTn id="10" dur="1" fill="hold">
                                          <p:stCondLst>
                                            <p:cond delay="0"/>
                                          </p:stCondLst>
                                        </p:cTn>
                                        <p:tgtEl>
                                          <p:spTgt spid="76"/>
                                        </p:tgtEl>
                                        <p:attrNameLst>
                                          <p:attrName>style.visibility</p:attrName>
                                        </p:attrNameLst>
                                      </p:cBhvr>
                                      <p:to>
                                        <p:strVal val="visible"/>
                                      </p:to>
                                    </p:set>
                                    <p:anim calcmode="lin" valueType="num">
                                      <p:cBhvr>
                                        <p:cTn id="11" dur="1000" fill="hold"/>
                                        <p:tgtEl>
                                          <p:spTgt spid="76"/>
                                        </p:tgtEl>
                                        <p:attrNameLst>
                                          <p:attrName>ppt_w</p:attrName>
                                        </p:attrNameLst>
                                      </p:cBhvr>
                                      <p:tavLst>
                                        <p:tav tm="0">
                                          <p:val>
                                            <p:fltVal val="0"/>
                                          </p:val>
                                        </p:tav>
                                        <p:tav tm="100000">
                                          <p:val>
                                            <p:strVal val="#ppt_w"/>
                                          </p:val>
                                        </p:tav>
                                      </p:tavLst>
                                    </p:anim>
                                    <p:anim calcmode="lin" valueType="num">
                                      <p:cBhvr>
                                        <p:cTn id="12" dur="1000" fill="hold"/>
                                        <p:tgtEl>
                                          <p:spTgt spid="76"/>
                                        </p:tgtEl>
                                        <p:attrNameLst>
                                          <p:attrName>ppt_h</p:attrName>
                                        </p:attrNameLst>
                                      </p:cBhvr>
                                      <p:tavLst>
                                        <p:tav tm="0">
                                          <p:val>
                                            <p:fltVal val="0"/>
                                          </p:val>
                                        </p:tav>
                                        <p:tav tm="100000">
                                          <p:val>
                                            <p:strVal val="#ppt_h"/>
                                          </p:val>
                                        </p:tav>
                                      </p:tavLst>
                                    </p:anim>
                                    <p:animEffect transition="in" filter="fade">
                                      <p:cBhvr>
                                        <p:cTn id="13" dur="1000"/>
                                        <p:tgtEl>
                                          <p:spTgt spid="76"/>
                                        </p:tgtEl>
                                      </p:cBhvr>
                                    </p:animEffect>
                                  </p:childTnLst>
                                </p:cTn>
                              </p:par>
                            </p:childTnLst>
                          </p:cTn>
                        </p:par>
                        <p:par>
                          <p:cTn id="14" fill="hold">
                            <p:stCondLst>
                              <p:cond delay="2000"/>
                            </p:stCondLst>
                            <p:childTnLst>
                              <p:par>
                                <p:cTn id="15" presetID="10" presetClass="exit" presetSubtype="0" fill="hold" nodeType="afterEffect">
                                  <p:stCondLst>
                                    <p:cond delay="0"/>
                                  </p:stCondLst>
                                  <p:childTnLst>
                                    <p:animEffect transition="out" filter="fade">
                                      <p:cBhvr>
                                        <p:cTn id="16" dur="1000"/>
                                        <p:tgtEl>
                                          <p:spTgt spid="85"/>
                                        </p:tgtEl>
                                      </p:cBhvr>
                                    </p:animEffect>
                                    <p:set>
                                      <p:cBhvr>
                                        <p:cTn id="17" dur="1" fill="hold">
                                          <p:stCondLst>
                                            <p:cond delay="999"/>
                                          </p:stCondLst>
                                        </p:cTn>
                                        <p:tgtEl>
                                          <p:spTgt spid="8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1000"/>
                                        <p:tgtEl>
                                          <p:spTgt spid="466"/>
                                        </p:tgtEl>
                                      </p:cBhvr>
                                    </p:animEffect>
                                    <p:set>
                                      <p:cBhvr>
                                        <p:cTn id="20" dur="1" fill="hold">
                                          <p:stCondLst>
                                            <p:cond delay="999"/>
                                          </p:stCondLst>
                                        </p:cTn>
                                        <p:tgtEl>
                                          <p:spTgt spid="46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1000"/>
                                        <p:tgtEl>
                                          <p:spTgt spid="77"/>
                                        </p:tgtEl>
                                      </p:cBhvr>
                                    </p:animEffect>
                                    <p:set>
                                      <p:cBhvr>
                                        <p:cTn id="23" dur="1" fill="hold">
                                          <p:stCondLst>
                                            <p:cond delay="999"/>
                                          </p:stCondLst>
                                        </p:cTn>
                                        <p:tgtEl>
                                          <p:spTgt spid="77"/>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476"/>
                                        </p:tgtEl>
                                      </p:cBhvr>
                                    </p:animEffect>
                                    <p:set>
                                      <p:cBhvr>
                                        <p:cTn id="26" dur="1" fill="hold">
                                          <p:stCondLst>
                                            <p:cond delay="999"/>
                                          </p:stCondLst>
                                        </p:cTn>
                                        <p:tgtEl>
                                          <p:spTgt spid="476"/>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1000"/>
                                        <p:tgtEl>
                                          <p:spTgt spid="141"/>
                                        </p:tgtEl>
                                      </p:cBhvr>
                                    </p:animEffect>
                                    <p:set>
                                      <p:cBhvr>
                                        <p:cTn id="29" dur="1" fill="hold">
                                          <p:stCondLst>
                                            <p:cond delay="999"/>
                                          </p:stCondLst>
                                        </p:cTn>
                                        <p:tgtEl>
                                          <p:spTgt spid="14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465"/>
                                        </p:tgtEl>
                                      </p:cBhvr>
                                    </p:animEffect>
                                    <p:set>
                                      <p:cBhvr>
                                        <p:cTn id="32" dur="1" fill="hold">
                                          <p:stCondLst>
                                            <p:cond delay="999"/>
                                          </p:stCondLst>
                                        </p:cTn>
                                        <p:tgtEl>
                                          <p:spTgt spid="465"/>
                                        </p:tgtEl>
                                        <p:attrNameLst>
                                          <p:attrName>style.visibility</p:attrName>
                                        </p:attrNameLst>
                                      </p:cBhvr>
                                      <p:to>
                                        <p:strVal val="hidden"/>
                                      </p:to>
                                    </p:set>
                                  </p:childTnLst>
                                </p:cTn>
                              </p:par>
                            </p:childTnLst>
                          </p:cTn>
                        </p:par>
                        <p:par>
                          <p:cTn id="33" fill="hold">
                            <p:stCondLst>
                              <p:cond delay="3000"/>
                            </p:stCondLst>
                            <p:childTnLst>
                              <p:par>
                                <p:cTn id="34" presetID="10" presetClass="exit" presetSubtype="0" fill="hold" grpId="0" nodeType="afterEffect">
                                  <p:stCondLst>
                                    <p:cond delay="0"/>
                                  </p:stCondLst>
                                  <p:childTnLst>
                                    <p:animEffect transition="out" filter="fade">
                                      <p:cBhvr>
                                        <p:cTn id="35" dur="500"/>
                                        <p:tgtEl>
                                          <p:spTgt spid="76"/>
                                        </p:tgtEl>
                                      </p:cBhvr>
                                    </p:animEffect>
                                    <p:set>
                                      <p:cBhvr>
                                        <p:cTn id="36" dur="1" fill="hold">
                                          <p:stCondLst>
                                            <p:cond delay="499"/>
                                          </p:stCondLst>
                                        </p:cTn>
                                        <p:tgtEl>
                                          <p:spTgt spid="76"/>
                                        </p:tgtEl>
                                        <p:attrNameLst>
                                          <p:attrName>style.visibility</p:attrName>
                                        </p:attrNameLst>
                                      </p:cBhvr>
                                      <p:to>
                                        <p:strVal val="hidden"/>
                                      </p:to>
                                    </p:set>
                                  </p:childTnLst>
                                </p:cTn>
                              </p:par>
                            </p:childTnLst>
                          </p:cTn>
                        </p:par>
                        <p:par>
                          <p:cTn id="37" fill="hold">
                            <p:stCondLst>
                              <p:cond delay="3500"/>
                            </p:stCondLst>
                            <p:childTnLst>
                              <p:par>
                                <p:cTn id="38" presetID="22" presetClass="entr" presetSubtype="8" fill="hold" grpId="0" nodeType="after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wipe(left)">
                                      <p:cBhvr>
                                        <p:cTn id="40"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6" grpId="0" animBg="1"/>
      <p:bldP spid="465" grpId="0"/>
      <p:bldP spid="76" grpId="0" animBg="1"/>
      <p:bldP spid="76" grpId="1" animBg="1"/>
      <p:bldP spid="8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ounded Rectangle 118"/>
          <p:cNvSpPr/>
          <p:nvPr/>
        </p:nvSpPr>
        <p:spPr bwMode="gray">
          <a:xfrm>
            <a:off x="1916928" y="1497556"/>
            <a:ext cx="6693672" cy="45562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19"/>
          <p:cNvGrpSpPr/>
          <p:nvPr/>
        </p:nvGrpSpPr>
        <p:grpSpPr>
          <a:xfrm>
            <a:off x="3089085" y="2062377"/>
            <a:ext cx="4248571" cy="3451947"/>
            <a:chOff x="3089085" y="2062377"/>
            <a:chExt cx="4248571" cy="3451947"/>
          </a:xfrm>
        </p:grpSpPr>
        <p:grpSp>
          <p:nvGrpSpPr>
            <p:cNvPr id="3" name="Group 288"/>
            <p:cNvGrpSpPr/>
            <p:nvPr/>
          </p:nvGrpSpPr>
          <p:grpSpPr bwMode="gray">
            <a:xfrm>
              <a:off x="3089085" y="2062377"/>
              <a:ext cx="4248571" cy="3451947"/>
              <a:chOff x="3176865" y="2080187"/>
              <a:chExt cx="4248571" cy="3451947"/>
            </a:xfrm>
          </p:grpSpPr>
          <p:cxnSp>
            <p:nvCxnSpPr>
              <p:cNvPr id="132" name="Straight Connector 131"/>
              <p:cNvCxnSpPr/>
              <p:nvPr/>
            </p:nvCxnSpPr>
            <p:spPr bwMode="gray">
              <a:xfrm>
                <a:off x="3176865" y="2513798"/>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gray">
              <a:xfrm>
                <a:off x="4126708" y="2081406"/>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gray">
              <a:xfrm flipH="1">
                <a:off x="5314201" y="2512579"/>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gray">
              <a:xfrm flipH="1">
                <a:off x="5237417" y="2080187"/>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bwMode="gray">
              <a:xfrm flipH="1" flipV="1">
                <a:off x="5320297" y="4114413"/>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gray">
              <a:xfrm flipH="1" flipV="1">
                <a:off x="5243513" y="4560779"/>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gray">
              <a:xfrm flipV="1">
                <a:off x="3182961" y="4115632"/>
                <a:ext cx="2105139" cy="98411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gray">
              <a:xfrm flipV="1">
                <a:off x="4132804" y="4561998"/>
                <a:ext cx="1232080" cy="970136"/>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4" name="Group 287"/>
            <p:cNvGrpSpPr/>
            <p:nvPr/>
          </p:nvGrpSpPr>
          <p:grpSpPr bwMode="gray">
            <a:xfrm>
              <a:off x="3155150" y="2127867"/>
              <a:ext cx="4116441" cy="3320968"/>
              <a:chOff x="3242930" y="2145677"/>
              <a:chExt cx="4116441" cy="3320968"/>
            </a:xfrm>
          </p:grpSpPr>
          <p:cxnSp>
            <p:nvCxnSpPr>
              <p:cNvPr id="124" name="Straight Connector 123"/>
              <p:cNvCxnSpPr/>
              <p:nvPr/>
            </p:nvCxnSpPr>
            <p:spPr bwMode="gray">
              <a:xfrm rot="16200000" flipH="1">
                <a:off x="3040912" y="2796361"/>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gray">
              <a:xfrm rot="16200000" flipH="1">
                <a:off x="4091506" y="2262706"/>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bwMode="gray">
              <a:xfrm rot="5400000">
                <a:off x="6566466" y="2795142"/>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gray">
              <a:xfrm rot="5400000">
                <a:off x="5222595" y="2261487"/>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gray">
              <a:xfrm rot="16200000" flipV="1">
                <a:off x="6572562" y="4231169"/>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gray">
              <a:xfrm rot="16200000" flipV="1">
                <a:off x="5320162" y="4390603"/>
                <a:ext cx="1289084" cy="86056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gray">
              <a:xfrm rot="5400000" flipH="1" flipV="1">
                <a:off x="3047008" y="4232388"/>
                <a:ext cx="988827" cy="584791"/>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gray">
              <a:xfrm rot="5400000" flipH="1" flipV="1">
                <a:off x="4097602" y="4300351"/>
                <a:ext cx="1282104" cy="1050483"/>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23" name="Straight Connector 122"/>
            <p:cNvCxnSpPr/>
            <p:nvPr/>
          </p:nvCxnSpPr>
          <p:spPr bwMode="gray">
            <a:xfrm rot="5400000">
              <a:off x="5095381" y="3350446"/>
              <a:ext cx="227104" cy="0"/>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grpSp>
      <p:grpSp>
        <p:nvGrpSpPr>
          <p:cNvPr id="5" name="Group 144"/>
          <p:cNvGrpSpPr/>
          <p:nvPr/>
        </p:nvGrpSpPr>
        <p:grpSpPr bwMode="gray">
          <a:xfrm>
            <a:off x="2847739" y="1793269"/>
            <a:ext cx="4783155" cy="1019291"/>
            <a:chOff x="2957465" y="1811079"/>
            <a:chExt cx="4783155" cy="1019291"/>
          </a:xfrm>
        </p:grpSpPr>
        <p:pic>
          <p:nvPicPr>
            <p:cNvPr id="645" name="Picture 644" descr="wla422-432-522.png"/>
            <p:cNvPicPr>
              <a:picLocks noChangeAspect="1"/>
            </p:cNvPicPr>
            <p:nvPr/>
          </p:nvPicPr>
          <p:blipFill>
            <a:blip r:embed="rId3" cstate="print"/>
            <a:stretch>
              <a:fillRect/>
            </a:stretch>
          </p:blipFill>
          <p:spPr bwMode="gray">
            <a:xfrm>
              <a:off x="2957465" y="2286000"/>
              <a:ext cx="494690" cy="544370"/>
            </a:xfrm>
            <a:prstGeom prst="rect">
              <a:avLst/>
            </a:prstGeom>
          </p:spPr>
        </p:pic>
        <p:pic>
          <p:nvPicPr>
            <p:cNvPr id="646" name="Picture 645" descr="wla422-432-522.png"/>
            <p:cNvPicPr>
              <a:picLocks noChangeAspect="1"/>
            </p:cNvPicPr>
            <p:nvPr/>
          </p:nvPicPr>
          <p:blipFill>
            <a:blip r:embed="rId3" cstate="print"/>
            <a:stretch>
              <a:fillRect/>
            </a:stretch>
          </p:blipFill>
          <p:spPr bwMode="gray">
            <a:xfrm>
              <a:off x="3896674" y="1811079"/>
              <a:ext cx="494690" cy="544370"/>
            </a:xfrm>
            <a:prstGeom prst="rect">
              <a:avLst/>
            </a:prstGeom>
          </p:spPr>
        </p:pic>
        <p:pic>
          <p:nvPicPr>
            <p:cNvPr id="648" name="Picture 647" descr="wla422-432-522.png"/>
            <p:cNvPicPr>
              <a:picLocks noChangeAspect="1"/>
            </p:cNvPicPr>
            <p:nvPr/>
          </p:nvPicPr>
          <p:blipFill>
            <a:blip r:embed="rId3" cstate="print"/>
            <a:stretch>
              <a:fillRect/>
            </a:stretch>
          </p:blipFill>
          <p:spPr bwMode="gray">
            <a:xfrm>
              <a:off x="6274823" y="1818168"/>
              <a:ext cx="494690" cy="544370"/>
            </a:xfrm>
            <a:prstGeom prst="rect">
              <a:avLst/>
            </a:prstGeom>
          </p:spPr>
        </p:pic>
        <p:pic>
          <p:nvPicPr>
            <p:cNvPr id="649" name="Picture 648" descr="wla422-432-522.png"/>
            <p:cNvPicPr>
              <a:picLocks noChangeAspect="1"/>
            </p:cNvPicPr>
            <p:nvPr/>
          </p:nvPicPr>
          <p:blipFill>
            <a:blip r:embed="rId3" cstate="print"/>
            <a:stretch>
              <a:fillRect/>
            </a:stretch>
          </p:blipFill>
          <p:spPr bwMode="gray">
            <a:xfrm>
              <a:off x="7245930" y="2257647"/>
              <a:ext cx="494690" cy="544370"/>
            </a:xfrm>
            <a:prstGeom prst="rect">
              <a:avLst/>
            </a:prstGeom>
          </p:spPr>
        </p:pic>
      </p:grpSp>
      <p:pic>
        <p:nvPicPr>
          <p:cNvPr id="643" name="Picture 642" descr="wla422-432-522.png"/>
          <p:cNvPicPr>
            <a:picLocks noChangeAspect="1"/>
          </p:cNvPicPr>
          <p:nvPr/>
        </p:nvPicPr>
        <p:blipFill>
          <a:blip r:embed="rId3" cstate="print"/>
          <a:stretch>
            <a:fillRect/>
          </a:stretch>
        </p:blipFill>
        <p:spPr bwMode="gray">
          <a:xfrm>
            <a:off x="6155328" y="5270115"/>
            <a:ext cx="494690" cy="544370"/>
          </a:xfrm>
          <a:prstGeom prst="rect">
            <a:avLst/>
          </a:prstGeom>
        </p:spPr>
      </p:pic>
      <p:pic>
        <p:nvPicPr>
          <p:cNvPr id="644" name="Picture 643" descr="wla422-432-522.png"/>
          <p:cNvPicPr>
            <a:picLocks noChangeAspect="1"/>
          </p:cNvPicPr>
          <p:nvPr/>
        </p:nvPicPr>
        <p:blipFill>
          <a:blip r:embed="rId3" cstate="print"/>
          <a:stretch>
            <a:fillRect/>
          </a:stretch>
        </p:blipFill>
        <p:spPr bwMode="gray">
          <a:xfrm>
            <a:off x="7139749" y="4869622"/>
            <a:ext cx="494690" cy="544370"/>
          </a:xfrm>
          <a:prstGeom prst="rect">
            <a:avLst/>
          </a:prstGeom>
        </p:spPr>
      </p:pic>
      <p:pic>
        <p:nvPicPr>
          <p:cNvPr id="449" name="Picture 22" descr="cloud1b.png"/>
          <p:cNvPicPr preferRelativeResize="0">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rcRect/>
          <a:stretch>
            <a:fillRect/>
          </a:stretch>
        </p:blipFill>
        <p:spPr bwMode="gray">
          <a:xfrm>
            <a:off x="2770632" y="2240280"/>
            <a:ext cx="4930016" cy="3120250"/>
          </a:xfrm>
          <a:prstGeom prst="rect">
            <a:avLst/>
          </a:prstGeom>
          <a:noFill/>
          <a:ln w="9525">
            <a:noFill/>
            <a:miter lim="800000"/>
            <a:headEnd/>
            <a:tailEnd/>
          </a:ln>
        </p:spPr>
      </p:pic>
      <p:cxnSp>
        <p:nvCxnSpPr>
          <p:cNvPr id="450" name="Straight Connector 449"/>
          <p:cNvCxnSpPr/>
          <p:nvPr/>
        </p:nvCxnSpPr>
        <p:spPr bwMode="gray">
          <a:xfrm rot="16200000" flipH="1">
            <a:off x="5172116" y="3267974"/>
            <a:ext cx="74417" cy="2"/>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75" name="Freeform 474"/>
          <p:cNvSpPr/>
          <p:nvPr/>
        </p:nvSpPr>
        <p:spPr bwMode="gray">
          <a:xfrm flipH="1">
            <a:off x="5636025" y="3396663"/>
            <a:ext cx="1126541" cy="730030"/>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473" name="Straight Connector 472"/>
          <p:cNvCxnSpPr/>
          <p:nvPr/>
        </p:nvCxnSpPr>
        <p:spPr bwMode="gray">
          <a:xfrm rot="5400000">
            <a:off x="4860554" y="3861355"/>
            <a:ext cx="698525" cy="4529"/>
          </a:xfrm>
          <a:prstGeom prst="line">
            <a:avLst/>
          </a:prstGeom>
          <a:ln w="28575" cap="rnd">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9699" name="Rectangle 17"/>
          <p:cNvSpPr>
            <a:spLocks noGrp="1" noChangeArrowheads="1"/>
          </p:cNvSpPr>
          <p:nvPr>
            <p:ph type="title"/>
          </p:nvPr>
        </p:nvSpPr>
        <p:spPr bwMode="gray"/>
        <p:txBody>
          <a:bodyPr/>
          <a:lstStyle/>
          <a:p>
            <a:r>
              <a:rPr lang="en-US" dirty="0" smtClean="0"/>
              <a:t>Nonstop operation</a:t>
            </a:r>
          </a:p>
        </p:txBody>
      </p:sp>
      <p:pic>
        <p:nvPicPr>
          <p:cNvPr id="196" name="Picture 195" descr="Wireless Laptop.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521741" y="2033430"/>
            <a:ext cx="906798" cy="781720"/>
          </a:xfrm>
          <a:prstGeom prst="rect">
            <a:avLst/>
          </a:prstGeom>
          <a:noFill/>
          <a:ln w="9525">
            <a:noFill/>
            <a:miter lim="800000"/>
            <a:headEnd/>
            <a:tailEnd/>
          </a:ln>
        </p:spPr>
      </p:pic>
      <p:pic>
        <p:nvPicPr>
          <p:cNvPr id="197" name="Picture 196" descr="Lightning.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rot="7319128">
            <a:off x="1415030" y="2621542"/>
            <a:ext cx="287337" cy="1535113"/>
          </a:xfrm>
          <a:prstGeom prst="rect">
            <a:avLst/>
          </a:prstGeom>
          <a:noFill/>
          <a:ln w="9525">
            <a:noFill/>
            <a:miter lim="800000"/>
            <a:headEnd/>
            <a:tailEnd/>
          </a:ln>
        </p:spPr>
      </p:pic>
      <p:pic>
        <p:nvPicPr>
          <p:cNvPr id="640" name="Picture 639" descr="wla422-432-522.png"/>
          <p:cNvPicPr>
            <a:picLocks noChangeAspect="1"/>
          </p:cNvPicPr>
          <p:nvPr/>
        </p:nvPicPr>
        <p:blipFill>
          <a:blip r:embed="rId3" cstate="print"/>
          <a:stretch>
            <a:fillRect/>
          </a:stretch>
        </p:blipFill>
        <p:spPr bwMode="gray">
          <a:xfrm>
            <a:off x="2872548" y="4887344"/>
            <a:ext cx="494690" cy="544370"/>
          </a:xfrm>
          <a:prstGeom prst="rect">
            <a:avLst/>
          </a:prstGeom>
        </p:spPr>
      </p:pic>
      <p:sp>
        <p:nvSpPr>
          <p:cNvPr id="562" name="Rectangle 21"/>
          <p:cNvSpPr>
            <a:spLocks noChangeArrowheads="1"/>
          </p:cNvSpPr>
          <p:nvPr/>
        </p:nvSpPr>
        <p:spPr bwMode="gray">
          <a:xfrm>
            <a:off x="4593051" y="4226708"/>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sp>
        <p:nvSpPr>
          <p:cNvPr id="463" name="Rectangle 21"/>
          <p:cNvSpPr>
            <a:spLocks noChangeArrowheads="1"/>
          </p:cNvSpPr>
          <p:nvPr/>
        </p:nvSpPr>
        <p:spPr bwMode="gray">
          <a:xfrm>
            <a:off x="6180851" y="4206043"/>
            <a:ext cx="1221050" cy="267766"/>
          </a:xfrm>
          <a:prstGeom prst="rect">
            <a:avLst/>
          </a:prstGeom>
          <a:noFill/>
          <a:ln w="9525" algn="ctr">
            <a:noFill/>
            <a:miter lim="800000"/>
            <a:headEnd/>
            <a:tailEnd/>
          </a:ln>
        </p:spPr>
        <p:txBody>
          <a:bodyPr wrap="square">
            <a:spAutoFit/>
          </a:bodyPr>
          <a:lstStyle/>
          <a:p>
            <a:pPr algn="ctr">
              <a:lnSpc>
                <a:spcPct val="95000"/>
              </a:lnSpc>
              <a:spcBef>
                <a:spcPct val="10000"/>
              </a:spcBef>
              <a:defRPr/>
            </a:pPr>
            <a:r>
              <a:rPr lang="en-US" sz="1200" b="1" dirty="0">
                <a:solidFill>
                  <a:schemeClr val="bg1">
                    <a:lumMod val="75000"/>
                  </a:schemeClr>
                </a:solidFill>
                <a:latin typeface="+mn-lt"/>
                <a:ea typeface="MS PGothic" pitchFamily="34" charset="-128"/>
              </a:rPr>
              <a:t>Member</a:t>
            </a:r>
          </a:p>
        </p:txBody>
      </p:sp>
      <p:sp>
        <p:nvSpPr>
          <p:cNvPr id="84" name="Freeform 83"/>
          <p:cNvSpPr/>
          <p:nvPr/>
        </p:nvSpPr>
        <p:spPr bwMode="gray">
          <a:xfrm flipH="1">
            <a:off x="5970850" y="3063700"/>
            <a:ext cx="793286" cy="1066704"/>
          </a:xfrm>
          <a:custGeom>
            <a:avLst/>
            <a:gdLst>
              <a:gd name="connsiteX0" fmla="*/ 0 w 1126541"/>
              <a:gd name="connsiteY0" fmla="*/ 797357 h 797357"/>
              <a:gd name="connsiteX1" fmla="*/ 0 w 1126541"/>
              <a:gd name="connsiteY1" fmla="*/ 0 h 797357"/>
              <a:gd name="connsiteX2" fmla="*/ 1126541 w 1126541"/>
              <a:gd name="connsiteY2" fmla="*/ 0 h 797357"/>
              <a:gd name="connsiteX3" fmla="*/ 1126541 w 1126541"/>
              <a:gd name="connsiteY3" fmla="*/ 0 h 797357"/>
            </a:gdLst>
            <a:ahLst/>
            <a:cxnLst>
              <a:cxn ang="0">
                <a:pos x="connsiteX0" y="connsiteY0"/>
              </a:cxn>
              <a:cxn ang="0">
                <a:pos x="connsiteX1" y="connsiteY1"/>
              </a:cxn>
              <a:cxn ang="0">
                <a:pos x="connsiteX2" y="connsiteY2"/>
              </a:cxn>
              <a:cxn ang="0">
                <a:pos x="connsiteX3" y="connsiteY3"/>
              </a:cxn>
            </a:cxnLst>
            <a:rect l="l" t="t" r="r" b="b"/>
            <a:pathLst>
              <a:path w="1126541" h="797357">
                <a:moveTo>
                  <a:pt x="0" y="797357"/>
                </a:moveTo>
                <a:lnTo>
                  <a:pt x="0" y="0"/>
                </a:lnTo>
                <a:lnTo>
                  <a:pt x="1126541" y="0"/>
                </a:lnTo>
                <a:lnTo>
                  <a:pt x="1126541"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7" name="Freeform 86"/>
          <p:cNvSpPr/>
          <p:nvPr/>
        </p:nvSpPr>
        <p:spPr>
          <a:xfrm>
            <a:off x="2538413" y="4182770"/>
            <a:ext cx="2062162" cy="452438"/>
          </a:xfrm>
          <a:custGeom>
            <a:avLst/>
            <a:gdLst>
              <a:gd name="connsiteX0" fmla="*/ 2062162 w 2062162"/>
              <a:gd name="connsiteY0" fmla="*/ 19050 h 452438"/>
              <a:gd name="connsiteX1" fmla="*/ 1790700 w 2062162"/>
              <a:gd name="connsiteY1" fmla="*/ 19050 h 452438"/>
              <a:gd name="connsiteX2" fmla="*/ 1790700 w 2062162"/>
              <a:gd name="connsiteY2" fmla="*/ 452438 h 452438"/>
              <a:gd name="connsiteX3" fmla="*/ 728662 w 2062162"/>
              <a:gd name="connsiteY3" fmla="*/ 39052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19149 w 2062162"/>
              <a:gd name="connsiteY3" fmla="*/ 447675 h 452438"/>
              <a:gd name="connsiteX4" fmla="*/ 0 w 2062162"/>
              <a:gd name="connsiteY4" fmla="*/ 0 h 452438"/>
              <a:gd name="connsiteX0" fmla="*/ 2062162 w 2062162"/>
              <a:gd name="connsiteY0" fmla="*/ 19050 h 452438"/>
              <a:gd name="connsiteX1" fmla="*/ 1790700 w 2062162"/>
              <a:gd name="connsiteY1" fmla="*/ 19050 h 452438"/>
              <a:gd name="connsiteX2" fmla="*/ 1790700 w 2062162"/>
              <a:gd name="connsiteY2" fmla="*/ 452438 h 452438"/>
              <a:gd name="connsiteX3" fmla="*/ 828674 w 2062162"/>
              <a:gd name="connsiteY3" fmla="*/ 452438 h 452438"/>
              <a:gd name="connsiteX4" fmla="*/ 0 w 2062162"/>
              <a:gd name="connsiteY4" fmla="*/ 0 h 452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2162" h="452438">
                <a:moveTo>
                  <a:pt x="2062162" y="19050"/>
                </a:moveTo>
                <a:lnTo>
                  <a:pt x="1790700" y="19050"/>
                </a:lnTo>
                <a:lnTo>
                  <a:pt x="1790700" y="452438"/>
                </a:lnTo>
                <a:lnTo>
                  <a:pt x="828674" y="452438"/>
                </a:lnTo>
                <a:lnTo>
                  <a:pt x="0"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63"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4593049" y="4072079"/>
            <a:ext cx="1221051" cy="172720"/>
          </a:xfrm>
          <a:prstGeom prst="rect">
            <a:avLst/>
          </a:prstGeom>
          <a:noFill/>
          <a:ln w="9525">
            <a:noFill/>
            <a:miter lim="800000"/>
            <a:headEnd/>
            <a:tailEnd/>
          </a:ln>
        </p:spPr>
      </p:pic>
      <p:grpSp>
        <p:nvGrpSpPr>
          <p:cNvPr id="6" name="Group 316"/>
          <p:cNvGrpSpPr/>
          <p:nvPr/>
        </p:nvGrpSpPr>
        <p:grpSpPr bwMode="gray">
          <a:xfrm>
            <a:off x="4288355" y="3305184"/>
            <a:ext cx="1841938" cy="537069"/>
            <a:chOff x="3607411" y="3771358"/>
            <a:chExt cx="2061288" cy="601028"/>
          </a:xfrm>
        </p:grpSpPr>
        <p:pic>
          <p:nvPicPr>
            <p:cNvPr id="479" name="Picture 16" descr="wlc280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730339" y="3771358"/>
              <a:ext cx="1815433" cy="320034"/>
            </a:xfrm>
            <a:prstGeom prst="rect">
              <a:avLst/>
            </a:prstGeom>
            <a:noFill/>
            <a:ln w="9525">
              <a:noFill/>
              <a:miter lim="800000"/>
              <a:headEnd/>
              <a:tailEnd/>
            </a:ln>
          </p:spPr>
        </p:pic>
        <p:sp>
          <p:nvSpPr>
            <p:cNvPr id="480" name="Rectangle 20"/>
            <p:cNvSpPr>
              <a:spLocks noChangeArrowheads="1"/>
            </p:cNvSpPr>
            <p:nvPr/>
          </p:nvSpPr>
          <p:spPr bwMode="gray">
            <a:xfrm>
              <a:off x="3607411" y="4064609"/>
              <a:ext cx="2061288" cy="307777"/>
            </a:xfrm>
            <a:prstGeom prst="rect">
              <a:avLst/>
            </a:prstGeom>
            <a:noFill/>
            <a:ln w="9525" algn="ctr">
              <a:noFill/>
              <a:miter lim="800000"/>
              <a:headEnd/>
              <a:tailEnd/>
            </a:ln>
          </p:spPr>
          <p:txBody>
            <a:bodyPr wrap="square">
              <a:spAutoFit/>
            </a:bodyPr>
            <a:lstStyle/>
            <a:p>
              <a:pPr algn="ctr">
                <a:defRPr/>
              </a:pPr>
              <a:r>
                <a:rPr lang="en-US" sz="1200" b="1" dirty="0" smtClean="0">
                  <a:latin typeface="+mn-lt"/>
                  <a:ea typeface="MS PGothic" pitchFamily="34" charset="-128"/>
                </a:rPr>
                <a:t>Secondary </a:t>
              </a:r>
              <a:r>
                <a:rPr lang="en-US" sz="1200" b="1" dirty="0">
                  <a:latin typeface="+mn-lt"/>
                  <a:ea typeface="MS PGothic" pitchFamily="34" charset="-128"/>
                </a:rPr>
                <a:t>Seed </a:t>
              </a:r>
            </a:p>
          </p:txBody>
        </p:sp>
      </p:grpSp>
      <p:pic>
        <p:nvPicPr>
          <p:cNvPr id="88" name="Picture 87" descr="Single ID Card.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4436787" y="3819229"/>
            <a:ext cx="503237" cy="352425"/>
          </a:xfrm>
          <a:prstGeom prst="rect">
            <a:avLst/>
          </a:prstGeom>
          <a:noFill/>
          <a:ln w="9525">
            <a:noFill/>
            <a:miter lim="800000"/>
            <a:headEnd/>
            <a:tailEnd/>
          </a:ln>
        </p:spPr>
      </p:pic>
      <p:pic>
        <p:nvPicPr>
          <p:cNvPr id="140" name="Picture 139" descr="wla422-432-522.png"/>
          <p:cNvPicPr>
            <a:picLocks noChangeAspect="1"/>
          </p:cNvPicPr>
          <p:nvPr/>
        </p:nvPicPr>
        <p:blipFill>
          <a:blip r:embed="rId3" cstate="print"/>
          <a:stretch>
            <a:fillRect/>
          </a:stretch>
        </p:blipFill>
        <p:spPr bwMode="gray">
          <a:xfrm>
            <a:off x="2081460" y="3885460"/>
            <a:ext cx="494690" cy="544370"/>
          </a:xfrm>
          <a:prstGeom prst="rect">
            <a:avLst/>
          </a:prstGeom>
        </p:spPr>
      </p:pic>
      <p:grpSp>
        <p:nvGrpSpPr>
          <p:cNvPr id="7" name="Group 319"/>
          <p:cNvGrpSpPr/>
          <p:nvPr/>
        </p:nvGrpSpPr>
        <p:grpSpPr bwMode="gray">
          <a:xfrm>
            <a:off x="4284817" y="2642157"/>
            <a:ext cx="1841938" cy="560314"/>
            <a:chOff x="3817089" y="3281211"/>
            <a:chExt cx="1634856" cy="497318"/>
          </a:xfrm>
        </p:grpSpPr>
        <p:pic>
          <p:nvPicPr>
            <p:cNvPr id="452" name="Picture 16" descr="wlc2800.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a:off x="3914586" y="3524703"/>
              <a:ext cx="1439863" cy="253826"/>
            </a:xfrm>
            <a:prstGeom prst="rect">
              <a:avLst/>
            </a:prstGeom>
            <a:noFill/>
            <a:ln w="9525">
              <a:noFill/>
              <a:miter lim="800000"/>
              <a:headEnd/>
              <a:tailEnd/>
            </a:ln>
          </p:spPr>
        </p:pic>
        <p:sp>
          <p:nvSpPr>
            <p:cNvPr id="453" name="Rectangle 20"/>
            <p:cNvSpPr>
              <a:spLocks noChangeArrowheads="1"/>
            </p:cNvSpPr>
            <p:nvPr/>
          </p:nvSpPr>
          <p:spPr bwMode="gray">
            <a:xfrm>
              <a:off x="3817089" y="3281211"/>
              <a:ext cx="1634856" cy="229466"/>
            </a:xfrm>
            <a:prstGeom prst="rect">
              <a:avLst/>
            </a:prstGeom>
            <a:noFill/>
            <a:ln w="9525" algn="ctr">
              <a:noFill/>
              <a:miter lim="800000"/>
              <a:headEnd/>
              <a:tailEnd/>
            </a:ln>
          </p:spPr>
          <p:txBody>
            <a:bodyPr wrap="square">
              <a:spAutoFit/>
            </a:bodyPr>
            <a:lstStyle/>
            <a:p>
              <a:pPr algn="ctr">
                <a:lnSpc>
                  <a:spcPct val="90000"/>
                </a:lnSpc>
                <a:defRPr/>
              </a:pPr>
              <a:r>
                <a:rPr lang="en-US" sz="1200" b="1" dirty="0" smtClean="0">
                  <a:latin typeface="+mn-lt"/>
                  <a:ea typeface="MS PGothic" pitchFamily="34" charset="-128"/>
                </a:rPr>
                <a:t>Primary Seed </a:t>
              </a:r>
              <a:endParaRPr lang="en-US" sz="1200" b="1" dirty="0">
                <a:latin typeface="+mn-lt"/>
                <a:ea typeface="MS PGothic" pitchFamily="34" charset="-128"/>
              </a:endParaRPr>
            </a:p>
          </p:txBody>
        </p:sp>
      </p:grpSp>
      <p:sp>
        <p:nvSpPr>
          <p:cNvPr id="80" name="Freeform 79"/>
          <p:cNvSpPr/>
          <p:nvPr/>
        </p:nvSpPr>
        <p:spPr>
          <a:xfrm>
            <a:off x="2500976" y="4148106"/>
            <a:ext cx="3930102" cy="714564"/>
          </a:xfrm>
          <a:custGeom>
            <a:avLst/>
            <a:gdLst>
              <a:gd name="connsiteX0" fmla="*/ 0 w 4002771"/>
              <a:gd name="connsiteY0" fmla="*/ 163502 h 714564"/>
              <a:gd name="connsiteX1" fmla="*/ 1005234 w 4002771"/>
              <a:gd name="connsiteY1" fmla="*/ 696397 h 714564"/>
              <a:gd name="connsiteX2" fmla="*/ 4002771 w 4002771"/>
              <a:gd name="connsiteY2" fmla="*/ 714564 h 714564"/>
              <a:gd name="connsiteX3" fmla="*/ 3990659 w 4002771"/>
              <a:gd name="connsiteY3" fmla="*/ 0 h 714564"/>
            </a:gdLst>
            <a:ahLst/>
            <a:cxnLst>
              <a:cxn ang="0">
                <a:pos x="connsiteX0" y="connsiteY0"/>
              </a:cxn>
              <a:cxn ang="0">
                <a:pos x="connsiteX1" y="connsiteY1"/>
              </a:cxn>
              <a:cxn ang="0">
                <a:pos x="connsiteX2" y="connsiteY2"/>
              </a:cxn>
              <a:cxn ang="0">
                <a:pos x="connsiteX3" y="connsiteY3"/>
              </a:cxn>
            </a:cxnLst>
            <a:rect l="l" t="t" r="r" b="b"/>
            <a:pathLst>
              <a:path w="4002771" h="714564">
                <a:moveTo>
                  <a:pt x="0" y="163502"/>
                </a:moveTo>
                <a:lnTo>
                  <a:pt x="1005234" y="696397"/>
                </a:lnTo>
                <a:lnTo>
                  <a:pt x="4002771" y="714564"/>
                </a:lnTo>
                <a:lnTo>
                  <a:pt x="3990659" y="0"/>
                </a:lnTo>
              </a:path>
            </a:pathLst>
          </a:custGeom>
          <a:ln w="28575" cap="rnd">
            <a:solidFill>
              <a:schemeClr val="bg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64" name="Picture 19" descr="wlc200.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6180849" y="4072153"/>
            <a:ext cx="1221051" cy="172720"/>
          </a:xfrm>
          <a:prstGeom prst="rect">
            <a:avLst/>
          </a:prstGeom>
          <a:noFill/>
          <a:ln w="9525">
            <a:noFill/>
            <a:miter lim="800000"/>
            <a:headEnd/>
            <a:tailEnd/>
          </a:ln>
        </p:spPr>
      </p:pic>
      <p:pic>
        <p:nvPicPr>
          <p:cNvPr id="58" name="Picture 82" descr="P O.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gray">
          <a:xfrm>
            <a:off x="5304133" y="2756329"/>
            <a:ext cx="285572" cy="368024"/>
          </a:xfrm>
          <a:prstGeom prst="rect">
            <a:avLst/>
          </a:prstGeom>
          <a:noFill/>
          <a:ln w="9525">
            <a:noFill/>
            <a:miter lim="800000"/>
            <a:headEnd/>
            <a:tailEnd/>
          </a:ln>
        </p:spPr>
      </p:pic>
      <p:grpSp>
        <p:nvGrpSpPr>
          <p:cNvPr id="8" name="Group 7"/>
          <p:cNvGrpSpPr/>
          <p:nvPr/>
        </p:nvGrpSpPr>
        <p:grpSpPr>
          <a:xfrm>
            <a:off x="5676299" y="1848290"/>
            <a:ext cx="2981945" cy="1268593"/>
            <a:chOff x="5725067" y="1836098"/>
            <a:chExt cx="2981945" cy="1268593"/>
          </a:xfrm>
        </p:grpSpPr>
        <p:sp>
          <p:nvSpPr>
            <p:cNvPr id="66" name="Rounded Rectangular Callout 65"/>
            <p:cNvSpPr/>
            <p:nvPr/>
          </p:nvSpPr>
          <p:spPr bwMode="gray">
            <a:xfrm>
              <a:off x="5832676" y="1992636"/>
              <a:ext cx="2874336" cy="1112055"/>
            </a:xfrm>
            <a:prstGeom prst="wedgeRoundRectCallout">
              <a:avLst>
                <a:gd name="adj1" fmla="val -23005"/>
                <a:gd name="adj2" fmla="val 108881"/>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588" lvl="1" indent="-1588" algn="ctr">
                <a:lnSpc>
                  <a:spcPct val="90000"/>
                </a:lnSpc>
                <a:spcBef>
                  <a:spcPts val="0"/>
                </a:spcBef>
              </a:pPr>
              <a:r>
                <a:rPr lang="en-US" sz="1400" b="1" dirty="0" smtClean="0"/>
                <a:t>A new Secondary is</a:t>
              </a:r>
              <a:br>
                <a:rPr lang="en-US" sz="1400" b="1" dirty="0" smtClean="0"/>
              </a:br>
              <a:r>
                <a:rPr lang="en-US" sz="1400" b="1" dirty="0" smtClean="0"/>
                <a:t>designated and is given the</a:t>
              </a:r>
              <a:br>
                <a:rPr lang="en-US" sz="1400" b="1" dirty="0" smtClean="0"/>
              </a:br>
              <a:r>
                <a:rPr lang="en-US" sz="1400" b="1" dirty="0" smtClean="0"/>
                <a:t>AP configuration and</a:t>
              </a:r>
              <a:br>
                <a:rPr lang="en-US" sz="1400" b="1" dirty="0" smtClean="0"/>
              </a:br>
              <a:r>
                <a:rPr lang="en-US" sz="1400" b="1" dirty="0" smtClean="0"/>
                <a:t>client session state</a:t>
              </a:r>
            </a:p>
          </p:txBody>
        </p:sp>
        <p:sp>
          <p:nvSpPr>
            <p:cNvPr id="59" name="Oval 58"/>
            <p:cNvSpPr/>
            <p:nvPr/>
          </p:nvSpPr>
          <p:spPr bwMode="gray">
            <a:xfrm>
              <a:off x="5725067" y="1836098"/>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2</a:t>
              </a:r>
            </a:p>
          </p:txBody>
        </p:sp>
      </p:grpSp>
      <p:pic>
        <p:nvPicPr>
          <p:cNvPr id="77" name="Picture 76" descr="Single ID Card.pn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gray">
          <a:xfrm>
            <a:off x="4436816" y="3817774"/>
            <a:ext cx="503237" cy="352425"/>
          </a:xfrm>
          <a:prstGeom prst="rect">
            <a:avLst/>
          </a:prstGeom>
          <a:noFill/>
          <a:ln w="9525">
            <a:noFill/>
            <a:miter lim="800000"/>
            <a:headEnd/>
            <a:tailEnd/>
          </a:ln>
        </p:spPr>
      </p:pic>
      <p:sp>
        <p:nvSpPr>
          <p:cNvPr id="61" name="Explosion 2 60"/>
          <p:cNvSpPr/>
          <p:nvPr/>
        </p:nvSpPr>
        <p:spPr bwMode="gray">
          <a:xfrm>
            <a:off x="6644316" y="376412"/>
            <a:ext cx="2361460" cy="1420427"/>
          </a:xfrm>
          <a:prstGeom prst="star1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38100" prstMaterial="matte">
            <a:bevelT w="44450" h="4445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t>HITLESS</a:t>
            </a:r>
          </a:p>
          <a:p>
            <a:pPr algn="ctr"/>
            <a:r>
              <a:rPr lang="en-US" sz="1600" b="1" dirty="0" smtClean="0"/>
              <a:t>FAILOVER</a:t>
            </a:r>
            <a:endParaRPr lang="en-US" sz="1600" b="1" dirty="0"/>
          </a:p>
        </p:txBody>
      </p:sp>
      <p:pic>
        <p:nvPicPr>
          <p:cNvPr id="65" name="Picture 64" descr="wla422-432-522.png"/>
          <p:cNvPicPr>
            <a:picLocks noChangeAspect="1"/>
          </p:cNvPicPr>
          <p:nvPr/>
        </p:nvPicPr>
        <p:blipFill>
          <a:blip r:embed="rId3" cstate="print"/>
          <a:stretch>
            <a:fillRect/>
          </a:stretch>
        </p:blipFill>
        <p:spPr bwMode="gray">
          <a:xfrm>
            <a:off x="3790493" y="5273660"/>
            <a:ext cx="494690" cy="544370"/>
          </a:xfrm>
          <a:prstGeom prst="rect">
            <a:avLst/>
          </a:prstGeom>
        </p:spPr>
      </p:pic>
    </p:spTree>
    <p:extLst>
      <p:ext uri="{BB962C8B-B14F-4D97-AF65-F5344CB8AC3E}">
        <p14:creationId xmlns:p14="http://schemas.microsoft.com/office/powerpoint/2010/main" val="3666100340"/>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0.00035 0.00047 L -0.07778 0.00047 L -0.07778 0.08519 L 0.08785 0.08519 L 0.08785 0.1625 L 0.13924 0.1625 " pathEditMode="relative" rAng="0" ptsTypes="AAAAAA">
                                      <p:cBhvr>
                                        <p:cTn id="6" dur="1000" fill="hold"/>
                                        <p:tgtEl>
                                          <p:spTgt spid="58"/>
                                        </p:tgtEl>
                                        <p:attrNameLst>
                                          <p:attrName>ppt_x</p:attrName>
                                          <p:attrName>ppt_y</p:attrName>
                                        </p:attrNameLst>
                                      </p:cBhvr>
                                      <p:rCtr x="3100" y="8100"/>
                                    </p:animMotion>
                                  </p:childTnLst>
                                </p:cTn>
                              </p:par>
                            </p:childTnLst>
                          </p:cTn>
                        </p:par>
                        <p:par>
                          <p:cTn id="7" fill="hold">
                            <p:stCondLst>
                              <p:cond delay="1000"/>
                            </p:stCondLst>
                            <p:childTnLst>
                              <p:par>
                                <p:cTn id="8" presetID="63" presetClass="path" presetSubtype="0" accel="50000" decel="50000" fill="hold" nodeType="afterEffect">
                                  <p:stCondLst>
                                    <p:cond delay="0"/>
                                  </p:stCondLst>
                                  <p:childTnLst>
                                    <p:animMotion origin="layout" path="M 0 0  L 0.25 0  E" pathEditMode="relative" ptsTypes="">
                                      <p:cBhvr>
                                        <p:cTn id="9" dur="1000" fill="hold"/>
                                        <p:tgtEl>
                                          <p:spTgt spid="77"/>
                                        </p:tgtEl>
                                        <p:attrNameLst>
                                          <p:attrName>ppt_x</p:attrName>
                                          <p:attrName>ppt_y</p:attrName>
                                        </p:attrNameLst>
                                      </p:cBhvr>
                                    </p:animMotion>
                                  </p:childTnLst>
                                </p:cTn>
                              </p:par>
                            </p:childTnLst>
                          </p:cTn>
                        </p:par>
                        <p:par>
                          <p:cTn id="10" fill="hold">
                            <p:stCondLst>
                              <p:cond delay="2000"/>
                            </p:stCondLst>
                            <p:childTnLst>
                              <p:par>
                                <p:cTn id="11" presetID="22" presetClass="entr" presetSubtype="8" fill="hold" grpId="0" nodeType="afterEffect">
                                  <p:stCondLst>
                                    <p:cond delay="0"/>
                                  </p:stCondLst>
                                  <p:childTnLst>
                                    <p:set>
                                      <p:cBhvr>
                                        <p:cTn id="12" dur="1" fill="hold">
                                          <p:stCondLst>
                                            <p:cond delay="0"/>
                                          </p:stCondLst>
                                        </p:cTn>
                                        <p:tgtEl>
                                          <p:spTgt spid="84"/>
                                        </p:tgtEl>
                                        <p:attrNameLst>
                                          <p:attrName>style.visibility</p:attrName>
                                        </p:attrNameLst>
                                      </p:cBhvr>
                                      <p:to>
                                        <p:strVal val="visible"/>
                                      </p:to>
                                    </p:set>
                                    <p:animEffect transition="in" filter="wipe(left)">
                                      <p:cBhvr>
                                        <p:cTn id="13" dur="1000"/>
                                        <p:tgtEl>
                                          <p:spTgt spid="84"/>
                                        </p:tgtEl>
                                      </p:cBhvr>
                                    </p:animEffect>
                                  </p:childTnLst>
                                </p:cTn>
                              </p:par>
                            </p:childTnLst>
                          </p:cTn>
                        </p:par>
                        <p:par>
                          <p:cTn id="14" fill="hold">
                            <p:stCondLst>
                              <p:cond delay="3000"/>
                            </p:stCondLst>
                            <p:childTnLst>
                              <p:par>
                                <p:cTn id="15" presetID="22" presetClass="entr" presetSubtype="8" fill="hold" grpId="0" nodeType="afterEffect">
                                  <p:stCondLst>
                                    <p:cond delay="0"/>
                                  </p:stCondLst>
                                  <p:childTnLst>
                                    <p:set>
                                      <p:cBhvr>
                                        <p:cTn id="16" dur="1" fill="hold">
                                          <p:stCondLst>
                                            <p:cond delay="0"/>
                                          </p:stCondLst>
                                        </p:cTn>
                                        <p:tgtEl>
                                          <p:spTgt spid="80"/>
                                        </p:tgtEl>
                                        <p:attrNameLst>
                                          <p:attrName>style.visibility</p:attrName>
                                        </p:attrNameLst>
                                      </p:cBhvr>
                                      <p:to>
                                        <p:strVal val="visible"/>
                                      </p:to>
                                    </p:set>
                                    <p:animEffect transition="in" filter="wipe(left)">
                                      <p:cBhvr>
                                        <p:cTn id="17" dur="1000"/>
                                        <p:tgtEl>
                                          <p:spTgt spid="80"/>
                                        </p:tgtEl>
                                      </p:cBhvr>
                                    </p:animEffect>
                                  </p:childTnLst>
                                </p:cTn>
                              </p:par>
                            </p:childTnLst>
                          </p:cTn>
                        </p:par>
                        <p:par>
                          <p:cTn id="18" fill="hold">
                            <p:stCondLst>
                              <p:cond delay="4000"/>
                            </p:stCondLst>
                            <p:childTnLst>
                              <p:par>
                                <p:cTn id="19" presetID="53" presetClass="entr" presetSubtype="0" fill="hold" grpId="0" nodeType="afterEffect">
                                  <p:stCondLst>
                                    <p:cond delay="0"/>
                                  </p:stCondLst>
                                  <p:childTnLst>
                                    <p:set>
                                      <p:cBhvr>
                                        <p:cTn id="20" dur="1" fill="hold">
                                          <p:stCondLst>
                                            <p:cond delay="0"/>
                                          </p:stCondLst>
                                        </p:cTn>
                                        <p:tgtEl>
                                          <p:spTgt spid="61"/>
                                        </p:tgtEl>
                                        <p:attrNameLst>
                                          <p:attrName>style.visibility</p:attrName>
                                        </p:attrNameLst>
                                      </p:cBhvr>
                                      <p:to>
                                        <p:strVal val="visible"/>
                                      </p:to>
                                    </p:set>
                                    <p:anim calcmode="lin" valueType="num">
                                      <p:cBhvr>
                                        <p:cTn id="21" dur="500" fill="hold"/>
                                        <p:tgtEl>
                                          <p:spTgt spid="61"/>
                                        </p:tgtEl>
                                        <p:attrNameLst>
                                          <p:attrName>ppt_w</p:attrName>
                                        </p:attrNameLst>
                                      </p:cBhvr>
                                      <p:tavLst>
                                        <p:tav tm="0">
                                          <p:val>
                                            <p:fltVal val="0"/>
                                          </p:val>
                                        </p:tav>
                                        <p:tav tm="100000">
                                          <p:val>
                                            <p:strVal val="#ppt_w"/>
                                          </p:val>
                                        </p:tav>
                                      </p:tavLst>
                                    </p:anim>
                                    <p:anim calcmode="lin" valueType="num">
                                      <p:cBhvr>
                                        <p:cTn id="22" dur="500" fill="hold"/>
                                        <p:tgtEl>
                                          <p:spTgt spid="61"/>
                                        </p:tgtEl>
                                        <p:attrNameLst>
                                          <p:attrName>ppt_h</p:attrName>
                                        </p:attrNameLst>
                                      </p:cBhvr>
                                      <p:tavLst>
                                        <p:tav tm="0">
                                          <p:val>
                                            <p:fltVal val="0"/>
                                          </p:val>
                                        </p:tav>
                                        <p:tav tm="100000">
                                          <p:val>
                                            <p:strVal val="#ppt_h"/>
                                          </p:val>
                                        </p:tav>
                                      </p:tavLst>
                                    </p:anim>
                                    <p:animEffect transition="in" filter="fade">
                                      <p:cBhvr>
                                        <p:cTn id="23"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0" grpId="0" animBg="1"/>
      <p:bldP spid="6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ounded Rectangle 82"/>
          <p:cNvSpPr/>
          <p:nvPr/>
        </p:nvSpPr>
        <p:spPr bwMode="gray">
          <a:xfrm>
            <a:off x="195530" y="1081856"/>
            <a:ext cx="8763000" cy="5056352"/>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Line 18"/>
          <p:cNvSpPr>
            <a:spLocks noChangeShapeType="1"/>
          </p:cNvSpPr>
          <p:nvPr/>
        </p:nvSpPr>
        <p:spPr bwMode="gray">
          <a:xfrm flipH="1">
            <a:off x="5546721" y="1866148"/>
            <a:ext cx="616723" cy="0"/>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pic>
        <p:nvPicPr>
          <p:cNvPr id="98" name="Picture 50" descr="Network Cloud 1.png"/>
          <p:cNvPicPr>
            <a:picLocks noChangeAspect="1"/>
          </p:cNvPicPr>
          <p:nvPr/>
        </p:nvPicPr>
        <p:blipFill>
          <a:blip r:embed="rId3" cstate="email">
            <a:extLst>
              <a:ext uri="{28A0092B-C50C-407E-A947-70E740481C1C}">
                <a14:useLocalDpi xmlns:a14="http://schemas.microsoft.com/office/drawing/2010/main"/>
              </a:ext>
            </a:extLst>
          </a:blip>
          <a:srcRect l="-2641" t="-6818" b="-8132"/>
          <a:stretch>
            <a:fillRect/>
          </a:stretch>
        </p:blipFill>
        <p:spPr bwMode="auto">
          <a:xfrm>
            <a:off x="6070861" y="1227733"/>
            <a:ext cx="1913641" cy="1242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Rectangle 100"/>
          <p:cNvSpPr/>
          <p:nvPr/>
        </p:nvSpPr>
        <p:spPr bwMode="gray">
          <a:xfrm>
            <a:off x="2536610" y="1535498"/>
            <a:ext cx="3622649" cy="802257"/>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Rectangle 95"/>
          <p:cNvSpPr/>
          <p:nvPr/>
        </p:nvSpPr>
        <p:spPr bwMode="gray">
          <a:xfrm>
            <a:off x="1435305" y="2872635"/>
            <a:ext cx="5861785" cy="2358190"/>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5" name="Straight Arrow Connector 114"/>
          <p:cNvCxnSpPr/>
          <p:nvPr/>
        </p:nvCxnSpPr>
        <p:spPr bwMode="gray">
          <a:xfrm rot="16200000" flipV="1">
            <a:off x="4398887" y="2268239"/>
            <a:ext cx="967668" cy="692463"/>
          </a:xfrm>
          <a:prstGeom prst="straightConnector1">
            <a:avLst/>
          </a:prstGeom>
          <a:ln cap="rnd">
            <a:solidFill>
              <a:schemeClr val="bg2"/>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85" name="Freeform 84"/>
          <p:cNvSpPr/>
          <p:nvPr/>
        </p:nvSpPr>
        <p:spPr bwMode="gray">
          <a:xfrm>
            <a:off x="1867301" y="4620125"/>
            <a:ext cx="3493971" cy="308009"/>
          </a:xfrm>
          <a:custGeom>
            <a:avLst/>
            <a:gdLst>
              <a:gd name="connsiteX0" fmla="*/ 0 w 3630967"/>
              <a:gd name="connsiteY0" fmla="*/ 0 h 213064"/>
              <a:gd name="connsiteX1" fmla="*/ 0 w 3630967"/>
              <a:gd name="connsiteY1" fmla="*/ 213064 h 213064"/>
              <a:gd name="connsiteX2" fmla="*/ 3630967 w 3630967"/>
              <a:gd name="connsiteY2" fmla="*/ 213064 h 213064"/>
              <a:gd name="connsiteX3" fmla="*/ 3630967 w 3630967"/>
              <a:gd name="connsiteY3" fmla="*/ 8877 h 213064"/>
              <a:gd name="connsiteX4" fmla="*/ 3604334 w 3630967"/>
              <a:gd name="connsiteY4" fmla="*/ 8877 h 213064"/>
              <a:gd name="connsiteX0" fmla="*/ 0 w 3854805"/>
              <a:gd name="connsiteY0" fmla="*/ 57798 h 204187"/>
              <a:gd name="connsiteX1" fmla="*/ 223838 w 3854805"/>
              <a:gd name="connsiteY1" fmla="*/ 204187 h 204187"/>
              <a:gd name="connsiteX2" fmla="*/ 3854805 w 3854805"/>
              <a:gd name="connsiteY2" fmla="*/ 204187 h 204187"/>
              <a:gd name="connsiteX3" fmla="*/ 3854805 w 3854805"/>
              <a:gd name="connsiteY3" fmla="*/ 0 h 204187"/>
              <a:gd name="connsiteX4" fmla="*/ 3828172 w 3854805"/>
              <a:gd name="connsiteY4" fmla="*/ 0 h 204187"/>
              <a:gd name="connsiteX0" fmla="*/ 4762 w 3630967"/>
              <a:gd name="connsiteY0" fmla="*/ 19698 h 204187"/>
              <a:gd name="connsiteX1" fmla="*/ 0 w 3630967"/>
              <a:gd name="connsiteY1" fmla="*/ 204187 h 204187"/>
              <a:gd name="connsiteX2" fmla="*/ 3630967 w 3630967"/>
              <a:gd name="connsiteY2" fmla="*/ 204187 h 204187"/>
              <a:gd name="connsiteX3" fmla="*/ 3630967 w 3630967"/>
              <a:gd name="connsiteY3" fmla="*/ 0 h 204187"/>
              <a:gd name="connsiteX4" fmla="*/ 3604334 w 3630967"/>
              <a:gd name="connsiteY4" fmla="*/ 0 h 204187"/>
              <a:gd name="connsiteX0" fmla="*/ 4762 w 3630967"/>
              <a:gd name="connsiteY0" fmla="*/ 19698 h 204187"/>
              <a:gd name="connsiteX1" fmla="*/ 1711 w 3630967"/>
              <a:gd name="connsiteY1" fmla="*/ 18033 h 204187"/>
              <a:gd name="connsiteX2" fmla="*/ 0 w 3630967"/>
              <a:gd name="connsiteY2" fmla="*/ 204187 h 204187"/>
              <a:gd name="connsiteX3" fmla="*/ 3630967 w 3630967"/>
              <a:gd name="connsiteY3" fmla="*/ 204187 h 204187"/>
              <a:gd name="connsiteX4" fmla="*/ 3630967 w 3630967"/>
              <a:gd name="connsiteY4" fmla="*/ 0 h 204187"/>
              <a:gd name="connsiteX5" fmla="*/ 3604334 w 3630967"/>
              <a:gd name="connsiteY5" fmla="*/ 0 h 20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967" h="204187">
                <a:moveTo>
                  <a:pt x="4762" y="19698"/>
                </a:moveTo>
                <a:lnTo>
                  <a:pt x="1711" y="18033"/>
                </a:lnTo>
                <a:cubicBezTo>
                  <a:pt x="1141" y="76909"/>
                  <a:pt x="570" y="145311"/>
                  <a:pt x="0" y="204187"/>
                </a:cubicBezTo>
                <a:lnTo>
                  <a:pt x="3630967" y="204187"/>
                </a:lnTo>
                <a:lnTo>
                  <a:pt x="3630967" y="0"/>
                </a:lnTo>
                <a:lnTo>
                  <a:pt x="3604334" y="0"/>
                </a:lnTo>
              </a:path>
            </a:pathLst>
          </a:cu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38100">
                <a:solidFill>
                  <a:schemeClr val="tx1"/>
                </a:solidFill>
              </a:ln>
            </a:endParaRPr>
          </a:p>
        </p:txBody>
      </p:sp>
      <p:cxnSp>
        <p:nvCxnSpPr>
          <p:cNvPr id="145" name="Straight Arrow Connector 144"/>
          <p:cNvCxnSpPr/>
          <p:nvPr/>
        </p:nvCxnSpPr>
        <p:spPr bwMode="gray">
          <a:xfrm rot="16200000" flipV="1">
            <a:off x="4398887" y="2268239"/>
            <a:ext cx="967668" cy="692463"/>
          </a:xfrm>
          <a:prstGeom prst="straightConnector1">
            <a:avLst/>
          </a:prstGeom>
          <a:ln cap="rnd">
            <a:solidFill>
              <a:schemeClr val="bg2"/>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28" name="Straight Connector 127"/>
          <p:cNvCxnSpPr/>
          <p:nvPr/>
        </p:nvCxnSpPr>
        <p:spPr bwMode="gray">
          <a:xfrm rot="5400000">
            <a:off x="1681987" y="3577066"/>
            <a:ext cx="36576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0" name="Line 18"/>
          <p:cNvSpPr>
            <a:spLocks noChangeShapeType="1"/>
          </p:cNvSpPr>
          <p:nvPr/>
        </p:nvSpPr>
        <p:spPr bwMode="gray">
          <a:xfrm flipH="1">
            <a:off x="3346858" y="2054369"/>
            <a:ext cx="740126" cy="1087192"/>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sp>
        <p:nvSpPr>
          <p:cNvPr id="137" name="Line 18"/>
          <p:cNvSpPr>
            <a:spLocks noChangeShapeType="1"/>
          </p:cNvSpPr>
          <p:nvPr/>
        </p:nvSpPr>
        <p:spPr bwMode="gray">
          <a:xfrm>
            <a:off x="4602719" y="2058919"/>
            <a:ext cx="740126" cy="1087192"/>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sp>
        <p:nvSpPr>
          <p:cNvPr id="2" name="Rectangle 28"/>
          <p:cNvSpPr txBox="1">
            <a:spLocks noChangeArrowheads="1"/>
          </p:cNvSpPr>
          <p:nvPr/>
        </p:nvSpPr>
        <p:spPr bwMode="gray">
          <a:xfrm>
            <a:off x="404615" y="232084"/>
            <a:ext cx="8220075" cy="74136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bodyPr>
          <a:lstStyle>
            <a:lvl1pPr algn="l" defTabSz="457200" rtl="0" eaLnBrk="0" fontAlgn="base" hangingPunct="0">
              <a:lnSpc>
                <a:spcPct val="90000"/>
              </a:lnSpc>
              <a:spcBef>
                <a:spcPct val="0"/>
              </a:spcBef>
              <a:spcAft>
                <a:spcPct val="20000"/>
              </a:spcAft>
              <a:defRPr lang="en-US" sz="2400" b="1" kern="1200" cap="all" dirty="0">
                <a:solidFill>
                  <a:srgbClr val="292929"/>
                </a:solidFill>
                <a:latin typeface="Arial" pitchFamily="34" charset="0"/>
                <a:ea typeface="+mj-ea"/>
                <a:cs typeface="+mj-cs"/>
              </a:defRPr>
            </a:lvl1pPr>
            <a:lvl2pPr algn="l" defTabSz="457200" rtl="0" eaLnBrk="0" fontAlgn="base" hangingPunct="0">
              <a:lnSpc>
                <a:spcPct val="90000"/>
              </a:lnSpc>
              <a:spcBef>
                <a:spcPct val="0"/>
              </a:spcBef>
              <a:spcAft>
                <a:spcPct val="20000"/>
              </a:spcAft>
              <a:defRPr sz="2400" b="1">
                <a:solidFill>
                  <a:srgbClr val="292929"/>
                </a:solidFill>
                <a:latin typeface="Arial" charset="0"/>
              </a:defRPr>
            </a:lvl2pPr>
            <a:lvl3pPr algn="l" defTabSz="457200" rtl="0" eaLnBrk="0" fontAlgn="base" hangingPunct="0">
              <a:lnSpc>
                <a:spcPct val="90000"/>
              </a:lnSpc>
              <a:spcBef>
                <a:spcPct val="0"/>
              </a:spcBef>
              <a:spcAft>
                <a:spcPct val="20000"/>
              </a:spcAft>
              <a:defRPr sz="2400" b="1">
                <a:solidFill>
                  <a:srgbClr val="292929"/>
                </a:solidFill>
                <a:latin typeface="Arial" charset="0"/>
              </a:defRPr>
            </a:lvl3pPr>
            <a:lvl4pPr algn="l" defTabSz="457200" rtl="0" eaLnBrk="0" fontAlgn="base" hangingPunct="0">
              <a:lnSpc>
                <a:spcPct val="90000"/>
              </a:lnSpc>
              <a:spcBef>
                <a:spcPct val="0"/>
              </a:spcBef>
              <a:spcAft>
                <a:spcPct val="20000"/>
              </a:spcAft>
              <a:defRPr sz="2400" b="1">
                <a:solidFill>
                  <a:srgbClr val="292929"/>
                </a:solidFill>
                <a:latin typeface="Arial" charset="0"/>
              </a:defRPr>
            </a:lvl4pPr>
            <a:lvl5pPr algn="l" defTabSz="457200" rtl="0" eaLnBrk="0" fontAlgn="base" hangingPunct="0">
              <a:lnSpc>
                <a:spcPct val="90000"/>
              </a:lnSpc>
              <a:spcBef>
                <a:spcPct val="0"/>
              </a:spcBef>
              <a:spcAft>
                <a:spcPct val="20000"/>
              </a:spcAft>
              <a:defRPr sz="2400" b="1">
                <a:solidFill>
                  <a:srgbClr val="292929"/>
                </a:solidFill>
                <a:latin typeface="Arial" charset="0"/>
              </a:defRPr>
            </a:lvl5pPr>
            <a:lvl6pPr marL="457200" algn="l" defTabSz="457200" rtl="0" fontAlgn="base">
              <a:lnSpc>
                <a:spcPct val="90000"/>
              </a:lnSpc>
              <a:spcBef>
                <a:spcPct val="0"/>
              </a:spcBef>
              <a:spcAft>
                <a:spcPct val="20000"/>
              </a:spcAft>
              <a:defRPr sz="2400" b="1">
                <a:solidFill>
                  <a:srgbClr val="292929"/>
                </a:solidFill>
                <a:latin typeface="Arial" charset="0"/>
              </a:defRPr>
            </a:lvl6pPr>
            <a:lvl7pPr marL="914400" algn="l" defTabSz="457200" rtl="0" fontAlgn="base">
              <a:lnSpc>
                <a:spcPct val="90000"/>
              </a:lnSpc>
              <a:spcBef>
                <a:spcPct val="0"/>
              </a:spcBef>
              <a:spcAft>
                <a:spcPct val="20000"/>
              </a:spcAft>
              <a:defRPr sz="2400" b="1">
                <a:solidFill>
                  <a:srgbClr val="292929"/>
                </a:solidFill>
                <a:latin typeface="Arial" charset="0"/>
              </a:defRPr>
            </a:lvl7pPr>
            <a:lvl8pPr marL="1371600" algn="l" defTabSz="457200" rtl="0" fontAlgn="base">
              <a:lnSpc>
                <a:spcPct val="90000"/>
              </a:lnSpc>
              <a:spcBef>
                <a:spcPct val="0"/>
              </a:spcBef>
              <a:spcAft>
                <a:spcPct val="20000"/>
              </a:spcAft>
              <a:defRPr sz="2400" b="1">
                <a:solidFill>
                  <a:srgbClr val="292929"/>
                </a:solidFill>
                <a:latin typeface="Arial" charset="0"/>
              </a:defRPr>
            </a:lvl8pPr>
            <a:lvl9pPr marL="1828800" algn="l" defTabSz="457200" rtl="0" fontAlgn="base">
              <a:lnSpc>
                <a:spcPct val="90000"/>
              </a:lnSpc>
              <a:spcBef>
                <a:spcPct val="0"/>
              </a:spcBef>
              <a:spcAft>
                <a:spcPct val="20000"/>
              </a:spcAft>
              <a:defRPr sz="2400" b="1">
                <a:solidFill>
                  <a:srgbClr val="292929"/>
                </a:solidFill>
                <a:latin typeface="Arial" charset="0"/>
              </a:defRPr>
            </a:lvl9pPr>
          </a:lstStyle>
          <a:p>
            <a:pPr eaLnBrk="1" hangingPunct="1">
              <a:spcAft>
                <a:spcPts val="525"/>
              </a:spcAft>
            </a:pPr>
            <a:r>
              <a:rPr lang="de-DE" cap="none" dirty="0" smtClean="0">
                <a:latin typeface="Arial" charset="0"/>
              </a:rPr>
              <a:t>L2 and L3 STATEFUL FAILOVER</a:t>
            </a:r>
          </a:p>
        </p:txBody>
      </p:sp>
      <p:sp>
        <p:nvSpPr>
          <p:cNvPr id="47" name="Text Box 35"/>
          <p:cNvSpPr txBox="1">
            <a:spLocks noChangeArrowheads="1"/>
          </p:cNvSpPr>
          <p:nvPr/>
        </p:nvSpPr>
        <p:spPr bwMode="gray">
          <a:xfrm>
            <a:off x="1620202" y="4087710"/>
            <a:ext cx="2113426" cy="184666"/>
          </a:xfrm>
          <a:prstGeom prst="rect">
            <a:avLst/>
          </a:prstGeom>
          <a:noFill/>
          <a:ln w="28575" algn="ctr">
            <a:noFill/>
            <a:miter lim="800000"/>
            <a:headEnd/>
            <a:tailEnd/>
          </a:ln>
          <a:effectLst/>
        </p:spPr>
        <p:txBody>
          <a:bodyPr wrap="square" lIns="0" tIns="0" rIns="0" bIns="0">
            <a:spAutoFit/>
          </a:bodyPr>
          <a:lstStyle/>
          <a:p>
            <a:pPr algn="ctr"/>
            <a:r>
              <a:rPr lang="en-US" sz="1200" b="1" dirty="0" smtClean="0"/>
              <a:t>Master RE – EX4200</a:t>
            </a:r>
            <a:endParaRPr lang="en-US" sz="1200" dirty="0"/>
          </a:p>
        </p:txBody>
      </p:sp>
      <p:sp>
        <p:nvSpPr>
          <p:cNvPr id="49" name="Text Box 35"/>
          <p:cNvSpPr txBox="1">
            <a:spLocks noChangeArrowheads="1"/>
          </p:cNvSpPr>
          <p:nvPr/>
        </p:nvSpPr>
        <p:spPr bwMode="gray">
          <a:xfrm>
            <a:off x="5281762" y="4087710"/>
            <a:ext cx="1738849" cy="184666"/>
          </a:xfrm>
          <a:prstGeom prst="rect">
            <a:avLst/>
          </a:prstGeom>
          <a:noFill/>
          <a:ln w="28575" algn="ctr">
            <a:noFill/>
            <a:miter lim="800000"/>
            <a:headEnd/>
            <a:tailEnd/>
          </a:ln>
          <a:effectLst/>
        </p:spPr>
        <p:txBody>
          <a:bodyPr wrap="square" lIns="0" tIns="0" rIns="0" bIns="0">
            <a:spAutoFit/>
          </a:bodyPr>
          <a:lstStyle/>
          <a:p>
            <a:pPr algn="ctr"/>
            <a:r>
              <a:rPr lang="en-US" sz="1200" b="1" dirty="0" smtClean="0"/>
              <a:t>Backup RE – EX4200</a:t>
            </a:r>
            <a:endParaRPr lang="en-US" sz="1200" dirty="0"/>
          </a:p>
        </p:txBody>
      </p:sp>
      <p:sp>
        <p:nvSpPr>
          <p:cNvPr id="56" name="Text Box 35"/>
          <p:cNvSpPr txBox="1">
            <a:spLocks noChangeArrowheads="1"/>
          </p:cNvSpPr>
          <p:nvPr/>
        </p:nvSpPr>
        <p:spPr bwMode="gray">
          <a:xfrm>
            <a:off x="1942340" y="4667666"/>
            <a:ext cx="1469151" cy="184666"/>
          </a:xfrm>
          <a:prstGeom prst="rect">
            <a:avLst/>
          </a:prstGeom>
          <a:noFill/>
          <a:ln w="28575" algn="ctr">
            <a:noFill/>
            <a:miter lim="800000"/>
            <a:headEnd/>
            <a:tailEnd/>
          </a:ln>
          <a:effectLst/>
        </p:spPr>
        <p:txBody>
          <a:bodyPr wrap="square" lIns="0" tIns="0" rIns="0" bIns="0">
            <a:spAutoFit/>
          </a:bodyPr>
          <a:lstStyle/>
          <a:p>
            <a:pPr algn="ctr"/>
            <a:r>
              <a:rPr lang="en-US" sz="1200" b="1" dirty="0" smtClean="0"/>
              <a:t>Line card – EX4200</a:t>
            </a:r>
            <a:endParaRPr lang="en-US" sz="1200" dirty="0"/>
          </a:p>
        </p:txBody>
      </p:sp>
      <p:sp>
        <p:nvSpPr>
          <p:cNvPr id="57" name="Text Box 35"/>
          <p:cNvSpPr txBox="1">
            <a:spLocks noChangeArrowheads="1"/>
          </p:cNvSpPr>
          <p:nvPr/>
        </p:nvSpPr>
        <p:spPr bwMode="gray">
          <a:xfrm>
            <a:off x="5389186" y="4644806"/>
            <a:ext cx="1524000" cy="184666"/>
          </a:xfrm>
          <a:prstGeom prst="rect">
            <a:avLst/>
          </a:prstGeom>
          <a:noFill/>
          <a:ln w="28575" algn="ctr">
            <a:noFill/>
            <a:miter lim="800000"/>
            <a:headEnd/>
            <a:tailEnd/>
          </a:ln>
          <a:effectLst/>
        </p:spPr>
        <p:txBody>
          <a:bodyPr wrap="square" lIns="0" tIns="0" rIns="0" bIns="0">
            <a:spAutoFit/>
          </a:bodyPr>
          <a:lstStyle/>
          <a:p>
            <a:pPr algn="ctr"/>
            <a:r>
              <a:rPr lang="en-US" sz="1200" b="1" dirty="0" smtClean="0"/>
              <a:t>Line card – EX4200</a:t>
            </a:r>
            <a:endParaRPr lang="en-US" sz="1200" dirty="0"/>
          </a:p>
        </p:txBody>
      </p:sp>
      <p:sp>
        <p:nvSpPr>
          <p:cNvPr id="59" name="Text Box 35"/>
          <p:cNvSpPr txBox="1">
            <a:spLocks noChangeArrowheads="1"/>
          </p:cNvSpPr>
          <p:nvPr/>
        </p:nvSpPr>
        <p:spPr bwMode="gray">
          <a:xfrm>
            <a:off x="1957580" y="3452830"/>
            <a:ext cx="1438671" cy="184666"/>
          </a:xfrm>
          <a:prstGeom prst="rect">
            <a:avLst/>
          </a:prstGeom>
          <a:noFill/>
          <a:ln w="28575" algn="ctr">
            <a:noFill/>
            <a:miter lim="800000"/>
            <a:headEnd/>
            <a:tailEnd/>
          </a:ln>
          <a:effectLst/>
        </p:spPr>
        <p:txBody>
          <a:bodyPr wrap="square" lIns="0" tIns="0" rIns="0" bIns="0">
            <a:spAutoFit/>
          </a:bodyPr>
          <a:lstStyle/>
          <a:p>
            <a:pPr algn="ctr"/>
            <a:r>
              <a:rPr lang="en-US" sz="1200" b="1" dirty="0" smtClean="0"/>
              <a:t>Line card – EX4200</a:t>
            </a:r>
            <a:endParaRPr lang="en-US" sz="1200" b="1" dirty="0"/>
          </a:p>
        </p:txBody>
      </p:sp>
      <p:sp>
        <p:nvSpPr>
          <p:cNvPr id="75" name="Rectangle 74"/>
          <p:cNvSpPr/>
          <p:nvPr/>
        </p:nvSpPr>
        <p:spPr bwMode="gray">
          <a:xfrm>
            <a:off x="3812925" y="1175164"/>
            <a:ext cx="1326004" cy="369332"/>
          </a:xfrm>
          <a:prstGeom prst="rect">
            <a:avLst/>
          </a:prstGeom>
        </p:spPr>
        <p:txBody>
          <a:bodyPr wrap="none">
            <a:spAutoFit/>
          </a:bodyPr>
          <a:lstStyle/>
          <a:p>
            <a:pPr algn="ctr"/>
            <a:r>
              <a:rPr lang="en-US" dirty="0" smtClean="0"/>
              <a:t>EX4500VC</a:t>
            </a:r>
            <a:endParaRPr lang="en-US" dirty="0"/>
          </a:p>
        </p:txBody>
      </p:sp>
      <p:sp>
        <p:nvSpPr>
          <p:cNvPr id="77" name="Line 18"/>
          <p:cNvSpPr>
            <a:spLocks noChangeShapeType="1"/>
          </p:cNvSpPr>
          <p:nvPr/>
        </p:nvSpPr>
        <p:spPr bwMode="gray">
          <a:xfrm flipH="1">
            <a:off x="4086986" y="2034650"/>
            <a:ext cx="467239" cy="0"/>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sp>
        <p:nvSpPr>
          <p:cNvPr id="78" name="Line 18"/>
          <p:cNvSpPr>
            <a:spLocks noChangeShapeType="1"/>
          </p:cNvSpPr>
          <p:nvPr/>
        </p:nvSpPr>
        <p:spPr bwMode="gray">
          <a:xfrm flipH="1">
            <a:off x="4086985" y="1887858"/>
            <a:ext cx="467239" cy="0"/>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pic>
        <p:nvPicPr>
          <p:cNvPr id="80" name="Picture 79" descr="ex4500_031610_prelaunc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2789803" y="1749826"/>
            <a:ext cx="1414289" cy="377346"/>
          </a:xfrm>
          <a:prstGeom prst="rect">
            <a:avLst/>
          </a:prstGeom>
        </p:spPr>
      </p:pic>
      <p:pic>
        <p:nvPicPr>
          <p:cNvPr id="81" name="Picture 80" descr="ex4500_031610_prelaunch.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4478765" y="1749826"/>
            <a:ext cx="1414289" cy="377346"/>
          </a:xfrm>
          <a:prstGeom prst="rect">
            <a:avLst/>
          </a:prstGeom>
        </p:spPr>
      </p:pic>
      <p:sp>
        <p:nvSpPr>
          <p:cNvPr id="88" name="TextBox 87"/>
          <p:cNvSpPr txBox="1"/>
          <p:nvPr/>
        </p:nvSpPr>
        <p:spPr bwMode="gray">
          <a:xfrm>
            <a:off x="576936" y="2504826"/>
            <a:ext cx="909322" cy="338554"/>
          </a:xfrm>
          <a:prstGeom prst="rect">
            <a:avLst/>
          </a:prstGeom>
          <a:noFill/>
        </p:spPr>
        <p:txBody>
          <a:bodyPr wrap="square" rtlCol="0">
            <a:spAutoFit/>
          </a:bodyPr>
          <a:lstStyle/>
          <a:p>
            <a:r>
              <a:rPr lang="en-US" sz="1600" dirty="0" smtClean="0"/>
              <a:t>WLC2</a:t>
            </a:r>
            <a:endParaRPr lang="en-US" sz="1600" dirty="0"/>
          </a:p>
        </p:txBody>
      </p:sp>
      <p:sp>
        <p:nvSpPr>
          <p:cNvPr id="89" name="TextBox 88"/>
          <p:cNvSpPr txBox="1"/>
          <p:nvPr/>
        </p:nvSpPr>
        <p:spPr bwMode="gray">
          <a:xfrm>
            <a:off x="7328039" y="2504826"/>
            <a:ext cx="909322" cy="338554"/>
          </a:xfrm>
          <a:prstGeom prst="rect">
            <a:avLst/>
          </a:prstGeom>
          <a:noFill/>
        </p:spPr>
        <p:txBody>
          <a:bodyPr wrap="square" rtlCol="0">
            <a:spAutoFit/>
          </a:bodyPr>
          <a:lstStyle/>
          <a:p>
            <a:r>
              <a:rPr lang="en-US" sz="1600" dirty="0" smtClean="0"/>
              <a:t>WLC1</a:t>
            </a:r>
            <a:endParaRPr lang="en-US" sz="1600" dirty="0"/>
          </a:p>
        </p:txBody>
      </p:sp>
      <p:sp>
        <p:nvSpPr>
          <p:cNvPr id="79" name="TextBox 78"/>
          <p:cNvSpPr txBox="1"/>
          <p:nvPr/>
        </p:nvSpPr>
        <p:spPr bwMode="gray">
          <a:xfrm>
            <a:off x="6276830" y="1599651"/>
            <a:ext cx="1518364" cy="646331"/>
          </a:xfrm>
          <a:prstGeom prst="rect">
            <a:avLst/>
          </a:prstGeom>
          <a:noFill/>
        </p:spPr>
        <p:txBody>
          <a:bodyPr wrap="none" rtlCol="0">
            <a:spAutoFit/>
          </a:bodyPr>
          <a:lstStyle/>
          <a:p>
            <a:pPr algn="ctr"/>
            <a:r>
              <a:rPr lang="en-US" dirty="0" smtClean="0"/>
              <a:t>Internet/Data</a:t>
            </a:r>
            <a:br>
              <a:rPr lang="en-US" dirty="0" smtClean="0"/>
            </a:br>
            <a:r>
              <a:rPr lang="en-US" dirty="0" smtClean="0"/>
              <a:t>Center</a:t>
            </a:r>
          </a:p>
        </p:txBody>
      </p:sp>
      <p:pic>
        <p:nvPicPr>
          <p:cNvPr id="69" name="Picture 68" descr="EX 3200_4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1770152" y="3095519"/>
            <a:ext cx="1820334" cy="352658"/>
          </a:xfrm>
          <a:prstGeom prst="rect">
            <a:avLst/>
          </a:prstGeom>
        </p:spPr>
      </p:pic>
      <p:sp>
        <p:nvSpPr>
          <p:cNvPr id="58" name="Text Box 35"/>
          <p:cNvSpPr txBox="1">
            <a:spLocks noChangeArrowheads="1"/>
          </p:cNvSpPr>
          <p:nvPr/>
        </p:nvSpPr>
        <p:spPr bwMode="gray">
          <a:xfrm>
            <a:off x="5354896" y="3452830"/>
            <a:ext cx="1592580" cy="184666"/>
          </a:xfrm>
          <a:prstGeom prst="rect">
            <a:avLst/>
          </a:prstGeom>
          <a:noFill/>
          <a:ln w="28575" algn="ctr">
            <a:noFill/>
            <a:miter lim="800000"/>
            <a:headEnd/>
            <a:tailEnd/>
          </a:ln>
          <a:effectLst/>
        </p:spPr>
        <p:txBody>
          <a:bodyPr wrap="square" lIns="0" tIns="0" rIns="0" bIns="0">
            <a:spAutoFit/>
          </a:bodyPr>
          <a:lstStyle/>
          <a:p>
            <a:pPr algn="ctr"/>
            <a:r>
              <a:rPr lang="en-US" sz="1200" b="1" dirty="0" smtClean="0"/>
              <a:t>Line card – EX4200</a:t>
            </a:r>
            <a:endParaRPr lang="en-US" sz="1200" dirty="0"/>
          </a:p>
        </p:txBody>
      </p:sp>
      <p:sp>
        <p:nvSpPr>
          <p:cNvPr id="135" name="Oval 134"/>
          <p:cNvSpPr/>
          <p:nvPr/>
        </p:nvSpPr>
        <p:spPr bwMode="gray">
          <a:xfrm>
            <a:off x="3581400" y="2291176"/>
            <a:ext cx="1529811" cy="230556"/>
          </a:xfrm>
          <a:prstGeom prst="ellipse">
            <a:avLst/>
          </a:prstGeom>
          <a:noFill/>
          <a:ln w="28575" cmpd="sng">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3" name="Freeform 152"/>
          <p:cNvSpPr/>
          <p:nvPr/>
        </p:nvSpPr>
        <p:spPr bwMode="gray">
          <a:xfrm>
            <a:off x="1955549" y="3429195"/>
            <a:ext cx="3334254" cy="235640"/>
          </a:xfrm>
          <a:custGeom>
            <a:avLst/>
            <a:gdLst>
              <a:gd name="connsiteX0" fmla="*/ 0 w 3630967"/>
              <a:gd name="connsiteY0" fmla="*/ 0 h 213064"/>
              <a:gd name="connsiteX1" fmla="*/ 0 w 3630967"/>
              <a:gd name="connsiteY1" fmla="*/ 213064 h 213064"/>
              <a:gd name="connsiteX2" fmla="*/ 3630967 w 3630967"/>
              <a:gd name="connsiteY2" fmla="*/ 213064 h 213064"/>
              <a:gd name="connsiteX3" fmla="*/ 3630967 w 3630967"/>
              <a:gd name="connsiteY3" fmla="*/ 8877 h 213064"/>
              <a:gd name="connsiteX4" fmla="*/ 3604334 w 3630967"/>
              <a:gd name="connsiteY4" fmla="*/ 8877 h 213064"/>
              <a:gd name="connsiteX0" fmla="*/ 0 w 3854805"/>
              <a:gd name="connsiteY0" fmla="*/ 57798 h 204187"/>
              <a:gd name="connsiteX1" fmla="*/ 223838 w 3854805"/>
              <a:gd name="connsiteY1" fmla="*/ 204187 h 204187"/>
              <a:gd name="connsiteX2" fmla="*/ 3854805 w 3854805"/>
              <a:gd name="connsiteY2" fmla="*/ 204187 h 204187"/>
              <a:gd name="connsiteX3" fmla="*/ 3854805 w 3854805"/>
              <a:gd name="connsiteY3" fmla="*/ 0 h 204187"/>
              <a:gd name="connsiteX4" fmla="*/ 3828172 w 3854805"/>
              <a:gd name="connsiteY4" fmla="*/ 0 h 204187"/>
              <a:gd name="connsiteX0" fmla="*/ 4762 w 3630967"/>
              <a:gd name="connsiteY0" fmla="*/ 19698 h 204187"/>
              <a:gd name="connsiteX1" fmla="*/ 0 w 3630967"/>
              <a:gd name="connsiteY1" fmla="*/ 204187 h 204187"/>
              <a:gd name="connsiteX2" fmla="*/ 3630967 w 3630967"/>
              <a:gd name="connsiteY2" fmla="*/ 204187 h 204187"/>
              <a:gd name="connsiteX3" fmla="*/ 3630967 w 3630967"/>
              <a:gd name="connsiteY3" fmla="*/ 0 h 204187"/>
              <a:gd name="connsiteX4" fmla="*/ 3604334 w 3630967"/>
              <a:gd name="connsiteY4" fmla="*/ 0 h 204187"/>
              <a:gd name="connsiteX0" fmla="*/ 4762 w 3630967"/>
              <a:gd name="connsiteY0" fmla="*/ 19698 h 204187"/>
              <a:gd name="connsiteX1" fmla="*/ 1711 w 3630967"/>
              <a:gd name="connsiteY1" fmla="*/ 18033 h 204187"/>
              <a:gd name="connsiteX2" fmla="*/ 0 w 3630967"/>
              <a:gd name="connsiteY2" fmla="*/ 204187 h 204187"/>
              <a:gd name="connsiteX3" fmla="*/ 3630967 w 3630967"/>
              <a:gd name="connsiteY3" fmla="*/ 204187 h 204187"/>
              <a:gd name="connsiteX4" fmla="*/ 3630967 w 3630967"/>
              <a:gd name="connsiteY4" fmla="*/ 0 h 204187"/>
              <a:gd name="connsiteX5" fmla="*/ 3604334 w 3630967"/>
              <a:gd name="connsiteY5" fmla="*/ 0 h 20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30967" h="204187">
                <a:moveTo>
                  <a:pt x="4762" y="19698"/>
                </a:moveTo>
                <a:lnTo>
                  <a:pt x="1711" y="18033"/>
                </a:lnTo>
                <a:cubicBezTo>
                  <a:pt x="1141" y="76909"/>
                  <a:pt x="570" y="145311"/>
                  <a:pt x="0" y="204187"/>
                </a:cubicBezTo>
                <a:lnTo>
                  <a:pt x="3630967" y="204187"/>
                </a:lnTo>
                <a:lnTo>
                  <a:pt x="3630967" y="0"/>
                </a:lnTo>
                <a:lnTo>
                  <a:pt x="3604334" y="0"/>
                </a:lnTo>
              </a:path>
            </a:pathLst>
          </a:cu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n w="38100">
                <a:solidFill>
                  <a:schemeClr val="tx1"/>
                </a:solidFill>
              </a:ln>
            </a:endParaRPr>
          </a:p>
        </p:txBody>
      </p:sp>
      <p:cxnSp>
        <p:nvCxnSpPr>
          <p:cNvPr id="155" name="Straight Connector 154"/>
          <p:cNvCxnSpPr/>
          <p:nvPr/>
        </p:nvCxnSpPr>
        <p:spPr bwMode="gray">
          <a:xfrm rot="5400000">
            <a:off x="1589073" y="4022152"/>
            <a:ext cx="548640"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bwMode="gray">
          <a:xfrm rot="5400000">
            <a:off x="4921236" y="3865044"/>
            <a:ext cx="891842" cy="0"/>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pic>
        <p:nvPicPr>
          <p:cNvPr id="60" name="Picture 59" descr="EX 3200_4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5164109" y="3701456"/>
            <a:ext cx="1820334" cy="352658"/>
          </a:xfrm>
          <a:prstGeom prst="rect">
            <a:avLst/>
          </a:prstGeom>
        </p:spPr>
      </p:pic>
      <p:pic>
        <p:nvPicPr>
          <p:cNvPr id="62" name="Picture 61" descr="EX 3200_4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5164109" y="4298462"/>
            <a:ext cx="1820334" cy="352658"/>
          </a:xfrm>
          <a:prstGeom prst="rect">
            <a:avLst/>
          </a:prstGeom>
        </p:spPr>
      </p:pic>
      <p:pic>
        <p:nvPicPr>
          <p:cNvPr id="63" name="Picture 62" descr="EX 3200_4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1770199" y="4307515"/>
            <a:ext cx="1820334" cy="352658"/>
          </a:xfrm>
          <a:prstGeom prst="rect">
            <a:avLst/>
          </a:prstGeom>
        </p:spPr>
      </p:pic>
      <p:pic>
        <p:nvPicPr>
          <p:cNvPr id="66" name="Picture 65" descr="EX 3200_4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1770152" y="3701456"/>
            <a:ext cx="1820334" cy="352658"/>
          </a:xfrm>
          <a:prstGeom prst="rect">
            <a:avLst/>
          </a:prstGeom>
        </p:spPr>
      </p:pic>
      <p:sp>
        <p:nvSpPr>
          <p:cNvPr id="162" name="Oval 161"/>
          <p:cNvSpPr/>
          <p:nvPr/>
        </p:nvSpPr>
        <p:spPr bwMode="gray">
          <a:xfrm>
            <a:off x="2504746" y="3095427"/>
            <a:ext cx="295449" cy="291974"/>
          </a:xfrm>
          <a:prstGeom prst="ellipse">
            <a:avLst/>
          </a:prstGeom>
          <a:solidFill>
            <a:schemeClr val="bg1"/>
          </a:solidFill>
          <a:ln w="28575">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solidFill>
              </a:rPr>
              <a:t>0</a:t>
            </a:r>
            <a:endParaRPr lang="en-US" sz="1600" b="1" dirty="0">
              <a:solidFill>
                <a:schemeClr val="accent1"/>
              </a:solidFill>
            </a:endParaRPr>
          </a:p>
        </p:txBody>
      </p:sp>
      <p:sp>
        <p:nvSpPr>
          <p:cNvPr id="163" name="Oval 162"/>
          <p:cNvSpPr/>
          <p:nvPr/>
        </p:nvSpPr>
        <p:spPr bwMode="gray">
          <a:xfrm>
            <a:off x="2504746" y="3718607"/>
            <a:ext cx="295449" cy="291974"/>
          </a:xfrm>
          <a:prstGeom prst="ellipse">
            <a:avLst/>
          </a:prstGeom>
          <a:solidFill>
            <a:schemeClr val="bg1"/>
          </a:solidFill>
          <a:ln w="28575">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solidFill>
              </a:rPr>
              <a:t>1</a:t>
            </a:r>
            <a:endParaRPr lang="en-US" sz="1600" b="1" dirty="0">
              <a:solidFill>
                <a:schemeClr val="accent1"/>
              </a:solidFill>
            </a:endParaRPr>
          </a:p>
        </p:txBody>
      </p:sp>
      <p:sp>
        <p:nvSpPr>
          <p:cNvPr id="164" name="Oval 163"/>
          <p:cNvSpPr/>
          <p:nvPr/>
        </p:nvSpPr>
        <p:spPr bwMode="gray">
          <a:xfrm>
            <a:off x="2504746" y="4316136"/>
            <a:ext cx="295449" cy="291974"/>
          </a:xfrm>
          <a:prstGeom prst="ellipse">
            <a:avLst/>
          </a:prstGeom>
          <a:solidFill>
            <a:schemeClr val="bg1"/>
          </a:solidFill>
          <a:ln w="28575">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solidFill>
              </a:rPr>
              <a:t>2</a:t>
            </a:r>
            <a:endParaRPr lang="en-US" sz="1600" b="1" dirty="0">
              <a:solidFill>
                <a:schemeClr val="accent1"/>
              </a:solidFill>
            </a:endParaRPr>
          </a:p>
        </p:txBody>
      </p:sp>
      <p:sp>
        <p:nvSpPr>
          <p:cNvPr id="167" name="Oval 166"/>
          <p:cNvSpPr/>
          <p:nvPr/>
        </p:nvSpPr>
        <p:spPr bwMode="gray">
          <a:xfrm>
            <a:off x="5969548" y="3708045"/>
            <a:ext cx="295449" cy="291974"/>
          </a:xfrm>
          <a:prstGeom prst="ellipse">
            <a:avLst/>
          </a:prstGeom>
          <a:solidFill>
            <a:schemeClr val="bg1"/>
          </a:solidFill>
          <a:ln w="28575">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solidFill>
              </a:rPr>
              <a:t>4</a:t>
            </a:r>
            <a:endParaRPr lang="en-US" sz="1600" b="1" dirty="0">
              <a:solidFill>
                <a:schemeClr val="accent1"/>
              </a:solidFill>
            </a:endParaRPr>
          </a:p>
        </p:txBody>
      </p:sp>
      <p:sp>
        <p:nvSpPr>
          <p:cNvPr id="168" name="Oval 167"/>
          <p:cNvSpPr/>
          <p:nvPr/>
        </p:nvSpPr>
        <p:spPr bwMode="gray">
          <a:xfrm>
            <a:off x="5969548" y="4305574"/>
            <a:ext cx="295449" cy="291974"/>
          </a:xfrm>
          <a:prstGeom prst="ellipse">
            <a:avLst/>
          </a:prstGeom>
          <a:solidFill>
            <a:schemeClr val="bg1"/>
          </a:solidFill>
          <a:ln w="28575">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solidFill>
              </a:rPr>
              <a:t>3</a:t>
            </a:r>
            <a:endParaRPr lang="en-US" sz="1600" b="1" dirty="0">
              <a:solidFill>
                <a:schemeClr val="accent1"/>
              </a:solidFill>
            </a:endParaRPr>
          </a:p>
        </p:txBody>
      </p:sp>
      <p:grpSp>
        <p:nvGrpSpPr>
          <p:cNvPr id="3" name="Group 202"/>
          <p:cNvGrpSpPr/>
          <p:nvPr/>
        </p:nvGrpSpPr>
        <p:grpSpPr bwMode="gray">
          <a:xfrm>
            <a:off x="5863878" y="4958811"/>
            <a:ext cx="2434629" cy="484457"/>
            <a:chOff x="-1123953" y="-1"/>
            <a:chExt cx="1995134" cy="531947"/>
          </a:xfrm>
        </p:grpSpPr>
        <p:sp>
          <p:nvSpPr>
            <p:cNvPr id="176" name="Rounded Rectangle 175"/>
            <p:cNvSpPr/>
            <p:nvPr/>
          </p:nvSpPr>
          <p:spPr bwMode="gray">
            <a:xfrm flipH="1">
              <a:off x="-1123953" y="-1"/>
              <a:ext cx="1995134" cy="531947"/>
            </a:xfrm>
            <a:prstGeom prst="roundRect">
              <a:avLst/>
            </a:prstGeom>
            <a:gradFill>
              <a:gsLst>
                <a:gs pos="50000">
                  <a:srgbClr val="5D87A1">
                    <a:alpha val="90000"/>
                  </a:srgbClr>
                </a:gs>
                <a:gs pos="100000">
                  <a:srgbClr val="2F5376">
                    <a:alpha val="90000"/>
                  </a:srgbClr>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pPr marL="1588" lvl="1" indent="-1588">
                <a:lnSpc>
                  <a:spcPct val="90000"/>
                </a:lnSpc>
              </a:pPr>
              <a:endParaRPr lang="en-US" sz="2400" dirty="0" smtClean="0"/>
            </a:p>
          </p:txBody>
        </p:sp>
        <p:sp>
          <p:nvSpPr>
            <p:cNvPr id="177" name="Content Placeholder 2"/>
            <p:cNvSpPr txBox="1">
              <a:spLocks/>
            </p:cNvSpPr>
            <p:nvPr/>
          </p:nvSpPr>
          <p:spPr bwMode="gray">
            <a:xfrm>
              <a:off x="-1002099" y="111415"/>
              <a:ext cx="1771759" cy="304152"/>
            </a:xfrm>
            <a:prstGeom prst="rect">
              <a:avLst/>
            </a:prstGeom>
            <a:noFill/>
          </p:spPr>
          <p:txBody>
            <a:bodyPr wrap="square" lIns="0" rIns="0">
              <a:spAutoFit/>
            </a:bodyPr>
            <a:lstStyle/>
            <a:p>
              <a:pPr algn="ctr"/>
              <a:r>
                <a:rPr lang="en-US" sz="1200" b="1" dirty="0" smtClean="0">
                  <a:solidFill>
                    <a:schemeClr val="bg1"/>
                  </a:solidFill>
                </a:rPr>
                <a:t>Normal traffic flow</a:t>
              </a:r>
              <a:endParaRPr lang="en-US" sz="1200" b="1" dirty="0">
                <a:solidFill>
                  <a:schemeClr val="bg1"/>
                </a:solidFill>
              </a:endParaRPr>
            </a:p>
          </p:txBody>
        </p:sp>
      </p:grpSp>
      <p:pic>
        <p:nvPicPr>
          <p:cNvPr id="64" name="Picture 63" descr="EX 3200_48.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5164109" y="3090756"/>
            <a:ext cx="1820334" cy="352658"/>
          </a:xfrm>
          <a:prstGeom prst="rect">
            <a:avLst/>
          </a:prstGeom>
        </p:spPr>
      </p:pic>
      <p:sp>
        <p:nvSpPr>
          <p:cNvPr id="166" name="Oval 165"/>
          <p:cNvSpPr/>
          <p:nvPr/>
        </p:nvSpPr>
        <p:spPr bwMode="gray">
          <a:xfrm>
            <a:off x="5969548" y="3084865"/>
            <a:ext cx="295449" cy="291974"/>
          </a:xfrm>
          <a:prstGeom prst="ellipse">
            <a:avLst/>
          </a:prstGeom>
          <a:solidFill>
            <a:schemeClr val="bg1"/>
          </a:solidFill>
          <a:ln w="28575">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solidFill>
              </a:rPr>
              <a:t>5</a:t>
            </a:r>
            <a:endParaRPr lang="en-US" sz="1600" b="1" dirty="0">
              <a:solidFill>
                <a:schemeClr val="accent1"/>
              </a:solidFill>
            </a:endParaRPr>
          </a:p>
        </p:txBody>
      </p:sp>
      <p:sp>
        <p:nvSpPr>
          <p:cNvPr id="84" name="TextBox 83"/>
          <p:cNvSpPr txBox="1"/>
          <p:nvPr/>
        </p:nvSpPr>
        <p:spPr bwMode="gray">
          <a:xfrm>
            <a:off x="7205752" y="3933822"/>
            <a:ext cx="951744" cy="338554"/>
          </a:xfrm>
          <a:prstGeom prst="rect">
            <a:avLst/>
          </a:prstGeom>
          <a:noFill/>
        </p:spPr>
        <p:txBody>
          <a:bodyPr wrap="square" rtlCol="0">
            <a:spAutoFit/>
          </a:bodyPr>
          <a:lstStyle/>
          <a:p>
            <a:pPr algn="ctr"/>
            <a:r>
              <a:rPr lang="en-US" sz="1600" dirty="0" smtClean="0"/>
              <a:t>AP1</a:t>
            </a:r>
            <a:endParaRPr lang="en-US" sz="1600" dirty="0"/>
          </a:p>
        </p:txBody>
      </p:sp>
      <p:cxnSp>
        <p:nvCxnSpPr>
          <p:cNvPr id="97" name="Straight Connector 96"/>
          <p:cNvCxnSpPr/>
          <p:nvPr/>
        </p:nvCxnSpPr>
        <p:spPr bwMode="gray">
          <a:xfrm>
            <a:off x="6984443" y="4480145"/>
            <a:ext cx="649734"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bwMode="gray">
          <a:xfrm flipH="1">
            <a:off x="7929384" y="3778737"/>
            <a:ext cx="282756" cy="537399"/>
          </a:xfrm>
          <a:prstGeom prst="straightConnector1">
            <a:avLst/>
          </a:prstGeom>
          <a:ln cap="rnd">
            <a:solidFill>
              <a:schemeClr val="bg2"/>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05" name="Straight Arrow Connector 104"/>
          <p:cNvCxnSpPr/>
          <p:nvPr/>
        </p:nvCxnSpPr>
        <p:spPr bwMode="gray">
          <a:xfrm rot="16200000" flipV="1">
            <a:off x="6622559" y="3852703"/>
            <a:ext cx="1189609" cy="0"/>
          </a:xfrm>
          <a:prstGeom prst="straightConnector1">
            <a:avLst/>
          </a:prstGeom>
          <a:ln cap="rnd">
            <a:solidFill>
              <a:schemeClr val="bg2"/>
            </a:solidFill>
            <a:prstDash val="sysDot"/>
            <a:tailEnd type="none" w="lg" len="lg"/>
          </a:ln>
        </p:spPr>
        <p:style>
          <a:lnRef idx="2">
            <a:schemeClr val="accent1">
              <a:shade val="50000"/>
            </a:schemeClr>
          </a:lnRef>
          <a:fillRef idx="1">
            <a:schemeClr val="accent1"/>
          </a:fillRef>
          <a:effectRef idx="0">
            <a:schemeClr val="accent1"/>
          </a:effectRef>
          <a:fontRef idx="minor">
            <a:schemeClr val="lt1"/>
          </a:fontRef>
        </p:style>
      </p:cxnSp>
      <p:cxnSp>
        <p:nvCxnSpPr>
          <p:cNvPr id="109" name="Straight Arrow Connector 108"/>
          <p:cNvCxnSpPr/>
          <p:nvPr/>
        </p:nvCxnSpPr>
        <p:spPr bwMode="gray">
          <a:xfrm flipH="1">
            <a:off x="6989086" y="3257405"/>
            <a:ext cx="236723" cy="0"/>
          </a:xfrm>
          <a:prstGeom prst="straightConnector1">
            <a:avLst/>
          </a:prstGeom>
          <a:ln>
            <a:solidFill>
              <a:schemeClr val="bg2"/>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13" name="Straight Arrow Connector 112"/>
          <p:cNvCxnSpPr/>
          <p:nvPr/>
        </p:nvCxnSpPr>
        <p:spPr bwMode="gray">
          <a:xfrm rot="5400000" flipH="1" flipV="1">
            <a:off x="3312996" y="2273239"/>
            <a:ext cx="984354" cy="663642"/>
          </a:xfrm>
          <a:prstGeom prst="straightConnector1">
            <a:avLst/>
          </a:prstGeom>
          <a:ln cap="rnd">
            <a:solidFill>
              <a:schemeClr val="bg2"/>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19" name="Straight Arrow Connector 118"/>
          <p:cNvCxnSpPr/>
          <p:nvPr/>
        </p:nvCxnSpPr>
        <p:spPr bwMode="gray">
          <a:xfrm flipH="1" flipV="1">
            <a:off x="3590486" y="3267085"/>
            <a:ext cx="1573623" cy="4763"/>
          </a:xfrm>
          <a:prstGeom prst="straightConnector1">
            <a:avLst/>
          </a:prstGeom>
          <a:ln cap="rnd">
            <a:solidFill>
              <a:schemeClr val="bg2"/>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cxnSp>
      <p:grpSp>
        <p:nvGrpSpPr>
          <p:cNvPr id="4" name="Group 202"/>
          <p:cNvGrpSpPr/>
          <p:nvPr/>
        </p:nvGrpSpPr>
        <p:grpSpPr bwMode="gray">
          <a:xfrm>
            <a:off x="878889" y="5075700"/>
            <a:ext cx="2139519" cy="818002"/>
            <a:chOff x="-1123952" y="-1"/>
            <a:chExt cx="1995134" cy="898188"/>
          </a:xfrm>
        </p:grpSpPr>
        <p:sp>
          <p:nvSpPr>
            <p:cNvPr id="125" name="Rounded Rectangle 124"/>
            <p:cNvSpPr/>
            <p:nvPr/>
          </p:nvSpPr>
          <p:spPr bwMode="gray">
            <a:xfrm flipH="1">
              <a:off x="-1123952" y="-1"/>
              <a:ext cx="1995134" cy="898188"/>
            </a:xfrm>
            <a:prstGeom prst="roundRect">
              <a:avLst/>
            </a:prstGeom>
            <a:gradFill>
              <a:gsLst>
                <a:gs pos="50000">
                  <a:srgbClr val="5D87A1">
                    <a:alpha val="90000"/>
                  </a:srgbClr>
                </a:gs>
                <a:gs pos="100000">
                  <a:srgbClr val="2F5376">
                    <a:alpha val="90000"/>
                  </a:srgbClr>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pPr marL="1588" lvl="1" indent="-1588">
                <a:lnSpc>
                  <a:spcPct val="90000"/>
                </a:lnSpc>
              </a:pPr>
              <a:endParaRPr lang="en-US" sz="2400" dirty="0" smtClean="0"/>
            </a:p>
          </p:txBody>
        </p:sp>
        <p:sp>
          <p:nvSpPr>
            <p:cNvPr id="126" name="Content Placeholder 2"/>
            <p:cNvSpPr txBox="1">
              <a:spLocks/>
            </p:cNvSpPr>
            <p:nvPr/>
          </p:nvSpPr>
          <p:spPr bwMode="gray">
            <a:xfrm>
              <a:off x="-1002099" y="111415"/>
              <a:ext cx="1771759" cy="709689"/>
            </a:xfrm>
            <a:prstGeom prst="rect">
              <a:avLst/>
            </a:prstGeom>
            <a:noFill/>
          </p:spPr>
          <p:txBody>
            <a:bodyPr wrap="square" lIns="0" rIns="0">
              <a:spAutoFit/>
            </a:bodyPr>
            <a:lstStyle/>
            <a:p>
              <a:pPr algn="ctr"/>
              <a:r>
                <a:rPr lang="en-US" sz="1200" b="1" dirty="0" smtClean="0">
                  <a:solidFill>
                    <a:schemeClr val="bg1"/>
                  </a:solidFill>
                </a:rPr>
                <a:t>EX-SW4 fails and EX-SW5 and EX-SW3 detect VC port to EX-SW4 is down</a:t>
              </a:r>
              <a:endParaRPr lang="en-US" sz="1200" b="1" dirty="0">
                <a:solidFill>
                  <a:schemeClr val="bg1"/>
                </a:solidFill>
              </a:endParaRPr>
            </a:p>
          </p:txBody>
        </p:sp>
      </p:grpSp>
      <p:grpSp>
        <p:nvGrpSpPr>
          <p:cNvPr id="5" name="Group 202"/>
          <p:cNvGrpSpPr/>
          <p:nvPr/>
        </p:nvGrpSpPr>
        <p:grpSpPr bwMode="gray">
          <a:xfrm>
            <a:off x="6131688" y="1506875"/>
            <a:ext cx="2434629" cy="756929"/>
            <a:chOff x="-1123952" y="-1"/>
            <a:chExt cx="1995134" cy="898188"/>
          </a:xfrm>
        </p:grpSpPr>
        <p:sp>
          <p:nvSpPr>
            <p:cNvPr id="132" name="Rounded Rectangle 131"/>
            <p:cNvSpPr/>
            <p:nvPr/>
          </p:nvSpPr>
          <p:spPr bwMode="gray">
            <a:xfrm flipH="1">
              <a:off x="-1123952" y="-1"/>
              <a:ext cx="1995134" cy="898188"/>
            </a:xfrm>
            <a:prstGeom prst="roundRect">
              <a:avLst/>
            </a:prstGeom>
            <a:gradFill>
              <a:gsLst>
                <a:gs pos="50000">
                  <a:srgbClr val="5D87A1">
                    <a:alpha val="90000"/>
                  </a:srgbClr>
                </a:gs>
                <a:gs pos="100000">
                  <a:srgbClr val="2F5376">
                    <a:alpha val="90000"/>
                  </a:srgbClr>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pPr marL="1588" lvl="1" indent="-1588">
                <a:lnSpc>
                  <a:spcPct val="90000"/>
                </a:lnSpc>
              </a:pPr>
              <a:endParaRPr lang="en-US" sz="2400" dirty="0" smtClean="0"/>
            </a:p>
          </p:txBody>
        </p:sp>
        <p:sp>
          <p:nvSpPr>
            <p:cNvPr id="133" name="Content Placeholder 2"/>
            <p:cNvSpPr txBox="1">
              <a:spLocks/>
            </p:cNvSpPr>
            <p:nvPr/>
          </p:nvSpPr>
          <p:spPr bwMode="gray">
            <a:xfrm>
              <a:off x="-1002099" y="142122"/>
              <a:ext cx="1771759" cy="620864"/>
            </a:xfrm>
            <a:prstGeom prst="rect">
              <a:avLst/>
            </a:prstGeom>
            <a:noFill/>
          </p:spPr>
          <p:txBody>
            <a:bodyPr wrap="square" lIns="0" rIns="0">
              <a:spAutoFit/>
            </a:bodyPr>
            <a:lstStyle/>
            <a:p>
              <a:pPr algn="ctr"/>
              <a:r>
                <a:rPr lang="en-US" sz="1400" b="1" dirty="0" smtClean="0">
                  <a:solidFill>
                    <a:schemeClr val="bg1"/>
                  </a:solidFill>
                </a:rPr>
                <a:t>EX-SW3 immediately switches to backup path</a:t>
              </a:r>
              <a:endParaRPr lang="en-US" sz="1400" b="1" dirty="0">
                <a:solidFill>
                  <a:schemeClr val="bg1"/>
                </a:solidFill>
              </a:endParaRPr>
            </a:p>
          </p:txBody>
        </p:sp>
      </p:grpSp>
      <p:sp>
        <p:nvSpPr>
          <p:cNvPr id="130" name="Explosion 2 129"/>
          <p:cNvSpPr/>
          <p:nvPr/>
        </p:nvSpPr>
        <p:spPr bwMode="gray">
          <a:xfrm>
            <a:off x="325825" y="1139652"/>
            <a:ext cx="2361460" cy="1420427"/>
          </a:xfrm>
          <a:prstGeom prst="star16">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38100" prstMaterial="matte">
            <a:bevelT w="44450" h="4445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wrap="none" lIns="0" tIns="0" rIns="91440" bIns="182880" rtlCol="0" anchor="ctr"/>
          <a:lstStyle/>
          <a:p>
            <a:pPr algn="ctr"/>
            <a:r>
              <a:rPr lang="en-US" sz="1500" b="1" dirty="0" smtClean="0"/>
              <a:t>FAIL OVER</a:t>
            </a:r>
            <a:br>
              <a:rPr lang="en-US" sz="1500" b="1" dirty="0" smtClean="0"/>
            </a:br>
            <a:r>
              <a:rPr lang="en-US" sz="1500" b="1" dirty="0" smtClean="0"/>
              <a:t>On WLC IN 150</a:t>
            </a:r>
            <a:br>
              <a:rPr lang="en-US" sz="1500" b="1" dirty="0" smtClean="0"/>
            </a:br>
            <a:r>
              <a:rPr lang="en-US" sz="1500" b="1" dirty="0" smtClean="0"/>
              <a:t>MILLISECONDS!</a:t>
            </a:r>
            <a:endParaRPr lang="en-US" sz="1500" b="1" dirty="0"/>
          </a:p>
        </p:txBody>
      </p:sp>
      <p:cxnSp>
        <p:nvCxnSpPr>
          <p:cNvPr id="141" name="Straight Arrow Connector 140"/>
          <p:cNvCxnSpPr/>
          <p:nvPr/>
        </p:nvCxnSpPr>
        <p:spPr bwMode="gray">
          <a:xfrm>
            <a:off x="3658135" y="4850942"/>
            <a:ext cx="3565409" cy="0"/>
          </a:xfrm>
          <a:prstGeom prst="straightConnector1">
            <a:avLst/>
          </a:prstGeom>
          <a:ln cap="rnd">
            <a:solidFill>
              <a:schemeClr val="bg2"/>
            </a:solidFill>
            <a:prstDash val="sysDot"/>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143" name="Straight Arrow Connector 142"/>
          <p:cNvCxnSpPr/>
          <p:nvPr/>
        </p:nvCxnSpPr>
        <p:spPr bwMode="gray">
          <a:xfrm rot="16200000" flipV="1">
            <a:off x="2850008" y="4062449"/>
            <a:ext cx="1545336" cy="0"/>
          </a:xfrm>
          <a:prstGeom prst="straightConnector1">
            <a:avLst/>
          </a:prstGeom>
          <a:ln cap="rnd">
            <a:solidFill>
              <a:schemeClr val="bg2"/>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cxnSp>
      <p:sp>
        <p:nvSpPr>
          <p:cNvPr id="74" name="Oval 73"/>
          <p:cNvSpPr/>
          <p:nvPr/>
        </p:nvSpPr>
        <p:spPr bwMode="gray">
          <a:xfrm>
            <a:off x="5873597" y="3661659"/>
            <a:ext cx="506930" cy="50693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4000" dirty="0" smtClean="0">
                <a:effectLst>
                  <a:outerShdw blurRad="50800" dist="38100" dir="2700000" algn="tl" rotWithShape="0">
                    <a:prstClr val="black">
                      <a:alpha val="40000"/>
                    </a:prstClr>
                  </a:outerShdw>
                </a:effectLst>
                <a:sym typeface="Wingdings 2"/>
              </a:rPr>
              <a:t></a:t>
            </a:r>
            <a:endParaRPr lang="en-US" sz="4000" dirty="0">
              <a:effectLst>
                <a:outerShdw blurRad="50800" dist="38100" dir="2700000" algn="tl" rotWithShape="0">
                  <a:prstClr val="black">
                    <a:alpha val="40000"/>
                  </a:prstClr>
                </a:outerShdw>
              </a:effectLst>
            </a:endParaRPr>
          </a:p>
        </p:txBody>
      </p:sp>
      <p:grpSp>
        <p:nvGrpSpPr>
          <p:cNvPr id="6" name="Group 202"/>
          <p:cNvGrpSpPr/>
          <p:nvPr/>
        </p:nvGrpSpPr>
        <p:grpSpPr bwMode="gray">
          <a:xfrm>
            <a:off x="3658134" y="3480460"/>
            <a:ext cx="2434629" cy="487691"/>
            <a:chOff x="-1123953" y="-1"/>
            <a:chExt cx="1995134" cy="535498"/>
          </a:xfrm>
        </p:grpSpPr>
        <p:sp>
          <p:nvSpPr>
            <p:cNvPr id="139" name="Rounded Rectangle 138"/>
            <p:cNvSpPr/>
            <p:nvPr/>
          </p:nvSpPr>
          <p:spPr bwMode="gray">
            <a:xfrm flipH="1">
              <a:off x="-1123953" y="-1"/>
              <a:ext cx="1995134" cy="535498"/>
            </a:xfrm>
            <a:prstGeom prst="roundRect">
              <a:avLst/>
            </a:prstGeom>
            <a:gradFill>
              <a:gsLst>
                <a:gs pos="50000">
                  <a:srgbClr val="5D87A1">
                    <a:alpha val="90000"/>
                  </a:srgbClr>
                </a:gs>
                <a:gs pos="100000">
                  <a:srgbClr val="2F5376">
                    <a:alpha val="90000"/>
                  </a:srgbClr>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05840" rtlCol="0" anchor="ctr"/>
            <a:lstStyle/>
            <a:p>
              <a:pPr marL="1588" lvl="1" indent="-1588">
                <a:lnSpc>
                  <a:spcPct val="90000"/>
                </a:lnSpc>
              </a:pPr>
              <a:endParaRPr lang="en-US" sz="2400" dirty="0" smtClean="0"/>
            </a:p>
          </p:txBody>
        </p:sp>
        <p:sp>
          <p:nvSpPr>
            <p:cNvPr id="140" name="Content Placeholder 2"/>
            <p:cNvSpPr txBox="1">
              <a:spLocks/>
            </p:cNvSpPr>
            <p:nvPr/>
          </p:nvSpPr>
          <p:spPr bwMode="gray">
            <a:xfrm>
              <a:off x="-1016237" y="111415"/>
              <a:ext cx="1771759" cy="304152"/>
            </a:xfrm>
            <a:prstGeom prst="rect">
              <a:avLst/>
            </a:prstGeom>
            <a:noFill/>
          </p:spPr>
          <p:txBody>
            <a:bodyPr wrap="square" lIns="0" rIns="0">
              <a:spAutoFit/>
            </a:bodyPr>
            <a:lstStyle/>
            <a:p>
              <a:pPr algn="ctr"/>
              <a:r>
                <a:rPr lang="en-US" sz="1200" b="1" dirty="0" smtClean="0">
                  <a:solidFill>
                    <a:schemeClr val="bg1"/>
                  </a:solidFill>
                </a:rPr>
                <a:t>All traffic is re-routed</a:t>
              </a:r>
              <a:endParaRPr lang="en-US" sz="1200" b="1" dirty="0">
                <a:solidFill>
                  <a:schemeClr val="bg1"/>
                </a:solidFill>
              </a:endParaRPr>
            </a:p>
          </p:txBody>
        </p:sp>
      </p:grpSp>
      <p:pic>
        <p:nvPicPr>
          <p:cNvPr id="90" name="man" descr="AJ2.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8227008" y="3198809"/>
            <a:ext cx="521562" cy="1636308"/>
          </a:xfrm>
          <a:prstGeom prst="rect">
            <a:avLst/>
          </a:prstGeom>
          <a:noFill/>
          <a:ln>
            <a:noFill/>
          </a:ln>
        </p:spPr>
      </p:pic>
      <p:sp>
        <p:nvSpPr>
          <p:cNvPr id="82" name="Line 18"/>
          <p:cNvSpPr>
            <a:spLocks noChangeShapeType="1"/>
          </p:cNvSpPr>
          <p:nvPr/>
        </p:nvSpPr>
        <p:spPr bwMode="gray">
          <a:xfrm flipH="1">
            <a:off x="6984442" y="3861784"/>
            <a:ext cx="783981" cy="0"/>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pic>
        <p:nvPicPr>
          <p:cNvPr id="87" name="Picture 86" descr="wlc8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7054244" y="2823971"/>
            <a:ext cx="1488717" cy="210172"/>
          </a:xfrm>
          <a:prstGeom prst="rect">
            <a:avLst/>
          </a:prstGeom>
        </p:spPr>
      </p:pic>
      <p:sp>
        <p:nvSpPr>
          <p:cNvPr id="91" name="Line 18"/>
          <p:cNvSpPr>
            <a:spLocks noChangeShapeType="1"/>
          </p:cNvSpPr>
          <p:nvPr/>
        </p:nvSpPr>
        <p:spPr bwMode="gray">
          <a:xfrm rot="16200000" flipH="1">
            <a:off x="7333890" y="3460436"/>
            <a:ext cx="837263" cy="0"/>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sp>
        <p:nvSpPr>
          <p:cNvPr id="92" name="Line 18"/>
          <p:cNvSpPr>
            <a:spLocks noChangeShapeType="1"/>
          </p:cNvSpPr>
          <p:nvPr/>
        </p:nvSpPr>
        <p:spPr bwMode="gray">
          <a:xfrm flipH="1">
            <a:off x="1009458" y="3867664"/>
            <a:ext cx="783981" cy="0"/>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sp>
        <p:nvSpPr>
          <p:cNvPr id="93" name="Line 18"/>
          <p:cNvSpPr>
            <a:spLocks noChangeShapeType="1"/>
          </p:cNvSpPr>
          <p:nvPr/>
        </p:nvSpPr>
        <p:spPr bwMode="gray">
          <a:xfrm rot="16200000" flipH="1">
            <a:off x="590572" y="3429475"/>
            <a:ext cx="863242" cy="0"/>
          </a:xfrm>
          <a:prstGeom prst="line">
            <a:avLst/>
          </a:prstGeom>
          <a:noFill/>
          <a:ln w="38100">
            <a:solidFill>
              <a:schemeClr val="accent6">
                <a:lumMod val="75000"/>
              </a:schemeClr>
            </a:solidFill>
            <a:round/>
            <a:headEnd/>
            <a:tailEnd/>
          </a:ln>
          <a:effectLst/>
        </p:spPr>
        <p:txBody>
          <a:bodyPr wrap="square" lIns="0" tIns="0" rIns="0" bIns="0" anchor="ctr">
            <a:spAutoFit/>
          </a:bodyPr>
          <a:lstStyle/>
          <a:p>
            <a:endParaRPr lang="en-US" dirty="0"/>
          </a:p>
        </p:txBody>
      </p:sp>
      <p:pic>
        <p:nvPicPr>
          <p:cNvPr id="94" name="Picture 93" descr="wlc8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304722" y="2787679"/>
            <a:ext cx="1488717" cy="210172"/>
          </a:xfrm>
          <a:prstGeom prst="rect">
            <a:avLst/>
          </a:prstGeom>
        </p:spPr>
      </p:pic>
      <p:cxnSp>
        <p:nvCxnSpPr>
          <p:cNvPr id="95" name="Straight Arrow Connector 94"/>
          <p:cNvCxnSpPr/>
          <p:nvPr/>
        </p:nvCxnSpPr>
        <p:spPr bwMode="gray">
          <a:xfrm flipV="1">
            <a:off x="3590533" y="3286381"/>
            <a:ext cx="1573623" cy="4763"/>
          </a:xfrm>
          <a:prstGeom prst="straightConnector1">
            <a:avLst/>
          </a:prstGeom>
          <a:ln cap="rnd">
            <a:solidFill>
              <a:schemeClr val="bg2"/>
            </a:solidFill>
            <a:prstDash val="sysDot"/>
            <a:tailEnd type="triangle" w="med" len="med"/>
          </a:ln>
        </p:spPr>
        <p:style>
          <a:lnRef idx="2">
            <a:schemeClr val="accent1">
              <a:shade val="50000"/>
            </a:schemeClr>
          </a:lnRef>
          <a:fillRef idx="1">
            <a:schemeClr val="accent1"/>
          </a:fillRef>
          <a:effectRef idx="0">
            <a:schemeClr val="accent1"/>
          </a:effectRef>
          <a:fontRef idx="minor">
            <a:schemeClr val="lt1"/>
          </a:fontRef>
        </p:style>
      </p:cxnSp>
      <p:pic>
        <p:nvPicPr>
          <p:cNvPr id="86" name="Picture 85" descr="wla422-432-522.png"/>
          <p:cNvPicPr>
            <a:picLocks noChangeAspect="1"/>
          </p:cNvPicPr>
          <p:nvPr/>
        </p:nvPicPr>
        <p:blipFill>
          <a:blip r:embed="rId8" cstate="print"/>
          <a:stretch>
            <a:fillRect/>
          </a:stretch>
        </p:blipFill>
        <p:spPr bwMode="gray">
          <a:xfrm>
            <a:off x="7497711" y="4185596"/>
            <a:ext cx="494690" cy="544370"/>
          </a:xfrm>
          <a:prstGeom prst="rect">
            <a:avLst/>
          </a:prstGeom>
        </p:spPr>
      </p:pic>
    </p:spTree>
    <p:extLst>
      <p:ext uri="{BB962C8B-B14F-4D97-AF65-F5344CB8AC3E}">
        <p14:creationId xmlns:p14="http://schemas.microsoft.com/office/powerpoint/2010/main" val="160601950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0.70"/>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101"/>
                                        </p:tgtEl>
                                        <p:attrNameLst>
                                          <p:attrName>style.visibility</p:attrName>
                                        </p:attrNameLst>
                                      </p:cBhvr>
                                      <p:to>
                                        <p:strVal val="visible"/>
                                      </p:to>
                                    </p:set>
                                    <p:anim calcmode="lin" valueType="num">
                                      <p:cBhvr>
                                        <p:cTn id="12" dur="1000" fill="hold"/>
                                        <p:tgtEl>
                                          <p:spTgt spid="101"/>
                                        </p:tgtEl>
                                        <p:attrNameLst>
                                          <p:attrName>ppt_w</p:attrName>
                                        </p:attrNameLst>
                                      </p:cBhvr>
                                      <p:tavLst>
                                        <p:tav tm="0">
                                          <p:val>
                                            <p:strVal val="#ppt_w*0.70"/>
                                          </p:val>
                                        </p:tav>
                                        <p:tav tm="100000">
                                          <p:val>
                                            <p:strVal val="#ppt_w"/>
                                          </p:val>
                                        </p:tav>
                                      </p:tavLst>
                                    </p:anim>
                                    <p:anim calcmode="lin" valueType="num">
                                      <p:cBhvr>
                                        <p:cTn id="13" dur="1000" fill="hold"/>
                                        <p:tgtEl>
                                          <p:spTgt spid="101"/>
                                        </p:tgtEl>
                                        <p:attrNameLst>
                                          <p:attrName>ppt_h</p:attrName>
                                        </p:attrNameLst>
                                      </p:cBhvr>
                                      <p:tavLst>
                                        <p:tav tm="0">
                                          <p:val>
                                            <p:strVal val="#ppt_h"/>
                                          </p:val>
                                        </p:tav>
                                        <p:tav tm="100000">
                                          <p:val>
                                            <p:strVal val="#ppt_h"/>
                                          </p:val>
                                        </p:tav>
                                      </p:tavLst>
                                    </p:anim>
                                    <p:animEffect transition="in" filter="fade">
                                      <p:cBhvr>
                                        <p:cTn id="14" dur="1000"/>
                                        <p:tgtEl>
                                          <p:spTgt spid="101"/>
                                        </p:tgtEl>
                                      </p:cBhvr>
                                    </p:animEffect>
                                  </p:childTnLst>
                                </p:cTn>
                              </p:par>
                              <p:par>
                                <p:cTn id="15" presetID="3" presetClass="emph" presetSubtype="2" fill="hold" grpId="0" nodeType="withEffect">
                                  <p:stCondLst>
                                    <p:cond delay="0"/>
                                  </p:stCondLst>
                                  <p:childTnLst>
                                    <p:animClr clrSpc="rgb" dir="cw">
                                      <p:cBhvr override="childStyle">
                                        <p:cTn id="16" dur="1000" fill="hold"/>
                                        <p:tgtEl>
                                          <p:spTgt spid="59"/>
                                        </p:tgtEl>
                                        <p:attrNameLst>
                                          <p:attrName>style.color</p:attrName>
                                        </p:attrNameLst>
                                      </p:cBhvr>
                                      <p:to>
                                        <a:schemeClr val="bg1"/>
                                      </p:to>
                                    </p:animClr>
                                  </p:childTnLst>
                                </p:cTn>
                              </p:par>
                              <p:par>
                                <p:cTn id="17" presetID="3" presetClass="emph" presetSubtype="2" fill="hold" grpId="0" nodeType="withEffect">
                                  <p:stCondLst>
                                    <p:cond delay="0"/>
                                  </p:stCondLst>
                                  <p:childTnLst>
                                    <p:animClr clrSpc="rgb" dir="cw">
                                      <p:cBhvr override="childStyle">
                                        <p:cTn id="18" dur="1000" fill="hold"/>
                                        <p:tgtEl>
                                          <p:spTgt spid="47"/>
                                        </p:tgtEl>
                                        <p:attrNameLst>
                                          <p:attrName>style.color</p:attrName>
                                        </p:attrNameLst>
                                      </p:cBhvr>
                                      <p:to>
                                        <a:schemeClr val="bg1"/>
                                      </p:to>
                                    </p:animClr>
                                  </p:childTnLst>
                                </p:cTn>
                              </p:par>
                              <p:par>
                                <p:cTn id="19" presetID="3" presetClass="emph" presetSubtype="2" fill="hold" grpId="0" nodeType="withEffect">
                                  <p:stCondLst>
                                    <p:cond delay="0"/>
                                  </p:stCondLst>
                                  <p:childTnLst>
                                    <p:animClr clrSpc="rgb" dir="cw">
                                      <p:cBhvr override="childStyle">
                                        <p:cTn id="20" dur="1000" fill="hold"/>
                                        <p:tgtEl>
                                          <p:spTgt spid="56"/>
                                        </p:tgtEl>
                                        <p:attrNameLst>
                                          <p:attrName>style.color</p:attrName>
                                        </p:attrNameLst>
                                      </p:cBhvr>
                                      <p:to>
                                        <a:schemeClr val="bg1"/>
                                      </p:to>
                                    </p:animClr>
                                  </p:childTnLst>
                                </p:cTn>
                              </p:par>
                              <p:par>
                                <p:cTn id="21" presetID="3" presetClass="emph" presetSubtype="2" fill="hold" grpId="1" nodeType="withEffect">
                                  <p:stCondLst>
                                    <p:cond delay="0"/>
                                  </p:stCondLst>
                                  <p:childTnLst>
                                    <p:animClr clrSpc="rgb" dir="cw">
                                      <p:cBhvr override="childStyle">
                                        <p:cTn id="22" dur="1000" fill="hold"/>
                                        <p:tgtEl>
                                          <p:spTgt spid="57"/>
                                        </p:tgtEl>
                                        <p:attrNameLst>
                                          <p:attrName>style.color</p:attrName>
                                        </p:attrNameLst>
                                      </p:cBhvr>
                                      <p:to>
                                        <a:schemeClr val="bg1"/>
                                      </p:to>
                                    </p:animClr>
                                  </p:childTnLst>
                                </p:cTn>
                              </p:par>
                              <p:par>
                                <p:cTn id="23" presetID="3" presetClass="emph" presetSubtype="2" fill="hold" grpId="1" nodeType="withEffect">
                                  <p:stCondLst>
                                    <p:cond delay="0"/>
                                  </p:stCondLst>
                                  <p:childTnLst>
                                    <p:animClr clrSpc="rgb" dir="cw">
                                      <p:cBhvr override="childStyle">
                                        <p:cTn id="24" dur="1000" fill="hold"/>
                                        <p:tgtEl>
                                          <p:spTgt spid="49"/>
                                        </p:tgtEl>
                                        <p:attrNameLst>
                                          <p:attrName>style.color</p:attrName>
                                        </p:attrNameLst>
                                      </p:cBhvr>
                                      <p:to>
                                        <a:schemeClr val="bg1"/>
                                      </p:to>
                                    </p:animClr>
                                  </p:childTnLst>
                                </p:cTn>
                              </p:par>
                              <p:par>
                                <p:cTn id="25" presetID="3" presetClass="emph" presetSubtype="2" fill="hold" grpId="0" nodeType="withEffect">
                                  <p:stCondLst>
                                    <p:cond delay="0"/>
                                  </p:stCondLst>
                                  <p:childTnLst>
                                    <p:animClr clrSpc="rgb" dir="cw">
                                      <p:cBhvr override="childStyle">
                                        <p:cTn id="26" dur="1000" fill="hold"/>
                                        <p:tgtEl>
                                          <p:spTgt spid="58"/>
                                        </p:tgtEl>
                                        <p:attrNameLst>
                                          <p:attrName>style.color</p:attrName>
                                        </p:attrNameLst>
                                      </p:cBhvr>
                                      <p:to>
                                        <a:schemeClr val="bg1"/>
                                      </p:to>
                                    </p:animClr>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100"/>
                                        </p:tgtEl>
                                        <p:attrNameLst>
                                          <p:attrName>style.visibility</p:attrName>
                                        </p:attrNameLst>
                                      </p:cBhvr>
                                      <p:to>
                                        <p:strVal val="visible"/>
                                      </p:to>
                                    </p:set>
                                    <p:animEffect transition="in" filter="wipe(up)">
                                      <p:cBhvr>
                                        <p:cTn id="35" dur="500"/>
                                        <p:tgtEl>
                                          <p:spTgt spid="100"/>
                                        </p:tgtEl>
                                      </p:cBhvr>
                                    </p:animEffect>
                                  </p:childTnLst>
                                </p:cTn>
                              </p:par>
                            </p:childTnLst>
                          </p:cTn>
                        </p:par>
                        <p:par>
                          <p:cTn id="36" fill="hold">
                            <p:stCondLst>
                              <p:cond delay="1500"/>
                            </p:stCondLst>
                            <p:childTnLst>
                              <p:par>
                                <p:cTn id="37" presetID="22" presetClass="entr" presetSubtype="4" fill="hold" nodeType="afterEffect">
                                  <p:stCondLst>
                                    <p:cond delay="0"/>
                                  </p:stCondLst>
                                  <p:childTnLst>
                                    <p:set>
                                      <p:cBhvr>
                                        <p:cTn id="38" dur="1" fill="hold">
                                          <p:stCondLst>
                                            <p:cond delay="0"/>
                                          </p:stCondLst>
                                        </p:cTn>
                                        <p:tgtEl>
                                          <p:spTgt spid="105"/>
                                        </p:tgtEl>
                                        <p:attrNameLst>
                                          <p:attrName>style.visibility</p:attrName>
                                        </p:attrNameLst>
                                      </p:cBhvr>
                                      <p:to>
                                        <p:strVal val="visible"/>
                                      </p:to>
                                    </p:set>
                                    <p:animEffect transition="in" filter="wipe(down)">
                                      <p:cBhvr>
                                        <p:cTn id="39" dur="500"/>
                                        <p:tgtEl>
                                          <p:spTgt spid="105"/>
                                        </p:tgtEl>
                                      </p:cBhvr>
                                    </p:animEffect>
                                  </p:childTnLst>
                                </p:cTn>
                              </p:par>
                            </p:childTnLst>
                          </p:cTn>
                        </p:par>
                        <p:par>
                          <p:cTn id="40" fill="hold">
                            <p:stCondLst>
                              <p:cond delay="2000"/>
                            </p:stCondLst>
                            <p:childTnLst>
                              <p:par>
                                <p:cTn id="41" presetID="22" presetClass="entr" presetSubtype="2" fill="hold" nodeType="afterEffect">
                                  <p:stCondLst>
                                    <p:cond delay="0"/>
                                  </p:stCondLst>
                                  <p:childTnLst>
                                    <p:set>
                                      <p:cBhvr>
                                        <p:cTn id="42" dur="1" fill="hold">
                                          <p:stCondLst>
                                            <p:cond delay="0"/>
                                          </p:stCondLst>
                                        </p:cTn>
                                        <p:tgtEl>
                                          <p:spTgt spid="109"/>
                                        </p:tgtEl>
                                        <p:attrNameLst>
                                          <p:attrName>style.visibility</p:attrName>
                                        </p:attrNameLst>
                                      </p:cBhvr>
                                      <p:to>
                                        <p:strVal val="visible"/>
                                      </p:to>
                                    </p:set>
                                    <p:animEffect transition="in" filter="wipe(right)">
                                      <p:cBhvr>
                                        <p:cTn id="43" dur="500"/>
                                        <p:tgtEl>
                                          <p:spTgt spid="109"/>
                                        </p:tgtEl>
                                      </p:cBhvr>
                                    </p:animEffect>
                                  </p:childTnLst>
                                </p:cTn>
                              </p:par>
                            </p:childTnLst>
                          </p:cTn>
                        </p:par>
                        <p:par>
                          <p:cTn id="44" fill="hold">
                            <p:stCondLst>
                              <p:cond delay="2500"/>
                            </p:stCondLst>
                            <p:childTnLst>
                              <p:par>
                                <p:cTn id="45" presetID="22" presetClass="entr" presetSubtype="4" fill="hold" nodeType="afterEffect">
                                  <p:stCondLst>
                                    <p:cond delay="0"/>
                                  </p:stCondLst>
                                  <p:childTnLst>
                                    <p:set>
                                      <p:cBhvr>
                                        <p:cTn id="46" dur="1" fill="hold">
                                          <p:stCondLst>
                                            <p:cond delay="0"/>
                                          </p:stCondLst>
                                        </p:cTn>
                                        <p:tgtEl>
                                          <p:spTgt spid="115"/>
                                        </p:tgtEl>
                                        <p:attrNameLst>
                                          <p:attrName>style.visibility</p:attrName>
                                        </p:attrNameLst>
                                      </p:cBhvr>
                                      <p:to>
                                        <p:strVal val="visible"/>
                                      </p:to>
                                    </p:set>
                                    <p:animEffect transition="in" filter="wipe(down)">
                                      <p:cBhvr>
                                        <p:cTn id="47" dur="500"/>
                                        <p:tgtEl>
                                          <p:spTgt spid="115"/>
                                        </p:tgtEl>
                                      </p:cBhvr>
                                    </p:animEffect>
                                  </p:childTnLst>
                                </p:cTn>
                              </p:par>
                            </p:childTnLst>
                          </p:cTn>
                        </p:par>
                        <p:par>
                          <p:cTn id="48" fill="hold">
                            <p:stCondLst>
                              <p:cond delay="3000"/>
                            </p:stCondLst>
                            <p:childTnLst>
                              <p:par>
                                <p:cTn id="49" presetID="22" presetClass="entr" presetSubtype="2" fill="hold" nodeType="afterEffect">
                                  <p:stCondLst>
                                    <p:cond delay="0"/>
                                  </p:stCondLst>
                                  <p:childTnLst>
                                    <p:set>
                                      <p:cBhvr>
                                        <p:cTn id="50" dur="1" fill="hold">
                                          <p:stCondLst>
                                            <p:cond delay="0"/>
                                          </p:stCondLst>
                                        </p:cTn>
                                        <p:tgtEl>
                                          <p:spTgt spid="119"/>
                                        </p:tgtEl>
                                        <p:attrNameLst>
                                          <p:attrName>style.visibility</p:attrName>
                                        </p:attrNameLst>
                                      </p:cBhvr>
                                      <p:to>
                                        <p:strVal val="visible"/>
                                      </p:to>
                                    </p:set>
                                    <p:animEffect transition="in" filter="wipe(right)">
                                      <p:cBhvr>
                                        <p:cTn id="51" dur="500"/>
                                        <p:tgtEl>
                                          <p:spTgt spid="119"/>
                                        </p:tgtEl>
                                      </p:cBhvr>
                                    </p:animEffect>
                                  </p:childTnLst>
                                </p:cTn>
                              </p:par>
                              <p:par>
                                <p:cTn id="52" presetID="22" presetClass="entr" presetSubtype="4" fill="hold" nodeType="withEffect">
                                  <p:stCondLst>
                                    <p:cond delay="0"/>
                                  </p:stCondLst>
                                  <p:childTnLst>
                                    <p:set>
                                      <p:cBhvr>
                                        <p:cTn id="53" dur="1" fill="hold">
                                          <p:stCondLst>
                                            <p:cond delay="0"/>
                                          </p:stCondLst>
                                        </p:cTn>
                                        <p:tgtEl>
                                          <p:spTgt spid="145"/>
                                        </p:tgtEl>
                                        <p:attrNameLst>
                                          <p:attrName>style.visibility</p:attrName>
                                        </p:attrNameLst>
                                      </p:cBhvr>
                                      <p:to>
                                        <p:strVal val="visible"/>
                                      </p:to>
                                    </p:set>
                                    <p:animEffect transition="in" filter="wipe(down)">
                                      <p:cBhvr>
                                        <p:cTn id="54" dur="500"/>
                                        <p:tgtEl>
                                          <p:spTgt spid="145"/>
                                        </p:tgtEl>
                                      </p:cBhvr>
                                    </p:animEffect>
                                  </p:childTnLst>
                                </p:cTn>
                              </p:par>
                            </p:childTnLst>
                          </p:cTn>
                        </p:par>
                        <p:par>
                          <p:cTn id="55" fill="hold">
                            <p:stCondLst>
                              <p:cond delay="3500"/>
                            </p:stCondLst>
                            <p:childTnLst>
                              <p:par>
                                <p:cTn id="56" presetID="22" presetClass="entr" presetSubtype="4" fill="hold" nodeType="after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wipe(down)">
                                      <p:cBhvr>
                                        <p:cTn id="58" dur="500"/>
                                        <p:tgtEl>
                                          <p:spTgt spid="1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childTnLst>
                                </p:cTn>
                              </p:par>
                              <p:par>
                                <p:cTn id="64" presetID="10" presetClass="exit" presetSubtype="0" fill="hold" nodeType="withEffect">
                                  <p:stCondLst>
                                    <p:cond delay="0"/>
                                  </p:stCondLst>
                                  <p:childTnLst>
                                    <p:animEffect transition="out" filter="fade">
                                      <p:cBhvr>
                                        <p:cTn id="65" dur="500"/>
                                        <p:tgtEl>
                                          <p:spTgt spid="3"/>
                                        </p:tgtEl>
                                      </p:cBhvr>
                                    </p:animEffect>
                                    <p:set>
                                      <p:cBhvr>
                                        <p:cTn id="66" dur="1" fill="hold">
                                          <p:stCondLst>
                                            <p:cond delay="499"/>
                                          </p:stCondLst>
                                        </p:cTn>
                                        <p:tgtEl>
                                          <p:spTgt spid="3"/>
                                        </p:tgtEl>
                                        <p:attrNameLst>
                                          <p:attrName>style.visibility</p:attrName>
                                        </p:attrNameLst>
                                      </p:cBhvr>
                                      <p:to>
                                        <p:strVal val="hidden"/>
                                      </p:to>
                                    </p:set>
                                  </p:childTnLst>
                                </p:cTn>
                              </p:par>
                            </p:childTnLst>
                          </p:cTn>
                        </p:par>
                        <p:par>
                          <p:cTn id="67" fill="hold">
                            <p:stCondLst>
                              <p:cond delay="1000"/>
                            </p:stCondLst>
                            <p:childTnLst>
                              <p:par>
                                <p:cTn id="68" presetID="10" presetClass="entr" presetSubtype="0" fill="hold" grpId="0" nodeType="afterEffect">
                                  <p:stCondLst>
                                    <p:cond delay="0"/>
                                  </p:stCondLst>
                                  <p:childTnLst>
                                    <p:set>
                                      <p:cBhvr>
                                        <p:cTn id="69" dur="1" fill="hold">
                                          <p:stCondLst>
                                            <p:cond delay="0"/>
                                          </p:stCondLst>
                                        </p:cTn>
                                        <p:tgtEl>
                                          <p:spTgt spid="74"/>
                                        </p:tgtEl>
                                        <p:attrNameLst>
                                          <p:attrName>style.visibility</p:attrName>
                                        </p:attrNameLst>
                                      </p:cBhvr>
                                      <p:to>
                                        <p:strVal val="visible"/>
                                      </p:to>
                                    </p:set>
                                    <p:animEffect transition="in" filter="fade">
                                      <p:cBhvr>
                                        <p:cTn id="70" dur="1000"/>
                                        <p:tgtEl>
                                          <p:spTgt spid="74"/>
                                        </p:tgtEl>
                                      </p:cBhvr>
                                    </p:animEffect>
                                  </p:childTnLst>
                                </p:cTn>
                              </p:par>
                              <p:par>
                                <p:cTn id="71" presetID="10" presetClass="exit" presetSubtype="0" fill="hold" grpId="0" nodeType="withEffect">
                                  <p:stCondLst>
                                    <p:cond delay="0"/>
                                  </p:stCondLst>
                                  <p:childTnLst>
                                    <p:animEffect transition="out" filter="fade">
                                      <p:cBhvr>
                                        <p:cTn id="72" dur="500"/>
                                        <p:tgtEl>
                                          <p:spTgt spid="167"/>
                                        </p:tgtEl>
                                      </p:cBhvr>
                                    </p:animEffect>
                                    <p:set>
                                      <p:cBhvr>
                                        <p:cTn id="73" dur="1" fill="hold">
                                          <p:stCondLst>
                                            <p:cond delay="499"/>
                                          </p:stCondLst>
                                        </p:cTn>
                                        <p:tgtEl>
                                          <p:spTgt spid="16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60"/>
                                        </p:tgtEl>
                                      </p:cBhvr>
                                    </p:animEffect>
                                    <p:set>
                                      <p:cBhvr>
                                        <p:cTn id="76" dur="1" fill="hold">
                                          <p:stCondLst>
                                            <p:cond delay="499"/>
                                          </p:stCondLst>
                                        </p:cTn>
                                        <p:tgtEl>
                                          <p:spTgt spid="6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156"/>
                                        </p:tgtEl>
                                      </p:cBhvr>
                                    </p:animEffect>
                                    <p:set>
                                      <p:cBhvr>
                                        <p:cTn id="79" dur="1" fill="hold">
                                          <p:stCondLst>
                                            <p:cond delay="499"/>
                                          </p:stCondLst>
                                        </p:cTn>
                                        <p:tgtEl>
                                          <p:spTgt spid="156"/>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500"/>
                                        <p:tgtEl>
                                          <p:spTgt spid="82"/>
                                        </p:tgtEl>
                                      </p:cBhvr>
                                    </p:animEffect>
                                    <p:set>
                                      <p:cBhvr>
                                        <p:cTn id="82" dur="1" fill="hold">
                                          <p:stCondLst>
                                            <p:cond delay="499"/>
                                          </p:stCondLst>
                                        </p:cTn>
                                        <p:tgtEl>
                                          <p:spTgt spid="8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91"/>
                                        </p:tgtEl>
                                      </p:cBhvr>
                                    </p:animEffect>
                                    <p:set>
                                      <p:cBhvr>
                                        <p:cTn id="85" dur="1" fill="hold">
                                          <p:stCondLst>
                                            <p:cond delay="499"/>
                                          </p:stCondLst>
                                        </p:cTn>
                                        <p:tgtEl>
                                          <p:spTgt spid="91"/>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500"/>
                                        <p:tgtEl>
                                          <p:spTgt spid="87"/>
                                        </p:tgtEl>
                                      </p:cBhvr>
                                    </p:animEffect>
                                    <p:set>
                                      <p:cBhvr>
                                        <p:cTn id="88" dur="1" fill="hold">
                                          <p:stCondLst>
                                            <p:cond delay="499"/>
                                          </p:stCondLst>
                                        </p:cTn>
                                        <p:tgtEl>
                                          <p:spTgt spid="87"/>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500"/>
                                        <p:tgtEl>
                                          <p:spTgt spid="89"/>
                                        </p:tgtEl>
                                      </p:cBhvr>
                                    </p:animEffect>
                                    <p:set>
                                      <p:cBhvr>
                                        <p:cTn id="91" dur="1" fill="hold">
                                          <p:stCondLst>
                                            <p:cond delay="499"/>
                                          </p:stCondLst>
                                        </p:cTn>
                                        <p:tgtEl>
                                          <p:spTgt spid="89"/>
                                        </p:tgtEl>
                                        <p:attrNameLst>
                                          <p:attrName>style.visibility</p:attrName>
                                        </p:attrNameLst>
                                      </p:cBhvr>
                                      <p:to>
                                        <p:strVal val="hidden"/>
                                      </p:to>
                                    </p:set>
                                  </p:childTnLst>
                                </p:cTn>
                              </p:par>
                              <p:par>
                                <p:cTn id="92" presetID="42" presetClass="path" presetSubtype="0" accel="50000" decel="50000" fill="hold" grpId="0" nodeType="withEffect">
                                  <p:stCondLst>
                                    <p:cond delay="0"/>
                                  </p:stCondLst>
                                  <p:childTnLst>
                                    <p:animMotion origin="layout" path="M -1.11111E-6 2.22299E-6 L -1.11111E-6 0.08258 " pathEditMode="relative" rAng="0" ptsTypes="AA">
                                      <p:cBhvr>
                                        <p:cTn id="93" dur="2000" fill="hold"/>
                                        <p:tgtEl>
                                          <p:spTgt spid="49"/>
                                        </p:tgtEl>
                                        <p:attrNameLst>
                                          <p:attrName>ppt_x</p:attrName>
                                          <p:attrName>ppt_y</p:attrName>
                                        </p:attrNameLst>
                                      </p:cBhvr>
                                      <p:rCtr x="0" y="4118"/>
                                    </p:animMotion>
                                  </p:childTnLst>
                                </p:cTn>
                              </p:par>
                              <p:par>
                                <p:cTn id="94" presetID="10" presetClass="exit" presetSubtype="0" fill="hold" grpId="0" nodeType="withEffect">
                                  <p:stCondLst>
                                    <p:cond delay="0"/>
                                  </p:stCondLst>
                                  <p:childTnLst>
                                    <p:animEffect transition="out" filter="fade">
                                      <p:cBhvr>
                                        <p:cTn id="95" dur="500"/>
                                        <p:tgtEl>
                                          <p:spTgt spid="57"/>
                                        </p:tgtEl>
                                      </p:cBhvr>
                                    </p:animEffect>
                                    <p:set>
                                      <p:cBhvr>
                                        <p:cTn id="96" dur="1" fill="hold">
                                          <p:stCondLst>
                                            <p:cond delay="499"/>
                                          </p:stCondLst>
                                        </p:cTn>
                                        <p:tgtEl>
                                          <p:spTgt spid="57"/>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115"/>
                                        </p:tgtEl>
                                      </p:cBhvr>
                                    </p:animEffect>
                                    <p:set>
                                      <p:cBhvr>
                                        <p:cTn id="99" dur="1" fill="hold">
                                          <p:stCondLst>
                                            <p:cond delay="499"/>
                                          </p:stCondLst>
                                        </p:cTn>
                                        <p:tgtEl>
                                          <p:spTgt spid="115"/>
                                        </p:tgtEl>
                                        <p:attrNameLst>
                                          <p:attrName>style.visibility</p:attrName>
                                        </p:attrNameLst>
                                      </p:cBhvr>
                                      <p:to>
                                        <p:strVal val="hidden"/>
                                      </p:to>
                                    </p:set>
                                  </p:childTnLst>
                                </p:cTn>
                              </p:par>
                            </p:childTnLst>
                          </p:cTn>
                        </p:par>
                        <p:par>
                          <p:cTn id="100" fill="hold">
                            <p:stCondLst>
                              <p:cond delay="3000"/>
                            </p:stCondLst>
                            <p:childTnLst>
                              <p:par>
                                <p:cTn id="101" presetID="10" presetClass="exit" presetSubtype="0" fill="hold" nodeType="afterEffect">
                                  <p:stCondLst>
                                    <p:cond delay="0"/>
                                  </p:stCondLst>
                                  <p:childTnLst>
                                    <p:animEffect transition="out" filter="fade">
                                      <p:cBhvr>
                                        <p:cTn id="102" dur="500"/>
                                        <p:tgtEl>
                                          <p:spTgt spid="105"/>
                                        </p:tgtEl>
                                      </p:cBhvr>
                                    </p:animEffect>
                                    <p:set>
                                      <p:cBhvr>
                                        <p:cTn id="103" dur="1" fill="hold">
                                          <p:stCondLst>
                                            <p:cond delay="499"/>
                                          </p:stCondLst>
                                        </p:cTn>
                                        <p:tgtEl>
                                          <p:spTgt spid="105"/>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19"/>
                                        </p:tgtEl>
                                      </p:cBhvr>
                                    </p:animEffect>
                                    <p:set>
                                      <p:cBhvr>
                                        <p:cTn id="106" dur="1" fill="hold">
                                          <p:stCondLst>
                                            <p:cond delay="499"/>
                                          </p:stCondLst>
                                        </p:cTn>
                                        <p:tgtEl>
                                          <p:spTgt spid="119"/>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45"/>
                                        </p:tgtEl>
                                      </p:cBhvr>
                                    </p:animEffect>
                                    <p:set>
                                      <p:cBhvr>
                                        <p:cTn id="109" dur="1" fill="hold">
                                          <p:stCondLst>
                                            <p:cond delay="499"/>
                                          </p:stCondLst>
                                        </p:cTn>
                                        <p:tgtEl>
                                          <p:spTgt spid="145"/>
                                        </p:tgtEl>
                                        <p:attrNameLst>
                                          <p:attrName>style.visibility</p:attrName>
                                        </p:attrNameLst>
                                      </p:cBhvr>
                                      <p:to>
                                        <p:strVal val="hidden"/>
                                      </p:to>
                                    </p:set>
                                  </p:childTnLst>
                                </p:cTn>
                              </p:par>
                            </p:childTnLst>
                          </p:cTn>
                        </p:par>
                        <p:par>
                          <p:cTn id="110" fill="hold">
                            <p:stCondLst>
                              <p:cond delay="3500"/>
                            </p:stCondLst>
                            <p:childTnLst>
                              <p:par>
                                <p:cTn id="111" presetID="10" presetClass="exit" presetSubtype="0" fill="hold" nodeType="afterEffect">
                                  <p:stCondLst>
                                    <p:cond delay="0"/>
                                  </p:stCondLst>
                                  <p:childTnLst>
                                    <p:animEffect transition="out" filter="fade">
                                      <p:cBhvr>
                                        <p:cTn id="112" dur="500"/>
                                        <p:tgtEl>
                                          <p:spTgt spid="113"/>
                                        </p:tgtEl>
                                      </p:cBhvr>
                                    </p:animEffect>
                                    <p:set>
                                      <p:cBhvr>
                                        <p:cTn id="113" dur="1" fill="hold">
                                          <p:stCondLst>
                                            <p:cond delay="499"/>
                                          </p:stCondLst>
                                        </p:cTn>
                                        <p:tgtEl>
                                          <p:spTgt spid="113"/>
                                        </p:tgtEl>
                                        <p:attrNameLst>
                                          <p:attrName>style.visibility</p:attrName>
                                        </p:attrNameLst>
                                      </p:cBhvr>
                                      <p:to>
                                        <p:strVal val="hidden"/>
                                      </p:to>
                                    </p:set>
                                  </p:childTnLst>
                                </p:cTn>
                              </p:par>
                            </p:childTnLst>
                          </p:cTn>
                        </p:par>
                        <p:par>
                          <p:cTn id="114" fill="hold">
                            <p:stCondLst>
                              <p:cond delay="4000"/>
                            </p:stCondLst>
                            <p:childTnLst>
                              <p:par>
                                <p:cTn id="115" presetID="10" presetClass="exit" presetSubtype="0" fill="hold" nodeType="afterEffect">
                                  <p:stCondLst>
                                    <p:cond delay="0"/>
                                  </p:stCondLst>
                                  <p:childTnLst>
                                    <p:animEffect transition="out" filter="fade">
                                      <p:cBhvr>
                                        <p:cTn id="116" dur="500"/>
                                        <p:tgtEl>
                                          <p:spTgt spid="109"/>
                                        </p:tgtEl>
                                      </p:cBhvr>
                                    </p:animEffect>
                                    <p:set>
                                      <p:cBhvr>
                                        <p:cTn id="117" dur="1" fill="hold">
                                          <p:stCondLst>
                                            <p:cond delay="499"/>
                                          </p:stCondLst>
                                        </p:cTn>
                                        <p:tgtEl>
                                          <p:spTgt spid="109"/>
                                        </p:tgtEl>
                                        <p:attrNameLst>
                                          <p:attrName>style.visibility</p:attrName>
                                        </p:attrNameLst>
                                      </p:cBhvr>
                                      <p:to>
                                        <p:strVal val="hidden"/>
                                      </p:to>
                                    </p:set>
                                  </p:childTnLst>
                                </p:cTn>
                              </p:par>
                            </p:childTnLst>
                          </p:cTn>
                        </p:par>
                        <p:par>
                          <p:cTn id="118" fill="hold">
                            <p:stCondLst>
                              <p:cond delay="4500"/>
                            </p:stCondLst>
                            <p:childTnLst>
                              <p:par>
                                <p:cTn id="119" presetID="10" presetClass="exit" presetSubtype="0" fill="hold" grpId="1" nodeType="afterEffect">
                                  <p:stCondLst>
                                    <p:cond delay="0"/>
                                  </p:stCondLst>
                                  <p:childTnLst>
                                    <p:animEffect transition="out" filter="fade">
                                      <p:cBhvr>
                                        <p:cTn id="120" dur="500"/>
                                        <p:tgtEl>
                                          <p:spTgt spid="74"/>
                                        </p:tgtEl>
                                      </p:cBhvr>
                                    </p:animEffect>
                                    <p:set>
                                      <p:cBhvr>
                                        <p:cTn id="121" dur="1" fill="hold">
                                          <p:stCondLst>
                                            <p:cond delay="499"/>
                                          </p:stCondLst>
                                        </p:cTn>
                                        <p:tgtEl>
                                          <p:spTgt spid="7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nodeType="click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1000"/>
                                        <p:tgtEl>
                                          <p:spTgt spid="5"/>
                                        </p:tgtEl>
                                      </p:cBhvr>
                                    </p:animEffect>
                                  </p:childTnLst>
                                </p:cTn>
                              </p:par>
                              <p:par>
                                <p:cTn id="127" presetID="10" presetClass="exit" presetSubtype="0" fill="hold" nodeType="withEffect">
                                  <p:stCondLst>
                                    <p:cond delay="0"/>
                                  </p:stCondLst>
                                  <p:childTnLst>
                                    <p:animEffect transition="out" filter="fade">
                                      <p:cBhvr>
                                        <p:cTn id="128" dur="1000"/>
                                        <p:tgtEl>
                                          <p:spTgt spid="4"/>
                                        </p:tgtEl>
                                      </p:cBhvr>
                                    </p:animEffect>
                                    <p:set>
                                      <p:cBhvr>
                                        <p:cTn id="129" dur="1" fill="hold">
                                          <p:stCondLst>
                                            <p:cond delay="999"/>
                                          </p:stCondLst>
                                        </p:cTn>
                                        <p:tgtEl>
                                          <p:spTgt spid="4"/>
                                        </p:tgtEl>
                                        <p:attrNameLst>
                                          <p:attrName>style.visibility</p:attrName>
                                        </p:attrNameLst>
                                      </p:cBhvr>
                                      <p:to>
                                        <p:strVal val="hidden"/>
                                      </p:to>
                                    </p:set>
                                  </p:childTnLst>
                                </p:cTn>
                              </p:par>
                            </p:childTnLst>
                          </p:cTn>
                        </p:par>
                        <p:par>
                          <p:cTn id="130" fill="hold">
                            <p:stCondLst>
                              <p:cond delay="1000"/>
                            </p:stCondLst>
                            <p:childTnLst>
                              <p:par>
                                <p:cTn id="131" presetID="10" presetClass="entr" presetSubtype="0" fill="hold" nodeType="afterEffect">
                                  <p:stCondLst>
                                    <p:cond delay="500"/>
                                  </p:stCondLst>
                                  <p:childTnLst>
                                    <p:set>
                                      <p:cBhvr>
                                        <p:cTn id="132" dur="1" fill="hold">
                                          <p:stCondLst>
                                            <p:cond delay="0"/>
                                          </p:stCondLst>
                                        </p:cTn>
                                        <p:tgtEl>
                                          <p:spTgt spid="6"/>
                                        </p:tgtEl>
                                        <p:attrNameLst>
                                          <p:attrName>style.visibility</p:attrName>
                                        </p:attrNameLst>
                                      </p:cBhvr>
                                      <p:to>
                                        <p:strVal val="visible"/>
                                      </p:to>
                                    </p:set>
                                    <p:animEffect transition="in" filter="fade">
                                      <p:cBhvr>
                                        <p:cTn id="133" dur="1000"/>
                                        <p:tgtEl>
                                          <p:spTgt spid="6"/>
                                        </p:tgtEl>
                                      </p:cBhvr>
                                    </p:animEffect>
                                  </p:childTnLst>
                                </p:cTn>
                              </p:par>
                            </p:childTnLst>
                          </p:cTn>
                        </p:par>
                        <p:par>
                          <p:cTn id="134" fill="hold">
                            <p:stCondLst>
                              <p:cond delay="2500"/>
                            </p:stCondLst>
                            <p:childTnLst>
                              <p:par>
                                <p:cTn id="135" presetID="22" presetClass="entr" presetSubtype="2" fill="hold" nodeType="afterEffect">
                                  <p:stCondLst>
                                    <p:cond delay="0"/>
                                  </p:stCondLst>
                                  <p:childTnLst>
                                    <p:set>
                                      <p:cBhvr>
                                        <p:cTn id="136" dur="1" fill="hold">
                                          <p:stCondLst>
                                            <p:cond delay="0"/>
                                          </p:stCondLst>
                                        </p:cTn>
                                        <p:tgtEl>
                                          <p:spTgt spid="141"/>
                                        </p:tgtEl>
                                        <p:attrNameLst>
                                          <p:attrName>style.visibility</p:attrName>
                                        </p:attrNameLst>
                                      </p:cBhvr>
                                      <p:to>
                                        <p:strVal val="visible"/>
                                      </p:to>
                                    </p:set>
                                    <p:animEffect transition="in" filter="wipe(right)">
                                      <p:cBhvr>
                                        <p:cTn id="137" dur="500"/>
                                        <p:tgtEl>
                                          <p:spTgt spid="141"/>
                                        </p:tgtEl>
                                      </p:cBhvr>
                                    </p:animEffect>
                                  </p:childTnLst>
                                </p:cTn>
                              </p:par>
                            </p:childTnLst>
                          </p:cTn>
                        </p:par>
                        <p:par>
                          <p:cTn id="138" fill="hold">
                            <p:stCondLst>
                              <p:cond delay="3000"/>
                            </p:stCondLst>
                            <p:childTnLst>
                              <p:par>
                                <p:cTn id="139" presetID="22" presetClass="entr" presetSubtype="4" fill="hold" nodeType="afterEffect">
                                  <p:stCondLst>
                                    <p:cond delay="0"/>
                                  </p:stCondLst>
                                  <p:childTnLst>
                                    <p:set>
                                      <p:cBhvr>
                                        <p:cTn id="140" dur="1" fill="hold">
                                          <p:stCondLst>
                                            <p:cond delay="0"/>
                                          </p:stCondLst>
                                        </p:cTn>
                                        <p:tgtEl>
                                          <p:spTgt spid="143"/>
                                        </p:tgtEl>
                                        <p:attrNameLst>
                                          <p:attrName>style.visibility</p:attrName>
                                        </p:attrNameLst>
                                      </p:cBhvr>
                                      <p:to>
                                        <p:strVal val="visible"/>
                                      </p:to>
                                    </p:set>
                                    <p:animEffect transition="in" filter="wipe(down)">
                                      <p:cBhvr>
                                        <p:cTn id="141" dur="500"/>
                                        <p:tgtEl>
                                          <p:spTgt spid="143"/>
                                        </p:tgtEl>
                                      </p:cBhvr>
                                    </p:animEffect>
                                  </p:childTnLst>
                                </p:cTn>
                              </p:par>
                            </p:childTnLst>
                          </p:cTn>
                        </p:par>
                        <p:par>
                          <p:cTn id="142" fill="hold">
                            <p:stCondLst>
                              <p:cond delay="3500"/>
                            </p:stCondLst>
                            <p:childTnLst>
                              <p:par>
                                <p:cTn id="143" presetID="22" presetClass="entr" presetSubtype="4" fill="hold" nodeType="afterEffect">
                                  <p:stCondLst>
                                    <p:cond delay="0"/>
                                  </p:stCondLst>
                                  <p:childTnLst>
                                    <p:set>
                                      <p:cBhvr>
                                        <p:cTn id="144" dur="1" fill="hold">
                                          <p:stCondLst>
                                            <p:cond delay="0"/>
                                          </p:stCondLst>
                                        </p:cTn>
                                        <p:tgtEl>
                                          <p:spTgt spid="113"/>
                                        </p:tgtEl>
                                        <p:attrNameLst>
                                          <p:attrName>style.visibility</p:attrName>
                                        </p:attrNameLst>
                                      </p:cBhvr>
                                      <p:to>
                                        <p:strVal val="visible"/>
                                      </p:to>
                                    </p:set>
                                    <p:animEffect transition="in" filter="wipe(down)">
                                      <p:cBhvr>
                                        <p:cTn id="145" dur="500"/>
                                        <p:tgtEl>
                                          <p:spTgt spid="113"/>
                                        </p:tgtEl>
                                      </p:cBhvr>
                                    </p:animEffect>
                                  </p:childTnLst>
                                </p:cTn>
                              </p:par>
                              <p:par>
                                <p:cTn id="146" presetID="22" presetClass="entr" presetSubtype="8" fill="hold" nodeType="withEffect">
                                  <p:stCondLst>
                                    <p:cond delay="0"/>
                                  </p:stCondLst>
                                  <p:childTnLst>
                                    <p:set>
                                      <p:cBhvr>
                                        <p:cTn id="147" dur="1" fill="hold">
                                          <p:stCondLst>
                                            <p:cond delay="0"/>
                                          </p:stCondLst>
                                        </p:cTn>
                                        <p:tgtEl>
                                          <p:spTgt spid="95"/>
                                        </p:tgtEl>
                                        <p:attrNameLst>
                                          <p:attrName>style.visibility</p:attrName>
                                        </p:attrNameLst>
                                      </p:cBhvr>
                                      <p:to>
                                        <p:strVal val="visible"/>
                                      </p:to>
                                    </p:set>
                                    <p:animEffect transition="in" filter="wipe(left)">
                                      <p:cBhvr>
                                        <p:cTn id="148" dur="500"/>
                                        <p:tgtEl>
                                          <p:spTgt spid="95"/>
                                        </p:tgtEl>
                                      </p:cBhvr>
                                    </p:animEffect>
                                  </p:childTnLst>
                                </p:cTn>
                              </p:par>
                            </p:childTnLst>
                          </p:cTn>
                        </p:par>
                        <p:par>
                          <p:cTn id="149" fill="hold">
                            <p:stCondLst>
                              <p:cond delay="4000"/>
                            </p:stCondLst>
                            <p:childTnLst>
                              <p:par>
                                <p:cTn id="150" presetID="22" presetClass="entr" presetSubtype="4" fill="hold" nodeType="afterEffect">
                                  <p:stCondLst>
                                    <p:cond delay="0"/>
                                  </p:stCondLst>
                                  <p:childTnLst>
                                    <p:set>
                                      <p:cBhvr>
                                        <p:cTn id="151" dur="1" fill="hold">
                                          <p:stCondLst>
                                            <p:cond delay="0"/>
                                          </p:stCondLst>
                                        </p:cTn>
                                        <p:tgtEl>
                                          <p:spTgt spid="145"/>
                                        </p:tgtEl>
                                        <p:attrNameLst>
                                          <p:attrName>style.visibility</p:attrName>
                                        </p:attrNameLst>
                                      </p:cBhvr>
                                      <p:to>
                                        <p:strVal val="visible"/>
                                      </p:to>
                                    </p:set>
                                    <p:animEffect transition="in" filter="wipe(down)">
                                      <p:cBhvr>
                                        <p:cTn id="152" dur="500"/>
                                        <p:tgtEl>
                                          <p:spTgt spid="145"/>
                                        </p:tgtEl>
                                      </p:cBhvr>
                                    </p:animEffect>
                                  </p:childTnLst>
                                </p:cTn>
                              </p:par>
                            </p:childTnLst>
                          </p:cTn>
                        </p:par>
                        <p:par>
                          <p:cTn id="153" fill="hold">
                            <p:stCondLst>
                              <p:cond delay="4500"/>
                            </p:stCondLst>
                            <p:childTnLst>
                              <p:par>
                                <p:cTn id="154" presetID="53" presetClass="entr" presetSubtype="0" fill="hold" grpId="0" nodeType="afterEffect">
                                  <p:stCondLst>
                                    <p:cond delay="0"/>
                                  </p:stCondLst>
                                  <p:childTnLst>
                                    <p:set>
                                      <p:cBhvr>
                                        <p:cTn id="155" dur="1" fill="hold">
                                          <p:stCondLst>
                                            <p:cond delay="0"/>
                                          </p:stCondLst>
                                        </p:cTn>
                                        <p:tgtEl>
                                          <p:spTgt spid="130"/>
                                        </p:tgtEl>
                                        <p:attrNameLst>
                                          <p:attrName>style.visibility</p:attrName>
                                        </p:attrNameLst>
                                      </p:cBhvr>
                                      <p:to>
                                        <p:strVal val="visible"/>
                                      </p:to>
                                    </p:set>
                                    <p:anim calcmode="lin" valueType="num">
                                      <p:cBhvr>
                                        <p:cTn id="156" dur="500" fill="hold"/>
                                        <p:tgtEl>
                                          <p:spTgt spid="130"/>
                                        </p:tgtEl>
                                        <p:attrNameLst>
                                          <p:attrName>ppt_w</p:attrName>
                                        </p:attrNameLst>
                                      </p:cBhvr>
                                      <p:tavLst>
                                        <p:tav tm="0">
                                          <p:val>
                                            <p:fltVal val="0"/>
                                          </p:val>
                                        </p:tav>
                                        <p:tav tm="100000">
                                          <p:val>
                                            <p:strVal val="#ppt_w"/>
                                          </p:val>
                                        </p:tav>
                                      </p:tavLst>
                                    </p:anim>
                                    <p:anim calcmode="lin" valueType="num">
                                      <p:cBhvr>
                                        <p:cTn id="157" dur="500" fill="hold"/>
                                        <p:tgtEl>
                                          <p:spTgt spid="130"/>
                                        </p:tgtEl>
                                        <p:attrNameLst>
                                          <p:attrName>ppt_h</p:attrName>
                                        </p:attrNameLst>
                                      </p:cBhvr>
                                      <p:tavLst>
                                        <p:tav tm="0">
                                          <p:val>
                                            <p:fltVal val="0"/>
                                          </p:val>
                                        </p:tav>
                                        <p:tav tm="100000">
                                          <p:val>
                                            <p:strVal val="#ppt_h"/>
                                          </p:val>
                                        </p:tav>
                                      </p:tavLst>
                                    </p:anim>
                                    <p:animEffect transition="in" filter="fade">
                                      <p:cBhvr>
                                        <p:cTn id="158"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animBg="1"/>
      <p:bldP spid="96" grpId="0" animBg="1"/>
      <p:bldP spid="47" grpId="0"/>
      <p:bldP spid="49" grpId="0"/>
      <p:bldP spid="49" grpId="1"/>
      <p:bldP spid="56" grpId="0"/>
      <p:bldP spid="57" grpId="0"/>
      <p:bldP spid="57" grpId="1"/>
      <p:bldP spid="59" grpId="0"/>
      <p:bldP spid="89" grpId="0"/>
      <p:bldP spid="58" grpId="0"/>
      <p:bldP spid="167" grpId="0" animBg="1"/>
      <p:bldP spid="130" grpId="0" animBg="1"/>
      <p:bldP spid="74" grpId="0" animBg="1"/>
      <p:bldP spid="74" grpId="1" animBg="1"/>
      <p:bldP spid="82" grpId="0" animBg="1"/>
      <p:bldP spid="9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ctangle 89"/>
          <p:cNvSpPr/>
          <p:nvPr/>
        </p:nvSpPr>
        <p:spPr bwMode="white">
          <a:xfrm>
            <a:off x="0" y="0"/>
            <a:ext cx="286397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building"/>
          <p:cNvGrpSpPr/>
          <p:nvPr/>
        </p:nvGrpSpPr>
        <p:grpSpPr bwMode="gray">
          <a:xfrm>
            <a:off x="2667000" y="0"/>
            <a:ext cx="6477000" cy="6858000"/>
            <a:chOff x="2667000" y="0"/>
            <a:chExt cx="6477000" cy="6858000"/>
          </a:xfrm>
        </p:grpSpPr>
        <p:sp>
          <p:nvSpPr>
            <p:cNvPr id="97" name="Rectangle 96"/>
            <p:cNvSpPr/>
            <p:nvPr/>
          </p:nvSpPr>
          <p:spPr bwMode="gray">
            <a:xfrm rot="5400000">
              <a:off x="2476500" y="190500"/>
              <a:ext cx="6858000" cy="6477000"/>
            </a:xfrm>
            <a:prstGeom prst="rect">
              <a:avLst/>
            </a:prstGeom>
            <a:gradFill flip="none" rotWithShape="1">
              <a:gsLst>
                <a:gs pos="0">
                  <a:srgbClr val="C0D0D9"/>
                </a:gs>
                <a:gs pos="50000">
                  <a:srgbClr val="E4EAE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descr="Floorplan.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2745669" y="2058931"/>
              <a:ext cx="6398331" cy="4799069"/>
            </a:xfrm>
            <a:prstGeom prst="rect">
              <a:avLst/>
            </a:prstGeom>
          </p:spPr>
        </p:pic>
      </p:grpSp>
      <p:grpSp>
        <p:nvGrpSpPr>
          <p:cNvPr id="3" name="black icons"/>
          <p:cNvGrpSpPr/>
          <p:nvPr/>
        </p:nvGrpSpPr>
        <p:grpSpPr bwMode="gray">
          <a:xfrm>
            <a:off x="5658270" y="4279640"/>
            <a:ext cx="997696" cy="766136"/>
            <a:chOff x="5658270" y="4279640"/>
            <a:chExt cx="997696" cy="766136"/>
          </a:xfrm>
        </p:grpSpPr>
        <p:pic>
          <p:nvPicPr>
            <p:cNvPr id="66" name="Picture 65" descr="Info.png"/>
            <p:cNvPicPr>
              <a:picLocks noChangeAspect="1"/>
            </p:cNvPicPr>
            <p:nvPr/>
          </p:nvPicPr>
          <p:blipFill>
            <a:blip r:embed="rId4" cstate="email">
              <a:lum bright="-100000"/>
              <a:extLst>
                <a:ext uri="{28A0092B-C50C-407E-A947-70E740481C1C}">
                  <a14:useLocalDpi xmlns:a14="http://schemas.microsoft.com/office/drawing/2010/main"/>
                </a:ext>
              </a:extLst>
            </a:blip>
            <a:stretch>
              <a:fillRect/>
            </a:stretch>
          </p:blipFill>
          <p:spPr bwMode="gray">
            <a:xfrm>
              <a:off x="5994499" y="4487237"/>
              <a:ext cx="92938" cy="204021"/>
            </a:xfrm>
            <a:prstGeom prst="rect">
              <a:avLst/>
            </a:prstGeom>
            <a:effectLst>
              <a:outerShdw blurRad="88900" sx="101000" sy="101000" algn="ctr" rotWithShape="0">
                <a:schemeClr val="bg1"/>
              </a:outerShdw>
            </a:effectLst>
          </p:spPr>
        </p:pic>
        <p:pic>
          <p:nvPicPr>
            <p:cNvPr id="67" name="Picture 66" descr="Folder.png"/>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bwMode="gray">
            <a:xfrm>
              <a:off x="6123398" y="4396039"/>
              <a:ext cx="189096" cy="131181"/>
            </a:xfrm>
            <a:prstGeom prst="rect">
              <a:avLst/>
            </a:prstGeom>
            <a:effectLst>
              <a:outerShdw blurRad="88900" sx="101000" sy="101000" algn="ctr" rotWithShape="0">
                <a:schemeClr val="bg1"/>
              </a:outerShdw>
            </a:effectLst>
          </p:spPr>
        </p:pic>
        <p:pic>
          <p:nvPicPr>
            <p:cNvPr id="68" name="Picture 67" descr="Search.png"/>
            <p:cNvPicPr>
              <a:picLocks noChangeAspect="1"/>
            </p:cNvPicPr>
            <p:nvPr/>
          </p:nvPicPr>
          <p:blipFill>
            <a:blip r:embed="rId6" cstate="email">
              <a:lum bright="-100000"/>
              <a:extLst>
                <a:ext uri="{28A0092B-C50C-407E-A947-70E740481C1C}">
                  <a14:useLocalDpi xmlns:a14="http://schemas.microsoft.com/office/drawing/2010/main"/>
                </a:ext>
              </a:extLst>
            </a:blip>
            <a:stretch>
              <a:fillRect/>
            </a:stretch>
          </p:blipFill>
          <p:spPr bwMode="gray">
            <a:xfrm>
              <a:off x="5765563" y="4662443"/>
              <a:ext cx="192792" cy="192410"/>
            </a:xfrm>
            <a:prstGeom prst="rect">
              <a:avLst/>
            </a:prstGeom>
            <a:effectLst>
              <a:outerShdw blurRad="88900" sx="101000" sy="101000" algn="ctr" rotWithShape="0">
                <a:schemeClr val="bg1"/>
              </a:outerShdw>
            </a:effectLst>
          </p:spPr>
        </p:pic>
        <p:pic>
          <p:nvPicPr>
            <p:cNvPr id="69" name="Picture 68" descr="Upload.png"/>
            <p:cNvPicPr>
              <a:picLocks noChangeAspect="1"/>
            </p:cNvPicPr>
            <p:nvPr/>
          </p:nvPicPr>
          <p:blipFill>
            <a:blip r:embed="rId7" cstate="email">
              <a:lum bright="-100000"/>
              <a:extLst>
                <a:ext uri="{28A0092B-C50C-407E-A947-70E740481C1C}">
                  <a14:useLocalDpi xmlns:a14="http://schemas.microsoft.com/office/drawing/2010/main"/>
                </a:ext>
              </a:extLst>
            </a:blip>
            <a:stretch>
              <a:fillRect/>
            </a:stretch>
          </p:blipFill>
          <p:spPr bwMode="gray">
            <a:xfrm>
              <a:off x="6318646" y="4594820"/>
              <a:ext cx="182528" cy="182528"/>
            </a:xfrm>
            <a:prstGeom prst="rect">
              <a:avLst/>
            </a:prstGeom>
            <a:effectLst>
              <a:outerShdw blurRad="88900" sx="101000" sy="101000" algn="ctr" rotWithShape="0">
                <a:schemeClr val="bg1"/>
              </a:outerShdw>
            </a:effectLst>
          </p:spPr>
        </p:pic>
        <p:pic>
          <p:nvPicPr>
            <p:cNvPr id="70" name="Picture 69" descr="Email1.png"/>
            <p:cNvPicPr>
              <a:picLocks noChangeAspect="1"/>
            </p:cNvPicPr>
            <p:nvPr/>
          </p:nvPicPr>
          <p:blipFill>
            <a:blip r:embed="rId8" cstate="email">
              <a:lum bright="-100000"/>
              <a:extLst>
                <a:ext uri="{28A0092B-C50C-407E-A947-70E740481C1C}">
                  <a14:useLocalDpi xmlns:a14="http://schemas.microsoft.com/office/drawing/2010/main"/>
                </a:ext>
              </a:extLst>
            </a:blip>
            <a:stretch>
              <a:fillRect/>
            </a:stretch>
          </p:blipFill>
          <p:spPr bwMode="gray">
            <a:xfrm>
              <a:off x="6288281" y="4887482"/>
              <a:ext cx="228600" cy="158294"/>
            </a:xfrm>
            <a:prstGeom prst="rect">
              <a:avLst/>
            </a:prstGeom>
            <a:effectLst>
              <a:outerShdw blurRad="88900" sx="101000" sy="101000" algn="ctr" rotWithShape="0">
                <a:schemeClr val="bg1"/>
              </a:outerShdw>
            </a:effectLst>
          </p:spPr>
        </p:pic>
        <p:pic>
          <p:nvPicPr>
            <p:cNvPr id="71" name="Picture 70" descr="Email1.png"/>
            <p:cNvPicPr>
              <a:picLocks noChangeAspect="1"/>
            </p:cNvPicPr>
            <p:nvPr/>
          </p:nvPicPr>
          <p:blipFill>
            <a:blip r:embed="rId9" cstate="email">
              <a:lum bright="-100000"/>
              <a:extLst>
                <a:ext uri="{28A0092B-C50C-407E-A947-70E740481C1C}">
                  <a14:useLocalDpi xmlns:a14="http://schemas.microsoft.com/office/drawing/2010/main"/>
                </a:ext>
              </a:extLst>
            </a:blip>
            <a:stretch>
              <a:fillRect/>
            </a:stretch>
          </p:blipFill>
          <p:spPr bwMode="gray">
            <a:xfrm>
              <a:off x="6135072" y="4606456"/>
              <a:ext cx="152400" cy="105529"/>
            </a:xfrm>
            <a:prstGeom prst="rect">
              <a:avLst/>
            </a:prstGeom>
            <a:effectLst>
              <a:outerShdw blurRad="88900" sx="101000" sy="101000" algn="ctr" rotWithShape="0">
                <a:schemeClr val="bg1"/>
              </a:outerShdw>
            </a:effectLst>
          </p:spPr>
        </p:pic>
        <p:pic>
          <p:nvPicPr>
            <p:cNvPr id="72" name="Picture 71" descr="Congestion1.png"/>
            <p:cNvPicPr>
              <a:picLocks noChangeAspect="1"/>
            </p:cNvPicPr>
            <p:nvPr/>
          </p:nvPicPr>
          <p:blipFill>
            <a:blip r:embed="rId10" cstate="email">
              <a:lum bright="-100000"/>
              <a:extLst>
                <a:ext uri="{28A0092B-C50C-407E-A947-70E740481C1C}">
                  <a14:useLocalDpi xmlns:a14="http://schemas.microsoft.com/office/drawing/2010/main"/>
                </a:ext>
              </a:extLst>
            </a:blip>
            <a:stretch>
              <a:fillRect/>
            </a:stretch>
          </p:blipFill>
          <p:spPr bwMode="gray">
            <a:xfrm>
              <a:off x="5771260" y="4388644"/>
              <a:ext cx="216804" cy="218982"/>
            </a:xfrm>
            <a:prstGeom prst="rect">
              <a:avLst/>
            </a:prstGeom>
            <a:effectLst>
              <a:outerShdw blurRad="88900" sx="101000" sy="101000" algn="ctr" rotWithShape="0">
                <a:schemeClr val="bg1"/>
              </a:outerShdw>
            </a:effectLst>
          </p:spPr>
        </p:pic>
        <p:pic>
          <p:nvPicPr>
            <p:cNvPr id="73" name="Picture 72" descr="Download2.png"/>
            <p:cNvPicPr>
              <a:picLocks noChangeAspect="1"/>
            </p:cNvPicPr>
            <p:nvPr/>
          </p:nvPicPr>
          <p:blipFill>
            <a:blip r:embed="rId11" cstate="email">
              <a:lum bright="-100000"/>
              <a:extLst>
                <a:ext uri="{28A0092B-C50C-407E-A947-70E740481C1C}">
                  <a14:useLocalDpi xmlns:a14="http://schemas.microsoft.com/office/drawing/2010/main"/>
                </a:ext>
              </a:extLst>
            </a:blip>
            <a:stretch>
              <a:fillRect/>
            </a:stretch>
          </p:blipFill>
          <p:spPr bwMode="gray">
            <a:xfrm>
              <a:off x="6019800" y="4800600"/>
              <a:ext cx="190881" cy="190881"/>
            </a:xfrm>
            <a:prstGeom prst="rect">
              <a:avLst/>
            </a:prstGeom>
            <a:effectLst>
              <a:outerShdw blurRad="88900" sx="101000" sy="101000" algn="ctr" rotWithShape="0">
                <a:schemeClr val="bg1"/>
              </a:outerShdw>
            </a:effectLst>
          </p:spPr>
        </p:pic>
        <p:pic>
          <p:nvPicPr>
            <p:cNvPr id="74" name="Picture 73" descr="Email1.png"/>
            <p:cNvPicPr>
              <a:picLocks noChangeAspect="1"/>
            </p:cNvPicPr>
            <p:nvPr/>
          </p:nvPicPr>
          <p:blipFill>
            <a:blip r:embed="rId12" cstate="email">
              <a:lum bright="-100000"/>
              <a:extLst>
                <a:ext uri="{28A0092B-C50C-407E-A947-70E740481C1C}">
                  <a14:useLocalDpi xmlns:a14="http://schemas.microsoft.com/office/drawing/2010/main"/>
                </a:ext>
              </a:extLst>
            </a:blip>
            <a:stretch>
              <a:fillRect/>
            </a:stretch>
          </p:blipFill>
          <p:spPr bwMode="gray">
            <a:xfrm>
              <a:off x="6352990" y="4337265"/>
              <a:ext cx="116177" cy="80446"/>
            </a:xfrm>
            <a:prstGeom prst="rect">
              <a:avLst/>
            </a:prstGeom>
            <a:effectLst>
              <a:outerShdw blurRad="88900" sx="101000" sy="101000" algn="ctr" rotWithShape="0">
                <a:schemeClr val="bg1"/>
              </a:outerShdw>
            </a:effectLst>
          </p:spPr>
        </p:pic>
        <p:pic>
          <p:nvPicPr>
            <p:cNvPr id="75" name="Picture 74" descr="Airwaves.png"/>
            <p:cNvPicPr>
              <a:picLocks noChangeAspect="1"/>
            </p:cNvPicPr>
            <p:nvPr/>
          </p:nvPicPr>
          <p:blipFill>
            <a:blip r:embed="rId13" cstate="email">
              <a:lum bright="-100000"/>
              <a:extLst>
                <a:ext uri="{28A0092B-C50C-407E-A947-70E740481C1C}">
                  <a14:useLocalDpi xmlns:a14="http://schemas.microsoft.com/office/drawing/2010/main"/>
                </a:ext>
              </a:extLst>
            </a:blip>
            <a:stretch>
              <a:fillRect/>
            </a:stretch>
          </p:blipFill>
          <p:spPr bwMode="gray">
            <a:xfrm flipH="1">
              <a:off x="6429235" y="4503758"/>
              <a:ext cx="226731" cy="235128"/>
            </a:xfrm>
            <a:prstGeom prst="rect">
              <a:avLst/>
            </a:prstGeom>
            <a:noFill/>
            <a:ln>
              <a:noFill/>
            </a:ln>
            <a:effectLst/>
          </p:spPr>
        </p:pic>
        <p:pic>
          <p:nvPicPr>
            <p:cNvPr id="76" name="Picture 75" descr="Airwaves.png"/>
            <p:cNvPicPr>
              <a:picLocks noChangeAspect="1"/>
            </p:cNvPicPr>
            <p:nvPr/>
          </p:nvPicPr>
          <p:blipFill>
            <a:blip r:embed="rId13" cstate="email">
              <a:lum bright="-100000"/>
              <a:extLst>
                <a:ext uri="{28A0092B-C50C-407E-A947-70E740481C1C}">
                  <a14:useLocalDpi xmlns:a14="http://schemas.microsoft.com/office/drawing/2010/main"/>
                </a:ext>
              </a:extLst>
            </a:blip>
            <a:stretch>
              <a:fillRect/>
            </a:stretch>
          </p:blipFill>
          <p:spPr bwMode="gray">
            <a:xfrm>
              <a:off x="5658270" y="4279640"/>
              <a:ext cx="226731" cy="235128"/>
            </a:xfrm>
            <a:prstGeom prst="rect">
              <a:avLst/>
            </a:prstGeom>
            <a:noFill/>
            <a:ln>
              <a:noFill/>
            </a:ln>
            <a:effectLst/>
          </p:spPr>
        </p:pic>
      </p:grpSp>
      <p:grpSp>
        <p:nvGrpSpPr>
          <p:cNvPr id="4" name="orange line"/>
          <p:cNvGrpSpPr/>
          <p:nvPr/>
        </p:nvGrpSpPr>
        <p:grpSpPr bwMode="gray">
          <a:xfrm>
            <a:off x="5875283" y="2881307"/>
            <a:ext cx="2116778" cy="749173"/>
            <a:chOff x="5875283" y="2881307"/>
            <a:chExt cx="2116778" cy="749173"/>
          </a:xfrm>
        </p:grpSpPr>
        <p:sp>
          <p:nvSpPr>
            <p:cNvPr id="125" name="Freeform 124"/>
            <p:cNvSpPr/>
            <p:nvPr/>
          </p:nvSpPr>
          <p:spPr bwMode="gray">
            <a:xfrm>
              <a:off x="5875283" y="3205656"/>
              <a:ext cx="552670" cy="213836"/>
            </a:xfrm>
            <a:custGeom>
              <a:avLst/>
              <a:gdLst>
                <a:gd name="connsiteX0" fmla="*/ 817418 w 817418"/>
                <a:gd name="connsiteY0" fmla="*/ 991590 h 991590"/>
                <a:gd name="connsiteX1" fmla="*/ 116774 w 817418"/>
                <a:gd name="connsiteY1" fmla="*/ 166255 h 991590"/>
                <a:gd name="connsiteX2" fmla="*/ 116774 w 817418"/>
                <a:gd name="connsiteY2" fmla="*/ 0 h 991590"/>
                <a:gd name="connsiteX0" fmla="*/ 700644 w 700644"/>
                <a:gd name="connsiteY0" fmla="*/ 825335 h 825335"/>
                <a:gd name="connsiteX1" fmla="*/ 0 w 700644"/>
                <a:gd name="connsiteY1" fmla="*/ 0 h 825335"/>
                <a:gd name="connsiteX0" fmla="*/ 676894 w 676894"/>
                <a:gd name="connsiteY0" fmla="*/ 807522 h 807522"/>
                <a:gd name="connsiteX1" fmla="*/ 0 w 676894"/>
                <a:gd name="connsiteY1" fmla="*/ 0 h 807522"/>
                <a:gd name="connsiteX0" fmla="*/ 676894 w 676894"/>
                <a:gd name="connsiteY0" fmla="*/ 807522 h 807522"/>
                <a:gd name="connsiteX1" fmla="*/ 0 w 676894"/>
                <a:gd name="connsiteY1" fmla="*/ 0 h 807522"/>
                <a:gd name="connsiteX0" fmla="*/ 676894 w 676894"/>
                <a:gd name="connsiteY0" fmla="*/ 807522 h 807522"/>
                <a:gd name="connsiteX1" fmla="*/ 0 w 676894"/>
                <a:gd name="connsiteY1" fmla="*/ 0 h 807522"/>
                <a:gd name="connsiteX0" fmla="*/ 700645 w 700645"/>
                <a:gd name="connsiteY0" fmla="*/ 950026 h 950026"/>
                <a:gd name="connsiteX1" fmla="*/ 0 w 700645"/>
                <a:gd name="connsiteY1" fmla="*/ 0 h 950026"/>
                <a:gd name="connsiteX0" fmla="*/ 700645 w 700645"/>
                <a:gd name="connsiteY0" fmla="*/ 950026 h 950026"/>
                <a:gd name="connsiteX1" fmla="*/ 0 w 700645"/>
                <a:gd name="connsiteY1" fmla="*/ 0 h 950026"/>
                <a:gd name="connsiteX0" fmla="*/ 706582 w 706582"/>
                <a:gd name="connsiteY0" fmla="*/ 819398 h 819398"/>
                <a:gd name="connsiteX1" fmla="*/ 0 w 706582"/>
                <a:gd name="connsiteY1" fmla="*/ 0 h 819398"/>
                <a:gd name="connsiteX0" fmla="*/ 706582 w 706582"/>
                <a:gd name="connsiteY0" fmla="*/ 819398 h 819398"/>
                <a:gd name="connsiteX1" fmla="*/ 0 w 706582"/>
                <a:gd name="connsiteY1" fmla="*/ 0 h 819398"/>
                <a:gd name="connsiteX0" fmla="*/ 706582 w 1026932"/>
                <a:gd name="connsiteY0" fmla="*/ 819398 h 819398"/>
                <a:gd name="connsiteX1" fmla="*/ 1026932 w 1026932"/>
                <a:gd name="connsiteY1" fmla="*/ 622453 h 819398"/>
                <a:gd name="connsiteX2" fmla="*/ 0 w 1026932"/>
                <a:gd name="connsiteY2" fmla="*/ 0 h 819398"/>
                <a:gd name="connsiteX0" fmla="*/ 1026932 w 1026932"/>
                <a:gd name="connsiteY0" fmla="*/ 622453 h 622453"/>
                <a:gd name="connsiteX1" fmla="*/ 0 w 1026932"/>
                <a:gd name="connsiteY1" fmla="*/ 0 h 622453"/>
                <a:gd name="connsiteX0" fmla="*/ 1012780 w 1012780"/>
                <a:gd name="connsiteY0" fmla="*/ 611474 h 611474"/>
                <a:gd name="connsiteX1" fmla="*/ 0 w 1012780"/>
                <a:gd name="connsiteY1" fmla="*/ 0 h 611474"/>
                <a:gd name="connsiteX0" fmla="*/ 1012780 w 1012780"/>
                <a:gd name="connsiteY0" fmla="*/ 611474 h 622195"/>
                <a:gd name="connsiteX1" fmla="*/ 0 w 1012780"/>
                <a:gd name="connsiteY1" fmla="*/ 0 h 622195"/>
                <a:gd name="connsiteX0" fmla="*/ 1012780 w 1012780"/>
                <a:gd name="connsiteY0" fmla="*/ 611474 h 622195"/>
                <a:gd name="connsiteX1" fmla="*/ 0 w 1012780"/>
                <a:gd name="connsiteY1" fmla="*/ 0 h 622195"/>
                <a:gd name="connsiteX0" fmla="*/ 1072926 w 1072926"/>
                <a:gd name="connsiteY0" fmla="*/ 585858 h 622195"/>
                <a:gd name="connsiteX1" fmla="*/ 0 w 1072926"/>
                <a:gd name="connsiteY1" fmla="*/ 0 h 622195"/>
                <a:gd name="connsiteX0" fmla="*/ 1094153 w 1094153"/>
                <a:gd name="connsiteY0" fmla="*/ 812744 h 812745"/>
                <a:gd name="connsiteX1" fmla="*/ 0 w 1094153"/>
                <a:gd name="connsiteY1" fmla="*/ 0 h 812745"/>
                <a:gd name="connsiteX0" fmla="*/ 1094153 w 1094153"/>
                <a:gd name="connsiteY0" fmla="*/ 812744 h 958864"/>
                <a:gd name="connsiteX1" fmla="*/ 0 w 1094153"/>
                <a:gd name="connsiteY1" fmla="*/ 0 h 958864"/>
                <a:gd name="connsiteX0" fmla="*/ 1094153 w 1094153"/>
                <a:gd name="connsiteY0" fmla="*/ 812744 h 958864"/>
                <a:gd name="connsiteX1" fmla="*/ 0 w 1094153"/>
                <a:gd name="connsiteY1" fmla="*/ 0 h 958864"/>
                <a:gd name="connsiteX0" fmla="*/ 1083540 w 1083540"/>
                <a:gd name="connsiteY0" fmla="*/ 776150 h 958864"/>
                <a:gd name="connsiteX1" fmla="*/ 0 w 1083540"/>
                <a:gd name="connsiteY1" fmla="*/ 0 h 958864"/>
                <a:gd name="connsiteX0" fmla="*/ 1083540 w 1083540"/>
                <a:gd name="connsiteY0" fmla="*/ 776150 h 958864"/>
                <a:gd name="connsiteX1" fmla="*/ 401195 w 1083540"/>
                <a:gd name="connsiteY1" fmla="*/ 669773 h 958864"/>
                <a:gd name="connsiteX2" fmla="*/ 0 w 1083540"/>
                <a:gd name="connsiteY2" fmla="*/ 0 h 958864"/>
                <a:gd name="connsiteX0" fmla="*/ 682345 w 682345"/>
                <a:gd name="connsiteY0" fmla="*/ 106377 h 106378"/>
                <a:gd name="connsiteX1" fmla="*/ 0 w 682345"/>
                <a:gd name="connsiteY1" fmla="*/ 0 h 106378"/>
                <a:gd name="connsiteX0" fmla="*/ 538873 w 538873"/>
                <a:gd name="connsiteY0" fmla="*/ 169976 h 169976"/>
                <a:gd name="connsiteX1" fmla="*/ 0 w 538873"/>
                <a:gd name="connsiteY1" fmla="*/ 0 h 169976"/>
                <a:gd name="connsiteX0" fmla="*/ 538873 w 538873"/>
                <a:gd name="connsiteY0" fmla="*/ 169976 h 215657"/>
                <a:gd name="connsiteX1" fmla="*/ 0 w 538873"/>
                <a:gd name="connsiteY1" fmla="*/ 0 h 215657"/>
                <a:gd name="connsiteX0" fmla="*/ 538873 w 538873"/>
                <a:gd name="connsiteY0" fmla="*/ 169976 h 215657"/>
                <a:gd name="connsiteX1" fmla="*/ 0 w 538873"/>
                <a:gd name="connsiteY1" fmla="*/ 0 h 215657"/>
              </a:gdLst>
              <a:ahLst/>
              <a:cxnLst>
                <a:cxn ang="0">
                  <a:pos x="connsiteX0" y="connsiteY0"/>
                </a:cxn>
                <a:cxn ang="0">
                  <a:pos x="connsiteX1" y="connsiteY1"/>
                </a:cxn>
              </a:cxnLst>
              <a:rect l="l" t="t" r="r" b="b"/>
              <a:pathLst>
                <a:path w="538873" h="215657">
                  <a:moveTo>
                    <a:pt x="538873" y="169976"/>
                  </a:moveTo>
                  <a:cubicBezTo>
                    <a:pt x="349000" y="187516"/>
                    <a:pt x="200119" y="215657"/>
                    <a:pt x="0" y="0"/>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6" name="Freeform 125"/>
            <p:cNvSpPr/>
            <p:nvPr/>
          </p:nvSpPr>
          <p:spPr bwMode="gray">
            <a:xfrm>
              <a:off x="6650729" y="2881307"/>
              <a:ext cx="1341332" cy="749173"/>
            </a:xfrm>
            <a:custGeom>
              <a:avLst/>
              <a:gdLst>
                <a:gd name="connsiteX0" fmla="*/ 1382357 w 1382357"/>
                <a:gd name="connsiteY0" fmla="*/ 0 h 774551"/>
                <a:gd name="connsiteX1" fmla="*/ 371139 w 1382357"/>
                <a:gd name="connsiteY1" fmla="*/ 484094 h 774551"/>
                <a:gd name="connsiteX2" fmla="*/ 59167 w 1382357"/>
                <a:gd name="connsiteY2" fmla="*/ 559398 h 774551"/>
                <a:gd name="connsiteX3" fmla="*/ 16136 w 1382357"/>
                <a:gd name="connsiteY3" fmla="*/ 774551 h 774551"/>
                <a:gd name="connsiteX0" fmla="*/ 1400500 w 1400500"/>
                <a:gd name="connsiteY0" fmla="*/ 0 h 774551"/>
                <a:gd name="connsiteX1" fmla="*/ 498139 w 1400500"/>
                <a:gd name="connsiteY1" fmla="*/ 386123 h 774551"/>
                <a:gd name="connsiteX2" fmla="*/ 77310 w 1400500"/>
                <a:gd name="connsiteY2" fmla="*/ 559398 h 774551"/>
                <a:gd name="connsiteX3" fmla="*/ 34279 w 1400500"/>
                <a:gd name="connsiteY3" fmla="*/ 774551 h 774551"/>
                <a:gd name="connsiteX0" fmla="*/ 1400500 w 1400500"/>
                <a:gd name="connsiteY0" fmla="*/ 33682 h 808233"/>
                <a:gd name="connsiteX1" fmla="*/ 498139 w 1400500"/>
                <a:gd name="connsiteY1" fmla="*/ 419805 h 808233"/>
                <a:gd name="connsiteX2" fmla="*/ 77310 w 1400500"/>
                <a:gd name="connsiteY2" fmla="*/ 593080 h 808233"/>
                <a:gd name="connsiteX3" fmla="*/ 34279 w 1400500"/>
                <a:gd name="connsiteY3" fmla="*/ 808233 h 808233"/>
                <a:gd name="connsiteX0" fmla="*/ 1389614 w 1389614"/>
                <a:gd name="connsiteY0" fmla="*/ 33682 h 808233"/>
                <a:gd name="connsiteX1" fmla="*/ 498139 w 1389614"/>
                <a:gd name="connsiteY1" fmla="*/ 419805 h 808233"/>
                <a:gd name="connsiteX2" fmla="*/ 77310 w 1389614"/>
                <a:gd name="connsiteY2" fmla="*/ 593080 h 808233"/>
                <a:gd name="connsiteX3" fmla="*/ 34279 w 1389614"/>
                <a:gd name="connsiteY3" fmla="*/ 808233 h 808233"/>
                <a:gd name="connsiteX0" fmla="*/ 1389614 w 1389614"/>
                <a:gd name="connsiteY0" fmla="*/ 83970 h 858521"/>
                <a:gd name="connsiteX1" fmla="*/ 498139 w 1389614"/>
                <a:gd name="connsiteY1" fmla="*/ 470093 h 858521"/>
                <a:gd name="connsiteX2" fmla="*/ 77310 w 1389614"/>
                <a:gd name="connsiteY2" fmla="*/ 643368 h 858521"/>
                <a:gd name="connsiteX3" fmla="*/ 34279 w 1389614"/>
                <a:gd name="connsiteY3" fmla="*/ 858521 h 858521"/>
                <a:gd name="connsiteX0" fmla="*/ 1389614 w 1389614"/>
                <a:gd name="connsiteY0" fmla="*/ 83970 h 858521"/>
                <a:gd name="connsiteX1" fmla="*/ 498139 w 1389614"/>
                <a:gd name="connsiteY1" fmla="*/ 470093 h 858521"/>
                <a:gd name="connsiteX2" fmla="*/ 77310 w 1389614"/>
                <a:gd name="connsiteY2" fmla="*/ 643368 h 858521"/>
                <a:gd name="connsiteX3" fmla="*/ 34279 w 1389614"/>
                <a:gd name="connsiteY3" fmla="*/ 858521 h 858521"/>
                <a:gd name="connsiteX0" fmla="*/ 1312304 w 1312304"/>
                <a:gd name="connsiteY0" fmla="*/ 83970 h 737498"/>
                <a:gd name="connsiteX1" fmla="*/ 420829 w 1312304"/>
                <a:gd name="connsiteY1" fmla="*/ 470093 h 737498"/>
                <a:gd name="connsiteX2" fmla="*/ 0 w 1312304"/>
                <a:gd name="connsiteY2" fmla="*/ 643368 h 737498"/>
                <a:gd name="connsiteX0" fmla="*/ 1312304 w 1312304"/>
                <a:gd name="connsiteY0" fmla="*/ 83970 h 737498"/>
                <a:gd name="connsiteX1" fmla="*/ 420829 w 1312304"/>
                <a:gd name="connsiteY1" fmla="*/ 470093 h 737498"/>
                <a:gd name="connsiteX2" fmla="*/ 0 w 1312304"/>
                <a:gd name="connsiteY2" fmla="*/ 643368 h 737498"/>
                <a:gd name="connsiteX0" fmla="*/ 1308675 w 1308675"/>
                <a:gd name="connsiteY0" fmla="*/ 83970 h 745544"/>
                <a:gd name="connsiteX1" fmla="*/ 417200 w 1308675"/>
                <a:gd name="connsiteY1" fmla="*/ 470093 h 745544"/>
                <a:gd name="connsiteX2" fmla="*/ 0 w 1308675"/>
                <a:gd name="connsiteY2" fmla="*/ 668768 h 745544"/>
                <a:gd name="connsiteX0" fmla="*/ 1341332 w 1341332"/>
                <a:gd name="connsiteY0" fmla="*/ 83970 h 749173"/>
                <a:gd name="connsiteX1" fmla="*/ 449857 w 1341332"/>
                <a:gd name="connsiteY1" fmla="*/ 470093 h 749173"/>
                <a:gd name="connsiteX2" fmla="*/ 0 w 1341332"/>
                <a:gd name="connsiteY2" fmla="*/ 672397 h 749173"/>
                <a:gd name="connsiteX0" fmla="*/ 1341332 w 1341332"/>
                <a:gd name="connsiteY0" fmla="*/ 83970 h 749173"/>
                <a:gd name="connsiteX1" fmla="*/ 449857 w 1341332"/>
                <a:gd name="connsiteY1" fmla="*/ 470093 h 749173"/>
                <a:gd name="connsiteX2" fmla="*/ 0 w 1341332"/>
                <a:gd name="connsiteY2" fmla="*/ 672397 h 749173"/>
              </a:gdLst>
              <a:ahLst/>
              <a:cxnLst>
                <a:cxn ang="0">
                  <a:pos x="connsiteX0" y="connsiteY0"/>
                </a:cxn>
                <a:cxn ang="0">
                  <a:pos x="connsiteX1" y="connsiteY1"/>
                </a:cxn>
                <a:cxn ang="0">
                  <a:pos x="connsiteX2" y="connsiteY2"/>
                </a:cxn>
              </a:cxnLst>
              <a:rect l="l" t="t" r="r" b="b"/>
              <a:pathLst>
                <a:path w="1341332" h="749173">
                  <a:moveTo>
                    <a:pt x="1341332" y="83970"/>
                  </a:moveTo>
                  <a:cubicBezTo>
                    <a:pt x="1326989" y="0"/>
                    <a:pt x="430903" y="61174"/>
                    <a:pt x="449857" y="470093"/>
                  </a:cubicBezTo>
                  <a:cubicBezTo>
                    <a:pt x="392611" y="737498"/>
                    <a:pt x="164396" y="749173"/>
                    <a:pt x="0" y="672397"/>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lvl="1" algn="ctr" defTabSz="914172">
                <a:lnSpc>
                  <a:spcPct val="90000"/>
                </a:lnSpc>
                <a:buClr>
                  <a:srgbClr val="4D4D4D"/>
                </a:buClr>
                <a:buSzPct val="110000"/>
                <a:tabLst>
                  <a:tab pos="177800" algn="l"/>
                </a:tabLst>
                <a:defRPr/>
              </a:pPr>
              <a:endParaRPr lang="en-US" dirty="0" smtClean="0">
                <a:latin typeface="+mn-lt"/>
                <a:cs typeface="+mn-cs"/>
              </a:endParaRPr>
            </a:p>
          </p:txBody>
        </p:sp>
      </p:grpSp>
      <p:sp>
        <p:nvSpPr>
          <p:cNvPr id="127" name="Oval 126"/>
          <p:cNvSpPr/>
          <p:nvPr/>
        </p:nvSpPr>
        <p:spPr bwMode="gray">
          <a:xfrm>
            <a:off x="5550624" y="2797331"/>
            <a:ext cx="548640" cy="548640"/>
          </a:xfrm>
          <a:prstGeom prst="ellipse">
            <a:avLst/>
          </a:prstGeom>
          <a:solidFill>
            <a:schemeClr val="accent3"/>
          </a:solidFill>
          <a:ln w="38100" algn="ctr">
            <a:solidFill>
              <a:schemeClr val="bg1"/>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chemeClr val="bg1"/>
                </a:solidFill>
                <a:latin typeface="+mn-lt"/>
                <a:cs typeface="+mn-cs"/>
              </a:rPr>
              <a:t>5</a:t>
            </a:r>
          </a:p>
        </p:txBody>
      </p:sp>
      <p:grpSp>
        <p:nvGrpSpPr>
          <p:cNvPr id="5" name="rays router2"/>
          <p:cNvGrpSpPr/>
          <p:nvPr/>
        </p:nvGrpSpPr>
        <p:grpSpPr bwMode="gray">
          <a:xfrm>
            <a:off x="8357616" y="4590288"/>
            <a:ext cx="635006" cy="235128"/>
            <a:chOff x="8357616" y="4590288"/>
            <a:chExt cx="635006" cy="235128"/>
          </a:xfrm>
        </p:grpSpPr>
        <p:pic>
          <p:nvPicPr>
            <p:cNvPr id="138" name="Picture 137" descr="Airwaves.png"/>
            <p:cNvPicPr>
              <a:picLocks noChangeAspect="1"/>
            </p:cNvPicPr>
            <p:nvPr/>
          </p:nvPicPr>
          <p:blipFill>
            <a:blip r:embed="rId13"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8765891" y="4590288"/>
              <a:ext cx="226731" cy="235128"/>
            </a:xfrm>
            <a:prstGeom prst="rect">
              <a:avLst/>
            </a:prstGeom>
            <a:noFill/>
            <a:ln>
              <a:noFill/>
            </a:ln>
            <a:effectLst/>
          </p:spPr>
        </p:pic>
        <p:pic>
          <p:nvPicPr>
            <p:cNvPr id="139" name="Picture 138" descr="Airwaves.png"/>
            <p:cNvPicPr>
              <a:picLocks noChangeAspect="1"/>
            </p:cNvPicPr>
            <p:nvPr/>
          </p:nvPicPr>
          <p:blipFill>
            <a:blip r:embed="rId13"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a:off x="8357616" y="4590288"/>
              <a:ext cx="226731" cy="235128"/>
            </a:xfrm>
            <a:prstGeom prst="rect">
              <a:avLst/>
            </a:prstGeom>
            <a:noFill/>
            <a:ln>
              <a:noFill/>
            </a:ln>
            <a:effectLst/>
          </p:spPr>
        </p:pic>
      </p:grpSp>
      <p:pic>
        <p:nvPicPr>
          <p:cNvPr id="158" name="Laptop" descr="Laptop.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bwMode="gray">
          <a:xfrm>
            <a:off x="1481961" y="3872521"/>
            <a:ext cx="987972" cy="576317"/>
          </a:xfrm>
          <a:prstGeom prst="rect">
            <a:avLst/>
          </a:prstGeom>
        </p:spPr>
      </p:pic>
      <p:sp>
        <p:nvSpPr>
          <p:cNvPr id="83" name="Red NO"/>
          <p:cNvSpPr/>
          <p:nvPr/>
        </p:nvSpPr>
        <p:spPr bwMode="gray">
          <a:xfrm>
            <a:off x="1841106" y="4025838"/>
            <a:ext cx="269683" cy="269683"/>
          </a:xfrm>
          <a:prstGeom prst="ellipse">
            <a:avLst/>
          </a:prstGeom>
          <a:solidFill>
            <a:schemeClr val="tx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rtlCol="0" anchor="ctr"/>
          <a:lstStyle/>
          <a:p>
            <a:pPr algn="ctr"/>
            <a:r>
              <a:rPr lang="en-US" sz="2400" dirty="0" smtClean="0">
                <a:sym typeface="Wingdings"/>
              </a:rPr>
              <a:t>X</a:t>
            </a:r>
            <a:endParaRPr lang="en-US" sz="2400" dirty="0"/>
          </a:p>
        </p:txBody>
      </p:sp>
      <p:cxnSp>
        <p:nvCxnSpPr>
          <p:cNvPr id="84" name="Straight Connector 83"/>
          <p:cNvCxnSpPr>
            <a:endCxn id="86" idx="3"/>
          </p:cNvCxnSpPr>
          <p:nvPr/>
        </p:nvCxnSpPr>
        <p:spPr bwMode="gray">
          <a:xfrm flipV="1">
            <a:off x="7655858" y="5546801"/>
            <a:ext cx="199227" cy="136822"/>
          </a:xfrm>
          <a:prstGeom prst="line">
            <a:avLst/>
          </a:pr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cxnSp>
      <p:cxnSp>
        <p:nvCxnSpPr>
          <p:cNvPr id="100" name="green2"/>
          <p:cNvCxnSpPr/>
          <p:nvPr/>
        </p:nvCxnSpPr>
        <p:spPr bwMode="gray">
          <a:xfrm rot="10800000">
            <a:off x="791110" y="1452287"/>
            <a:ext cx="362457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05" name="green1"/>
          <p:cNvCxnSpPr/>
          <p:nvPr/>
        </p:nvCxnSpPr>
        <p:spPr bwMode="gray">
          <a:xfrm>
            <a:off x="4500282" y="1452281"/>
            <a:ext cx="0" cy="2637584"/>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06" name="gr1 laptop"/>
          <p:cNvCxnSpPr/>
          <p:nvPr/>
        </p:nvCxnSpPr>
        <p:spPr bwMode="gray">
          <a:xfrm>
            <a:off x="2431228" y="4223544"/>
            <a:ext cx="1783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6" name="line WLAN2"/>
          <p:cNvGrpSpPr/>
          <p:nvPr/>
        </p:nvGrpSpPr>
        <p:grpSpPr bwMode="gray">
          <a:xfrm>
            <a:off x="737157" y="654367"/>
            <a:ext cx="7953270" cy="4181195"/>
            <a:chOff x="737157" y="654367"/>
            <a:chExt cx="7953270" cy="4181195"/>
          </a:xfrm>
        </p:grpSpPr>
        <p:cxnSp>
          <p:nvCxnSpPr>
            <p:cNvPr id="109" name="green3"/>
            <p:cNvCxnSpPr/>
            <p:nvPr/>
          </p:nvCxnSpPr>
          <p:spPr bwMode="gray">
            <a:xfrm rot="5400000">
              <a:off x="329617" y="1061907"/>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0" name="green2b"/>
            <p:cNvCxnSpPr/>
            <p:nvPr/>
          </p:nvCxnSpPr>
          <p:spPr bwMode="gray">
            <a:xfrm rot="10800000">
              <a:off x="760288" y="1452287"/>
              <a:ext cx="783918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13" name="green1b"/>
            <p:cNvCxnSpPr/>
            <p:nvPr/>
          </p:nvCxnSpPr>
          <p:spPr bwMode="gray">
            <a:xfrm rot="5400000">
              <a:off x="6998787" y="3143922"/>
              <a:ext cx="33832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cxnSp>
        <p:nvCxnSpPr>
          <p:cNvPr id="128" name="red2"/>
          <p:cNvCxnSpPr/>
          <p:nvPr/>
        </p:nvCxnSpPr>
        <p:spPr bwMode="gray">
          <a:xfrm rot="10800000">
            <a:off x="791110" y="1452287"/>
            <a:ext cx="3624572"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9" name="red1"/>
          <p:cNvCxnSpPr/>
          <p:nvPr/>
        </p:nvCxnSpPr>
        <p:spPr bwMode="gray">
          <a:xfrm>
            <a:off x="4500282" y="1452281"/>
            <a:ext cx="0" cy="269019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30" name="red1 laptop"/>
          <p:cNvCxnSpPr/>
          <p:nvPr/>
        </p:nvCxnSpPr>
        <p:spPr bwMode="gray">
          <a:xfrm>
            <a:off x="2431228" y="4223544"/>
            <a:ext cx="1783080"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grpSp>
        <p:nvGrpSpPr>
          <p:cNvPr id="7" name="1-2-3-4"/>
          <p:cNvGrpSpPr/>
          <p:nvPr/>
        </p:nvGrpSpPr>
        <p:grpSpPr>
          <a:xfrm>
            <a:off x="2879415" y="2651681"/>
            <a:ext cx="5443963" cy="3465991"/>
            <a:chOff x="2879415" y="2651681"/>
            <a:chExt cx="5443963" cy="3465991"/>
          </a:xfrm>
        </p:grpSpPr>
        <p:sp>
          <p:nvSpPr>
            <p:cNvPr id="147" name="Freeform 146"/>
            <p:cNvSpPr/>
            <p:nvPr/>
          </p:nvSpPr>
          <p:spPr bwMode="gray">
            <a:xfrm rot="556071">
              <a:off x="3794491" y="4652604"/>
              <a:ext cx="487018" cy="96170"/>
            </a:xfrm>
            <a:custGeom>
              <a:avLst/>
              <a:gdLst>
                <a:gd name="connsiteX0" fmla="*/ 0 w 647272"/>
                <a:gd name="connsiteY0" fmla="*/ 688368 h 688368"/>
                <a:gd name="connsiteX1" fmla="*/ 647272 w 647272"/>
                <a:gd name="connsiteY1" fmla="*/ 0 h 688368"/>
                <a:gd name="connsiteX0" fmla="*/ 0 w 609600"/>
                <a:gd name="connsiteY0" fmla="*/ 154968 h 154968"/>
                <a:gd name="connsiteX1" fmla="*/ 609600 w 609600"/>
                <a:gd name="connsiteY1" fmla="*/ 0 h 154968"/>
                <a:gd name="connsiteX0" fmla="*/ 0 w 609600"/>
                <a:gd name="connsiteY0" fmla="*/ 181754 h 181754"/>
                <a:gd name="connsiteX1" fmla="*/ 609600 w 609600"/>
                <a:gd name="connsiteY1" fmla="*/ 26786 h 181754"/>
                <a:gd name="connsiteX0" fmla="*/ 0 w 609600"/>
                <a:gd name="connsiteY0" fmla="*/ 196239 h 196239"/>
                <a:gd name="connsiteX1" fmla="*/ 609600 w 609600"/>
                <a:gd name="connsiteY1" fmla="*/ 41271 h 196239"/>
                <a:gd name="connsiteX0" fmla="*/ 0 w 635619"/>
                <a:gd name="connsiteY0" fmla="*/ 181754 h 181754"/>
                <a:gd name="connsiteX1" fmla="*/ 635619 w 635619"/>
                <a:gd name="connsiteY1" fmla="*/ 142015 h 181754"/>
                <a:gd name="connsiteX0" fmla="*/ 0 w 635619"/>
                <a:gd name="connsiteY0" fmla="*/ 181754 h 181754"/>
                <a:gd name="connsiteX1" fmla="*/ 635619 w 635619"/>
                <a:gd name="connsiteY1" fmla="*/ 142015 h 181754"/>
                <a:gd name="connsiteX0" fmla="*/ 7334 w 642953"/>
                <a:gd name="connsiteY0" fmla="*/ 200804 h 200804"/>
                <a:gd name="connsiteX1" fmla="*/ 0 w 642953"/>
                <a:gd name="connsiteY1" fmla="*/ 174034 h 200804"/>
                <a:gd name="connsiteX2" fmla="*/ 642953 w 642953"/>
                <a:gd name="connsiteY2" fmla="*/ 161065 h 200804"/>
                <a:gd name="connsiteX0" fmla="*/ 7334 w 642953"/>
                <a:gd name="connsiteY0" fmla="*/ 147917 h 147917"/>
                <a:gd name="connsiteX1" fmla="*/ 0 w 642953"/>
                <a:gd name="connsiteY1" fmla="*/ 121147 h 147917"/>
                <a:gd name="connsiteX2" fmla="*/ 642953 w 642953"/>
                <a:gd name="connsiteY2" fmla="*/ 108178 h 147917"/>
                <a:gd name="connsiteX0" fmla="*/ 0 w 642953"/>
                <a:gd name="connsiteY0" fmla="*/ 121147 h 121147"/>
                <a:gd name="connsiteX1" fmla="*/ 642953 w 642953"/>
                <a:gd name="connsiteY1" fmla="*/ 108178 h 121147"/>
                <a:gd name="connsiteX0" fmla="*/ 10782 w 653735"/>
                <a:gd name="connsiteY0" fmla="*/ 121147 h 124723"/>
                <a:gd name="connsiteX1" fmla="*/ 0 w 653735"/>
                <a:gd name="connsiteY1" fmla="*/ 124723 h 124723"/>
                <a:gd name="connsiteX2" fmla="*/ 653735 w 653735"/>
                <a:gd name="connsiteY2" fmla="*/ 108178 h 124723"/>
                <a:gd name="connsiteX0" fmla="*/ 10782 w 653735"/>
                <a:gd name="connsiteY0" fmla="*/ 93921 h 97497"/>
                <a:gd name="connsiteX1" fmla="*/ 0 w 653735"/>
                <a:gd name="connsiteY1" fmla="*/ 97497 h 97497"/>
                <a:gd name="connsiteX2" fmla="*/ 653735 w 653735"/>
                <a:gd name="connsiteY2" fmla="*/ 80952 h 97497"/>
                <a:gd name="connsiteX0" fmla="*/ 10782 w 594727"/>
                <a:gd name="connsiteY0" fmla="*/ 164192 h 167768"/>
                <a:gd name="connsiteX1" fmla="*/ 0 w 594727"/>
                <a:gd name="connsiteY1" fmla="*/ 167768 h 167768"/>
                <a:gd name="connsiteX2" fmla="*/ 594727 w 594727"/>
                <a:gd name="connsiteY2" fmla="*/ 80786 h 167768"/>
                <a:gd name="connsiteX0" fmla="*/ 10782 w 594727"/>
                <a:gd name="connsiteY0" fmla="*/ 97668 h 101244"/>
                <a:gd name="connsiteX1" fmla="*/ 0 w 594727"/>
                <a:gd name="connsiteY1" fmla="*/ 101244 h 101244"/>
                <a:gd name="connsiteX2" fmla="*/ 594727 w 594727"/>
                <a:gd name="connsiteY2" fmla="*/ 14262 h 101244"/>
                <a:gd name="connsiteX0" fmla="*/ 10782 w 594727"/>
                <a:gd name="connsiteY0" fmla="*/ 97668 h 101244"/>
                <a:gd name="connsiteX1" fmla="*/ 0 w 594727"/>
                <a:gd name="connsiteY1" fmla="*/ 101244 h 101244"/>
                <a:gd name="connsiteX2" fmla="*/ 594727 w 594727"/>
                <a:gd name="connsiteY2" fmla="*/ 14262 h 101244"/>
              </a:gdLst>
              <a:ahLst/>
              <a:cxnLst>
                <a:cxn ang="0">
                  <a:pos x="connsiteX0" y="connsiteY0"/>
                </a:cxn>
                <a:cxn ang="0">
                  <a:pos x="connsiteX1" y="connsiteY1"/>
                </a:cxn>
                <a:cxn ang="0">
                  <a:pos x="connsiteX2" y="connsiteY2"/>
                </a:cxn>
              </a:cxnLst>
              <a:rect l="l" t="t" r="r" b="b"/>
              <a:pathLst>
                <a:path w="594727" h="101244">
                  <a:moveTo>
                    <a:pt x="10782" y="97668"/>
                  </a:moveTo>
                  <a:lnTo>
                    <a:pt x="0" y="101244"/>
                  </a:lnTo>
                  <a:cubicBezTo>
                    <a:pt x="177690" y="35052"/>
                    <a:pt x="252171" y="0"/>
                    <a:pt x="594727" y="14262"/>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8" name="Freeform 147"/>
            <p:cNvSpPr/>
            <p:nvPr/>
          </p:nvSpPr>
          <p:spPr bwMode="gray">
            <a:xfrm rot="20556228">
              <a:off x="2879415" y="5046741"/>
              <a:ext cx="529565" cy="239217"/>
            </a:xfrm>
            <a:custGeom>
              <a:avLst/>
              <a:gdLst>
                <a:gd name="connsiteX0" fmla="*/ 0 w 647272"/>
                <a:gd name="connsiteY0" fmla="*/ 688368 h 688368"/>
                <a:gd name="connsiteX1" fmla="*/ 647272 w 647272"/>
                <a:gd name="connsiteY1" fmla="*/ 0 h 688368"/>
                <a:gd name="connsiteX0" fmla="*/ 83885 w 731157"/>
                <a:gd name="connsiteY0" fmla="*/ 688368 h 706970"/>
                <a:gd name="connsiteX1" fmla="*/ 0 w 731157"/>
                <a:gd name="connsiteY1" fmla="*/ 706970 h 706970"/>
                <a:gd name="connsiteX2" fmla="*/ 731157 w 731157"/>
                <a:gd name="connsiteY2" fmla="*/ 0 h 706970"/>
                <a:gd name="connsiteX0" fmla="*/ 83885 w 731157"/>
                <a:gd name="connsiteY0" fmla="*/ 688368 h 706970"/>
                <a:gd name="connsiteX1" fmla="*/ 0 w 731157"/>
                <a:gd name="connsiteY1" fmla="*/ 706970 h 706970"/>
                <a:gd name="connsiteX2" fmla="*/ 731157 w 731157"/>
                <a:gd name="connsiteY2" fmla="*/ 0 h 706970"/>
                <a:gd name="connsiteX0" fmla="*/ 186547 w 833819"/>
                <a:gd name="connsiteY0" fmla="*/ 688368 h 914139"/>
                <a:gd name="connsiteX1" fmla="*/ 0 w 833819"/>
                <a:gd name="connsiteY1" fmla="*/ 914139 h 914139"/>
                <a:gd name="connsiteX2" fmla="*/ 833819 w 833819"/>
                <a:gd name="connsiteY2" fmla="*/ 0 h 914139"/>
                <a:gd name="connsiteX0" fmla="*/ 186547 w 833819"/>
                <a:gd name="connsiteY0" fmla="*/ 688368 h 914139"/>
                <a:gd name="connsiteX1" fmla="*/ 0 w 833819"/>
                <a:gd name="connsiteY1" fmla="*/ 914139 h 914139"/>
                <a:gd name="connsiteX2" fmla="*/ 833819 w 833819"/>
                <a:gd name="connsiteY2" fmla="*/ 0 h 914139"/>
                <a:gd name="connsiteX0" fmla="*/ 0 w 833819"/>
                <a:gd name="connsiteY0" fmla="*/ 914139 h 914139"/>
                <a:gd name="connsiteX1" fmla="*/ 833819 w 833819"/>
                <a:gd name="connsiteY1" fmla="*/ 0 h 914139"/>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14731"/>
                <a:gd name="connsiteY0" fmla="*/ 909832 h 918079"/>
                <a:gd name="connsiteX1" fmla="*/ 0 w 814731"/>
                <a:gd name="connsiteY1" fmla="*/ 918079 h 918079"/>
                <a:gd name="connsiteX2" fmla="*/ 814731 w 814731"/>
                <a:gd name="connsiteY2" fmla="*/ 0 h 918079"/>
                <a:gd name="connsiteX0" fmla="*/ 0 w 813053"/>
                <a:gd name="connsiteY0" fmla="*/ 909832 h 909833"/>
                <a:gd name="connsiteX1" fmla="*/ 367986 w 813053"/>
                <a:gd name="connsiteY1" fmla="*/ 482627 h 909833"/>
                <a:gd name="connsiteX2" fmla="*/ 813053 w 813053"/>
                <a:gd name="connsiteY2" fmla="*/ 0 h 909833"/>
                <a:gd name="connsiteX0" fmla="*/ 0 w 445067"/>
                <a:gd name="connsiteY0" fmla="*/ 482627 h 482627"/>
                <a:gd name="connsiteX1" fmla="*/ 445067 w 445067"/>
                <a:gd name="connsiteY1" fmla="*/ 0 h 482627"/>
                <a:gd name="connsiteX0" fmla="*/ 0 w 520513"/>
                <a:gd name="connsiteY0" fmla="*/ 470448 h 470448"/>
                <a:gd name="connsiteX1" fmla="*/ 520513 w 520513"/>
                <a:gd name="connsiteY1" fmla="*/ 0 h 470448"/>
                <a:gd name="connsiteX0" fmla="*/ 0 w 520513"/>
                <a:gd name="connsiteY0" fmla="*/ 470448 h 470448"/>
                <a:gd name="connsiteX1" fmla="*/ 520513 w 520513"/>
                <a:gd name="connsiteY1" fmla="*/ 0 h 470448"/>
                <a:gd name="connsiteX0" fmla="*/ 0 w 520513"/>
                <a:gd name="connsiteY0" fmla="*/ 470447 h 470447"/>
                <a:gd name="connsiteX1" fmla="*/ 520513 w 520513"/>
                <a:gd name="connsiteY1" fmla="*/ 0 h 470447"/>
                <a:gd name="connsiteX0" fmla="*/ 0 w 453229"/>
                <a:gd name="connsiteY0" fmla="*/ 595212 h 595213"/>
                <a:gd name="connsiteX1" fmla="*/ 453229 w 453229"/>
                <a:gd name="connsiteY1" fmla="*/ 0 h 595213"/>
                <a:gd name="connsiteX0" fmla="*/ 0 w 453229"/>
                <a:gd name="connsiteY0" fmla="*/ 595212 h 595212"/>
                <a:gd name="connsiteX1" fmla="*/ 453229 w 453229"/>
                <a:gd name="connsiteY1" fmla="*/ 0 h 595212"/>
                <a:gd name="connsiteX0" fmla="*/ 0 w 453229"/>
                <a:gd name="connsiteY0" fmla="*/ 595212 h 595212"/>
                <a:gd name="connsiteX1" fmla="*/ 453229 w 453229"/>
                <a:gd name="connsiteY1" fmla="*/ 0 h 595212"/>
                <a:gd name="connsiteX0" fmla="*/ 0 w 1373998"/>
                <a:gd name="connsiteY0" fmla="*/ 1702172 h 1702173"/>
                <a:gd name="connsiteX1" fmla="*/ 1373998 w 1373998"/>
                <a:gd name="connsiteY1" fmla="*/ 0 h 1702173"/>
                <a:gd name="connsiteX0" fmla="*/ 0 w 1373998"/>
                <a:gd name="connsiteY0" fmla="*/ 1702172 h 1702172"/>
                <a:gd name="connsiteX1" fmla="*/ 1373998 w 1373998"/>
                <a:gd name="connsiteY1" fmla="*/ 0 h 1702172"/>
                <a:gd name="connsiteX0" fmla="*/ 0 w 1373998"/>
                <a:gd name="connsiteY0" fmla="*/ 1702172 h 1702172"/>
                <a:gd name="connsiteX1" fmla="*/ 1373998 w 1373998"/>
                <a:gd name="connsiteY1" fmla="*/ 0 h 1702172"/>
                <a:gd name="connsiteX0" fmla="*/ 0 w 1536577"/>
                <a:gd name="connsiteY0" fmla="*/ 1850810 h 1850810"/>
                <a:gd name="connsiteX1" fmla="*/ 706729 w 1536577"/>
                <a:gd name="connsiteY1" fmla="*/ 797932 h 1850810"/>
                <a:gd name="connsiteX2" fmla="*/ 1373998 w 1536577"/>
                <a:gd name="connsiteY2" fmla="*/ 148638 h 1850810"/>
                <a:gd name="connsiteX0" fmla="*/ 13658 w 843506"/>
                <a:gd name="connsiteY0" fmla="*/ 797930 h 797930"/>
                <a:gd name="connsiteX1" fmla="*/ 680927 w 843506"/>
                <a:gd name="connsiteY1" fmla="*/ 148636 h 797930"/>
                <a:gd name="connsiteX0" fmla="*/ 13658 w 835922"/>
                <a:gd name="connsiteY0" fmla="*/ 822347 h 822347"/>
                <a:gd name="connsiteX1" fmla="*/ 256125 w 835922"/>
                <a:gd name="connsiteY1" fmla="*/ 562343 h 822347"/>
                <a:gd name="connsiteX2" fmla="*/ 680927 w 835922"/>
                <a:gd name="connsiteY2" fmla="*/ 173053 h 822347"/>
                <a:gd name="connsiteX0" fmla="*/ 13658 w 835922"/>
                <a:gd name="connsiteY0" fmla="*/ 822345 h 822345"/>
                <a:gd name="connsiteX1" fmla="*/ 256125 w 835922"/>
                <a:gd name="connsiteY1" fmla="*/ 562341 h 822345"/>
                <a:gd name="connsiteX2" fmla="*/ 680927 w 835922"/>
                <a:gd name="connsiteY2" fmla="*/ 173051 h 822345"/>
                <a:gd name="connsiteX0" fmla="*/ 0 w 667270"/>
                <a:gd name="connsiteY0" fmla="*/ 649294 h 649294"/>
                <a:gd name="connsiteX1" fmla="*/ 667269 w 667270"/>
                <a:gd name="connsiteY1" fmla="*/ 0 h 649294"/>
                <a:gd name="connsiteX0" fmla="*/ 0 w 634533"/>
                <a:gd name="connsiteY0" fmla="*/ 638479 h 638479"/>
                <a:gd name="connsiteX1" fmla="*/ 634532 w 634533"/>
                <a:gd name="connsiteY1" fmla="*/ 0 h 638479"/>
                <a:gd name="connsiteX0" fmla="*/ 0 w 634532"/>
                <a:gd name="connsiteY0" fmla="*/ 638479 h 638479"/>
                <a:gd name="connsiteX1" fmla="*/ 634532 w 634532"/>
                <a:gd name="connsiteY1" fmla="*/ 0 h 638479"/>
                <a:gd name="connsiteX0" fmla="*/ 104 w 634636"/>
                <a:gd name="connsiteY0" fmla="*/ 638479 h 638479"/>
                <a:gd name="connsiteX1" fmla="*/ 8563 w 634636"/>
                <a:gd name="connsiteY1" fmla="*/ 593380 h 638479"/>
                <a:gd name="connsiteX2" fmla="*/ 634636 w 634636"/>
                <a:gd name="connsiteY2" fmla="*/ 0 h 638479"/>
                <a:gd name="connsiteX0" fmla="*/ 104 w 634636"/>
                <a:gd name="connsiteY0" fmla="*/ 638479 h 638479"/>
                <a:gd name="connsiteX1" fmla="*/ 8563 w 634636"/>
                <a:gd name="connsiteY1" fmla="*/ 593380 h 638479"/>
                <a:gd name="connsiteX2" fmla="*/ 634636 w 634636"/>
                <a:gd name="connsiteY2" fmla="*/ 0 h 638479"/>
                <a:gd name="connsiteX0" fmla="*/ 104 w 668741"/>
                <a:gd name="connsiteY0" fmla="*/ 759744 h 759744"/>
                <a:gd name="connsiteX1" fmla="*/ 42668 w 668741"/>
                <a:gd name="connsiteY1" fmla="*/ 593380 h 759744"/>
                <a:gd name="connsiteX2" fmla="*/ 668741 w 668741"/>
                <a:gd name="connsiteY2" fmla="*/ 0 h 759744"/>
                <a:gd name="connsiteX0" fmla="*/ 0 w 626073"/>
                <a:gd name="connsiteY0" fmla="*/ 593380 h 593380"/>
                <a:gd name="connsiteX1" fmla="*/ 626073 w 626073"/>
                <a:gd name="connsiteY1" fmla="*/ 0 h 593380"/>
                <a:gd name="connsiteX0" fmla="*/ 0 w 650628"/>
                <a:gd name="connsiteY0" fmla="*/ 601492 h 601492"/>
                <a:gd name="connsiteX1" fmla="*/ 650628 w 650628"/>
                <a:gd name="connsiteY1" fmla="*/ 0 h 601492"/>
              </a:gdLst>
              <a:ahLst/>
              <a:cxnLst>
                <a:cxn ang="0">
                  <a:pos x="connsiteX0" y="connsiteY0"/>
                </a:cxn>
                <a:cxn ang="0">
                  <a:pos x="connsiteX1" y="connsiteY1"/>
                </a:cxn>
              </a:cxnLst>
              <a:rect l="l" t="t" r="r" b="b"/>
              <a:pathLst>
                <a:path w="650628" h="601492">
                  <a:moveTo>
                    <a:pt x="0" y="601492"/>
                  </a:moveTo>
                  <a:cubicBezTo>
                    <a:pt x="156844" y="380278"/>
                    <a:pt x="259948" y="241072"/>
                    <a:pt x="650628" y="0"/>
                  </a:cubicBezTo>
                </a:path>
              </a:pathLst>
            </a:custGeom>
            <a:ln w="57150" cap="rnd">
              <a:solidFill>
                <a:srgbClr val="608AA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6" name="Freeform 155"/>
            <p:cNvSpPr/>
            <p:nvPr/>
          </p:nvSpPr>
          <p:spPr bwMode="gray">
            <a:xfrm>
              <a:off x="4477549" y="4843716"/>
              <a:ext cx="1286178" cy="920591"/>
            </a:xfrm>
            <a:custGeom>
              <a:avLst/>
              <a:gdLst>
                <a:gd name="connsiteX0" fmla="*/ 0 w 1520687"/>
                <a:gd name="connsiteY0" fmla="*/ 0 h 1013791"/>
                <a:gd name="connsiteX1" fmla="*/ 318052 w 1520687"/>
                <a:gd name="connsiteY1" fmla="*/ 616226 h 1013791"/>
                <a:gd name="connsiteX2" fmla="*/ 964096 w 1520687"/>
                <a:gd name="connsiteY2" fmla="*/ 864704 h 1013791"/>
                <a:gd name="connsiteX3" fmla="*/ 1520687 w 1520687"/>
                <a:gd name="connsiteY3" fmla="*/ 1013791 h 1013791"/>
                <a:gd name="connsiteX0" fmla="*/ 0 w 1520687"/>
                <a:gd name="connsiteY0" fmla="*/ 0 h 1013791"/>
                <a:gd name="connsiteX1" fmla="*/ 463018 w 1520687"/>
                <a:gd name="connsiteY1" fmla="*/ 686851 h 1013791"/>
                <a:gd name="connsiteX2" fmla="*/ 964096 w 1520687"/>
                <a:gd name="connsiteY2" fmla="*/ 864704 h 1013791"/>
                <a:gd name="connsiteX3" fmla="*/ 1520687 w 1520687"/>
                <a:gd name="connsiteY3" fmla="*/ 1013791 h 1013791"/>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347789 w 1468648"/>
                <a:gd name="connsiteY1" fmla="*/ 668266 h 1024942"/>
                <a:gd name="connsiteX2" fmla="*/ 912057 w 1468648"/>
                <a:gd name="connsiteY2" fmla="*/ 875855 h 1024942"/>
                <a:gd name="connsiteX3" fmla="*/ 1468648 w 1468648"/>
                <a:gd name="connsiteY3" fmla="*/ 1024942 h 1024942"/>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8053 w 1516701"/>
                <a:gd name="connsiteY0" fmla="*/ 109250 h 1134192"/>
                <a:gd name="connsiteX1" fmla="*/ 61062 w 1516701"/>
                <a:gd name="connsiteY1" fmla="*/ 117572 h 1134192"/>
                <a:gd name="connsiteX2" fmla="*/ 414427 w 1516701"/>
                <a:gd name="connsiteY2" fmla="*/ 814686 h 1134192"/>
                <a:gd name="connsiteX3" fmla="*/ 960110 w 1516701"/>
                <a:gd name="connsiteY3" fmla="*/ 985105 h 1134192"/>
                <a:gd name="connsiteX4" fmla="*/ 1516701 w 1516701"/>
                <a:gd name="connsiteY4" fmla="*/ 1134192 h 1134192"/>
                <a:gd name="connsiteX0" fmla="*/ 48053 w 1516701"/>
                <a:gd name="connsiteY0" fmla="*/ 109250 h 1134192"/>
                <a:gd name="connsiteX1" fmla="*/ 61062 w 1516701"/>
                <a:gd name="connsiteY1" fmla="*/ 117572 h 1134192"/>
                <a:gd name="connsiteX2" fmla="*/ 414427 w 1516701"/>
                <a:gd name="connsiteY2" fmla="*/ 814686 h 1134192"/>
                <a:gd name="connsiteX3" fmla="*/ 1516701 w 1516701"/>
                <a:gd name="connsiteY3" fmla="*/ 1134192 h 1134192"/>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0 w 1355278"/>
                <a:gd name="connsiteY0" fmla="*/ 0 h 979449"/>
                <a:gd name="connsiteX1" fmla="*/ 353365 w 1355278"/>
                <a:gd name="connsiteY1" fmla="*/ 697114 h 979449"/>
                <a:gd name="connsiteX2" fmla="*/ 1355278 w 1355278"/>
                <a:gd name="connsiteY2" fmla="*/ 979449 h 979449"/>
              </a:gdLst>
              <a:ahLst/>
              <a:cxnLst>
                <a:cxn ang="0">
                  <a:pos x="connsiteX0" y="connsiteY0"/>
                </a:cxn>
                <a:cxn ang="0">
                  <a:pos x="connsiteX1" y="connsiteY1"/>
                </a:cxn>
                <a:cxn ang="0">
                  <a:pos x="connsiteX2" y="connsiteY2"/>
                </a:cxn>
              </a:cxnLst>
              <a:rect l="l" t="t" r="r" b="b"/>
              <a:pathLst>
                <a:path w="1355278" h="979449">
                  <a:moveTo>
                    <a:pt x="0" y="0"/>
                  </a:moveTo>
                  <a:cubicBezTo>
                    <a:pt x="61062" y="117572"/>
                    <a:pt x="192373" y="634300"/>
                    <a:pt x="353365" y="697114"/>
                  </a:cubicBezTo>
                  <a:cubicBezTo>
                    <a:pt x="636859" y="836814"/>
                    <a:pt x="1133072" y="961207"/>
                    <a:pt x="1355278" y="979449"/>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79BB1"/>
                </a:solidFill>
              </a:endParaRPr>
            </a:p>
          </p:txBody>
        </p:sp>
        <p:grpSp>
          <p:nvGrpSpPr>
            <p:cNvPr id="8" name="Group 168"/>
            <p:cNvGrpSpPr/>
            <p:nvPr/>
          </p:nvGrpSpPr>
          <p:grpSpPr>
            <a:xfrm>
              <a:off x="3929551" y="2651681"/>
              <a:ext cx="4393827" cy="3465991"/>
              <a:chOff x="3929551" y="2651681"/>
              <a:chExt cx="4393827" cy="3465991"/>
            </a:xfrm>
          </p:grpSpPr>
          <p:sp>
            <p:nvSpPr>
              <p:cNvPr id="77" name="Freeform 76"/>
              <p:cNvSpPr/>
              <p:nvPr/>
            </p:nvSpPr>
            <p:spPr bwMode="gray">
              <a:xfrm>
                <a:off x="6069106" y="5829381"/>
                <a:ext cx="1299881" cy="288291"/>
              </a:xfrm>
              <a:custGeom>
                <a:avLst/>
                <a:gdLst>
                  <a:gd name="connsiteX0" fmla="*/ 0 w 1251857"/>
                  <a:gd name="connsiteY0" fmla="*/ 304800 h 355600"/>
                  <a:gd name="connsiteX1" fmla="*/ 990600 w 1251857"/>
                  <a:gd name="connsiteY1" fmla="*/ 304800 h 355600"/>
                  <a:gd name="connsiteX2" fmla="*/ 1251857 w 1251857"/>
                  <a:gd name="connsiteY2" fmla="*/ 0 h 355600"/>
                  <a:gd name="connsiteX0" fmla="*/ 0 w 990600"/>
                  <a:gd name="connsiteY0" fmla="*/ 0 h 50800"/>
                  <a:gd name="connsiteX1" fmla="*/ 990600 w 990600"/>
                  <a:gd name="connsiteY1" fmla="*/ 0 h 50800"/>
                  <a:gd name="connsiteX0" fmla="*/ 0 w 1099457"/>
                  <a:gd name="connsiteY0" fmla="*/ 147299 h 172699"/>
                  <a:gd name="connsiteX1" fmla="*/ 1099457 w 1099457"/>
                  <a:gd name="connsiteY1" fmla="*/ 0 h 172699"/>
                  <a:gd name="connsiteX0" fmla="*/ 0 w 1099457"/>
                  <a:gd name="connsiteY0" fmla="*/ 147299 h 300075"/>
                  <a:gd name="connsiteX1" fmla="*/ 1099457 w 1099457"/>
                  <a:gd name="connsiteY1" fmla="*/ 0 h 300075"/>
                  <a:gd name="connsiteX0" fmla="*/ 0 w 1088572"/>
                  <a:gd name="connsiteY0" fmla="*/ 113308 h 300075"/>
                  <a:gd name="connsiteX1" fmla="*/ 1088572 w 1088572"/>
                  <a:gd name="connsiteY1" fmla="*/ 0 h 300075"/>
                  <a:gd name="connsiteX0" fmla="*/ 0 w 1088572"/>
                  <a:gd name="connsiteY0" fmla="*/ 113308 h 300075"/>
                  <a:gd name="connsiteX1" fmla="*/ 1088572 w 1088572"/>
                  <a:gd name="connsiteY1" fmla="*/ 0 h 300075"/>
                </a:gdLst>
                <a:ahLst/>
                <a:cxnLst>
                  <a:cxn ang="0">
                    <a:pos x="connsiteX0" y="connsiteY0"/>
                  </a:cxn>
                  <a:cxn ang="0">
                    <a:pos x="connsiteX1" y="connsiteY1"/>
                  </a:cxn>
                </a:cxnLst>
                <a:rect l="l" t="t" r="r" b="b"/>
                <a:pathLst>
                  <a:path w="1088572" h="300075">
                    <a:moveTo>
                      <a:pt x="0" y="113308"/>
                    </a:moveTo>
                    <a:cubicBezTo>
                      <a:pt x="336549" y="184031"/>
                      <a:pt x="836386" y="300075"/>
                      <a:pt x="1088572" y="0"/>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smtClean="0">
                  <a:latin typeface="+mn-lt"/>
                  <a:cs typeface="+mn-cs"/>
                </a:endParaRPr>
              </a:p>
            </p:txBody>
          </p:sp>
          <p:grpSp>
            <p:nvGrpSpPr>
              <p:cNvPr id="9" name="Group 156"/>
              <p:cNvGrpSpPr/>
              <p:nvPr/>
            </p:nvGrpSpPr>
            <p:grpSpPr>
              <a:xfrm>
                <a:off x="8020154" y="3136843"/>
                <a:ext cx="299415" cy="2039336"/>
                <a:chOff x="8020154" y="3136843"/>
                <a:chExt cx="299415" cy="2039336"/>
              </a:xfrm>
            </p:grpSpPr>
            <p:sp>
              <p:nvSpPr>
                <p:cNvPr id="102" name="Freeform 101"/>
                <p:cNvSpPr/>
                <p:nvPr/>
              </p:nvSpPr>
              <p:spPr bwMode="gray">
                <a:xfrm rot="732861">
                  <a:off x="8020154" y="4258487"/>
                  <a:ext cx="299415" cy="917692"/>
                </a:xfrm>
                <a:custGeom>
                  <a:avLst/>
                  <a:gdLst>
                    <a:gd name="connsiteX0" fmla="*/ 673925 w 673925"/>
                    <a:gd name="connsiteY0" fmla="*/ 528452 h 528452"/>
                    <a:gd name="connsiteX1" fmla="*/ 103909 w 673925"/>
                    <a:gd name="connsiteY1" fmla="*/ 207819 h 528452"/>
                    <a:gd name="connsiteX2" fmla="*/ 50470 w 673925"/>
                    <a:gd name="connsiteY2" fmla="*/ 0 h 528452"/>
                    <a:gd name="connsiteX0" fmla="*/ 673925 w 826819"/>
                    <a:gd name="connsiteY0" fmla="*/ 528452 h 528452"/>
                    <a:gd name="connsiteX1" fmla="*/ 103909 w 826819"/>
                    <a:gd name="connsiteY1" fmla="*/ 207819 h 528452"/>
                    <a:gd name="connsiteX2" fmla="*/ 50470 w 826819"/>
                    <a:gd name="connsiteY2" fmla="*/ 0 h 528452"/>
                    <a:gd name="connsiteX0" fmla="*/ 570016 w 722910"/>
                    <a:gd name="connsiteY0" fmla="*/ 320633 h 320633"/>
                    <a:gd name="connsiteX1" fmla="*/ 0 w 722910"/>
                    <a:gd name="connsiteY1" fmla="*/ 0 h 320633"/>
                    <a:gd name="connsiteX0" fmla="*/ 570016 w 740723"/>
                    <a:gd name="connsiteY0" fmla="*/ 320633 h 359970"/>
                    <a:gd name="connsiteX1" fmla="*/ 587828 w 740723"/>
                    <a:gd name="connsiteY1" fmla="*/ 356259 h 359970"/>
                    <a:gd name="connsiteX2" fmla="*/ 0 w 740723"/>
                    <a:gd name="connsiteY2" fmla="*/ 0 h 359970"/>
                    <a:gd name="connsiteX0" fmla="*/ 570016 w 587828"/>
                    <a:gd name="connsiteY0" fmla="*/ 320633 h 359970"/>
                    <a:gd name="connsiteX1" fmla="*/ 587828 w 587828"/>
                    <a:gd name="connsiteY1" fmla="*/ 356259 h 359970"/>
                    <a:gd name="connsiteX2" fmla="*/ 0 w 587828"/>
                    <a:gd name="connsiteY2" fmla="*/ 0 h 359970"/>
                    <a:gd name="connsiteX0" fmla="*/ 570016 w 570016"/>
                    <a:gd name="connsiteY0" fmla="*/ 320633 h 320633"/>
                    <a:gd name="connsiteX1" fmla="*/ 0 w 570016"/>
                    <a:gd name="connsiteY1" fmla="*/ 0 h 320633"/>
                    <a:gd name="connsiteX0" fmla="*/ 587829 w 587829"/>
                    <a:gd name="connsiteY0" fmla="*/ 332508 h 332508"/>
                    <a:gd name="connsiteX1" fmla="*/ 0 w 587829"/>
                    <a:gd name="connsiteY1" fmla="*/ 0 h 332508"/>
                    <a:gd name="connsiteX0" fmla="*/ 593767 w 593767"/>
                    <a:gd name="connsiteY0" fmla="*/ 480950 h 480950"/>
                    <a:gd name="connsiteX1" fmla="*/ 0 w 593767"/>
                    <a:gd name="connsiteY1" fmla="*/ 0 h 480950"/>
                    <a:gd name="connsiteX0" fmla="*/ 593767 w 651165"/>
                    <a:gd name="connsiteY0" fmla="*/ 480950 h 480950"/>
                    <a:gd name="connsiteX1" fmla="*/ 0 w 651165"/>
                    <a:gd name="connsiteY1" fmla="*/ 0 h 480950"/>
                    <a:gd name="connsiteX0" fmla="*/ 587830 w 645228"/>
                    <a:gd name="connsiteY0" fmla="*/ 498763 h 498763"/>
                    <a:gd name="connsiteX1" fmla="*/ 0 w 645228"/>
                    <a:gd name="connsiteY1" fmla="*/ 0 h 498763"/>
                    <a:gd name="connsiteX0" fmla="*/ 593768 w 651166"/>
                    <a:gd name="connsiteY0" fmla="*/ 457200 h 457200"/>
                    <a:gd name="connsiteX1" fmla="*/ 0 w 651166"/>
                    <a:gd name="connsiteY1" fmla="*/ 0 h 457200"/>
                    <a:gd name="connsiteX0" fmla="*/ 617518 w 674916"/>
                    <a:gd name="connsiteY0" fmla="*/ 486888 h 486888"/>
                    <a:gd name="connsiteX1" fmla="*/ 0 w 674916"/>
                    <a:gd name="connsiteY1" fmla="*/ 0 h 486888"/>
                    <a:gd name="connsiteX0" fmla="*/ 208870 w 266268"/>
                    <a:gd name="connsiteY0" fmla="*/ 881707 h 881707"/>
                    <a:gd name="connsiteX1" fmla="*/ 0 w 266268"/>
                    <a:gd name="connsiteY1" fmla="*/ 0 h 881707"/>
                    <a:gd name="connsiteX0" fmla="*/ 208870 w 266268"/>
                    <a:gd name="connsiteY0" fmla="*/ 881707 h 881707"/>
                    <a:gd name="connsiteX1" fmla="*/ 0 w 266268"/>
                    <a:gd name="connsiteY1" fmla="*/ 0 h 881707"/>
                    <a:gd name="connsiteX0" fmla="*/ 186330 w 243728"/>
                    <a:gd name="connsiteY0" fmla="*/ 926674 h 926674"/>
                    <a:gd name="connsiteX1" fmla="*/ 0 w 243728"/>
                    <a:gd name="connsiteY1" fmla="*/ 0 h 926674"/>
                    <a:gd name="connsiteX0" fmla="*/ 186330 w 186330"/>
                    <a:gd name="connsiteY0" fmla="*/ 926674 h 926674"/>
                    <a:gd name="connsiteX1" fmla="*/ 0 w 186330"/>
                    <a:gd name="connsiteY1" fmla="*/ 0 h 926674"/>
                  </a:gdLst>
                  <a:ahLst/>
                  <a:cxnLst>
                    <a:cxn ang="0">
                      <a:pos x="connsiteX0" y="connsiteY0"/>
                    </a:cxn>
                    <a:cxn ang="0">
                      <a:pos x="connsiteX1" y="connsiteY1"/>
                    </a:cxn>
                  </a:cxnLst>
                  <a:rect l="l" t="t" r="r" b="b"/>
                  <a:pathLst>
                    <a:path w="186330" h="926674">
                      <a:moveTo>
                        <a:pt x="186330" y="926674"/>
                      </a:moveTo>
                      <a:cubicBezTo>
                        <a:pt x="181222" y="497615"/>
                        <a:pt x="101854" y="295943"/>
                        <a:pt x="0" y="0"/>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3" name="Freeform 102"/>
                <p:cNvSpPr/>
                <p:nvPr/>
              </p:nvSpPr>
              <p:spPr bwMode="gray">
                <a:xfrm>
                  <a:off x="8063955" y="3136843"/>
                  <a:ext cx="156680" cy="953020"/>
                </a:xfrm>
                <a:custGeom>
                  <a:avLst/>
                  <a:gdLst>
                    <a:gd name="connsiteX0" fmla="*/ 878774 w 878774"/>
                    <a:gd name="connsiteY0" fmla="*/ 433450 h 433450"/>
                    <a:gd name="connsiteX1" fmla="*/ 0 w 878774"/>
                    <a:gd name="connsiteY1" fmla="*/ 0 h 433450"/>
                    <a:gd name="connsiteX0" fmla="*/ 872836 w 872836"/>
                    <a:gd name="connsiteY0" fmla="*/ 480951 h 480951"/>
                    <a:gd name="connsiteX1" fmla="*/ 0 w 872836"/>
                    <a:gd name="connsiteY1" fmla="*/ 0 h 480951"/>
                    <a:gd name="connsiteX0" fmla="*/ 0 w 308362"/>
                    <a:gd name="connsiteY0" fmla="*/ 257760 h 257760"/>
                    <a:gd name="connsiteX1" fmla="*/ 308362 w 308362"/>
                    <a:gd name="connsiteY1" fmla="*/ 0 h 257760"/>
                    <a:gd name="connsiteX0" fmla="*/ 101480 w 409842"/>
                    <a:gd name="connsiteY0" fmla="*/ 257760 h 257760"/>
                    <a:gd name="connsiteX1" fmla="*/ 409842 w 409842"/>
                    <a:gd name="connsiteY1" fmla="*/ 0 h 257760"/>
                    <a:gd name="connsiteX0" fmla="*/ 101480 w 942714"/>
                    <a:gd name="connsiteY0" fmla="*/ 861202 h 861202"/>
                    <a:gd name="connsiteX1" fmla="*/ 942714 w 942714"/>
                    <a:gd name="connsiteY1" fmla="*/ 0 h 861202"/>
                    <a:gd name="connsiteX0" fmla="*/ 101480 w 942714"/>
                    <a:gd name="connsiteY0" fmla="*/ 861202 h 861202"/>
                    <a:gd name="connsiteX1" fmla="*/ 942714 w 942714"/>
                    <a:gd name="connsiteY1" fmla="*/ 0 h 861202"/>
                    <a:gd name="connsiteX0" fmla="*/ 83717 w 924951"/>
                    <a:gd name="connsiteY0" fmla="*/ 861202 h 861202"/>
                    <a:gd name="connsiteX1" fmla="*/ 836139 w 924951"/>
                    <a:gd name="connsiteY1" fmla="*/ 173593 h 861202"/>
                    <a:gd name="connsiteX2" fmla="*/ 924951 w 924951"/>
                    <a:gd name="connsiteY2" fmla="*/ 0 h 861202"/>
                    <a:gd name="connsiteX0" fmla="*/ 83717 w 836139"/>
                    <a:gd name="connsiteY0" fmla="*/ 1216654 h 1216654"/>
                    <a:gd name="connsiteX1" fmla="*/ 836139 w 836139"/>
                    <a:gd name="connsiteY1" fmla="*/ 529045 h 1216654"/>
                    <a:gd name="connsiteX2" fmla="*/ 587465 w 836139"/>
                    <a:gd name="connsiteY2" fmla="*/ 0 h 1216654"/>
                    <a:gd name="connsiteX0" fmla="*/ 0 w 752422"/>
                    <a:gd name="connsiteY0" fmla="*/ 1216654 h 1216654"/>
                    <a:gd name="connsiteX1" fmla="*/ 752422 w 752422"/>
                    <a:gd name="connsiteY1" fmla="*/ 529045 h 1216654"/>
                    <a:gd name="connsiteX2" fmla="*/ 503748 w 752422"/>
                    <a:gd name="connsiteY2" fmla="*/ 0 h 1216654"/>
                    <a:gd name="connsiteX0" fmla="*/ 0 w 765090"/>
                    <a:gd name="connsiteY0" fmla="*/ 1216654 h 1216654"/>
                    <a:gd name="connsiteX1" fmla="*/ 752422 w 765090"/>
                    <a:gd name="connsiteY1" fmla="*/ 529045 h 1216654"/>
                    <a:gd name="connsiteX2" fmla="*/ 503748 w 765090"/>
                    <a:gd name="connsiteY2" fmla="*/ 0 h 1216654"/>
                    <a:gd name="connsiteX0" fmla="*/ 0 w 752422"/>
                    <a:gd name="connsiteY0" fmla="*/ 1020015 h 1020015"/>
                    <a:gd name="connsiteX1" fmla="*/ 752422 w 752422"/>
                    <a:gd name="connsiteY1" fmla="*/ 332406 h 1020015"/>
                    <a:gd name="connsiteX2" fmla="*/ 184025 w 752422"/>
                    <a:gd name="connsiteY2" fmla="*/ 10020 h 1020015"/>
                    <a:gd name="connsiteX0" fmla="*/ 0 w 752422"/>
                    <a:gd name="connsiteY0" fmla="*/ 1020015 h 1020015"/>
                    <a:gd name="connsiteX1" fmla="*/ 752422 w 752422"/>
                    <a:gd name="connsiteY1" fmla="*/ 332406 h 1020015"/>
                    <a:gd name="connsiteX2" fmla="*/ 184025 w 752422"/>
                    <a:gd name="connsiteY2" fmla="*/ 10020 h 1020015"/>
                    <a:gd name="connsiteX0" fmla="*/ 0 w 752422"/>
                    <a:gd name="connsiteY0" fmla="*/ 1076125 h 1076125"/>
                    <a:gd name="connsiteX1" fmla="*/ 752422 w 752422"/>
                    <a:gd name="connsiteY1" fmla="*/ 388516 h 1076125"/>
                    <a:gd name="connsiteX2" fmla="*/ 237313 w 752422"/>
                    <a:gd name="connsiteY2" fmla="*/ 0 h 1076125"/>
                    <a:gd name="connsiteX0" fmla="*/ 0 w 708016"/>
                    <a:gd name="connsiteY0" fmla="*/ 1076125 h 1076125"/>
                    <a:gd name="connsiteX1" fmla="*/ 708016 w 708016"/>
                    <a:gd name="connsiteY1" fmla="*/ 388516 h 1076125"/>
                    <a:gd name="connsiteX2" fmla="*/ 237313 w 708016"/>
                    <a:gd name="connsiteY2" fmla="*/ 0 h 1076125"/>
                    <a:gd name="connsiteX0" fmla="*/ 0 w 738447"/>
                    <a:gd name="connsiteY0" fmla="*/ 1076125 h 1076125"/>
                    <a:gd name="connsiteX1" fmla="*/ 708016 w 738447"/>
                    <a:gd name="connsiteY1" fmla="*/ 388516 h 1076125"/>
                    <a:gd name="connsiteX2" fmla="*/ 237313 w 738447"/>
                    <a:gd name="connsiteY2" fmla="*/ 0 h 1076125"/>
                    <a:gd name="connsiteX0" fmla="*/ 0 w 685160"/>
                    <a:gd name="connsiteY0" fmla="*/ 1076125 h 1076125"/>
                    <a:gd name="connsiteX1" fmla="*/ 654729 w 685160"/>
                    <a:gd name="connsiteY1" fmla="*/ 421582 h 1076125"/>
                    <a:gd name="connsiteX2" fmla="*/ 237313 w 685160"/>
                    <a:gd name="connsiteY2" fmla="*/ 0 h 1076125"/>
                    <a:gd name="connsiteX0" fmla="*/ 0 w 685160"/>
                    <a:gd name="connsiteY0" fmla="*/ 1109191 h 1109191"/>
                    <a:gd name="connsiteX1" fmla="*/ 654729 w 685160"/>
                    <a:gd name="connsiteY1" fmla="*/ 454648 h 1109191"/>
                    <a:gd name="connsiteX2" fmla="*/ 352770 w 685160"/>
                    <a:gd name="connsiteY2" fmla="*/ 0 h 1109191"/>
                    <a:gd name="connsiteX0" fmla="*/ 0 w 685160"/>
                    <a:gd name="connsiteY0" fmla="*/ 1109191 h 1109191"/>
                    <a:gd name="connsiteX1" fmla="*/ 654729 w 685160"/>
                    <a:gd name="connsiteY1" fmla="*/ 454648 h 1109191"/>
                    <a:gd name="connsiteX2" fmla="*/ 352770 w 685160"/>
                    <a:gd name="connsiteY2" fmla="*/ 0 h 1109191"/>
                    <a:gd name="connsiteX0" fmla="*/ 0 w 605230"/>
                    <a:gd name="connsiteY0" fmla="*/ 1034794 h 1034794"/>
                    <a:gd name="connsiteX1" fmla="*/ 574799 w 605230"/>
                    <a:gd name="connsiteY1" fmla="*/ 454648 h 1034794"/>
                    <a:gd name="connsiteX2" fmla="*/ 272840 w 605230"/>
                    <a:gd name="connsiteY2" fmla="*/ 0 h 1034794"/>
                    <a:gd name="connsiteX0" fmla="*/ 0 w 605230"/>
                    <a:gd name="connsiteY0" fmla="*/ 1034794 h 1034794"/>
                    <a:gd name="connsiteX1" fmla="*/ 574799 w 605230"/>
                    <a:gd name="connsiteY1" fmla="*/ 454648 h 1034794"/>
                    <a:gd name="connsiteX2" fmla="*/ 272840 w 605230"/>
                    <a:gd name="connsiteY2" fmla="*/ 0 h 1034794"/>
                    <a:gd name="connsiteX0" fmla="*/ 0 w 605230"/>
                    <a:gd name="connsiteY0" fmla="*/ 927331 h 927331"/>
                    <a:gd name="connsiteX1" fmla="*/ 574799 w 605230"/>
                    <a:gd name="connsiteY1" fmla="*/ 347185 h 927331"/>
                    <a:gd name="connsiteX2" fmla="*/ 201791 w 605230"/>
                    <a:gd name="connsiteY2" fmla="*/ 0 h 927331"/>
                    <a:gd name="connsiteX0" fmla="*/ 0 w 605230"/>
                    <a:gd name="connsiteY0" fmla="*/ 927331 h 927331"/>
                    <a:gd name="connsiteX1" fmla="*/ 574799 w 605230"/>
                    <a:gd name="connsiteY1" fmla="*/ 347185 h 927331"/>
                    <a:gd name="connsiteX2" fmla="*/ 201791 w 605230"/>
                    <a:gd name="connsiteY2" fmla="*/ 0 h 927331"/>
                    <a:gd name="connsiteX0" fmla="*/ 0 w 791739"/>
                    <a:gd name="connsiteY0" fmla="*/ 1067858 h 1067858"/>
                    <a:gd name="connsiteX1" fmla="*/ 574799 w 791739"/>
                    <a:gd name="connsiteY1" fmla="*/ 487712 h 1067858"/>
                    <a:gd name="connsiteX2" fmla="*/ 459346 w 791739"/>
                    <a:gd name="connsiteY2" fmla="*/ 0 h 1067858"/>
                    <a:gd name="connsiteX0" fmla="*/ 0 w 605230"/>
                    <a:gd name="connsiteY0" fmla="*/ 1067858 h 1067858"/>
                    <a:gd name="connsiteX1" fmla="*/ 574799 w 605230"/>
                    <a:gd name="connsiteY1" fmla="*/ 487712 h 1067858"/>
                    <a:gd name="connsiteX2" fmla="*/ 459346 w 605230"/>
                    <a:gd name="connsiteY2" fmla="*/ 0 h 1067858"/>
                    <a:gd name="connsiteX0" fmla="*/ 0 w 622996"/>
                    <a:gd name="connsiteY0" fmla="*/ 1092657 h 1092657"/>
                    <a:gd name="connsiteX1" fmla="*/ 574799 w 622996"/>
                    <a:gd name="connsiteY1" fmla="*/ 512511 h 1092657"/>
                    <a:gd name="connsiteX2" fmla="*/ 485990 w 622996"/>
                    <a:gd name="connsiteY2" fmla="*/ 0 h 1092657"/>
                    <a:gd name="connsiteX0" fmla="*/ 0 w 622996"/>
                    <a:gd name="connsiteY0" fmla="*/ 1092657 h 1092657"/>
                    <a:gd name="connsiteX1" fmla="*/ 539275 w 622996"/>
                    <a:gd name="connsiteY1" fmla="*/ 495978 h 1092657"/>
                    <a:gd name="connsiteX2" fmla="*/ 485990 w 622996"/>
                    <a:gd name="connsiteY2" fmla="*/ 0 h 1092657"/>
                    <a:gd name="connsiteX0" fmla="*/ 0 w 622996"/>
                    <a:gd name="connsiteY0" fmla="*/ 1092657 h 1092657"/>
                    <a:gd name="connsiteX1" fmla="*/ 539275 w 622996"/>
                    <a:gd name="connsiteY1" fmla="*/ 495978 h 1092657"/>
                    <a:gd name="connsiteX2" fmla="*/ 485990 w 622996"/>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67401"/>
                    <a:gd name="connsiteY0" fmla="*/ 1100924 h 1100924"/>
                    <a:gd name="connsiteX1" fmla="*/ 539275 w 667401"/>
                    <a:gd name="connsiteY1" fmla="*/ 504245 h 1100924"/>
                    <a:gd name="connsiteX2" fmla="*/ 548158 w 667401"/>
                    <a:gd name="connsiteY2" fmla="*/ 0 h 1100924"/>
                    <a:gd name="connsiteX0" fmla="*/ 0 w 667401"/>
                    <a:gd name="connsiteY0" fmla="*/ 1100924 h 1100924"/>
                    <a:gd name="connsiteX1" fmla="*/ 539275 w 667401"/>
                    <a:gd name="connsiteY1" fmla="*/ 504245 h 1100924"/>
                    <a:gd name="connsiteX2" fmla="*/ 548158 w 667401"/>
                    <a:gd name="connsiteY2" fmla="*/ 0 h 1100924"/>
                    <a:gd name="connsiteX0" fmla="*/ 0 w 667401"/>
                    <a:gd name="connsiteY0" fmla="*/ 1100924 h 1100924"/>
                    <a:gd name="connsiteX1" fmla="*/ 557038 w 667401"/>
                    <a:gd name="connsiteY1" fmla="*/ 529044 h 1100924"/>
                    <a:gd name="connsiteX2" fmla="*/ 548158 w 667401"/>
                    <a:gd name="connsiteY2" fmla="*/ 0 h 1100924"/>
                    <a:gd name="connsiteX0" fmla="*/ 0 w 548158"/>
                    <a:gd name="connsiteY0" fmla="*/ 1100924 h 1100924"/>
                    <a:gd name="connsiteX1" fmla="*/ 548158 w 548158"/>
                    <a:gd name="connsiteY1" fmla="*/ 0 h 1100924"/>
                    <a:gd name="connsiteX0" fmla="*/ 0 w 17328"/>
                    <a:gd name="connsiteY0" fmla="*/ 819021 h 819021"/>
                    <a:gd name="connsiteX1" fmla="*/ 17328 w 17328"/>
                    <a:gd name="connsiteY1" fmla="*/ 0 h 819021"/>
                    <a:gd name="connsiteX0" fmla="*/ 0 w 140462"/>
                    <a:gd name="connsiteY0" fmla="*/ 819021 h 819021"/>
                    <a:gd name="connsiteX1" fmla="*/ 17328 w 140462"/>
                    <a:gd name="connsiteY1" fmla="*/ 0 h 819021"/>
                    <a:gd name="connsiteX0" fmla="*/ 0 w 265079"/>
                    <a:gd name="connsiteY0" fmla="*/ 819021 h 819021"/>
                    <a:gd name="connsiteX1" fmla="*/ 17328 w 265079"/>
                    <a:gd name="connsiteY1" fmla="*/ 0 h 819021"/>
                    <a:gd name="connsiteX0" fmla="*/ 14363 w 247751"/>
                    <a:gd name="connsiteY0" fmla="*/ 761195 h 761195"/>
                    <a:gd name="connsiteX1" fmla="*/ 0 w 247751"/>
                    <a:gd name="connsiteY1" fmla="*/ 0 h 761195"/>
                    <a:gd name="connsiteX0" fmla="*/ 38131 w 247751"/>
                    <a:gd name="connsiteY0" fmla="*/ 768424 h 768424"/>
                    <a:gd name="connsiteX1" fmla="*/ 0 w 247751"/>
                    <a:gd name="connsiteY1" fmla="*/ 0 h 768424"/>
                    <a:gd name="connsiteX0" fmla="*/ 38131 w 247751"/>
                    <a:gd name="connsiteY0" fmla="*/ 768424 h 768424"/>
                    <a:gd name="connsiteX1" fmla="*/ 0 w 247751"/>
                    <a:gd name="connsiteY1" fmla="*/ 0 h 768424"/>
                    <a:gd name="connsiteX0" fmla="*/ 38131 w 184369"/>
                    <a:gd name="connsiteY0" fmla="*/ 768424 h 768424"/>
                    <a:gd name="connsiteX1" fmla="*/ 0 w 184369"/>
                    <a:gd name="connsiteY1" fmla="*/ 0 h 768424"/>
                  </a:gdLst>
                  <a:ahLst/>
                  <a:cxnLst>
                    <a:cxn ang="0">
                      <a:pos x="connsiteX0" y="connsiteY0"/>
                    </a:cxn>
                    <a:cxn ang="0">
                      <a:pos x="connsiteX1" y="connsiteY1"/>
                    </a:cxn>
                  </a:cxnLst>
                  <a:rect l="l" t="t" r="r" b="b"/>
                  <a:pathLst>
                    <a:path w="184369" h="768424">
                      <a:moveTo>
                        <a:pt x="38131" y="768424"/>
                      </a:moveTo>
                      <a:cubicBezTo>
                        <a:pt x="123134" y="372536"/>
                        <a:pt x="184369" y="193495"/>
                        <a:pt x="0" y="0"/>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86" name="Oval 85"/>
              <p:cNvSpPr/>
              <p:nvPr/>
            </p:nvSpPr>
            <p:spPr bwMode="gray">
              <a:xfrm>
                <a:off x="7774738" y="5078507"/>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3</a:t>
                </a:r>
              </a:p>
            </p:txBody>
          </p:sp>
          <p:sp>
            <p:nvSpPr>
              <p:cNvPr id="149" name="CIRCLE1"/>
              <p:cNvSpPr/>
              <p:nvPr/>
            </p:nvSpPr>
            <p:spPr bwMode="gray">
              <a:xfrm>
                <a:off x="3929551" y="4401942"/>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1</a:t>
                </a:r>
              </a:p>
            </p:txBody>
          </p:sp>
          <p:sp>
            <p:nvSpPr>
              <p:cNvPr id="108" name="4 explosion"/>
              <p:cNvSpPr/>
              <p:nvPr/>
            </p:nvSpPr>
            <p:spPr bwMode="gray">
              <a:xfrm>
                <a:off x="7714543" y="2651681"/>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4</a:t>
                </a:r>
              </a:p>
            </p:txBody>
          </p:sp>
          <p:sp>
            <p:nvSpPr>
              <p:cNvPr id="93" name="Oval 92"/>
              <p:cNvSpPr/>
              <p:nvPr/>
            </p:nvSpPr>
            <p:spPr bwMode="gray">
              <a:xfrm>
                <a:off x="5495544" y="5458968"/>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2</a:t>
                </a:r>
              </a:p>
            </p:txBody>
          </p:sp>
        </p:grpSp>
      </p:grpSp>
      <p:cxnSp>
        <p:nvCxnSpPr>
          <p:cNvPr id="87" name="green2a"/>
          <p:cNvCxnSpPr/>
          <p:nvPr/>
        </p:nvCxnSpPr>
        <p:spPr bwMode="gray">
          <a:xfrm rot="10800000">
            <a:off x="791110" y="1452287"/>
            <a:ext cx="3624572"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8" name="green1a"/>
          <p:cNvCxnSpPr/>
          <p:nvPr/>
        </p:nvCxnSpPr>
        <p:spPr bwMode="gray">
          <a:xfrm>
            <a:off x="4500289" y="1452281"/>
            <a:ext cx="0" cy="270644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89" name="gr1a laptop"/>
          <p:cNvCxnSpPr/>
          <p:nvPr/>
        </p:nvCxnSpPr>
        <p:spPr bwMode="gray">
          <a:xfrm>
            <a:off x="2431228" y="4223544"/>
            <a:ext cx="1783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167" name="McAfee" descr="Logo-McAfee.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bwMode="gray">
          <a:xfrm>
            <a:off x="614939" y="633908"/>
            <a:ext cx="320009" cy="332641"/>
          </a:xfrm>
          <a:prstGeom prst="rect">
            <a:avLst/>
          </a:prstGeom>
          <a:noFill/>
          <a:ln>
            <a:noFill/>
          </a:ln>
        </p:spPr>
      </p:pic>
      <p:pic>
        <p:nvPicPr>
          <p:cNvPr id="150" name="man" descr="AJ2.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bwMode="gray">
          <a:xfrm>
            <a:off x="236669" y="4524371"/>
            <a:ext cx="716988" cy="2249421"/>
          </a:xfrm>
          <a:prstGeom prst="rect">
            <a:avLst/>
          </a:prstGeom>
          <a:noFill/>
          <a:ln>
            <a:noFill/>
          </a:ln>
        </p:spPr>
      </p:pic>
      <p:sp>
        <p:nvSpPr>
          <p:cNvPr id="144" name="checkmark2"/>
          <p:cNvSpPr/>
          <p:nvPr/>
        </p:nvSpPr>
        <p:spPr bwMode="gray">
          <a:xfrm>
            <a:off x="2587752" y="3872786"/>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grpSp>
        <p:nvGrpSpPr>
          <p:cNvPr id="10" name="title and logo"/>
          <p:cNvGrpSpPr/>
          <p:nvPr/>
        </p:nvGrpSpPr>
        <p:grpSpPr bwMode="gray">
          <a:xfrm>
            <a:off x="2819401" y="572218"/>
            <a:ext cx="5854840" cy="424732"/>
            <a:chOff x="2819401" y="572218"/>
            <a:chExt cx="5854840" cy="424732"/>
          </a:xfrm>
        </p:grpSpPr>
        <p:pic>
          <p:nvPicPr>
            <p:cNvPr id="101" name="Picture 10" descr="juniper_black.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bwMode="gray">
            <a:xfrm>
              <a:off x="7564438" y="610971"/>
              <a:ext cx="1109803" cy="303429"/>
            </a:xfrm>
            <a:prstGeom prst="rect">
              <a:avLst/>
            </a:prstGeom>
            <a:noFill/>
            <a:ln>
              <a:noFill/>
            </a:ln>
          </p:spPr>
        </p:pic>
        <p:sp>
          <p:nvSpPr>
            <p:cNvPr id="104" name="Title"/>
            <p:cNvSpPr txBox="1">
              <a:spLocks/>
            </p:cNvSpPr>
            <p:nvPr/>
          </p:nvSpPr>
          <p:spPr bwMode="gray">
            <a:xfrm>
              <a:off x="2819401" y="572218"/>
              <a:ext cx="4267200" cy="42473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marL="0" marR="0" lvl="0" indent="0" algn="l" defTabSz="457200" rtl="0" eaLnBrk="1" fontAlgn="base" latinLnBrk="0" hangingPunct="1">
                <a:lnSpc>
                  <a:spcPct val="90000"/>
                </a:lnSpc>
                <a:spcBef>
                  <a:spcPct val="0"/>
                </a:spcBef>
                <a:spcAft>
                  <a:spcPct val="20000"/>
                </a:spcAft>
                <a:buClrTx/>
                <a:buSzTx/>
                <a:buFontTx/>
                <a:buNone/>
                <a:tabLst/>
                <a:defRPr/>
              </a:pPr>
              <a:r>
                <a:rPr kumimoji="0" lang="en-US" sz="2400" b="1" i="0" u="none" strike="noStrike" kern="1200" cap="all" spc="0" normalizeH="0" baseline="0" noProof="0" dirty="0" smtClean="0">
                  <a:ln>
                    <a:noFill/>
                  </a:ln>
                  <a:solidFill>
                    <a:srgbClr val="292929"/>
                  </a:solidFill>
                  <a:effectLst/>
                  <a:uLnTx/>
                  <a:uFillTx/>
                  <a:latin typeface="+mj-lt"/>
                  <a:ea typeface="+mj-ea"/>
                  <a:cs typeface="+mj-cs"/>
                </a:rPr>
                <a:t>SIMPLY CONNECTED</a:t>
              </a:r>
            </a:p>
          </p:txBody>
        </p:sp>
      </p:grpSp>
      <p:cxnSp>
        <p:nvCxnSpPr>
          <p:cNvPr id="96" name="green3"/>
          <p:cNvCxnSpPr/>
          <p:nvPr/>
        </p:nvCxnSpPr>
        <p:spPr bwMode="gray">
          <a:xfrm rot="5400000">
            <a:off x="329617" y="1061907"/>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23" name="red3"/>
          <p:cNvCxnSpPr/>
          <p:nvPr/>
        </p:nvCxnSpPr>
        <p:spPr bwMode="gray">
          <a:xfrm rot="5400000">
            <a:off x="329617" y="1061907"/>
            <a:ext cx="815080" cy="0"/>
          </a:xfrm>
          <a:prstGeom prst="line">
            <a:avLst/>
          </a:prstGeom>
          <a:ln w="38100"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82" name="green3a"/>
          <p:cNvCxnSpPr/>
          <p:nvPr/>
        </p:nvCxnSpPr>
        <p:spPr bwMode="gray">
          <a:xfrm rot="5400000">
            <a:off x="329617" y="1061907"/>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11" name="network"/>
          <p:cNvGrpSpPr/>
          <p:nvPr/>
        </p:nvGrpSpPr>
        <p:grpSpPr bwMode="gray">
          <a:xfrm>
            <a:off x="128016" y="71918"/>
            <a:ext cx="2041700" cy="1118755"/>
            <a:chOff x="128016" y="71918"/>
            <a:chExt cx="2041700" cy="1118755"/>
          </a:xfrm>
        </p:grpSpPr>
        <p:sp>
          <p:nvSpPr>
            <p:cNvPr id="124" name="TextBox 123"/>
            <p:cNvSpPr txBox="1"/>
            <p:nvPr/>
          </p:nvSpPr>
          <p:spPr bwMode="gray">
            <a:xfrm>
              <a:off x="1714463" y="90101"/>
              <a:ext cx="455253" cy="138499"/>
            </a:xfrm>
            <a:prstGeom prst="rect">
              <a:avLst/>
            </a:prstGeom>
            <a:noFill/>
          </p:spPr>
          <p:txBody>
            <a:bodyPr wrap="none" lIns="0" tIns="0" rIns="0" bIns="0" rtlCol="0" anchor="ctr" anchorCtr="0">
              <a:spAutoFit/>
            </a:bodyPr>
            <a:lstStyle/>
            <a:p>
              <a:pPr algn="ctr"/>
              <a:r>
                <a:rPr lang="en-US" sz="900" b="1" dirty="0" smtClean="0">
                  <a:solidFill>
                    <a:srgbClr val="214153"/>
                  </a:solidFill>
                </a:rPr>
                <a:t>Network</a:t>
              </a:r>
              <a:endParaRPr lang="en-US" sz="900" b="1" dirty="0">
                <a:solidFill>
                  <a:srgbClr val="214153"/>
                </a:solidFill>
              </a:endParaRPr>
            </a:p>
          </p:txBody>
        </p:sp>
        <p:pic>
          <p:nvPicPr>
            <p:cNvPr id="98" name="Picture 97" descr="Datacenter1-switch2.png"/>
            <p:cNvPicPr>
              <a:picLocks noChangeAspect="1"/>
            </p:cNvPicPr>
            <p:nvPr/>
          </p:nvPicPr>
          <p:blipFill>
            <a:blip r:embed="rId18"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107" name="Picture 106" descr="Datacenter1a.png"/>
            <p:cNvPicPr>
              <a:picLocks noChangeAspect="1"/>
            </p:cNvPicPr>
            <p:nvPr/>
          </p:nvPicPr>
          <p:blipFill>
            <a:blip r:embed="rId19"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pic>
          <p:nvPicPr>
            <p:cNvPr id="111" name="Picture 110" descr="Datacenter1-switch2.png"/>
            <p:cNvPicPr>
              <a:picLocks noChangeAspect="1"/>
            </p:cNvPicPr>
            <p:nvPr/>
          </p:nvPicPr>
          <p:blipFill>
            <a:blip r:embed="rId18"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112" name="Picture 111" descr="Datacenter1a.png"/>
            <p:cNvPicPr>
              <a:picLocks noChangeAspect="1"/>
            </p:cNvPicPr>
            <p:nvPr/>
          </p:nvPicPr>
          <p:blipFill>
            <a:blip r:embed="rId19"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grpSp>
          <p:nvGrpSpPr>
            <p:cNvPr id="12" name="Group 118"/>
            <p:cNvGrpSpPr/>
            <p:nvPr/>
          </p:nvGrpSpPr>
          <p:grpSpPr bwMode="gray">
            <a:xfrm>
              <a:off x="128016" y="182880"/>
              <a:ext cx="802474" cy="1007793"/>
              <a:chOff x="284069" y="334391"/>
              <a:chExt cx="802474" cy="1007793"/>
            </a:xfrm>
          </p:grpSpPr>
          <p:pic>
            <p:nvPicPr>
              <p:cNvPr id="117" name="Picture 116" descr="Datacenter1a.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bwMode="gray">
              <a:xfrm>
                <a:off x="511994" y="334391"/>
                <a:ext cx="574549" cy="829658"/>
              </a:xfrm>
              <a:prstGeom prst="rect">
                <a:avLst/>
              </a:prstGeom>
            </p:spPr>
          </p:pic>
          <p:pic>
            <p:nvPicPr>
              <p:cNvPr id="118" name="Picture 117" descr="Datacenter1-switch1.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bwMode="gray">
              <a:xfrm>
                <a:off x="284069" y="938386"/>
                <a:ext cx="343460" cy="403798"/>
              </a:xfrm>
              <a:prstGeom prst="rect">
                <a:avLst/>
              </a:prstGeom>
            </p:spPr>
          </p:pic>
        </p:grpSp>
      </p:grpSp>
      <p:pic>
        <p:nvPicPr>
          <p:cNvPr id="94" name="Picture 93" descr="EX 3200_24.png"/>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bwMode="gray">
          <a:xfrm>
            <a:off x="3864316" y="4118438"/>
            <a:ext cx="953869" cy="160113"/>
          </a:xfrm>
          <a:prstGeom prst="rect">
            <a:avLst/>
          </a:prstGeom>
          <a:noFill/>
          <a:ln w="9525">
            <a:noFill/>
            <a:miter lim="800000"/>
            <a:headEnd/>
            <a:tailEnd/>
          </a:ln>
        </p:spPr>
      </p:pic>
      <p:pic>
        <p:nvPicPr>
          <p:cNvPr id="78" name="Picture 77" descr="wla422-432-522.png"/>
          <p:cNvPicPr>
            <a:picLocks noChangeAspect="1"/>
          </p:cNvPicPr>
          <p:nvPr/>
        </p:nvPicPr>
        <p:blipFill>
          <a:blip r:embed="rId23" cstate="print"/>
          <a:stretch>
            <a:fillRect/>
          </a:stretch>
        </p:blipFill>
        <p:spPr bwMode="gray">
          <a:xfrm>
            <a:off x="8430768" y="4654296"/>
            <a:ext cx="531808" cy="585216"/>
          </a:xfrm>
          <a:prstGeom prst="rect">
            <a:avLst/>
          </a:prstGeom>
        </p:spPr>
      </p:pic>
      <p:sp>
        <p:nvSpPr>
          <p:cNvPr id="79" name="TextBox 78"/>
          <p:cNvSpPr txBox="1"/>
          <p:nvPr/>
        </p:nvSpPr>
        <p:spPr>
          <a:xfrm>
            <a:off x="71352" y="1598119"/>
            <a:ext cx="5314275" cy="1754327"/>
          </a:xfrm>
          <a:prstGeom prst="rect">
            <a:avLst/>
          </a:prstGeom>
          <a:noFill/>
        </p:spPr>
        <p:txBody>
          <a:bodyPr wrap="none" rtlCol="0">
            <a:spAutoFit/>
          </a:bodyPr>
          <a:lstStyle/>
          <a:p>
            <a:pPr marL="285750" indent="-285750">
              <a:buFont typeface="Arial"/>
              <a:buChar char="•"/>
            </a:pPr>
            <a:r>
              <a:rPr lang="en-US" b="1" dirty="0"/>
              <a:t>Coordinated Threat Control</a:t>
            </a:r>
          </a:p>
          <a:p>
            <a:pPr marL="285750" indent="-285750">
              <a:buFont typeface="Arial"/>
              <a:buChar char="•"/>
            </a:pPr>
            <a:r>
              <a:rPr lang="en-US" b="1" dirty="0" smtClean="0"/>
              <a:t>Wireless – scalability, simplicity, automation</a:t>
            </a:r>
          </a:p>
          <a:p>
            <a:pPr marL="285750" indent="-285750">
              <a:buFont typeface="Arial"/>
              <a:buChar char="•"/>
            </a:pPr>
            <a:r>
              <a:rPr lang="en-US" b="1" dirty="0"/>
              <a:t>M</a:t>
            </a:r>
            <a:r>
              <a:rPr lang="en-US" b="1" dirty="0" smtClean="0"/>
              <a:t>anaging congestion</a:t>
            </a:r>
          </a:p>
          <a:p>
            <a:pPr marL="285750" indent="-285750">
              <a:buFont typeface="Arial"/>
              <a:buChar char="•"/>
            </a:pPr>
            <a:r>
              <a:rPr lang="en-US" b="1" dirty="0" smtClean="0">
                <a:solidFill>
                  <a:srgbClr val="333333"/>
                </a:solidFill>
              </a:rPr>
              <a:t>Simplifying the wired network</a:t>
            </a:r>
          </a:p>
          <a:p>
            <a:pPr marL="285750" indent="-285750">
              <a:buFont typeface="Arial"/>
              <a:buChar char="•"/>
            </a:pPr>
            <a:r>
              <a:rPr lang="en-US" b="1" dirty="0">
                <a:solidFill>
                  <a:srgbClr val="333333"/>
                </a:solidFill>
              </a:rPr>
              <a:t>H</a:t>
            </a:r>
            <a:r>
              <a:rPr lang="en-US" b="1" dirty="0" smtClean="0">
                <a:solidFill>
                  <a:srgbClr val="333333"/>
                </a:solidFill>
              </a:rPr>
              <a:t>itless failover</a:t>
            </a:r>
          </a:p>
          <a:p>
            <a:pPr marL="285750" indent="-285750">
              <a:buFont typeface="Arial"/>
              <a:buChar char="•"/>
            </a:pPr>
            <a:r>
              <a:rPr lang="en-US" b="1" dirty="0" smtClean="0">
                <a:solidFill>
                  <a:schemeClr val="accent1"/>
                </a:solidFill>
              </a:rPr>
              <a:t>Next – Consistent security</a:t>
            </a:r>
            <a:endParaRPr lang="en-US" b="1" dirty="0">
              <a:solidFill>
                <a:schemeClr val="accent1"/>
              </a:solidFill>
            </a:endParaRPr>
          </a:p>
        </p:txBody>
      </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53" presetClass="entr" presetSubtype="0" fill="hold" grpId="0" nodeType="withEffect">
                                  <p:stCondLst>
                                    <p:cond delay="400"/>
                                  </p:stCondLst>
                                  <p:childTnLst>
                                    <p:set>
                                      <p:cBhvr>
                                        <p:cTn id="9" dur="1" fill="hold">
                                          <p:stCondLst>
                                            <p:cond delay="0"/>
                                          </p:stCondLst>
                                        </p:cTn>
                                        <p:tgtEl>
                                          <p:spTgt spid="127"/>
                                        </p:tgtEl>
                                        <p:attrNameLst>
                                          <p:attrName>style.visibility</p:attrName>
                                        </p:attrNameLst>
                                      </p:cBhvr>
                                      <p:to>
                                        <p:strVal val="visible"/>
                                      </p:to>
                                    </p:set>
                                    <p:anim calcmode="lin" valueType="num">
                                      <p:cBhvr>
                                        <p:cTn id="10" dur="500" fill="hold"/>
                                        <p:tgtEl>
                                          <p:spTgt spid="127"/>
                                        </p:tgtEl>
                                        <p:attrNameLst>
                                          <p:attrName>ppt_w</p:attrName>
                                        </p:attrNameLst>
                                      </p:cBhvr>
                                      <p:tavLst>
                                        <p:tav tm="0">
                                          <p:val>
                                            <p:fltVal val="0"/>
                                          </p:val>
                                        </p:tav>
                                        <p:tav tm="100000">
                                          <p:val>
                                            <p:strVal val="#ppt_w"/>
                                          </p:val>
                                        </p:tav>
                                      </p:tavLst>
                                    </p:anim>
                                    <p:anim calcmode="lin" valueType="num">
                                      <p:cBhvr>
                                        <p:cTn id="11" dur="500" fill="hold"/>
                                        <p:tgtEl>
                                          <p:spTgt spid="127"/>
                                        </p:tgtEl>
                                        <p:attrNameLst>
                                          <p:attrName>ppt_h</p:attrName>
                                        </p:attrNameLst>
                                      </p:cBhvr>
                                      <p:tavLst>
                                        <p:tav tm="0">
                                          <p:val>
                                            <p:fltVal val="0"/>
                                          </p:val>
                                        </p:tav>
                                        <p:tav tm="100000">
                                          <p:val>
                                            <p:strVal val="#ppt_h"/>
                                          </p:val>
                                        </p:tav>
                                      </p:tavLst>
                                    </p:anim>
                                    <p:animEffect transition="in" filter="fade">
                                      <p:cBhvr>
                                        <p:cTn id="12" dur="500"/>
                                        <p:tgtEl>
                                          <p:spTgt spid="127"/>
                                        </p:tgtEl>
                                      </p:cBhvr>
                                    </p:animEffect>
                                  </p:childTnLst>
                                </p:cTn>
                              </p:par>
                              <p:par>
                                <p:cTn id="13" presetID="10" presetClass="exit" presetSubtype="0" fill="hold" nodeType="withEffect">
                                  <p:stCondLst>
                                    <p:cond delay="500"/>
                                  </p:stCondLst>
                                  <p:childTnLst>
                                    <p:animEffect transition="out" filter="fade">
                                      <p:cBhvr>
                                        <p:cTn id="14" dur="500"/>
                                        <p:tgtEl>
                                          <p:spTgt spid="144"/>
                                        </p:tgtEl>
                                      </p:cBhvr>
                                    </p:animEffect>
                                    <p:set>
                                      <p:cBhvr>
                                        <p:cTn id="15" dur="1" fill="hold">
                                          <p:stCondLst>
                                            <p:cond delay="499"/>
                                          </p:stCondLst>
                                        </p:cTn>
                                        <p:tgtEl>
                                          <p:spTgt spid="144"/>
                                        </p:tgtEl>
                                        <p:attrNameLst>
                                          <p:attrName>style.visibility</p:attrName>
                                        </p:attrNameLst>
                                      </p:cBhvr>
                                      <p:to>
                                        <p:strVal val="hidden"/>
                                      </p:to>
                                    </p:set>
                                  </p:childTnLst>
                                </p:cTn>
                              </p:par>
                              <p:par>
                                <p:cTn id="16" presetID="31" presetClass="entr" presetSubtype="0" fill="hold" nodeType="withEffect">
                                  <p:stCondLst>
                                    <p:cond delay="700"/>
                                  </p:stCondLst>
                                  <p:iterate type="lt">
                                    <p:tmPct val="5000"/>
                                  </p:iterate>
                                  <p:childTnLst>
                                    <p:set>
                                      <p:cBhvr>
                                        <p:cTn id="17" dur="1" fill="hold">
                                          <p:stCondLst>
                                            <p:cond delay="0"/>
                                          </p:stCondLst>
                                        </p:cTn>
                                        <p:tgtEl>
                                          <p:spTgt spid="158"/>
                                        </p:tgtEl>
                                        <p:attrNameLst>
                                          <p:attrName>style.visibility</p:attrName>
                                        </p:attrNameLst>
                                      </p:cBhvr>
                                      <p:to>
                                        <p:strVal val="visible"/>
                                      </p:to>
                                    </p:set>
                                    <p:anim calcmode="lin" valueType="num">
                                      <p:cBhvr>
                                        <p:cTn id="18" dur="500" fill="hold"/>
                                        <p:tgtEl>
                                          <p:spTgt spid="158"/>
                                        </p:tgtEl>
                                        <p:attrNameLst>
                                          <p:attrName>ppt_w</p:attrName>
                                        </p:attrNameLst>
                                      </p:cBhvr>
                                      <p:tavLst>
                                        <p:tav tm="0">
                                          <p:val>
                                            <p:fltVal val="0"/>
                                          </p:val>
                                        </p:tav>
                                        <p:tav tm="100000">
                                          <p:val>
                                            <p:strVal val="#ppt_w"/>
                                          </p:val>
                                        </p:tav>
                                      </p:tavLst>
                                    </p:anim>
                                    <p:anim calcmode="lin" valueType="num">
                                      <p:cBhvr>
                                        <p:cTn id="19" dur="500" fill="hold"/>
                                        <p:tgtEl>
                                          <p:spTgt spid="158"/>
                                        </p:tgtEl>
                                        <p:attrNameLst>
                                          <p:attrName>ppt_h</p:attrName>
                                        </p:attrNameLst>
                                      </p:cBhvr>
                                      <p:tavLst>
                                        <p:tav tm="0">
                                          <p:val>
                                            <p:fltVal val="0"/>
                                          </p:val>
                                        </p:tav>
                                        <p:tav tm="100000">
                                          <p:val>
                                            <p:strVal val="#ppt_h"/>
                                          </p:val>
                                        </p:tav>
                                      </p:tavLst>
                                    </p:anim>
                                    <p:anim calcmode="lin" valueType="num">
                                      <p:cBhvr>
                                        <p:cTn id="20" dur="500" fill="hold"/>
                                        <p:tgtEl>
                                          <p:spTgt spid="158"/>
                                        </p:tgtEl>
                                        <p:attrNameLst>
                                          <p:attrName>style.rotation</p:attrName>
                                        </p:attrNameLst>
                                      </p:cBhvr>
                                      <p:tavLst>
                                        <p:tav tm="0">
                                          <p:val>
                                            <p:fltVal val="90"/>
                                          </p:val>
                                        </p:tav>
                                        <p:tav tm="100000">
                                          <p:val>
                                            <p:fltVal val="0"/>
                                          </p:val>
                                        </p:tav>
                                      </p:tavLst>
                                    </p:anim>
                                    <p:animEffect transition="in" filter="fade">
                                      <p:cBhvr>
                                        <p:cTn id="21" dur="500"/>
                                        <p:tgtEl>
                                          <p:spTgt spid="158"/>
                                        </p:tgtEl>
                                      </p:cBhvr>
                                    </p:animEffect>
                                  </p:childTnLst>
                                </p:cTn>
                              </p:par>
                            </p:childTnLst>
                          </p:cTn>
                        </p:par>
                        <p:par>
                          <p:cTn id="22" fill="hold">
                            <p:stCondLst>
                              <p:cond delay="1200"/>
                            </p:stCondLst>
                            <p:childTnLst>
                              <p:par>
                                <p:cTn id="23" presetID="22" presetClass="entr" presetSubtype="8" fill="hold" nodeType="after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wipe(left)">
                                      <p:cBhvr>
                                        <p:cTn id="25" dur="500"/>
                                        <p:tgtEl>
                                          <p:spTgt spid="106"/>
                                        </p:tgtEl>
                                      </p:cBhvr>
                                    </p:animEffect>
                                  </p:childTnLst>
                                </p:cTn>
                              </p:par>
                            </p:childTnLst>
                          </p:cTn>
                        </p:par>
                        <p:par>
                          <p:cTn id="26" fill="hold">
                            <p:stCondLst>
                              <p:cond delay="1700"/>
                            </p:stCondLst>
                            <p:childTnLst>
                              <p:par>
                                <p:cTn id="27" presetID="22" presetClass="entr" presetSubtype="4" fill="hold" nodeType="afterEffect">
                                  <p:stCondLst>
                                    <p:cond delay="0"/>
                                  </p:stCondLst>
                                  <p:childTnLst>
                                    <p:set>
                                      <p:cBhvr>
                                        <p:cTn id="28" dur="1" fill="hold">
                                          <p:stCondLst>
                                            <p:cond delay="0"/>
                                          </p:stCondLst>
                                        </p:cTn>
                                        <p:tgtEl>
                                          <p:spTgt spid="105"/>
                                        </p:tgtEl>
                                        <p:attrNameLst>
                                          <p:attrName>style.visibility</p:attrName>
                                        </p:attrNameLst>
                                      </p:cBhvr>
                                      <p:to>
                                        <p:strVal val="visible"/>
                                      </p:to>
                                    </p:set>
                                    <p:animEffect transition="in" filter="wipe(down)">
                                      <p:cBhvr>
                                        <p:cTn id="29" dur="1000"/>
                                        <p:tgtEl>
                                          <p:spTgt spid="105"/>
                                        </p:tgtEl>
                                      </p:cBhvr>
                                    </p:animEffect>
                                  </p:childTnLst>
                                </p:cTn>
                              </p:par>
                              <p:par>
                                <p:cTn id="30" presetID="10" presetClass="exit" presetSubtype="0" fill="hold" nodeType="withEffect">
                                  <p:stCondLst>
                                    <p:cond delay="0"/>
                                  </p:stCondLst>
                                  <p:childTnLst>
                                    <p:animEffect transition="out" filter="fade">
                                      <p:cBhvr>
                                        <p:cTn id="31" dur="1000"/>
                                        <p:tgtEl>
                                          <p:spTgt spid="6"/>
                                        </p:tgtEl>
                                      </p:cBhvr>
                                    </p:animEffect>
                                    <p:set>
                                      <p:cBhvr>
                                        <p:cTn id="32" dur="1" fill="hold">
                                          <p:stCondLst>
                                            <p:cond delay="999"/>
                                          </p:stCondLst>
                                        </p:cTn>
                                        <p:tgtEl>
                                          <p:spTgt spid="6"/>
                                        </p:tgtEl>
                                        <p:attrNameLst>
                                          <p:attrName>style.visibility</p:attrName>
                                        </p:attrNameLst>
                                      </p:cBhvr>
                                      <p:to>
                                        <p:strVal val="hidden"/>
                                      </p:to>
                                    </p:set>
                                  </p:childTnLst>
                                </p:cTn>
                              </p:par>
                            </p:childTnLst>
                          </p:cTn>
                        </p:par>
                        <p:par>
                          <p:cTn id="33" fill="hold">
                            <p:stCondLst>
                              <p:cond delay="2700"/>
                            </p:stCondLst>
                            <p:childTnLst>
                              <p:par>
                                <p:cTn id="34" presetID="22" presetClass="entr" presetSubtype="2" fill="hold" nodeType="afterEffect">
                                  <p:stCondLst>
                                    <p:cond delay="0"/>
                                  </p:stCondLst>
                                  <p:childTnLst>
                                    <p:set>
                                      <p:cBhvr>
                                        <p:cTn id="35" dur="1" fill="hold">
                                          <p:stCondLst>
                                            <p:cond delay="0"/>
                                          </p:stCondLst>
                                        </p:cTn>
                                        <p:tgtEl>
                                          <p:spTgt spid="100"/>
                                        </p:tgtEl>
                                        <p:attrNameLst>
                                          <p:attrName>style.visibility</p:attrName>
                                        </p:attrNameLst>
                                      </p:cBhvr>
                                      <p:to>
                                        <p:strVal val="visible"/>
                                      </p:to>
                                    </p:set>
                                    <p:animEffect transition="in" filter="wipe(right)">
                                      <p:cBhvr>
                                        <p:cTn id="36" dur="1000"/>
                                        <p:tgtEl>
                                          <p:spTgt spid="100"/>
                                        </p:tgtEl>
                                      </p:cBhvr>
                                    </p:animEffect>
                                  </p:childTnLst>
                                </p:cTn>
                              </p:par>
                            </p:childTnLst>
                          </p:cTn>
                        </p:par>
                        <p:par>
                          <p:cTn id="37" fill="hold">
                            <p:stCondLst>
                              <p:cond delay="3700"/>
                            </p:stCondLst>
                            <p:childTnLst>
                              <p:par>
                                <p:cTn id="38" presetID="22" presetClass="entr" presetSubtype="4" fill="hold" nodeType="afterEffect">
                                  <p:stCondLst>
                                    <p:cond delay="0"/>
                                  </p:stCondLst>
                                  <p:childTnLst>
                                    <p:set>
                                      <p:cBhvr>
                                        <p:cTn id="39" dur="1" fill="hold">
                                          <p:stCondLst>
                                            <p:cond delay="0"/>
                                          </p:stCondLst>
                                        </p:cTn>
                                        <p:tgtEl>
                                          <p:spTgt spid="96"/>
                                        </p:tgtEl>
                                        <p:attrNameLst>
                                          <p:attrName>style.visibility</p:attrName>
                                        </p:attrNameLst>
                                      </p:cBhvr>
                                      <p:to>
                                        <p:strVal val="visible"/>
                                      </p:to>
                                    </p:set>
                                    <p:animEffect transition="in" filter="wipe(down)">
                                      <p:cBhvr>
                                        <p:cTn id="40" dur="1000"/>
                                        <p:tgtEl>
                                          <p:spTgt spid="96"/>
                                        </p:tgtEl>
                                      </p:cBhvr>
                                    </p:animEffect>
                                  </p:childTnLst>
                                </p:cTn>
                              </p:par>
                            </p:childTnLst>
                          </p:cTn>
                        </p:par>
                        <p:par>
                          <p:cTn id="41" fill="hold">
                            <p:stCondLst>
                              <p:cond delay="4700"/>
                            </p:stCondLst>
                            <p:childTnLst>
                              <p:par>
                                <p:cTn id="42" presetID="22" presetClass="entr" presetSubtype="1" fill="hold" nodeType="afterEffect">
                                  <p:stCondLst>
                                    <p:cond delay="0"/>
                                  </p:stCondLst>
                                  <p:childTnLst>
                                    <p:set>
                                      <p:cBhvr>
                                        <p:cTn id="43" dur="1" fill="hold">
                                          <p:stCondLst>
                                            <p:cond delay="0"/>
                                          </p:stCondLst>
                                        </p:cTn>
                                        <p:tgtEl>
                                          <p:spTgt spid="123"/>
                                        </p:tgtEl>
                                        <p:attrNameLst>
                                          <p:attrName>style.visibility</p:attrName>
                                        </p:attrNameLst>
                                      </p:cBhvr>
                                      <p:to>
                                        <p:strVal val="visible"/>
                                      </p:to>
                                    </p:set>
                                    <p:animEffect transition="in" filter="wipe(up)">
                                      <p:cBhvr>
                                        <p:cTn id="44" dur="1000"/>
                                        <p:tgtEl>
                                          <p:spTgt spid="123"/>
                                        </p:tgtEl>
                                      </p:cBhvr>
                                    </p:animEffect>
                                  </p:childTnLst>
                                </p:cTn>
                              </p:par>
                              <p:par>
                                <p:cTn id="45" presetID="22" presetClass="exit" presetSubtype="1" fill="hold" nodeType="withEffect">
                                  <p:stCondLst>
                                    <p:cond delay="0"/>
                                  </p:stCondLst>
                                  <p:childTnLst>
                                    <p:animEffect transition="out" filter="wipe(up)">
                                      <p:cBhvr>
                                        <p:cTn id="46" dur="900"/>
                                        <p:tgtEl>
                                          <p:spTgt spid="96"/>
                                        </p:tgtEl>
                                      </p:cBhvr>
                                    </p:animEffect>
                                    <p:set>
                                      <p:cBhvr>
                                        <p:cTn id="47" dur="1" fill="hold">
                                          <p:stCondLst>
                                            <p:cond delay="899"/>
                                          </p:stCondLst>
                                        </p:cTn>
                                        <p:tgtEl>
                                          <p:spTgt spid="96"/>
                                        </p:tgtEl>
                                        <p:attrNameLst>
                                          <p:attrName>style.visibility</p:attrName>
                                        </p:attrNameLst>
                                      </p:cBhvr>
                                      <p:to>
                                        <p:strVal val="hidden"/>
                                      </p:to>
                                    </p:set>
                                  </p:childTnLst>
                                </p:cTn>
                              </p:par>
                            </p:childTnLst>
                          </p:cTn>
                        </p:par>
                        <p:par>
                          <p:cTn id="48" fill="hold">
                            <p:stCondLst>
                              <p:cond delay="5700"/>
                            </p:stCondLst>
                            <p:childTnLst>
                              <p:par>
                                <p:cTn id="49" presetID="22" presetClass="entr" presetSubtype="8" fill="hold" nodeType="afterEffect">
                                  <p:stCondLst>
                                    <p:cond delay="0"/>
                                  </p:stCondLst>
                                  <p:childTnLst>
                                    <p:set>
                                      <p:cBhvr>
                                        <p:cTn id="50" dur="1" fill="hold">
                                          <p:stCondLst>
                                            <p:cond delay="0"/>
                                          </p:stCondLst>
                                        </p:cTn>
                                        <p:tgtEl>
                                          <p:spTgt spid="128"/>
                                        </p:tgtEl>
                                        <p:attrNameLst>
                                          <p:attrName>style.visibility</p:attrName>
                                        </p:attrNameLst>
                                      </p:cBhvr>
                                      <p:to>
                                        <p:strVal val="visible"/>
                                      </p:to>
                                    </p:set>
                                    <p:animEffect transition="in" filter="wipe(left)">
                                      <p:cBhvr>
                                        <p:cTn id="51" dur="1000"/>
                                        <p:tgtEl>
                                          <p:spTgt spid="128"/>
                                        </p:tgtEl>
                                      </p:cBhvr>
                                    </p:animEffect>
                                  </p:childTnLst>
                                </p:cTn>
                              </p:par>
                              <p:par>
                                <p:cTn id="52" presetID="22" presetClass="exit" presetSubtype="8" fill="hold" nodeType="withEffect">
                                  <p:stCondLst>
                                    <p:cond delay="0"/>
                                  </p:stCondLst>
                                  <p:childTnLst>
                                    <p:animEffect transition="out" filter="wipe(left)">
                                      <p:cBhvr>
                                        <p:cTn id="53" dur="900"/>
                                        <p:tgtEl>
                                          <p:spTgt spid="100"/>
                                        </p:tgtEl>
                                      </p:cBhvr>
                                    </p:animEffect>
                                    <p:set>
                                      <p:cBhvr>
                                        <p:cTn id="54" dur="1" fill="hold">
                                          <p:stCondLst>
                                            <p:cond delay="899"/>
                                          </p:stCondLst>
                                        </p:cTn>
                                        <p:tgtEl>
                                          <p:spTgt spid="100"/>
                                        </p:tgtEl>
                                        <p:attrNameLst>
                                          <p:attrName>style.visibility</p:attrName>
                                        </p:attrNameLst>
                                      </p:cBhvr>
                                      <p:to>
                                        <p:strVal val="hidden"/>
                                      </p:to>
                                    </p:set>
                                  </p:childTnLst>
                                </p:cTn>
                              </p:par>
                            </p:childTnLst>
                          </p:cTn>
                        </p:par>
                        <p:par>
                          <p:cTn id="55" fill="hold">
                            <p:stCondLst>
                              <p:cond delay="6700"/>
                            </p:stCondLst>
                            <p:childTnLst>
                              <p:par>
                                <p:cTn id="56" presetID="22" presetClass="entr" presetSubtype="1" fill="hold" nodeType="afterEffect">
                                  <p:stCondLst>
                                    <p:cond delay="0"/>
                                  </p:stCondLst>
                                  <p:childTnLst>
                                    <p:set>
                                      <p:cBhvr>
                                        <p:cTn id="57" dur="1" fill="hold">
                                          <p:stCondLst>
                                            <p:cond delay="0"/>
                                          </p:stCondLst>
                                        </p:cTn>
                                        <p:tgtEl>
                                          <p:spTgt spid="129"/>
                                        </p:tgtEl>
                                        <p:attrNameLst>
                                          <p:attrName>style.visibility</p:attrName>
                                        </p:attrNameLst>
                                      </p:cBhvr>
                                      <p:to>
                                        <p:strVal val="visible"/>
                                      </p:to>
                                    </p:set>
                                    <p:animEffect transition="in" filter="wipe(up)">
                                      <p:cBhvr>
                                        <p:cTn id="58" dur="1000"/>
                                        <p:tgtEl>
                                          <p:spTgt spid="129"/>
                                        </p:tgtEl>
                                      </p:cBhvr>
                                    </p:animEffect>
                                  </p:childTnLst>
                                </p:cTn>
                              </p:par>
                              <p:par>
                                <p:cTn id="59" presetID="22" presetClass="exit" presetSubtype="1" fill="hold" nodeType="withEffect">
                                  <p:stCondLst>
                                    <p:cond delay="0"/>
                                  </p:stCondLst>
                                  <p:childTnLst>
                                    <p:animEffect transition="out" filter="wipe(up)">
                                      <p:cBhvr>
                                        <p:cTn id="60" dur="900"/>
                                        <p:tgtEl>
                                          <p:spTgt spid="105"/>
                                        </p:tgtEl>
                                      </p:cBhvr>
                                    </p:animEffect>
                                    <p:set>
                                      <p:cBhvr>
                                        <p:cTn id="61" dur="1" fill="hold">
                                          <p:stCondLst>
                                            <p:cond delay="899"/>
                                          </p:stCondLst>
                                        </p:cTn>
                                        <p:tgtEl>
                                          <p:spTgt spid="105"/>
                                        </p:tgtEl>
                                        <p:attrNameLst>
                                          <p:attrName>style.visibility</p:attrName>
                                        </p:attrNameLst>
                                      </p:cBhvr>
                                      <p:to>
                                        <p:strVal val="hidden"/>
                                      </p:to>
                                    </p:set>
                                  </p:childTnLst>
                                </p:cTn>
                              </p:par>
                            </p:childTnLst>
                          </p:cTn>
                        </p:par>
                        <p:par>
                          <p:cTn id="62" fill="hold">
                            <p:stCondLst>
                              <p:cond delay="7700"/>
                            </p:stCondLst>
                            <p:childTnLst>
                              <p:par>
                                <p:cTn id="63" presetID="22" presetClass="entr" presetSubtype="2" fill="hold" nodeType="afterEffect">
                                  <p:stCondLst>
                                    <p:cond delay="0"/>
                                  </p:stCondLst>
                                  <p:childTnLst>
                                    <p:set>
                                      <p:cBhvr>
                                        <p:cTn id="64" dur="1" fill="hold">
                                          <p:stCondLst>
                                            <p:cond delay="0"/>
                                          </p:stCondLst>
                                        </p:cTn>
                                        <p:tgtEl>
                                          <p:spTgt spid="130"/>
                                        </p:tgtEl>
                                        <p:attrNameLst>
                                          <p:attrName>style.visibility</p:attrName>
                                        </p:attrNameLst>
                                      </p:cBhvr>
                                      <p:to>
                                        <p:strVal val="visible"/>
                                      </p:to>
                                    </p:set>
                                    <p:animEffect transition="in" filter="wipe(right)">
                                      <p:cBhvr>
                                        <p:cTn id="65" dur="1000"/>
                                        <p:tgtEl>
                                          <p:spTgt spid="130"/>
                                        </p:tgtEl>
                                      </p:cBhvr>
                                    </p:animEffect>
                                  </p:childTnLst>
                                </p:cTn>
                              </p:par>
                              <p:par>
                                <p:cTn id="66" presetID="22" presetClass="exit" presetSubtype="2" fill="hold" nodeType="withEffect">
                                  <p:stCondLst>
                                    <p:cond delay="0"/>
                                  </p:stCondLst>
                                  <p:childTnLst>
                                    <p:animEffect transition="out" filter="wipe(right)">
                                      <p:cBhvr>
                                        <p:cTn id="67" dur="900"/>
                                        <p:tgtEl>
                                          <p:spTgt spid="106"/>
                                        </p:tgtEl>
                                      </p:cBhvr>
                                    </p:animEffect>
                                    <p:set>
                                      <p:cBhvr>
                                        <p:cTn id="68" dur="1" fill="hold">
                                          <p:stCondLst>
                                            <p:cond delay="899"/>
                                          </p:stCondLst>
                                        </p:cTn>
                                        <p:tgtEl>
                                          <p:spTgt spid="106"/>
                                        </p:tgtEl>
                                        <p:attrNameLst>
                                          <p:attrName>style.visibility</p:attrName>
                                        </p:attrNameLst>
                                      </p:cBhvr>
                                      <p:to>
                                        <p:strVal val="hidden"/>
                                      </p:to>
                                    </p:set>
                                  </p:childTnLst>
                                </p:cTn>
                              </p:par>
                              <p:par>
                                <p:cTn id="69" presetID="53" presetClass="entr" presetSubtype="0" fill="hold" grpId="0" nodeType="withEffect">
                                  <p:stCondLst>
                                    <p:cond delay="500"/>
                                  </p:stCondLst>
                                  <p:childTnLst>
                                    <p:set>
                                      <p:cBhvr>
                                        <p:cTn id="70" dur="1" fill="hold">
                                          <p:stCondLst>
                                            <p:cond delay="0"/>
                                          </p:stCondLst>
                                        </p:cTn>
                                        <p:tgtEl>
                                          <p:spTgt spid="83"/>
                                        </p:tgtEl>
                                        <p:attrNameLst>
                                          <p:attrName>style.visibility</p:attrName>
                                        </p:attrNameLst>
                                      </p:cBhvr>
                                      <p:to>
                                        <p:strVal val="visible"/>
                                      </p:to>
                                    </p:set>
                                    <p:anim calcmode="lin" valueType="num">
                                      <p:cBhvr>
                                        <p:cTn id="71" dur="500" fill="hold"/>
                                        <p:tgtEl>
                                          <p:spTgt spid="83"/>
                                        </p:tgtEl>
                                        <p:attrNameLst>
                                          <p:attrName>ppt_w</p:attrName>
                                        </p:attrNameLst>
                                      </p:cBhvr>
                                      <p:tavLst>
                                        <p:tav tm="0">
                                          <p:val>
                                            <p:fltVal val="0"/>
                                          </p:val>
                                        </p:tav>
                                        <p:tav tm="100000">
                                          <p:val>
                                            <p:strVal val="#ppt_w"/>
                                          </p:val>
                                        </p:tav>
                                      </p:tavLst>
                                    </p:anim>
                                    <p:anim calcmode="lin" valueType="num">
                                      <p:cBhvr>
                                        <p:cTn id="72" dur="500" fill="hold"/>
                                        <p:tgtEl>
                                          <p:spTgt spid="83"/>
                                        </p:tgtEl>
                                        <p:attrNameLst>
                                          <p:attrName>ppt_h</p:attrName>
                                        </p:attrNameLst>
                                      </p:cBhvr>
                                      <p:tavLst>
                                        <p:tav tm="0">
                                          <p:val>
                                            <p:fltVal val="0"/>
                                          </p:val>
                                        </p:tav>
                                        <p:tav tm="100000">
                                          <p:val>
                                            <p:strVal val="#ppt_h"/>
                                          </p:val>
                                        </p:tav>
                                      </p:tavLst>
                                    </p:anim>
                                    <p:animEffect transition="in" filter="fade">
                                      <p:cBhvr>
                                        <p:cTn id="73" dur="500"/>
                                        <p:tgtEl>
                                          <p:spTgt spid="83"/>
                                        </p:tgtEl>
                                      </p:cBhvr>
                                    </p:animEffect>
                                  </p:childTnLst>
                                </p:cTn>
                              </p:par>
                            </p:childTnLst>
                          </p:cTn>
                        </p:par>
                        <p:par>
                          <p:cTn id="74" fill="hold">
                            <p:stCondLst>
                              <p:cond delay="8700"/>
                            </p:stCondLst>
                            <p:childTnLst>
                              <p:par>
                                <p:cTn id="75" presetID="10" presetClass="entr" presetSubtype="0" fill="hold" nodeType="afterEffect">
                                  <p:stCondLst>
                                    <p:cond delay="0"/>
                                  </p:stCondLst>
                                  <p:childTnLst>
                                    <p:set>
                                      <p:cBhvr>
                                        <p:cTn id="76" dur="1" fill="hold">
                                          <p:stCondLst>
                                            <p:cond delay="0"/>
                                          </p:stCondLst>
                                        </p:cTn>
                                        <p:tgtEl>
                                          <p:spTgt spid="167"/>
                                        </p:tgtEl>
                                        <p:attrNameLst>
                                          <p:attrName>style.visibility</p:attrName>
                                        </p:attrNameLst>
                                      </p:cBhvr>
                                      <p:to>
                                        <p:strVal val="visible"/>
                                      </p:to>
                                    </p:set>
                                    <p:animEffect transition="in" filter="fade">
                                      <p:cBhvr>
                                        <p:cTn id="77" dur="1000"/>
                                        <p:tgtEl>
                                          <p:spTgt spid="167"/>
                                        </p:tgtEl>
                                      </p:cBhvr>
                                    </p:animEffect>
                                  </p:childTnLst>
                                </p:cTn>
                              </p:par>
                              <p:par>
                                <p:cTn id="78" presetID="0" presetClass="path" presetSubtype="0" accel="50000" decel="50000" fill="hold" nodeType="withEffect">
                                  <p:stCondLst>
                                    <p:cond delay="0"/>
                                  </p:stCondLst>
                                  <p:childTnLst>
                                    <p:animMotion origin="layout" path="M -0.00416 -0.01527 L -0.00416 0.08605 L 0.41198 0.08605 L 0.41198 0.49202 L 0.1316 0.49202 " pathEditMode="relative" rAng="0" ptsTypes="AAAAA">
                                      <p:cBhvr>
                                        <p:cTn id="79" dur="5000" fill="hold"/>
                                        <p:tgtEl>
                                          <p:spTgt spid="167"/>
                                        </p:tgtEl>
                                        <p:attrNameLst>
                                          <p:attrName>ppt_x</p:attrName>
                                          <p:attrName>ppt_y</p:attrName>
                                        </p:attrNameLst>
                                      </p:cBhvr>
                                      <p:rCtr x="20800" y="25400"/>
                                    </p:animMotion>
                                  </p:childTnLst>
                                </p:cTn>
                              </p:par>
                              <p:par>
                                <p:cTn id="80" presetID="22" presetClass="entr" presetSubtype="1" fill="hold" nodeType="withEffect">
                                  <p:stCondLst>
                                    <p:cond delay="0"/>
                                  </p:stCondLst>
                                  <p:childTnLst>
                                    <p:set>
                                      <p:cBhvr>
                                        <p:cTn id="81" dur="1" fill="hold">
                                          <p:stCondLst>
                                            <p:cond delay="0"/>
                                          </p:stCondLst>
                                        </p:cTn>
                                        <p:tgtEl>
                                          <p:spTgt spid="82"/>
                                        </p:tgtEl>
                                        <p:attrNameLst>
                                          <p:attrName>style.visibility</p:attrName>
                                        </p:attrNameLst>
                                      </p:cBhvr>
                                      <p:to>
                                        <p:strVal val="visible"/>
                                      </p:to>
                                    </p:set>
                                    <p:animEffect transition="in" filter="wipe(up)">
                                      <p:cBhvr>
                                        <p:cTn id="82" dur="1000"/>
                                        <p:tgtEl>
                                          <p:spTgt spid="82"/>
                                        </p:tgtEl>
                                      </p:cBhvr>
                                    </p:animEffect>
                                  </p:childTnLst>
                                </p:cTn>
                              </p:par>
                              <p:par>
                                <p:cTn id="83" presetID="22" presetClass="exit" presetSubtype="1" fill="hold" nodeType="withEffect">
                                  <p:stCondLst>
                                    <p:cond delay="0"/>
                                  </p:stCondLst>
                                  <p:childTnLst>
                                    <p:animEffect transition="out" filter="wipe(up)">
                                      <p:cBhvr>
                                        <p:cTn id="84" dur="900"/>
                                        <p:tgtEl>
                                          <p:spTgt spid="123"/>
                                        </p:tgtEl>
                                      </p:cBhvr>
                                    </p:animEffect>
                                    <p:set>
                                      <p:cBhvr>
                                        <p:cTn id="85" dur="1" fill="hold">
                                          <p:stCondLst>
                                            <p:cond delay="899"/>
                                          </p:stCondLst>
                                        </p:cTn>
                                        <p:tgtEl>
                                          <p:spTgt spid="123"/>
                                        </p:tgtEl>
                                        <p:attrNameLst>
                                          <p:attrName>style.visibility</p:attrName>
                                        </p:attrNameLst>
                                      </p:cBhvr>
                                      <p:to>
                                        <p:strVal val="hidden"/>
                                      </p:to>
                                    </p:set>
                                  </p:childTnLst>
                                </p:cTn>
                              </p:par>
                              <p:par>
                                <p:cTn id="86" presetID="22" presetClass="entr" presetSubtype="8" fill="hold" nodeType="withEffect">
                                  <p:stCondLst>
                                    <p:cond delay="1000"/>
                                  </p:stCondLst>
                                  <p:childTnLst>
                                    <p:set>
                                      <p:cBhvr>
                                        <p:cTn id="87" dur="1" fill="hold">
                                          <p:stCondLst>
                                            <p:cond delay="0"/>
                                          </p:stCondLst>
                                        </p:cTn>
                                        <p:tgtEl>
                                          <p:spTgt spid="87"/>
                                        </p:tgtEl>
                                        <p:attrNameLst>
                                          <p:attrName>style.visibility</p:attrName>
                                        </p:attrNameLst>
                                      </p:cBhvr>
                                      <p:to>
                                        <p:strVal val="visible"/>
                                      </p:to>
                                    </p:set>
                                    <p:animEffect transition="in" filter="wipe(left)">
                                      <p:cBhvr>
                                        <p:cTn id="88" dur="1400"/>
                                        <p:tgtEl>
                                          <p:spTgt spid="87"/>
                                        </p:tgtEl>
                                      </p:cBhvr>
                                    </p:animEffect>
                                  </p:childTnLst>
                                </p:cTn>
                              </p:par>
                              <p:par>
                                <p:cTn id="89" presetID="22" presetClass="exit" presetSubtype="8" fill="hold" nodeType="withEffect">
                                  <p:stCondLst>
                                    <p:cond delay="1000"/>
                                  </p:stCondLst>
                                  <p:childTnLst>
                                    <p:animEffect transition="out" filter="wipe(left)">
                                      <p:cBhvr>
                                        <p:cTn id="90" dur="1300"/>
                                        <p:tgtEl>
                                          <p:spTgt spid="128"/>
                                        </p:tgtEl>
                                      </p:cBhvr>
                                    </p:animEffect>
                                    <p:set>
                                      <p:cBhvr>
                                        <p:cTn id="91" dur="1" fill="hold">
                                          <p:stCondLst>
                                            <p:cond delay="1299"/>
                                          </p:stCondLst>
                                        </p:cTn>
                                        <p:tgtEl>
                                          <p:spTgt spid="128"/>
                                        </p:tgtEl>
                                        <p:attrNameLst>
                                          <p:attrName>style.visibility</p:attrName>
                                        </p:attrNameLst>
                                      </p:cBhvr>
                                      <p:to>
                                        <p:strVal val="hidden"/>
                                      </p:to>
                                    </p:set>
                                  </p:childTnLst>
                                </p:cTn>
                              </p:par>
                              <p:par>
                                <p:cTn id="92" presetID="22" presetClass="entr" presetSubtype="1" fill="hold" nodeType="withEffect">
                                  <p:stCondLst>
                                    <p:cond delay="2000"/>
                                  </p:stCondLst>
                                  <p:childTnLst>
                                    <p:set>
                                      <p:cBhvr>
                                        <p:cTn id="93" dur="1" fill="hold">
                                          <p:stCondLst>
                                            <p:cond delay="0"/>
                                          </p:stCondLst>
                                        </p:cTn>
                                        <p:tgtEl>
                                          <p:spTgt spid="88"/>
                                        </p:tgtEl>
                                        <p:attrNameLst>
                                          <p:attrName>style.visibility</p:attrName>
                                        </p:attrNameLst>
                                      </p:cBhvr>
                                      <p:to>
                                        <p:strVal val="visible"/>
                                      </p:to>
                                    </p:set>
                                    <p:animEffect transition="in" filter="wipe(up)">
                                      <p:cBhvr>
                                        <p:cTn id="94" dur="1300"/>
                                        <p:tgtEl>
                                          <p:spTgt spid="88"/>
                                        </p:tgtEl>
                                      </p:cBhvr>
                                    </p:animEffect>
                                  </p:childTnLst>
                                </p:cTn>
                              </p:par>
                              <p:par>
                                <p:cTn id="95" presetID="22" presetClass="exit" presetSubtype="1" fill="hold" nodeType="withEffect">
                                  <p:stCondLst>
                                    <p:cond delay="2000"/>
                                  </p:stCondLst>
                                  <p:childTnLst>
                                    <p:animEffect transition="out" filter="wipe(up)">
                                      <p:cBhvr>
                                        <p:cTn id="96" dur="1200"/>
                                        <p:tgtEl>
                                          <p:spTgt spid="129"/>
                                        </p:tgtEl>
                                      </p:cBhvr>
                                    </p:animEffect>
                                    <p:set>
                                      <p:cBhvr>
                                        <p:cTn id="97" dur="1" fill="hold">
                                          <p:stCondLst>
                                            <p:cond delay="1199"/>
                                          </p:stCondLst>
                                        </p:cTn>
                                        <p:tgtEl>
                                          <p:spTgt spid="129"/>
                                        </p:tgtEl>
                                        <p:attrNameLst>
                                          <p:attrName>style.visibility</p:attrName>
                                        </p:attrNameLst>
                                      </p:cBhvr>
                                      <p:to>
                                        <p:strVal val="hidden"/>
                                      </p:to>
                                    </p:set>
                                  </p:childTnLst>
                                </p:cTn>
                              </p:par>
                              <p:par>
                                <p:cTn id="98" presetID="22" presetClass="entr" presetSubtype="2" fill="hold" nodeType="withEffect">
                                  <p:stCondLst>
                                    <p:cond delay="3000"/>
                                  </p:stCondLst>
                                  <p:childTnLst>
                                    <p:set>
                                      <p:cBhvr>
                                        <p:cTn id="99" dur="1" fill="hold">
                                          <p:stCondLst>
                                            <p:cond delay="0"/>
                                          </p:stCondLst>
                                        </p:cTn>
                                        <p:tgtEl>
                                          <p:spTgt spid="89"/>
                                        </p:tgtEl>
                                        <p:attrNameLst>
                                          <p:attrName>style.visibility</p:attrName>
                                        </p:attrNameLst>
                                      </p:cBhvr>
                                      <p:to>
                                        <p:strVal val="visible"/>
                                      </p:to>
                                    </p:set>
                                    <p:animEffect transition="in" filter="wipe(right)">
                                      <p:cBhvr>
                                        <p:cTn id="100" dur="1300"/>
                                        <p:tgtEl>
                                          <p:spTgt spid="89"/>
                                        </p:tgtEl>
                                      </p:cBhvr>
                                    </p:animEffect>
                                  </p:childTnLst>
                                </p:cTn>
                              </p:par>
                              <p:par>
                                <p:cTn id="101" presetID="22" presetClass="exit" presetSubtype="2" fill="hold" nodeType="withEffect">
                                  <p:stCondLst>
                                    <p:cond delay="3000"/>
                                  </p:stCondLst>
                                  <p:childTnLst>
                                    <p:animEffect transition="out" filter="wipe(right)">
                                      <p:cBhvr>
                                        <p:cTn id="102" dur="1200"/>
                                        <p:tgtEl>
                                          <p:spTgt spid="130"/>
                                        </p:tgtEl>
                                      </p:cBhvr>
                                    </p:animEffect>
                                    <p:set>
                                      <p:cBhvr>
                                        <p:cTn id="103" dur="1" fill="hold">
                                          <p:stCondLst>
                                            <p:cond delay="1199"/>
                                          </p:stCondLst>
                                        </p:cTn>
                                        <p:tgtEl>
                                          <p:spTgt spid="130"/>
                                        </p:tgtEl>
                                        <p:attrNameLst>
                                          <p:attrName>style.visibility</p:attrName>
                                        </p:attrNameLst>
                                      </p:cBhvr>
                                      <p:to>
                                        <p:strVal val="hidden"/>
                                      </p:to>
                                    </p:set>
                                  </p:childTnLst>
                                </p:cTn>
                              </p:par>
                              <p:par>
                                <p:cTn id="104" presetID="10" presetClass="exit" presetSubtype="0" fill="hold" nodeType="withEffect">
                                  <p:stCondLst>
                                    <p:cond delay="4700"/>
                                  </p:stCondLst>
                                  <p:childTnLst>
                                    <p:animEffect transition="out" filter="fade">
                                      <p:cBhvr>
                                        <p:cTn id="105" dur="500"/>
                                        <p:tgtEl>
                                          <p:spTgt spid="83"/>
                                        </p:tgtEl>
                                      </p:cBhvr>
                                    </p:animEffect>
                                    <p:set>
                                      <p:cBhvr>
                                        <p:cTn id="106" dur="1" fill="hold">
                                          <p:stCondLst>
                                            <p:cond delay="499"/>
                                          </p:stCondLst>
                                        </p:cTn>
                                        <p:tgtEl>
                                          <p:spTgt spid="83"/>
                                        </p:tgtEl>
                                        <p:attrNameLst>
                                          <p:attrName>style.visibility</p:attrName>
                                        </p:attrNameLst>
                                      </p:cBhvr>
                                      <p:to>
                                        <p:strVal val="hidden"/>
                                      </p:to>
                                    </p:set>
                                  </p:childTnLst>
                                </p:cTn>
                              </p:par>
                            </p:childTnLst>
                          </p:cTn>
                        </p:par>
                        <p:par>
                          <p:cTn id="107" fill="hold">
                            <p:stCondLst>
                              <p:cond delay="13900"/>
                            </p:stCondLst>
                            <p:childTnLst>
                              <p:par>
                                <p:cTn id="108" presetID="53" presetClass="entr" presetSubtype="0" fill="hold" grpId="0" nodeType="afterEffect">
                                  <p:stCondLst>
                                    <p:cond delay="0"/>
                                  </p:stCondLst>
                                  <p:childTnLst>
                                    <p:set>
                                      <p:cBhvr>
                                        <p:cTn id="109" dur="1" fill="hold">
                                          <p:stCondLst>
                                            <p:cond delay="0"/>
                                          </p:stCondLst>
                                        </p:cTn>
                                        <p:tgtEl>
                                          <p:spTgt spid="144"/>
                                        </p:tgtEl>
                                        <p:attrNameLst>
                                          <p:attrName>style.visibility</p:attrName>
                                        </p:attrNameLst>
                                      </p:cBhvr>
                                      <p:to>
                                        <p:strVal val="visible"/>
                                      </p:to>
                                    </p:set>
                                    <p:anim calcmode="lin" valueType="num">
                                      <p:cBhvr>
                                        <p:cTn id="110" dur="500" fill="hold"/>
                                        <p:tgtEl>
                                          <p:spTgt spid="144"/>
                                        </p:tgtEl>
                                        <p:attrNameLst>
                                          <p:attrName>ppt_w</p:attrName>
                                        </p:attrNameLst>
                                      </p:cBhvr>
                                      <p:tavLst>
                                        <p:tav tm="0">
                                          <p:val>
                                            <p:fltVal val="0"/>
                                          </p:val>
                                        </p:tav>
                                        <p:tav tm="100000">
                                          <p:val>
                                            <p:strVal val="#ppt_w"/>
                                          </p:val>
                                        </p:tav>
                                      </p:tavLst>
                                    </p:anim>
                                    <p:anim calcmode="lin" valueType="num">
                                      <p:cBhvr>
                                        <p:cTn id="111" dur="500" fill="hold"/>
                                        <p:tgtEl>
                                          <p:spTgt spid="144"/>
                                        </p:tgtEl>
                                        <p:attrNameLst>
                                          <p:attrName>ppt_h</p:attrName>
                                        </p:attrNameLst>
                                      </p:cBhvr>
                                      <p:tavLst>
                                        <p:tav tm="0">
                                          <p:val>
                                            <p:fltVal val="0"/>
                                          </p:val>
                                        </p:tav>
                                        <p:tav tm="100000">
                                          <p:val>
                                            <p:strVal val="#ppt_h"/>
                                          </p:val>
                                        </p:tav>
                                      </p:tavLst>
                                    </p:anim>
                                    <p:animEffect transition="in" filter="fade">
                                      <p:cBhvr>
                                        <p:cTn id="112"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animBg="1"/>
      <p:bldP spid="83" grpId="0" animBg="1"/>
      <p:bldP spid="1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rot="10800000">
            <a:off x="457718" y="2002630"/>
            <a:ext cx="8229591" cy="402428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2447" tIns="81623" rIns="81623" bIns="81623" rtlCol="0" anchor="t"/>
          <a:lstStyle/>
          <a:p>
            <a:pPr>
              <a:lnSpc>
                <a:spcPts val="1876"/>
              </a:lnSpc>
            </a:pPr>
            <a:endParaRPr lang="en-US" sz="1300" dirty="0">
              <a:solidFill>
                <a:schemeClr val="tx1"/>
              </a:solidFill>
              <a:latin typeface="Arial" charset="0"/>
              <a:cs typeface="Arial" charset="0"/>
            </a:endParaRPr>
          </a:p>
        </p:txBody>
      </p:sp>
      <p:graphicFrame>
        <p:nvGraphicFramePr>
          <p:cNvPr id="21" name="Chart 20"/>
          <p:cNvGraphicFramePr/>
          <p:nvPr>
            <p:custDataLst>
              <p:tags r:id="rId2"/>
            </p:custDataLst>
            <p:extLst>
              <p:ext uri="{D42A27DB-BD31-4B8C-83A1-F6EECF244321}">
                <p14:modId xmlns:p14="http://schemas.microsoft.com/office/powerpoint/2010/main" val="323074791"/>
              </p:ext>
            </p:extLst>
          </p:nvPr>
        </p:nvGraphicFramePr>
        <p:xfrm>
          <a:off x="466854" y="2025004"/>
          <a:ext cx="8220455" cy="3509935"/>
        </p:xfrm>
        <a:graphic>
          <a:graphicData uri="http://schemas.openxmlformats.org/drawingml/2006/chart">
            <c:chart xmlns:c="http://schemas.openxmlformats.org/drawingml/2006/chart" xmlns:r="http://schemas.openxmlformats.org/officeDocument/2006/relationships" r:id="rId5"/>
          </a:graphicData>
        </a:graphic>
      </p:graphicFrame>
      <p:sp>
        <p:nvSpPr>
          <p:cNvPr id="18" name="AutoShape 9"/>
          <p:cNvSpPr>
            <a:spLocks noChangeArrowheads="1"/>
          </p:cNvSpPr>
          <p:nvPr/>
        </p:nvSpPr>
        <p:spPr bwMode="gray">
          <a:xfrm>
            <a:off x="457717" y="1241335"/>
            <a:ext cx="8230110" cy="353149"/>
          </a:xfrm>
          <a:prstGeom prst="rect">
            <a:avLst/>
          </a:prstGeom>
          <a:solidFill>
            <a:srgbClr val="FF9539"/>
          </a:solidFill>
          <a:ln>
            <a:noFill/>
          </a:ln>
        </p:spPr>
        <p:txBody>
          <a:bodyPr lIns="0" tIns="0" rIns="0" bIns="0" anchor="ctr"/>
          <a:lstStyle/>
          <a:p>
            <a:pPr indent="2833" algn="ctr">
              <a:buClr>
                <a:srgbClr val="4D4D4D"/>
              </a:buClr>
              <a:buSzPct val="25000"/>
              <a:tabLst>
                <a:tab pos="207603" algn="l"/>
              </a:tabLst>
            </a:pPr>
            <a:r>
              <a:rPr lang="en-US" sz="1400" dirty="0">
                <a:solidFill>
                  <a:srgbClr val="FFFFFF"/>
                </a:solidFill>
                <a:latin typeface="+mj-lt"/>
                <a:ea typeface="ＭＳ Ｐゴシック" pitchFamily="34" charset="-128"/>
                <a:cs typeface="Arial" pitchFamily="34" charset="0"/>
              </a:rPr>
              <a:t>Unique Daily Wireless Sessions </a:t>
            </a:r>
          </a:p>
        </p:txBody>
      </p:sp>
      <p:sp>
        <p:nvSpPr>
          <p:cNvPr id="20" name="AutoShape 9"/>
          <p:cNvSpPr>
            <a:spLocks noChangeArrowheads="1"/>
          </p:cNvSpPr>
          <p:nvPr/>
        </p:nvSpPr>
        <p:spPr bwMode="gray">
          <a:xfrm>
            <a:off x="457717" y="1594484"/>
            <a:ext cx="8230110" cy="408146"/>
          </a:xfrm>
          <a:prstGeom prst="rect">
            <a:avLst/>
          </a:prstGeom>
          <a:solidFill>
            <a:srgbClr val="1D3645"/>
          </a:solidFill>
          <a:ln w="12700" cap="flat" cmpd="sng" algn="ctr">
            <a:noFill/>
            <a:prstDash val="solid"/>
            <a:round/>
            <a:headEnd type="none" w="med" len="med"/>
            <a:tailEnd type="none" w="med" len="med"/>
          </a:ln>
          <a:effectLst/>
        </p:spPr>
        <p:txBody>
          <a:bodyPr rot="0" spcFirstLastPara="0" vertOverflow="overflow" horzOverflow="overflow" vert="horz" wrap="square" lIns="81632" tIns="0" rIns="81632" bIns="0" numCol="1" spcCol="0" rtlCol="0" fromWordArt="0" anchor="ctr" anchorCtr="0" forceAA="0" compatLnSpc="1">
            <a:prstTxWarp prst="textNoShape">
              <a:avLst/>
            </a:prstTxWarp>
            <a:noAutofit/>
          </a:bodyPr>
          <a:lstStyle/>
          <a:p>
            <a:pPr algn="ctr">
              <a:buClr>
                <a:srgbClr val="A6BC09"/>
              </a:buClr>
              <a:buSzPct val="90000"/>
            </a:pPr>
            <a:r>
              <a:rPr lang="en-US" sz="1300" dirty="0">
                <a:solidFill>
                  <a:schemeClr val="bg1"/>
                </a:solidFill>
              </a:rPr>
              <a:t>Large American University ~50,000 Students, Multiple Devices Per Student</a:t>
            </a:r>
          </a:p>
        </p:txBody>
      </p:sp>
      <p:grpSp>
        <p:nvGrpSpPr>
          <p:cNvPr id="3" name="Group 2"/>
          <p:cNvGrpSpPr/>
          <p:nvPr/>
        </p:nvGrpSpPr>
        <p:grpSpPr>
          <a:xfrm>
            <a:off x="1392582" y="2065068"/>
            <a:ext cx="2941293" cy="2309866"/>
            <a:chOff x="995330" y="1818194"/>
            <a:chExt cx="3753824" cy="2695911"/>
          </a:xfrm>
        </p:grpSpPr>
        <p:pic>
          <p:nvPicPr>
            <p:cNvPr id="22" name="Picture 21" descr="1004ipad_hometimes1.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5330" y="1818194"/>
              <a:ext cx="3753824" cy="2638626"/>
            </a:xfrm>
            <a:prstGeom prst="rect">
              <a:avLst/>
            </a:prstGeom>
          </p:spPr>
        </p:pic>
        <p:pic>
          <p:nvPicPr>
            <p:cNvPr id="23" name="Picture 22" descr="droid.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869712" y="2544973"/>
              <a:ext cx="1077502" cy="1888701"/>
            </a:xfrm>
            <a:prstGeom prst="rect">
              <a:avLst/>
            </a:prstGeom>
          </p:spPr>
        </p:pic>
        <p:pic>
          <p:nvPicPr>
            <p:cNvPr id="24" name="Picture 23" descr="blackberry-bold.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642128" y="2554232"/>
              <a:ext cx="1199471" cy="1777600"/>
            </a:xfrm>
            <a:prstGeom prst="rect">
              <a:avLst/>
            </a:prstGeom>
          </p:spPr>
        </p:pic>
        <p:pic>
          <p:nvPicPr>
            <p:cNvPr id="25" name="Picture 24" descr="iphone.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00331" y="2683848"/>
              <a:ext cx="1049650" cy="1830257"/>
            </a:xfrm>
            <a:prstGeom prst="rect">
              <a:avLst/>
            </a:prstGeom>
          </p:spPr>
        </p:pic>
      </p:grpSp>
      <p:sp>
        <p:nvSpPr>
          <p:cNvPr id="26" name="Rectangle 25"/>
          <p:cNvSpPr/>
          <p:nvPr/>
        </p:nvSpPr>
        <p:spPr>
          <a:xfrm>
            <a:off x="5093532" y="2689410"/>
            <a:ext cx="1095469" cy="830997"/>
          </a:xfrm>
          <a:prstGeom prst="rect">
            <a:avLst/>
          </a:prstGeom>
        </p:spPr>
        <p:txBody>
          <a:bodyPr wrap="square" lIns="0" tIns="0" rIns="0" bIns="0" anchor="ctr" anchorCtr="0">
            <a:spAutoFit/>
          </a:bodyPr>
          <a:lstStyle/>
          <a:p>
            <a:pPr algn="ctr"/>
            <a:r>
              <a:rPr lang="en-US" sz="5400" b="1" dirty="0">
                <a:solidFill>
                  <a:srgbClr val="FF9539"/>
                </a:solidFill>
              </a:rPr>
              <a:t>6x</a:t>
            </a:r>
          </a:p>
        </p:txBody>
      </p:sp>
      <p:sp>
        <p:nvSpPr>
          <p:cNvPr id="28" name="TextBox 27"/>
          <p:cNvSpPr txBox="1"/>
          <p:nvPr/>
        </p:nvSpPr>
        <p:spPr>
          <a:xfrm>
            <a:off x="3938834" y="5421149"/>
            <a:ext cx="269304" cy="180049"/>
          </a:xfrm>
          <a:prstGeom prst="rect">
            <a:avLst/>
          </a:prstGeom>
          <a:noFill/>
        </p:spPr>
        <p:txBody>
          <a:bodyPr wrap="none" lIns="0" tIns="0" rIns="0" bIns="0" rtlCol="0" anchor="ctr" anchorCtr="0">
            <a:spAutoFit/>
          </a:bodyPr>
          <a:lstStyle/>
          <a:p>
            <a:pPr algn="ctr">
              <a:lnSpc>
                <a:spcPct val="90000"/>
              </a:lnSpc>
            </a:pPr>
            <a:r>
              <a:rPr lang="en-US" sz="1300" smtClean="0"/>
              <a:t>Fall</a:t>
            </a:r>
            <a:endParaRPr lang="en-US" sz="1000" dirty="0"/>
          </a:p>
        </p:txBody>
      </p:sp>
      <p:sp>
        <p:nvSpPr>
          <p:cNvPr id="30" name="TextBox 29"/>
          <p:cNvSpPr txBox="1"/>
          <p:nvPr/>
        </p:nvSpPr>
        <p:spPr>
          <a:xfrm>
            <a:off x="2471969" y="5421149"/>
            <a:ext cx="631583" cy="180049"/>
          </a:xfrm>
          <a:prstGeom prst="rect">
            <a:avLst/>
          </a:prstGeom>
          <a:noFill/>
        </p:spPr>
        <p:txBody>
          <a:bodyPr wrap="none" lIns="0" tIns="0" rIns="0" bIns="0" rtlCol="0" anchor="ctr" anchorCtr="0">
            <a:spAutoFit/>
          </a:bodyPr>
          <a:lstStyle/>
          <a:p>
            <a:pPr algn="ctr">
              <a:lnSpc>
                <a:spcPct val="90000"/>
              </a:lnSpc>
            </a:pPr>
            <a:r>
              <a:rPr lang="en-US" sz="1300" smtClean="0"/>
              <a:t>Summer</a:t>
            </a:r>
            <a:endParaRPr lang="en-US" sz="1000" dirty="0"/>
          </a:p>
        </p:txBody>
      </p:sp>
      <p:sp>
        <p:nvSpPr>
          <p:cNvPr id="32" name="TextBox 31"/>
          <p:cNvSpPr txBox="1"/>
          <p:nvPr/>
        </p:nvSpPr>
        <p:spPr>
          <a:xfrm>
            <a:off x="1392581" y="5421149"/>
            <a:ext cx="482503" cy="180049"/>
          </a:xfrm>
          <a:prstGeom prst="rect">
            <a:avLst/>
          </a:prstGeom>
          <a:noFill/>
        </p:spPr>
        <p:txBody>
          <a:bodyPr wrap="none" lIns="0" tIns="0" rIns="0" bIns="0" rtlCol="0" anchor="ctr" anchorCtr="0">
            <a:spAutoFit/>
          </a:bodyPr>
          <a:lstStyle/>
          <a:p>
            <a:pPr algn="ctr">
              <a:lnSpc>
                <a:spcPct val="90000"/>
              </a:lnSpc>
            </a:pPr>
            <a:r>
              <a:rPr lang="en-US" sz="1300" smtClean="0"/>
              <a:t>Spring</a:t>
            </a:r>
            <a:endParaRPr lang="en-US" sz="1000" dirty="0"/>
          </a:p>
        </p:txBody>
      </p:sp>
      <p:sp>
        <p:nvSpPr>
          <p:cNvPr id="35" name="TextBox 34"/>
          <p:cNvSpPr txBox="1"/>
          <p:nvPr/>
        </p:nvSpPr>
        <p:spPr>
          <a:xfrm>
            <a:off x="4630739" y="5672039"/>
            <a:ext cx="4059237" cy="348481"/>
          </a:xfrm>
          <a:prstGeom prst="rect">
            <a:avLst/>
          </a:prstGeom>
          <a:solidFill>
            <a:schemeClr val="tx1"/>
          </a:solidFill>
        </p:spPr>
        <p:txBody>
          <a:bodyPr wrap="square" lIns="0" tIns="0" rIns="0" bIns="0" rtlCol="0" anchor="ctr" anchorCtr="0">
            <a:noAutofit/>
          </a:bodyPr>
          <a:lstStyle/>
          <a:p>
            <a:pPr algn="ctr">
              <a:lnSpc>
                <a:spcPct val="90000"/>
              </a:lnSpc>
            </a:pPr>
            <a:r>
              <a:rPr lang="en-US" sz="1300" smtClean="0">
                <a:solidFill>
                  <a:schemeClr val="bg1"/>
                </a:solidFill>
              </a:rPr>
              <a:t>2011</a:t>
            </a:r>
            <a:endParaRPr lang="en-US" sz="1000" dirty="0">
              <a:solidFill>
                <a:schemeClr val="bg1"/>
              </a:solidFill>
            </a:endParaRPr>
          </a:p>
        </p:txBody>
      </p:sp>
      <p:sp>
        <p:nvSpPr>
          <p:cNvPr id="2" name="Title 1"/>
          <p:cNvSpPr>
            <a:spLocks noGrp="1"/>
          </p:cNvSpPr>
          <p:nvPr>
            <p:ph type="title"/>
          </p:nvPr>
        </p:nvSpPr>
        <p:spPr/>
        <p:txBody>
          <a:bodyPr/>
          <a:lstStyle/>
          <a:p>
            <a:pPr lvl="0"/>
            <a:r>
              <a:rPr lang="en-US" dirty="0" smtClean="0">
                <a:latin typeface="Arial" pitchFamily="34" charset="0"/>
              </a:rPr>
              <a:t>Increased expectations </a:t>
            </a:r>
            <a:r>
              <a:rPr lang="en-US" dirty="0">
                <a:latin typeface="Arial" pitchFamily="34" charset="0"/>
              </a:rPr>
              <a:t>for networks </a:t>
            </a:r>
            <a:endParaRPr lang="en-US" dirty="0"/>
          </a:p>
        </p:txBody>
      </p:sp>
      <p:sp>
        <p:nvSpPr>
          <p:cNvPr id="33" name="TextBox 32"/>
          <p:cNvSpPr txBox="1"/>
          <p:nvPr/>
        </p:nvSpPr>
        <p:spPr>
          <a:xfrm>
            <a:off x="7723516" y="5421149"/>
            <a:ext cx="269304" cy="180049"/>
          </a:xfrm>
          <a:prstGeom prst="rect">
            <a:avLst/>
          </a:prstGeom>
          <a:noFill/>
        </p:spPr>
        <p:txBody>
          <a:bodyPr wrap="none" lIns="0" tIns="0" rIns="0" bIns="0" rtlCol="0" anchor="ctr" anchorCtr="0">
            <a:spAutoFit/>
          </a:bodyPr>
          <a:lstStyle/>
          <a:p>
            <a:pPr algn="ctr">
              <a:lnSpc>
                <a:spcPct val="90000"/>
              </a:lnSpc>
            </a:pPr>
            <a:r>
              <a:rPr lang="en-US" sz="1300" smtClean="0"/>
              <a:t>Fall</a:t>
            </a:r>
            <a:endParaRPr lang="en-US" sz="1000" dirty="0"/>
          </a:p>
        </p:txBody>
      </p:sp>
      <p:sp>
        <p:nvSpPr>
          <p:cNvPr id="38" name="TextBox 37"/>
          <p:cNvSpPr txBox="1"/>
          <p:nvPr/>
        </p:nvSpPr>
        <p:spPr>
          <a:xfrm>
            <a:off x="5093531" y="5421149"/>
            <a:ext cx="482503" cy="180049"/>
          </a:xfrm>
          <a:prstGeom prst="rect">
            <a:avLst/>
          </a:prstGeom>
          <a:noFill/>
        </p:spPr>
        <p:txBody>
          <a:bodyPr wrap="none" lIns="0" tIns="0" rIns="0" bIns="0" rtlCol="0" anchor="ctr" anchorCtr="0">
            <a:spAutoFit/>
          </a:bodyPr>
          <a:lstStyle/>
          <a:p>
            <a:pPr algn="ctr">
              <a:lnSpc>
                <a:spcPct val="90000"/>
              </a:lnSpc>
            </a:pPr>
            <a:r>
              <a:rPr lang="en-US" sz="1300" smtClean="0"/>
              <a:t>Spring</a:t>
            </a:r>
            <a:endParaRPr lang="en-US" sz="1000" dirty="0"/>
          </a:p>
        </p:txBody>
      </p:sp>
      <p:sp>
        <p:nvSpPr>
          <p:cNvPr id="27" name="TextBox 26"/>
          <p:cNvSpPr txBox="1"/>
          <p:nvPr/>
        </p:nvSpPr>
        <p:spPr>
          <a:xfrm>
            <a:off x="6494355" y="5421149"/>
            <a:ext cx="631583" cy="180049"/>
          </a:xfrm>
          <a:prstGeom prst="rect">
            <a:avLst/>
          </a:prstGeom>
          <a:noFill/>
        </p:spPr>
        <p:txBody>
          <a:bodyPr wrap="none" lIns="0" tIns="0" rIns="0" bIns="0" rtlCol="0" anchor="ctr" anchorCtr="0">
            <a:spAutoFit/>
          </a:bodyPr>
          <a:lstStyle/>
          <a:p>
            <a:pPr algn="ctr">
              <a:lnSpc>
                <a:spcPct val="90000"/>
              </a:lnSpc>
            </a:pPr>
            <a:r>
              <a:rPr lang="en-US" sz="1300" smtClean="0"/>
              <a:t>Summer</a:t>
            </a:r>
            <a:endParaRPr lang="en-US" sz="1000" dirty="0"/>
          </a:p>
        </p:txBody>
      </p:sp>
      <p:pic>
        <p:nvPicPr>
          <p:cNvPr id="31" name="Picture 2" descr="\\psf\Host\Volumes\EP File Share\Touch\Project Juniper Regional Sales Summit\Development\T2704\Artwork\Arrow.png"/>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2417467" y="2309709"/>
            <a:ext cx="4972032" cy="3631818"/>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p:cNvSpPr txBox="1"/>
          <p:nvPr/>
        </p:nvSpPr>
        <p:spPr>
          <a:xfrm>
            <a:off x="457717" y="5672039"/>
            <a:ext cx="4059237" cy="348481"/>
          </a:xfrm>
          <a:prstGeom prst="rect">
            <a:avLst/>
          </a:prstGeom>
          <a:solidFill>
            <a:schemeClr val="tx1"/>
          </a:solidFill>
        </p:spPr>
        <p:txBody>
          <a:bodyPr wrap="square" lIns="0" tIns="0" rIns="0" bIns="0" rtlCol="0" anchor="ctr" anchorCtr="0">
            <a:noAutofit/>
          </a:bodyPr>
          <a:lstStyle/>
          <a:p>
            <a:pPr algn="ctr">
              <a:lnSpc>
                <a:spcPct val="90000"/>
              </a:lnSpc>
            </a:pPr>
            <a:r>
              <a:rPr lang="en-US" sz="1300" smtClean="0">
                <a:solidFill>
                  <a:schemeClr val="bg1"/>
                </a:solidFill>
              </a:rPr>
              <a:t>2010</a:t>
            </a:r>
            <a:endParaRPr lang="en-US" sz="1000" dirty="0">
              <a:solidFill>
                <a:schemeClr val="bg1"/>
              </a:solidFill>
            </a:endParaRPr>
          </a:p>
        </p:txBody>
      </p:sp>
    </p:spTree>
    <p:custDataLst>
      <p:tags r:id="rId1"/>
    </p:custDataLst>
    <p:extLst>
      <p:ext uri="{BB962C8B-B14F-4D97-AF65-F5344CB8AC3E}">
        <p14:creationId xmlns:p14="http://schemas.microsoft.com/office/powerpoint/2010/main" val="159642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000" dirty="0" smtClean="0"/>
              <a:t>APPSECURE Next Generation Firewall overview</a:t>
            </a:r>
            <a:endParaRPr lang="en-US" sz="2000" dirty="0"/>
          </a:p>
        </p:txBody>
      </p:sp>
      <p:pic>
        <p:nvPicPr>
          <p:cNvPr id="22" name="Picture 82" descr="jnp_js_rgb_pos.png"/>
          <p:cNvPicPr>
            <a:picLocks noChangeAspect="1"/>
          </p:cNvPicPr>
          <p:nvPr/>
        </p:nvPicPr>
        <p:blipFill>
          <a:blip r:embed="rId3" cstate="print"/>
          <a:srcRect/>
          <a:stretch>
            <a:fillRect/>
          </a:stretch>
        </p:blipFill>
        <p:spPr bwMode="auto">
          <a:xfrm>
            <a:off x="6642822" y="4665588"/>
            <a:ext cx="952169" cy="636601"/>
          </a:xfrm>
          <a:prstGeom prst="rect">
            <a:avLst/>
          </a:prstGeom>
          <a:noFill/>
          <a:ln w="9525">
            <a:noFill/>
            <a:miter lim="800000"/>
            <a:headEnd/>
            <a:tailEnd/>
          </a:ln>
        </p:spPr>
      </p:pic>
      <p:grpSp>
        <p:nvGrpSpPr>
          <p:cNvPr id="3" name="Group 56"/>
          <p:cNvGrpSpPr/>
          <p:nvPr/>
        </p:nvGrpSpPr>
        <p:grpSpPr>
          <a:xfrm>
            <a:off x="6446047" y="4937571"/>
            <a:ext cx="2092824" cy="1380895"/>
            <a:chOff x="5896938" y="4312920"/>
            <a:chExt cx="2840940" cy="1874520"/>
          </a:xfrm>
        </p:grpSpPr>
        <p:pic>
          <p:nvPicPr>
            <p:cNvPr id="58" name="Picture 15" descr="SRX5800_FrontWtop"/>
            <p:cNvPicPr>
              <a:picLocks noChangeAspect="1" noChangeArrowheads="1"/>
            </p:cNvPicPr>
            <p:nvPr/>
          </p:nvPicPr>
          <p:blipFill>
            <a:blip r:embed="rId4" cstate="print"/>
            <a:srcRect/>
            <a:stretch>
              <a:fillRect/>
            </a:stretch>
          </p:blipFill>
          <p:spPr bwMode="auto">
            <a:xfrm>
              <a:off x="7255396" y="4312920"/>
              <a:ext cx="1482482" cy="1874520"/>
            </a:xfrm>
            <a:prstGeom prst="rect">
              <a:avLst/>
            </a:prstGeom>
            <a:noFill/>
            <a:ln w="9525">
              <a:noFill/>
              <a:miter lim="800000"/>
              <a:headEnd/>
              <a:tailEnd/>
            </a:ln>
          </p:spPr>
        </p:pic>
        <p:pic>
          <p:nvPicPr>
            <p:cNvPr id="59" name="Picture 16" descr="SRX5600_FrontWtop"/>
            <p:cNvPicPr>
              <a:picLocks noChangeAspect="1" noChangeArrowheads="1"/>
            </p:cNvPicPr>
            <p:nvPr/>
          </p:nvPicPr>
          <p:blipFill>
            <a:blip r:embed="rId5" cstate="print"/>
            <a:srcRect/>
            <a:stretch>
              <a:fillRect/>
            </a:stretch>
          </p:blipFill>
          <p:spPr bwMode="auto">
            <a:xfrm>
              <a:off x="6878580" y="5090846"/>
              <a:ext cx="1412312" cy="918710"/>
            </a:xfrm>
            <a:prstGeom prst="rect">
              <a:avLst/>
            </a:prstGeom>
            <a:noFill/>
            <a:ln w="9525">
              <a:noFill/>
              <a:miter lim="800000"/>
              <a:headEnd/>
              <a:tailEnd/>
            </a:ln>
          </p:spPr>
        </p:pic>
        <p:pic>
          <p:nvPicPr>
            <p:cNvPr id="60" name="Picture 18" descr="SRX3400_FrontWtop"/>
            <p:cNvPicPr>
              <a:picLocks noChangeAspect="1" noChangeArrowheads="1"/>
            </p:cNvPicPr>
            <p:nvPr/>
          </p:nvPicPr>
          <p:blipFill>
            <a:blip r:embed="rId6" cstate="print"/>
            <a:srcRect/>
            <a:stretch>
              <a:fillRect/>
            </a:stretch>
          </p:blipFill>
          <p:spPr bwMode="auto">
            <a:xfrm>
              <a:off x="6333258" y="5494844"/>
              <a:ext cx="1402288" cy="608242"/>
            </a:xfrm>
            <a:prstGeom prst="rect">
              <a:avLst/>
            </a:prstGeom>
            <a:noFill/>
            <a:ln w="9525">
              <a:noFill/>
              <a:miter lim="800000"/>
              <a:headEnd/>
              <a:tailEnd/>
            </a:ln>
          </p:spPr>
        </p:pic>
        <p:pic>
          <p:nvPicPr>
            <p:cNvPr id="54" name="Picture 48" descr="SRX100_HeroL"/>
            <p:cNvPicPr>
              <a:picLocks noChangeAspect="1" noChangeArrowheads="1"/>
            </p:cNvPicPr>
            <p:nvPr/>
          </p:nvPicPr>
          <p:blipFill>
            <a:blip r:embed="rId7" cstate="print"/>
            <a:srcRect/>
            <a:stretch>
              <a:fillRect/>
            </a:stretch>
          </p:blipFill>
          <p:spPr bwMode="auto">
            <a:xfrm>
              <a:off x="6018347" y="4952342"/>
              <a:ext cx="767228" cy="332488"/>
            </a:xfrm>
            <a:prstGeom prst="rect">
              <a:avLst/>
            </a:prstGeom>
            <a:noFill/>
          </p:spPr>
        </p:pic>
        <p:pic>
          <p:nvPicPr>
            <p:cNvPr id="56" name="Picture 49" descr="SRX210_HeroL"/>
            <p:cNvPicPr>
              <a:picLocks noChangeAspect="1" noChangeArrowheads="1"/>
            </p:cNvPicPr>
            <p:nvPr/>
          </p:nvPicPr>
          <p:blipFill>
            <a:blip r:embed="rId8" cstate="print"/>
            <a:srcRect/>
            <a:stretch>
              <a:fillRect/>
            </a:stretch>
          </p:blipFill>
          <p:spPr bwMode="auto">
            <a:xfrm>
              <a:off x="6037725" y="4723111"/>
              <a:ext cx="697480" cy="336551"/>
            </a:xfrm>
            <a:prstGeom prst="rect">
              <a:avLst/>
            </a:prstGeom>
            <a:noFill/>
          </p:spPr>
        </p:pic>
        <p:pic>
          <p:nvPicPr>
            <p:cNvPr id="61" name="Picture 51" descr="SRX240_HeroL"/>
            <p:cNvPicPr>
              <a:picLocks noChangeAspect="1" noChangeArrowheads="1"/>
            </p:cNvPicPr>
            <p:nvPr/>
          </p:nvPicPr>
          <p:blipFill>
            <a:blip r:embed="rId9" cstate="print"/>
            <a:srcRect/>
            <a:stretch>
              <a:fillRect/>
            </a:stretch>
          </p:blipFill>
          <p:spPr bwMode="auto">
            <a:xfrm>
              <a:off x="5896938" y="5165121"/>
              <a:ext cx="1086174" cy="439481"/>
            </a:xfrm>
            <a:prstGeom prst="rect">
              <a:avLst/>
            </a:prstGeom>
            <a:noFill/>
          </p:spPr>
        </p:pic>
      </p:grpSp>
      <p:pic>
        <p:nvPicPr>
          <p:cNvPr id="1026" name="Picture 2"/>
          <p:cNvPicPr>
            <a:picLocks noChangeAspect="1" noChangeArrowheads="1"/>
          </p:cNvPicPr>
          <p:nvPr/>
        </p:nvPicPr>
        <p:blipFill>
          <a:blip r:embed="rId10" cstate="print"/>
          <a:srcRect/>
          <a:stretch>
            <a:fillRect/>
          </a:stretch>
        </p:blipFill>
        <p:spPr bwMode="auto">
          <a:xfrm>
            <a:off x="604923" y="3023682"/>
            <a:ext cx="5413912" cy="3132734"/>
          </a:xfrm>
          <a:prstGeom prst="rect">
            <a:avLst/>
          </a:prstGeom>
          <a:noFill/>
          <a:ln w="9525">
            <a:noFill/>
            <a:miter lim="800000"/>
            <a:headEnd/>
            <a:tailEnd/>
          </a:ln>
        </p:spPr>
      </p:pic>
      <p:pic>
        <p:nvPicPr>
          <p:cNvPr id="1028" name="Picture 4"/>
          <p:cNvPicPr>
            <a:picLocks noChangeAspect="1" noChangeArrowheads="1"/>
          </p:cNvPicPr>
          <p:nvPr/>
        </p:nvPicPr>
        <p:blipFill>
          <a:blip r:embed="rId11" cstate="print"/>
          <a:srcRect/>
          <a:stretch>
            <a:fillRect/>
          </a:stretch>
        </p:blipFill>
        <p:spPr bwMode="auto">
          <a:xfrm>
            <a:off x="6562087" y="2146936"/>
            <a:ext cx="1438124" cy="2541802"/>
          </a:xfrm>
          <a:prstGeom prst="rect">
            <a:avLst/>
          </a:prstGeom>
          <a:noFill/>
          <a:ln w="9525">
            <a:noFill/>
            <a:miter lim="800000"/>
            <a:headEnd/>
            <a:tailEnd/>
          </a:ln>
        </p:spPr>
      </p:pic>
      <p:grpSp>
        <p:nvGrpSpPr>
          <p:cNvPr id="4" name="Group 33"/>
          <p:cNvGrpSpPr>
            <a:grpSpLocks/>
          </p:cNvGrpSpPr>
          <p:nvPr/>
        </p:nvGrpSpPr>
        <p:grpSpPr bwMode="auto">
          <a:xfrm>
            <a:off x="6442082" y="1105086"/>
            <a:ext cx="1693660" cy="906473"/>
            <a:chOff x="5321808" y="1335024"/>
            <a:chExt cx="3465576" cy="2011680"/>
          </a:xfrm>
        </p:grpSpPr>
        <p:sp>
          <p:nvSpPr>
            <p:cNvPr id="40" name="Cloud 39"/>
            <p:cNvSpPr/>
            <p:nvPr/>
          </p:nvSpPr>
          <p:spPr>
            <a:xfrm>
              <a:off x="5321808" y="1335024"/>
              <a:ext cx="3465576" cy="2011680"/>
            </a:xfrm>
            <a:prstGeom prst="cloud">
              <a:avLst/>
            </a:prstGeom>
            <a:solidFill>
              <a:schemeClr val="bg1"/>
            </a:solidFill>
            <a:ln>
              <a:solidFill>
                <a:schemeClr val="accent6">
                  <a:lumMod val="60000"/>
                  <a:lumOff val="40000"/>
                </a:schemeClr>
              </a:solidFill>
            </a:ln>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1" name="Freeform 31"/>
            <p:cNvSpPr>
              <a:spLocks/>
            </p:cNvSpPr>
            <p:nvPr/>
          </p:nvSpPr>
          <p:spPr bwMode="auto">
            <a:xfrm>
              <a:off x="7059168" y="1453896"/>
              <a:ext cx="1161288" cy="1892808"/>
            </a:xfrm>
            <a:custGeom>
              <a:avLst/>
              <a:gdLst>
                <a:gd name="T0" fmla="*/ 2147483647 w 584"/>
                <a:gd name="T1" fmla="*/ 0 h 1056"/>
                <a:gd name="T2" fmla="*/ 2147483647 w 584"/>
                <a:gd name="T3" fmla="*/ 2147483647 h 1056"/>
                <a:gd name="T4" fmla="*/ 2147483647 w 584"/>
                <a:gd name="T5" fmla="*/ 2147483647 h 1056"/>
                <a:gd name="T6" fmla="*/ 2147483647 w 584"/>
                <a:gd name="T7" fmla="*/ 2147483647 h 1056"/>
                <a:gd name="T8" fmla="*/ 2147483647 w 584"/>
                <a:gd name="T9" fmla="*/ 2147483647 h 1056"/>
                <a:gd name="T10" fmla="*/ 2147483647 w 584"/>
                <a:gd name="T11" fmla="*/ 2147483647 h 1056"/>
                <a:gd name="T12" fmla="*/ 2147483647 w 584"/>
                <a:gd name="T13" fmla="*/ 2147483647 h 1056"/>
                <a:gd name="T14" fmla="*/ 0 60000 65536"/>
                <a:gd name="T15" fmla="*/ 0 60000 65536"/>
                <a:gd name="T16" fmla="*/ 0 60000 65536"/>
                <a:gd name="T17" fmla="*/ 0 60000 65536"/>
                <a:gd name="T18" fmla="*/ 0 60000 65536"/>
                <a:gd name="T19" fmla="*/ 0 60000 65536"/>
                <a:gd name="T20" fmla="*/ 0 60000 65536"/>
                <a:gd name="T21" fmla="*/ 0 w 584"/>
                <a:gd name="T22" fmla="*/ 0 h 1056"/>
                <a:gd name="T23" fmla="*/ 584 w 584"/>
                <a:gd name="T24" fmla="*/ 1056 h 105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4" h="1056">
                  <a:moveTo>
                    <a:pt x="584" y="0"/>
                  </a:moveTo>
                  <a:cubicBezTo>
                    <a:pt x="512" y="52"/>
                    <a:pt x="440" y="104"/>
                    <a:pt x="392" y="144"/>
                  </a:cubicBezTo>
                  <a:cubicBezTo>
                    <a:pt x="344" y="184"/>
                    <a:pt x="328" y="200"/>
                    <a:pt x="296" y="240"/>
                  </a:cubicBezTo>
                  <a:cubicBezTo>
                    <a:pt x="264" y="280"/>
                    <a:pt x="240" y="304"/>
                    <a:pt x="200" y="384"/>
                  </a:cubicBezTo>
                  <a:cubicBezTo>
                    <a:pt x="160" y="464"/>
                    <a:pt x="88" y="632"/>
                    <a:pt x="56" y="720"/>
                  </a:cubicBezTo>
                  <a:cubicBezTo>
                    <a:pt x="24" y="808"/>
                    <a:pt x="16" y="856"/>
                    <a:pt x="8" y="912"/>
                  </a:cubicBezTo>
                  <a:cubicBezTo>
                    <a:pt x="0" y="968"/>
                    <a:pt x="4" y="1012"/>
                    <a:pt x="8" y="1056"/>
                  </a:cubicBezTo>
                </a:path>
              </a:pathLst>
            </a:custGeom>
            <a:noFill/>
            <a:ln w="25400" cap="flat" cmpd="sng">
              <a:solidFill>
                <a:schemeClr val="bg2"/>
              </a:solidFill>
              <a:prstDash val="sysDot"/>
              <a:round/>
              <a:headEnd type="none" w="med" len="med"/>
              <a:tailEnd type="none" w="med" len="med"/>
            </a:ln>
          </p:spPr>
          <p:txBody>
            <a:bodyPr lIns="64291" tIns="32146" rIns="64291" bIns="32146"/>
            <a:lstStyle/>
            <a:p>
              <a:endParaRPr lang="en-US" dirty="0"/>
            </a:p>
          </p:txBody>
        </p:sp>
        <p:sp>
          <p:nvSpPr>
            <p:cNvPr id="42" name="Freeform 33"/>
            <p:cNvSpPr>
              <a:spLocks/>
            </p:cNvSpPr>
            <p:nvPr/>
          </p:nvSpPr>
          <p:spPr bwMode="auto">
            <a:xfrm>
              <a:off x="5354828" y="2273300"/>
              <a:ext cx="1878076" cy="341919"/>
            </a:xfrm>
            <a:custGeom>
              <a:avLst/>
              <a:gdLst>
                <a:gd name="T0" fmla="*/ 0 w 1152"/>
                <a:gd name="T1" fmla="*/ 2147483647 h 200"/>
                <a:gd name="T2" fmla="*/ 2147483647 w 1152"/>
                <a:gd name="T3" fmla="*/ 2147483647 h 200"/>
                <a:gd name="T4" fmla="*/ 2147483647 w 1152"/>
                <a:gd name="T5" fmla="*/ 2147483647 h 200"/>
                <a:gd name="T6" fmla="*/ 2147483647 w 1152"/>
                <a:gd name="T7" fmla="*/ 2147483647 h 200"/>
                <a:gd name="T8" fmla="*/ 2147483647 w 1152"/>
                <a:gd name="T9" fmla="*/ 2147483647 h 200"/>
                <a:gd name="T10" fmla="*/ 2147483647 w 1152"/>
                <a:gd name="T11" fmla="*/ 2147483647 h 200"/>
                <a:gd name="T12" fmla="*/ 0 60000 65536"/>
                <a:gd name="T13" fmla="*/ 0 60000 65536"/>
                <a:gd name="T14" fmla="*/ 0 60000 65536"/>
                <a:gd name="T15" fmla="*/ 0 60000 65536"/>
                <a:gd name="T16" fmla="*/ 0 60000 65536"/>
                <a:gd name="T17" fmla="*/ 0 60000 65536"/>
                <a:gd name="T18" fmla="*/ 0 w 1152"/>
                <a:gd name="T19" fmla="*/ 0 h 200"/>
                <a:gd name="T20" fmla="*/ 1152 w 1152"/>
                <a:gd name="T21" fmla="*/ 200 h 200"/>
              </a:gdLst>
              <a:ahLst/>
              <a:cxnLst>
                <a:cxn ang="T12">
                  <a:pos x="T0" y="T1"/>
                </a:cxn>
                <a:cxn ang="T13">
                  <a:pos x="T2" y="T3"/>
                </a:cxn>
                <a:cxn ang="T14">
                  <a:pos x="T4" y="T5"/>
                </a:cxn>
                <a:cxn ang="T15">
                  <a:pos x="T6" y="T7"/>
                </a:cxn>
                <a:cxn ang="T16">
                  <a:pos x="T8" y="T9"/>
                </a:cxn>
                <a:cxn ang="T17">
                  <a:pos x="T10" y="T11"/>
                </a:cxn>
              </a:cxnLst>
              <a:rect l="T18" t="T19" r="T20" b="T21"/>
              <a:pathLst>
                <a:path w="1152" h="200">
                  <a:moveTo>
                    <a:pt x="0" y="56"/>
                  </a:moveTo>
                  <a:cubicBezTo>
                    <a:pt x="56" y="36"/>
                    <a:pt x="112" y="16"/>
                    <a:pt x="192" y="8"/>
                  </a:cubicBezTo>
                  <a:cubicBezTo>
                    <a:pt x="272" y="0"/>
                    <a:pt x="384" y="0"/>
                    <a:pt x="480" y="8"/>
                  </a:cubicBezTo>
                  <a:cubicBezTo>
                    <a:pt x="576" y="16"/>
                    <a:pt x="672" y="32"/>
                    <a:pt x="768" y="56"/>
                  </a:cubicBezTo>
                  <a:cubicBezTo>
                    <a:pt x="864" y="80"/>
                    <a:pt x="992" y="128"/>
                    <a:pt x="1056" y="152"/>
                  </a:cubicBezTo>
                  <a:cubicBezTo>
                    <a:pt x="1120" y="176"/>
                    <a:pt x="1136" y="192"/>
                    <a:pt x="1152" y="200"/>
                  </a:cubicBezTo>
                </a:path>
              </a:pathLst>
            </a:custGeom>
            <a:noFill/>
            <a:ln w="25400" cap="flat" cmpd="sng">
              <a:solidFill>
                <a:schemeClr val="bg2"/>
              </a:solidFill>
              <a:prstDash val="sysDot"/>
              <a:round/>
              <a:headEnd type="none" w="med" len="med"/>
              <a:tailEnd type="none" w="med" len="med"/>
            </a:ln>
          </p:spPr>
          <p:txBody>
            <a:bodyPr lIns="64291" tIns="32146" rIns="64291" bIns="32146">
              <a:spAutoFit/>
            </a:bodyPr>
            <a:lstStyle/>
            <a:p>
              <a:endParaRPr lang="en-US" dirty="0"/>
            </a:p>
          </p:txBody>
        </p:sp>
        <p:pic>
          <p:nvPicPr>
            <p:cNvPr id="43" name="Picture 35"/>
            <p:cNvPicPr>
              <a:picLocks noChangeAspect="1" noChangeArrowheads="1"/>
            </p:cNvPicPr>
            <p:nvPr/>
          </p:nvPicPr>
          <p:blipFill>
            <a:blip r:embed="rId12" cstate="print">
              <a:lum bright="-10000" contrast="20000"/>
            </a:blip>
            <a:srcRect/>
            <a:stretch>
              <a:fillRect/>
            </a:stretch>
          </p:blipFill>
          <p:spPr bwMode="auto">
            <a:xfrm>
              <a:off x="6464490" y="2533650"/>
              <a:ext cx="533400" cy="234950"/>
            </a:xfrm>
            <a:prstGeom prst="rect">
              <a:avLst/>
            </a:prstGeom>
            <a:noFill/>
            <a:ln w="9525">
              <a:noFill/>
              <a:miter lim="800000"/>
              <a:headEnd/>
              <a:tailEnd/>
            </a:ln>
          </p:spPr>
        </p:pic>
        <p:pic>
          <p:nvPicPr>
            <p:cNvPr id="44" name="Picture 22" descr="LARGE ORACLE logo.jpg"/>
            <p:cNvPicPr>
              <a:picLocks noChangeAspect="1"/>
            </p:cNvPicPr>
            <p:nvPr/>
          </p:nvPicPr>
          <p:blipFill>
            <a:blip r:embed="rId13" cstate="print"/>
            <a:srcRect l="4343" r="3841"/>
            <a:stretch>
              <a:fillRect/>
            </a:stretch>
          </p:blipFill>
          <p:spPr bwMode="auto">
            <a:xfrm>
              <a:off x="7215188" y="2752344"/>
              <a:ext cx="978693" cy="220103"/>
            </a:xfrm>
            <a:prstGeom prst="rect">
              <a:avLst/>
            </a:prstGeom>
            <a:noFill/>
            <a:ln w="9525">
              <a:noFill/>
              <a:miter lim="800000"/>
              <a:headEnd/>
              <a:tailEnd/>
            </a:ln>
          </p:spPr>
        </p:pic>
        <p:pic>
          <p:nvPicPr>
            <p:cNvPr id="45" name="Picture 23" descr="google_docs.jpg"/>
            <p:cNvPicPr>
              <a:picLocks noChangeAspect="1"/>
            </p:cNvPicPr>
            <p:nvPr/>
          </p:nvPicPr>
          <p:blipFill>
            <a:blip r:embed="rId14" cstate="print">
              <a:lum contrast="10000"/>
            </a:blip>
            <a:srcRect/>
            <a:stretch>
              <a:fillRect/>
            </a:stretch>
          </p:blipFill>
          <p:spPr bwMode="auto">
            <a:xfrm>
              <a:off x="7370064" y="2388108"/>
              <a:ext cx="740664" cy="308610"/>
            </a:xfrm>
            <a:prstGeom prst="rect">
              <a:avLst/>
            </a:prstGeom>
            <a:noFill/>
            <a:ln w="9525">
              <a:noFill/>
              <a:miter lim="800000"/>
              <a:headEnd/>
              <a:tailEnd/>
            </a:ln>
          </p:spPr>
        </p:pic>
        <p:pic>
          <p:nvPicPr>
            <p:cNvPr id="46" name="Picture 24" descr="salesforce_logo.jpg"/>
            <p:cNvPicPr>
              <a:picLocks noChangeAspect="1"/>
            </p:cNvPicPr>
            <p:nvPr/>
          </p:nvPicPr>
          <p:blipFill>
            <a:blip r:embed="rId15" cstate="print">
              <a:lum bright="10000" contrast="10000"/>
            </a:blip>
            <a:srcRect/>
            <a:stretch>
              <a:fillRect/>
            </a:stretch>
          </p:blipFill>
          <p:spPr bwMode="auto">
            <a:xfrm>
              <a:off x="7676425" y="1868064"/>
              <a:ext cx="955511" cy="235056"/>
            </a:xfrm>
            <a:prstGeom prst="rect">
              <a:avLst/>
            </a:prstGeom>
            <a:noFill/>
            <a:ln w="9525">
              <a:noFill/>
              <a:miter lim="800000"/>
              <a:headEnd/>
              <a:tailEnd/>
            </a:ln>
          </p:spPr>
        </p:pic>
        <p:pic>
          <p:nvPicPr>
            <p:cNvPr id="47" name="Picture 25" descr="LimeWire.jpg"/>
            <p:cNvPicPr>
              <a:picLocks noChangeAspect="1"/>
            </p:cNvPicPr>
            <p:nvPr/>
          </p:nvPicPr>
          <p:blipFill>
            <a:blip r:embed="rId16" cstate="print">
              <a:lum bright="10000" contrast="10000"/>
            </a:blip>
            <a:srcRect/>
            <a:stretch>
              <a:fillRect/>
            </a:stretch>
          </p:blipFill>
          <p:spPr bwMode="auto">
            <a:xfrm>
              <a:off x="5938836" y="2785368"/>
              <a:ext cx="814389" cy="311051"/>
            </a:xfrm>
            <a:prstGeom prst="rect">
              <a:avLst/>
            </a:prstGeom>
            <a:noFill/>
            <a:ln w="9525">
              <a:noFill/>
              <a:miter lim="800000"/>
              <a:headEnd/>
              <a:tailEnd/>
            </a:ln>
          </p:spPr>
        </p:pic>
        <p:pic>
          <p:nvPicPr>
            <p:cNvPr id="48" name="Picture 26" descr="facebook_logo.jpg"/>
            <p:cNvPicPr>
              <a:picLocks noChangeAspect="1"/>
            </p:cNvPicPr>
            <p:nvPr/>
          </p:nvPicPr>
          <p:blipFill>
            <a:blip r:embed="rId17" cstate="print">
              <a:lum bright="-10000" contrast="10000"/>
            </a:blip>
            <a:srcRect t="3819" b="-2605"/>
            <a:stretch>
              <a:fillRect/>
            </a:stretch>
          </p:blipFill>
          <p:spPr bwMode="auto">
            <a:xfrm>
              <a:off x="6648450" y="2043113"/>
              <a:ext cx="704850" cy="261937"/>
            </a:xfrm>
            <a:prstGeom prst="rect">
              <a:avLst/>
            </a:prstGeom>
            <a:noFill/>
            <a:ln w="9525">
              <a:noFill/>
              <a:miter lim="800000"/>
              <a:headEnd/>
              <a:tailEnd/>
            </a:ln>
          </p:spPr>
        </p:pic>
        <p:pic>
          <p:nvPicPr>
            <p:cNvPr id="49" name="Picture 27" descr="meebo-logo.jpg"/>
            <p:cNvPicPr>
              <a:picLocks noChangeAspect="1"/>
            </p:cNvPicPr>
            <p:nvPr/>
          </p:nvPicPr>
          <p:blipFill>
            <a:blip r:embed="rId18" cstate="print">
              <a:lum contrast="10000"/>
            </a:blip>
            <a:srcRect t="24265" r="7330" b="21173"/>
            <a:stretch>
              <a:fillRect/>
            </a:stretch>
          </p:blipFill>
          <p:spPr bwMode="auto">
            <a:xfrm>
              <a:off x="5700708" y="1952365"/>
              <a:ext cx="842962" cy="281248"/>
            </a:xfrm>
            <a:prstGeom prst="rect">
              <a:avLst/>
            </a:prstGeom>
            <a:noFill/>
            <a:ln w="9525">
              <a:noFill/>
              <a:miter lim="800000"/>
              <a:headEnd/>
              <a:tailEnd/>
            </a:ln>
          </p:spPr>
        </p:pic>
        <p:pic>
          <p:nvPicPr>
            <p:cNvPr id="50" name="Picture 28" descr="bittorrent_logo.jpg"/>
            <p:cNvPicPr>
              <a:picLocks noChangeAspect="1"/>
            </p:cNvPicPr>
            <p:nvPr/>
          </p:nvPicPr>
          <p:blipFill>
            <a:blip r:embed="rId19" cstate="print">
              <a:lum contrast="20000"/>
            </a:blip>
            <a:srcRect t="17188" r="4144" b="7169"/>
            <a:stretch>
              <a:fillRect/>
            </a:stretch>
          </p:blipFill>
          <p:spPr bwMode="auto">
            <a:xfrm>
              <a:off x="5567363" y="2364615"/>
              <a:ext cx="881062" cy="211898"/>
            </a:xfrm>
            <a:prstGeom prst="rect">
              <a:avLst/>
            </a:prstGeom>
            <a:noFill/>
            <a:ln w="9525">
              <a:noFill/>
              <a:miter lim="800000"/>
              <a:headEnd/>
              <a:tailEnd/>
            </a:ln>
          </p:spPr>
        </p:pic>
        <p:pic>
          <p:nvPicPr>
            <p:cNvPr id="51" name="Picture 29" descr="SAP_logo.jpg"/>
            <p:cNvPicPr>
              <a:picLocks noChangeAspect="1"/>
            </p:cNvPicPr>
            <p:nvPr/>
          </p:nvPicPr>
          <p:blipFill>
            <a:blip r:embed="rId20" cstate="print"/>
            <a:srcRect/>
            <a:stretch>
              <a:fillRect/>
            </a:stretch>
          </p:blipFill>
          <p:spPr bwMode="auto">
            <a:xfrm>
              <a:off x="7981018" y="2157984"/>
              <a:ext cx="486326" cy="241234"/>
            </a:xfrm>
            <a:prstGeom prst="rect">
              <a:avLst/>
            </a:prstGeom>
            <a:noFill/>
            <a:ln w="9525">
              <a:noFill/>
              <a:miter lim="800000"/>
              <a:headEnd/>
              <a:tailEnd/>
            </a:ln>
          </p:spPr>
        </p:pic>
        <p:pic>
          <p:nvPicPr>
            <p:cNvPr id="52" name="Picture 30" descr="youtube-logo 2.jpg"/>
            <p:cNvPicPr>
              <a:picLocks noChangeAspect="1"/>
            </p:cNvPicPr>
            <p:nvPr/>
          </p:nvPicPr>
          <p:blipFill>
            <a:blip r:embed="rId21" cstate="print"/>
            <a:srcRect/>
            <a:stretch>
              <a:fillRect/>
            </a:stretch>
          </p:blipFill>
          <p:spPr bwMode="auto">
            <a:xfrm>
              <a:off x="6108192" y="1664849"/>
              <a:ext cx="804672" cy="293565"/>
            </a:xfrm>
            <a:prstGeom prst="rect">
              <a:avLst/>
            </a:prstGeom>
            <a:noFill/>
            <a:ln w="9525">
              <a:noFill/>
              <a:miter lim="800000"/>
              <a:headEnd/>
              <a:tailEnd/>
            </a:ln>
          </p:spPr>
        </p:pic>
        <p:pic>
          <p:nvPicPr>
            <p:cNvPr id="53" name="Picture 32" descr="skype-logo.jpg"/>
            <p:cNvPicPr>
              <a:picLocks noChangeAspect="1"/>
            </p:cNvPicPr>
            <p:nvPr/>
          </p:nvPicPr>
          <p:blipFill>
            <a:blip r:embed="rId22" cstate="print">
              <a:lum contrast="10000"/>
            </a:blip>
            <a:srcRect/>
            <a:stretch>
              <a:fillRect/>
            </a:stretch>
          </p:blipFill>
          <p:spPr bwMode="auto">
            <a:xfrm>
              <a:off x="6958584" y="1594503"/>
              <a:ext cx="630936" cy="278690"/>
            </a:xfrm>
            <a:prstGeom prst="rect">
              <a:avLst/>
            </a:prstGeom>
            <a:noFill/>
            <a:ln w="9525">
              <a:noFill/>
              <a:miter lim="800000"/>
              <a:headEnd/>
              <a:tailEnd/>
            </a:ln>
          </p:spPr>
        </p:pic>
      </p:grpSp>
      <p:sp>
        <p:nvSpPr>
          <p:cNvPr id="38" name="TextBox 37"/>
          <p:cNvSpPr txBox="1"/>
          <p:nvPr/>
        </p:nvSpPr>
        <p:spPr>
          <a:xfrm>
            <a:off x="370298" y="1012875"/>
            <a:ext cx="5822158" cy="2010807"/>
          </a:xfrm>
          <a:prstGeom prst="rect">
            <a:avLst/>
          </a:prstGeom>
          <a:noFill/>
        </p:spPr>
        <p:txBody>
          <a:bodyPr wrap="square" rtlCol="0">
            <a:spAutoFit/>
          </a:bodyPr>
          <a:lstStyle/>
          <a:p>
            <a:pPr marL="274320" indent="-182880" eaLnBrk="0" hangingPunct="0">
              <a:spcBef>
                <a:spcPts val="600"/>
              </a:spcBef>
              <a:spcAft>
                <a:spcPts val="400"/>
              </a:spcAft>
              <a:buClr>
                <a:schemeClr val="tx1"/>
              </a:buClr>
              <a:buSzPct val="100000"/>
              <a:buFont typeface="Arial" pitchFamily="34" charset="0"/>
              <a:buChar char="•"/>
              <a:defRPr/>
            </a:pPr>
            <a:r>
              <a:rPr lang="en-US" sz="1800" b="0" dirty="0" smtClean="0">
                <a:solidFill>
                  <a:schemeClr val="tx1"/>
                </a:solidFill>
              </a:rPr>
              <a:t>Intelligent software services delivers smarter FW policies on SRX gateways</a:t>
            </a:r>
          </a:p>
          <a:p>
            <a:pPr marL="274320" indent="-182880" eaLnBrk="0" hangingPunct="0">
              <a:spcBef>
                <a:spcPts val="600"/>
              </a:spcBef>
              <a:spcAft>
                <a:spcPts val="400"/>
              </a:spcAft>
              <a:buClr>
                <a:schemeClr val="tx1"/>
              </a:buClr>
              <a:buSzPct val="100000"/>
              <a:buFont typeface="Arial" pitchFamily="34" charset="0"/>
              <a:buChar char="•"/>
              <a:defRPr/>
            </a:pPr>
            <a:r>
              <a:rPr lang="en-US" sz="1800" b="0" dirty="0" smtClean="0">
                <a:solidFill>
                  <a:schemeClr val="tx1"/>
                </a:solidFill>
              </a:rPr>
              <a:t>Integrates application traffic control, with user control, and </a:t>
            </a:r>
            <a:r>
              <a:rPr lang="en-US" sz="1800" b="0" dirty="0" err="1" smtClean="0">
                <a:solidFill>
                  <a:schemeClr val="tx1"/>
                </a:solidFill>
              </a:rPr>
              <a:t>DoS</a:t>
            </a:r>
            <a:r>
              <a:rPr lang="en-US" sz="1800" b="0" dirty="0" smtClean="0">
                <a:solidFill>
                  <a:schemeClr val="tx1"/>
                </a:solidFill>
              </a:rPr>
              <a:t> remediation</a:t>
            </a:r>
          </a:p>
          <a:p>
            <a:pPr marL="274320" lvl="0" indent="-182880" eaLnBrk="0" hangingPunct="0">
              <a:spcBef>
                <a:spcPts val="600"/>
              </a:spcBef>
              <a:spcAft>
                <a:spcPts val="400"/>
              </a:spcAft>
              <a:buClr>
                <a:schemeClr val="tx1"/>
              </a:buClr>
              <a:buSzPct val="100000"/>
              <a:buFont typeface="Arial" pitchFamily="34" charset="0"/>
              <a:buChar char="•"/>
              <a:defRPr/>
            </a:pPr>
            <a:r>
              <a:rPr lang="en-US" sz="1800" b="0" dirty="0" smtClean="0">
                <a:solidFill>
                  <a:schemeClr val="tx1"/>
                </a:solidFill>
              </a:rPr>
              <a:t>Provides Network level visibility with correlated application and threat event tracking</a:t>
            </a:r>
            <a:endParaRPr lang="en-US" sz="1800" b="0" dirty="0">
              <a:solidFill>
                <a:schemeClr val="tx1"/>
              </a:solidFill>
            </a:endParaRPr>
          </a:p>
        </p:txBody>
      </p:sp>
      <p:grpSp>
        <p:nvGrpSpPr>
          <p:cNvPr id="5" name="Group 97"/>
          <p:cNvGrpSpPr>
            <a:grpSpLocks/>
          </p:cNvGrpSpPr>
          <p:nvPr/>
        </p:nvGrpSpPr>
        <p:grpSpPr bwMode="auto">
          <a:xfrm>
            <a:off x="7931558" y="3047464"/>
            <a:ext cx="788987" cy="730250"/>
            <a:chOff x="1161" y="3121"/>
            <a:chExt cx="679" cy="636"/>
          </a:xfrm>
        </p:grpSpPr>
        <p:pic>
          <p:nvPicPr>
            <p:cNvPr id="65" name="Picture 39" descr="Workstation Male Back.png"/>
            <p:cNvPicPr>
              <a:picLocks noChangeAspect="1"/>
            </p:cNvPicPr>
            <p:nvPr/>
          </p:nvPicPr>
          <p:blipFill>
            <a:blip r:embed="rId23" cstate="print"/>
            <a:srcRect/>
            <a:stretch>
              <a:fillRect/>
            </a:stretch>
          </p:blipFill>
          <p:spPr bwMode="auto">
            <a:xfrm>
              <a:off x="1161" y="3121"/>
              <a:ext cx="271" cy="228"/>
            </a:xfrm>
            <a:prstGeom prst="rect">
              <a:avLst/>
            </a:prstGeom>
            <a:noFill/>
            <a:ln w="9525">
              <a:noFill/>
              <a:miter lim="800000"/>
              <a:headEnd/>
              <a:tailEnd/>
            </a:ln>
          </p:spPr>
        </p:pic>
        <p:pic>
          <p:nvPicPr>
            <p:cNvPr id="66" name="Picture 39" descr="Workstation Male Back.png"/>
            <p:cNvPicPr>
              <a:picLocks noChangeAspect="1"/>
            </p:cNvPicPr>
            <p:nvPr/>
          </p:nvPicPr>
          <p:blipFill>
            <a:blip r:embed="rId23" cstate="print"/>
            <a:srcRect/>
            <a:stretch>
              <a:fillRect/>
            </a:stretch>
          </p:blipFill>
          <p:spPr bwMode="auto">
            <a:xfrm>
              <a:off x="1297" y="3257"/>
              <a:ext cx="271" cy="228"/>
            </a:xfrm>
            <a:prstGeom prst="rect">
              <a:avLst/>
            </a:prstGeom>
            <a:noFill/>
            <a:ln w="9525">
              <a:noFill/>
              <a:miter lim="800000"/>
              <a:headEnd/>
              <a:tailEnd/>
            </a:ln>
          </p:spPr>
        </p:pic>
        <p:pic>
          <p:nvPicPr>
            <p:cNvPr id="67" name="Picture 39" descr="Workstation Male Back.png"/>
            <p:cNvPicPr>
              <a:picLocks noChangeAspect="1"/>
            </p:cNvPicPr>
            <p:nvPr/>
          </p:nvPicPr>
          <p:blipFill>
            <a:blip r:embed="rId23" cstate="print"/>
            <a:srcRect/>
            <a:stretch>
              <a:fillRect/>
            </a:stretch>
          </p:blipFill>
          <p:spPr bwMode="auto">
            <a:xfrm>
              <a:off x="1433" y="3393"/>
              <a:ext cx="271" cy="228"/>
            </a:xfrm>
            <a:prstGeom prst="rect">
              <a:avLst/>
            </a:prstGeom>
            <a:noFill/>
            <a:ln w="9525">
              <a:noFill/>
              <a:miter lim="800000"/>
              <a:headEnd/>
              <a:tailEnd/>
            </a:ln>
          </p:spPr>
        </p:pic>
        <p:pic>
          <p:nvPicPr>
            <p:cNvPr id="68" name="Picture 39" descr="Workstation Male Back.png"/>
            <p:cNvPicPr>
              <a:picLocks noChangeAspect="1"/>
            </p:cNvPicPr>
            <p:nvPr/>
          </p:nvPicPr>
          <p:blipFill>
            <a:blip r:embed="rId23" cstate="print"/>
            <a:srcRect/>
            <a:stretch>
              <a:fillRect/>
            </a:stretch>
          </p:blipFill>
          <p:spPr bwMode="auto">
            <a:xfrm>
              <a:off x="1569" y="3529"/>
              <a:ext cx="271" cy="228"/>
            </a:xfrm>
            <a:prstGeom prst="rect">
              <a:avLst/>
            </a:prstGeom>
            <a:noFill/>
            <a:ln w="9525">
              <a:noFill/>
              <a:miter lim="800000"/>
              <a:headEnd/>
              <a:tailEnd/>
            </a:ln>
          </p:spPr>
        </p:pic>
      </p:grpSp>
    </p:spTree>
    <p:extLst>
      <p:ext uri="{BB962C8B-B14F-4D97-AF65-F5344CB8AC3E}">
        <p14:creationId xmlns:p14="http://schemas.microsoft.com/office/powerpoint/2010/main" val="24026325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58788" y="1057276"/>
            <a:ext cx="2655887" cy="3028950"/>
          </a:xfrm>
          <a:prstGeom prst="roundRect">
            <a:avLst>
              <a:gd name="adj" fmla="val 5529"/>
            </a:avLst>
          </a:prstGeom>
          <a:gradFill flip="none" rotWithShape="1">
            <a:gsLst>
              <a:gs pos="0">
                <a:srgbClr val="4F8479"/>
              </a:gs>
              <a:gs pos="100000">
                <a:srgbClr val="2B4943"/>
              </a:gs>
            </a:gsLst>
            <a:lin ang="13500000" scaled="1"/>
            <a:tileRect/>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srgbClr val="FFFFFF"/>
              </a:solidFill>
              <a:latin typeface="Arial"/>
            </a:endParaRPr>
          </a:p>
        </p:txBody>
      </p:sp>
      <p:sp>
        <p:nvSpPr>
          <p:cNvPr id="14" name="Rounded Rectangle 13"/>
          <p:cNvSpPr/>
          <p:nvPr/>
        </p:nvSpPr>
        <p:spPr>
          <a:xfrm>
            <a:off x="3259138" y="1057276"/>
            <a:ext cx="2655887" cy="3028950"/>
          </a:xfrm>
          <a:prstGeom prst="roundRect">
            <a:avLst>
              <a:gd name="adj" fmla="val 5529"/>
            </a:avLst>
          </a:prstGeom>
          <a:gradFill flip="none" rotWithShape="1">
            <a:gsLst>
              <a:gs pos="0">
                <a:srgbClr val="4F8479"/>
              </a:gs>
              <a:gs pos="100000">
                <a:srgbClr val="2B4943"/>
              </a:gs>
            </a:gsLst>
            <a:lin ang="13500000" scaled="1"/>
            <a:tileRect/>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srgbClr val="FFFFFF"/>
              </a:solidFill>
              <a:latin typeface="Arial"/>
            </a:endParaRPr>
          </a:p>
        </p:txBody>
      </p:sp>
      <p:sp>
        <p:nvSpPr>
          <p:cNvPr id="15" name="Rounded Rectangle 14"/>
          <p:cNvSpPr/>
          <p:nvPr/>
        </p:nvSpPr>
        <p:spPr>
          <a:xfrm>
            <a:off x="6059488" y="1057276"/>
            <a:ext cx="2655887" cy="3028950"/>
          </a:xfrm>
          <a:prstGeom prst="roundRect">
            <a:avLst>
              <a:gd name="adj" fmla="val 5529"/>
            </a:avLst>
          </a:prstGeom>
          <a:gradFill flip="none" rotWithShape="1">
            <a:gsLst>
              <a:gs pos="0">
                <a:srgbClr val="4F8479"/>
              </a:gs>
              <a:gs pos="100000">
                <a:srgbClr val="2B4943"/>
              </a:gs>
            </a:gsLst>
            <a:lin ang="13500000" scaled="1"/>
            <a:tileRect/>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dirty="0">
              <a:solidFill>
                <a:srgbClr val="FFFFFF"/>
              </a:solidFill>
              <a:latin typeface="Arial"/>
            </a:endParaRPr>
          </a:p>
        </p:txBody>
      </p:sp>
      <p:sp>
        <p:nvSpPr>
          <p:cNvPr id="16" name="Rounded Rectangle 15"/>
          <p:cNvSpPr/>
          <p:nvPr/>
        </p:nvSpPr>
        <p:spPr>
          <a:xfrm>
            <a:off x="610394" y="1189038"/>
            <a:ext cx="2352675" cy="2762250"/>
          </a:xfrm>
          <a:prstGeom prst="roundRect">
            <a:avLst>
              <a:gd name="adj" fmla="val 4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b="1" dirty="0">
              <a:solidFill>
                <a:srgbClr val="FFFFFF"/>
              </a:solidFill>
              <a:latin typeface="Arial"/>
            </a:endParaRPr>
          </a:p>
        </p:txBody>
      </p:sp>
      <p:sp>
        <p:nvSpPr>
          <p:cNvPr id="17" name="Rounded Rectangle 16"/>
          <p:cNvSpPr/>
          <p:nvPr/>
        </p:nvSpPr>
        <p:spPr>
          <a:xfrm>
            <a:off x="3410744" y="1189038"/>
            <a:ext cx="2352675" cy="2762250"/>
          </a:xfrm>
          <a:prstGeom prst="roundRect">
            <a:avLst>
              <a:gd name="adj" fmla="val 4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b="1" dirty="0">
              <a:solidFill>
                <a:srgbClr val="FFFFFF"/>
              </a:solidFill>
              <a:latin typeface="Arial"/>
            </a:endParaRPr>
          </a:p>
        </p:txBody>
      </p:sp>
      <p:sp>
        <p:nvSpPr>
          <p:cNvPr id="18" name="Rounded Rectangle 17"/>
          <p:cNvSpPr/>
          <p:nvPr/>
        </p:nvSpPr>
        <p:spPr>
          <a:xfrm>
            <a:off x="6211094" y="1189038"/>
            <a:ext cx="2352675" cy="2762250"/>
          </a:xfrm>
          <a:prstGeom prst="roundRect">
            <a:avLst>
              <a:gd name="adj" fmla="val 45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b="1" dirty="0">
              <a:solidFill>
                <a:srgbClr val="FFFFFF"/>
              </a:solidFill>
              <a:latin typeface="Arial"/>
            </a:endParaRPr>
          </a:p>
        </p:txBody>
      </p:sp>
      <p:pic>
        <p:nvPicPr>
          <p:cNvPr id="2058" name="Picture 8" descr="Events Summary Report"/>
          <p:cNvPicPr>
            <a:picLocks noChangeAspect="1" noChangeArrowheads="1"/>
          </p:cNvPicPr>
          <p:nvPr/>
        </p:nvPicPr>
        <p:blipFill>
          <a:blip r:embed="rId3" cstate="print"/>
          <a:srcRect l="869" r="468"/>
          <a:stretch>
            <a:fillRect/>
          </a:stretch>
        </p:blipFill>
        <p:spPr bwMode="auto">
          <a:xfrm>
            <a:off x="648824" y="1304925"/>
            <a:ext cx="2208675" cy="2646364"/>
          </a:xfrm>
          <a:prstGeom prst="rect">
            <a:avLst/>
          </a:prstGeom>
          <a:noFill/>
          <a:ln w="25400">
            <a:noFill/>
            <a:miter lim="800000"/>
            <a:headEnd/>
            <a:tailEnd/>
          </a:ln>
        </p:spPr>
      </p:pic>
      <p:pic>
        <p:nvPicPr>
          <p:cNvPr id="2054" name="Picture 10"/>
          <p:cNvPicPr>
            <a:picLocks noChangeAspect="1" noChangeArrowheads="1"/>
          </p:cNvPicPr>
          <p:nvPr/>
        </p:nvPicPr>
        <p:blipFill>
          <a:blip r:embed="rId4" cstate="print"/>
          <a:srcRect r="1443"/>
          <a:stretch>
            <a:fillRect/>
          </a:stretch>
        </p:blipFill>
        <p:spPr bwMode="auto">
          <a:xfrm>
            <a:off x="3429146" y="1227138"/>
            <a:ext cx="2266804" cy="2425548"/>
          </a:xfrm>
          <a:prstGeom prst="rect">
            <a:avLst/>
          </a:prstGeom>
          <a:noFill/>
          <a:ln w="25400">
            <a:noFill/>
            <a:miter lim="800000"/>
            <a:headEnd/>
            <a:tailEnd/>
          </a:ln>
        </p:spPr>
      </p:pic>
      <p:sp>
        <p:nvSpPr>
          <p:cNvPr id="2051" name="Rectangle 12"/>
          <p:cNvSpPr>
            <a:spLocks noGrp="1" noChangeArrowheads="1"/>
          </p:cNvSpPr>
          <p:nvPr>
            <p:ph type="title"/>
          </p:nvPr>
        </p:nvSpPr>
        <p:spPr/>
        <p:txBody>
          <a:bodyPr/>
          <a:lstStyle/>
          <a:p>
            <a:r>
              <a:rPr lang="en-US" dirty="0" smtClean="0"/>
              <a:t>SECURITY THREAT RESPONSE MANAGER (STRM)</a:t>
            </a:r>
          </a:p>
        </p:txBody>
      </p:sp>
      <p:sp>
        <p:nvSpPr>
          <p:cNvPr id="13" name="Content Placeholder 12"/>
          <p:cNvSpPr>
            <a:spLocks noGrp="1"/>
          </p:cNvSpPr>
          <p:nvPr>
            <p:ph sz="quarter" idx="10"/>
          </p:nvPr>
        </p:nvSpPr>
        <p:spPr>
          <a:xfrm>
            <a:off x="366616" y="4114799"/>
            <a:ext cx="8229600" cy="2014807"/>
          </a:xfrm>
        </p:spPr>
        <p:txBody>
          <a:bodyPr>
            <a:normAutofit fontScale="92500" lnSpcReduction="10000"/>
          </a:bodyPr>
          <a:lstStyle/>
          <a:p>
            <a:r>
              <a:rPr lang="en-US" sz="1800" dirty="0" smtClean="0"/>
              <a:t>STRM supports SRX Series</a:t>
            </a:r>
          </a:p>
          <a:p>
            <a:pPr lvl="1"/>
            <a:r>
              <a:rPr lang="en-US" sz="1600" dirty="0" smtClean="0"/>
              <a:t>Intrusion Prevention System (IPS) and </a:t>
            </a:r>
            <a:r>
              <a:rPr lang="en-US" sz="1600" dirty="0" err="1" smtClean="0"/>
              <a:t>AppSecure</a:t>
            </a:r>
            <a:endParaRPr lang="en-US" sz="1600" dirty="0" smtClean="0"/>
          </a:p>
          <a:p>
            <a:pPr lvl="1"/>
            <a:r>
              <a:rPr lang="en-US" sz="1600" dirty="0" smtClean="0"/>
              <a:t>220+ out-of-the box report templates</a:t>
            </a:r>
          </a:p>
          <a:p>
            <a:pPr lvl="1"/>
            <a:r>
              <a:rPr lang="en-US" sz="1600" dirty="0" smtClean="0"/>
              <a:t>Fully customizable reporting engine: </a:t>
            </a:r>
            <a:br>
              <a:rPr lang="en-US" sz="1600" dirty="0" smtClean="0"/>
            </a:br>
            <a:r>
              <a:rPr lang="en-US" sz="1600" dirty="0" smtClean="0"/>
              <a:t>creating, branding and scheduling delivery of reports</a:t>
            </a:r>
          </a:p>
          <a:p>
            <a:pPr lvl="1"/>
            <a:r>
              <a:rPr lang="en-US" sz="1600" dirty="0" smtClean="0"/>
              <a:t>Compliance reporting packages for PCI, SOX, FISMA, GLBA, and HIPAA</a:t>
            </a:r>
          </a:p>
          <a:p>
            <a:pPr lvl="1"/>
            <a:r>
              <a:rPr lang="en-US" sz="1600" dirty="0" smtClean="0"/>
              <a:t>Reports based on control frameworks: NIST, ISO and CoBIT</a:t>
            </a:r>
          </a:p>
          <a:p>
            <a:endParaRPr lang="en-US" sz="1800" dirty="0"/>
          </a:p>
        </p:txBody>
      </p:sp>
      <p:pic>
        <p:nvPicPr>
          <p:cNvPr id="2" name="Picture 3" descr="C:\Users\Kurt\Desktop\Picture1.png"/>
          <p:cNvPicPr>
            <a:picLocks noChangeAspect="1" noChangeArrowheads="1"/>
          </p:cNvPicPr>
          <p:nvPr/>
        </p:nvPicPr>
        <p:blipFill>
          <a:blip r:embed="rId5" cstate="print"/>
          <a:srcRect l="2198" t="2337" r="1538" b="2282"/>
          <a:stretch>
            <a:fillRect/>
          </a:stretch>
        </p:blipFill>
        <p:spPr bwMode="auto">
          <a:xfrm>
            <a:off x="6229349" y="1260476"/>
            <a:ext cx="2305051" cy="2597150"/>
          </a:xfrm>
          <a:prstGeom prst="rect">
            <a:avLst/>
          </a:prstGeom>
          <a:noFill/>
        </p:spPr>
      </p:pic>
      <p:pic>
        <p:nvPicPr>
          <p:cNvPr id="2052" name="Picture 4" descr="C:\Users\Kurt\Desktop\Dog &amp; Pony Show\Juniper\Juniper Template NEW\Juniper Icon Library PNGs\Juniper Networks LOGO_2.png"/>
          <p:cNvPicPr>
            <a:picLocks noChangeAspect="1" noChangeArrowheads="1"/>
          </p:cNvPicPr>
          <p:nvPr/>
        </p:nvPicPr>
        <p:blipFill>
          <a:blip r:embed="rId6" cstate="print"/>
          <a:srcRect/>
          <a:stretch>
            <a:fillRect/>
          </a:stretch>
        </p:blipFill>
        <p:spPr bwMode="auto">
          <a:xfrm>
            <a:off x="1800225" y="1189038"/>
            <a:ext cx="1054100" cy="354605"/>
          </a:xfrm>
          <a:prstGeom prst="rect">
            <a:avLst/>
          </a:prstGeom>
          <a:noFill/>
        </p:spPr>
      </p:pic>
      <p:sp>
        <p:nvSpPr>
          <p:cNvPr id="19" name="Rectangle 18"/>
          <p:cNvSpPr/>
          <p:nvPr/>
        </p:nvSpPr>
        <p:spPr>
          <a:xfrm>
            <a:off x="5057775" y="1217613"/>
            <a:ext cx="666750" cy="37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b="1" dirty="0">
              <a:solidFill>
                <a:srgbClr val="FFFFFF"/>
              </a:solidFill>
              <a:latin typeface="Arial"/>
            </a:endParaRPr>
          </a:p>
        </p:txBody>
      </p:sp>
      <p:pic>
        <p:nvPicPr>
          <p:cNvPr id="20" name="Picture 4" descr="C:\Users\Kurt\Desktop\Dog &amp; Pony Show\Juniper\Juniper Template NEW\Juniper Icon Library PNGs\Juniper Networks LOGO_2.png"/>
          <p:cNvPicPr>
            <a:picLocks noChangeAspect="1" noChangeArrowheads="1"/>
          </p:cNvPicPr>
          <p:nvPr/>
        </p:nvPicPr>
        <p:blipFill>
          <a:blip r:embed="rId6" cstate="print"/>
          <a:srcRect/>
          <a:stretch>
            <a:fillRect/>
          </a:stretch>
        </p:blipFill>
        <p:spPr bwMode="auto">
          <a:xfrm>
            <a:off x="4676775" y="1189038"/>
            <a:ext cx="1054100" cy="354605"/>
          </a:xfrm>
          <a:prstGeom prst="rect">
            <a:avLst/>
          </a:prstGeom>
          <a:noFill/>
        </p:spPr>
      </p:pic>
      <p:sp>
        <p:nvSpPr>
          <p:cNvPr id="21" name="Rectangle 20"/>
          <p:cNvSpPr/>
          <p:nvPr/>
        </p:nvSpPr>
        <p:spPr>
          <a:xfrm>
            <a:off x="7858125" y="1217613"/>
            <a:ext cx="666750" cy="3730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b="1" dirty="0">
              <a:solidFill>
                <a:srgbClr val="FFFFFF"/>
              </a:solidFill>
              <a:latin typeface="Arial"/>
            </a:endParaRPr>
          </a:p>
        </p:txBody>
      </p:sp>
      <p:pic>
        <p:nvPicPr>
          <p:cNvPr id="22" name="Picture 4" descr="C:\Users\Kurt\Desktop\Dog &amp; Pony Show\Juniper\Juniper Template NEW\Juniper Icon Library PNGs\Juniper Networks LOGO_2.png"/>
          <p:cNvPicPr>
            <a:picLocks noChangeAspect="1" noChangeArrowheads="1"/>
          </p:cNvPicPr>
          <p:nvPr/>
        </p:nvPicPr>
        <p:blipFill>
          <a:blip r:embed="rId6" cstate="print"/>
          <a:srcRect/>
          <a:stretch>
            <a:fillRect/>
          </a:stretch>
        </p:blipFill>
        <p:spPr bwMode="auto">
          <a:xfrm>
            <a:off x="7515225" y="1189038"/>
            <a:ext cx="1054100" cy="354605"/>
          </a:xfrm>
          <a:prstGeom prst="rect">
            <a:avLst/>
          </a:prstGeom>
          <a:noFill/>
        </p:spPr>
      </p:pic>
    </p:spTree>
    <p:extLst>
      <p:ext uri="{BB962C8B-B14F-4D97-AF65-F5344CB8AC3E}">
        <p14:creationId xmlns:p14="http://schemas.microsoft.com/office/powerpoint/2010/main" val="698539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ounded Rectangle 99"/>
          <p:cNvSpPr/>
          <p:nvPr/>
        </p:nvSpPr>
        <p:spPr bwMode="gray">
          <a:xfrm>
            <a:off x="195530" y="1033730"/>
            <a:ext cx="8763000" cy="5105400"/>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Rectangle 192"/>
          <p:cNvSpPr/>
          <p:nvPr/>
        </p:nvSpPr>
        <p:spPr bwMode="gray">
          <a:xfrm>
            <a:off x="5959533" y="3755172"/>
            <a:ext cx="1125295" cy="703413"/>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bwMode="gray">
          <a:xfrm>
            <a:off x="2840649" y="3709098"/>
            <a:ext cx="1125295" cy="703413"/>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209" name="Rectangle 4"/>
          <p:cNvSpPr>
            <a:spLocks noChangeArrowheads="1"/>
          </p:cNvSpPr>
          <p:nvPr/>
        </p:nvSpPr>
        <p:spPr bwMode="gray">
          <a:xfrm>
            <a:off x="7239000" y="1138136"/>
            <a:ext cx="1600200" cy="4335878"/>
          </a:xfrm>
          <a:prstGeom prst="rect">
            <a:avLst/>
          </a:prstGeom>
          <a:solidFill>
            <a:schemeClr val="bg1"/>
          </a:solidFill>
          <a:ln w="28575" algn="ctr">
            <a:solidFill>
              <a:srgbClr val="B2B2B2"/>
            </a:solidFill>
            <a:prstDash val="sysDash"/>
            <a:miter lim="800000"/>
            <a:headEnd/>
            <a:tailEnd/>
          </a:ln>
          <a:effectLst/>
        </p:spPr>
        <p:txBody>
          <a:bodyPr wrap="none" anchor="ctr"/>
          <a:lstStyle/>
          <a:p>
            <a:endParaRPr lang="en-US" dirty="0">
              <a:solidFill>
                <a:srgbClr val="000000"/>
              </a:solidFill>
            </a:endParaRPr>
          </a:p>
        </p:txBody>
      </p:sp>
      <p:sp>
        <p:nvSpPr>
          <p:cNvPr id="98" name="Line 63"/>
          <p:cNvSpPr>
            <a:spLocks noChangeShapeType="1"/>
          </p:cNvSpPr>
          <p:nvPr/>
        </p:nvSpPr>
        <p:spPr bwMode="gray">
          <a:xfrm flipH="1">
            <a:off x="7543796" y="1678549"/>
            <a:ext cx="345875" cy="0"/>
          </a:xfrm>
          <a:prstGeom prst="line">
            <a:avLst/>
          </a:prstGeom>
          <a:noFill/>
          <a:ln w="28575">
            <a:solidFill>
              <a:srgbClr val="B2B2B2"/>
            </a:solidFill>
            <a:round/>
            <a:headEnd/>
            <a:tailEnd/>
          </a:ln>
        </p:spPr>
        <p:txBody>
          <a:bodyPr/>
          <a:lstStyle/>
          <a:p>
            <a:endParaRPr lang="en-US" dirty="0"/>
          </a:p>
        </p:txBody>
      </p:sp>
      <p:sp>
        <p:nvSpPr>
          <p:cNvPr id="94" name="Line 45"/>
          <p:cNvSpPr>
            <a:spLocks noChangeShapeType="1"/>
          </p:cNvSpPr>
          <p:nvPr/>
        </p:nvSpPr>
        <p:spPr bwMode="gray">
          <a:xfrm flipH="1">
            <a:off x="7543796" y="2963669"/>
            <a:ext cx="241300" cy="0"/>
          </a:xfrm>
          <a:prstGeom prst="line">
            <a:avLst/>
          </a:prstGeom>
          <a:noFill/>
          <a:ln w="28575">
            <a:solidFill>
              <a:srgbClr val="B2B2B2"/>
            </a:solidFill>
            <a:round/>
            <a:headEnd/>
            <a:tailEnd/>
          </a:ln>
        </p:spPr>
        <p:txBody>
          <a:bodyPr/>
          <a:lstStyle/>
          <a:p>
            <a:endParaRPr lang="en-US" dirty="0"/>
          </a:p>
        </p:txBody>
      </p:sp>
      <p:sp>
        <p:nvSpPr>
          <p:cNvPr id="106" name="Line 45"/>
          <p:cNvSpPr>
            <a:spLocks noChangeShapeType="1"/>
          </p:cNvSpPr>
          <p:nvPr/>
        </p:nvSpPr>
        <p:spPr bwMode="gray">
          <a:xfrm flipH="1">
            <a:off x="7543796" y="3560765"/>
            <a:ext cx="241300" cy="0"/>
          </a:xfrm>
          <a:prstGeom prst="line">
            <a:avLst/>
          </a:prstGeom>
          <a:noFill/>
          <a:ln w="28575">
            <a:solidFill>
              <a:srgbClr val="B2B2B2"/>
            </a:solidFill>
            <a:round/>
            <a:headEnd/>
            <a:tailEnd/>
          </a:ln>
        </p:spPr>
        <p:txBody>
          <a:bodyPr/>
          <a:lstStyle/>
          <a:p>
            <a:endParaRPr lang="en-US" dirty="0"/>
          </a:p>
        </p:txBody>
      </p:sp>
      <p:sp>
        <p:nvSpPr>
          <p:cNvPr id="187" name="Line 45"/>
          <p:cNvSpPr>
            <a:spLocks noChangeShapeType="1"/>
          </p:cNvSpPr>
          <p:nvPr/>
        </p:nvSpPr>
        <p:spPr bwMode="gray">
          <a:xfrm flipH="1">
            <a:off x="7543796" y="2386726"/>
            <a:ext cx="241300" cy="0"/>
          </a:xfrm>
          <a:prstGeom prst="line">
            <a:avLst/>
          </a:prstGeom>
          <a:noFill/>
          <a:ln w="28575">
            <a:solidFill>
              <a:srgbClr val="B2B2B2"/>
            </a:solidFill>
            <a:round/>
            <a:headEnd/>
            <a:tailEnd/>
          </a:ln>
        </p:spPr>
        <p:txBody>
          <a:bodyPr/>
          <a:lstStyle/>
          <a:p>
            <a:endParaRPr lang="en-US" dirty="0"/>
          </a:p>
        </p:txBody>
      </p:sp>
      <p:sp>
        <p:nvSpPr>
          <p:cNvPr id="188" name="Line 45"/>
          <p:cNvSpPr>
            <a:spLocks noChangeShapeType="1"/>
          </p:cNvSpPr>
          <p:nvPr/>
        </p:nvSpPr>
        <p:spPr bwMode="gray">
          <a:xfrm flipH="1">
            <a:off x="7543796" y="4313497"/>
            <a:ext cx="241300" cy="0"/>
          </a:xfrm>
          <a:prstGeom prst="line">
            <a:avLst/>
          </a:prstGeom>
          <a:noFill/>
          <a:ln w="28575">
            <a:solidFill>
              <a:srgbClr val="B2B2B2"/>
            </a:solidFill>
            <a:round/>
            <a:headEnd/>
            <a:tailEnd/>
          </a:ln>
        </p:spPr>
        <p:txBody>
          <a:bodyPr/>
          <a:lstStyle/>
          <a:p>
            <a:endParaRPr lang="en-US" dirty="0"/>
          </a:p>
        </p:txBody>
      </p:sp>
      <p:sp>
        <p:nvSpPr>
          <p:cNvPr id="189" name="Line 45"/>
          <p:cNvSpPr>
            <a:spLocks noChangeShapeType="1"/>
          </p:cNvSpPr>
          <p:nvPr/>
        </p:nvSpPr>
        <p:spPr bwMode="gray">
          <a:xfrm flipH="1">
            <a:off x="7543796" y="4966640"/>
            <a:ext cx="241300" cy="0"/>
          </a:xfrm>
          <a:prstGeom prst="line">
            <a:avLst/>
          </a:prstGeom>
          <a:noFill/>
          <a:ln w="28575">
            <a:solidFill>
              <a:srgbClr val="B2B2B2"/>
            </a:solidFill>
            <a:round/>
            <a:headEnd/>
            <a:tailEnd/>
          </a:ln>
        </p:spPr>
        <p:txBody>
          <a:bodyPr/>
          <a:lstStyle/>
          <a:p>
            <a:endParaRPr lang="en-US" dirty="0"/>
          </a:p>
        </p:txBody>
      </p:sp>
      <p:sp>
        <p:nvSpPr>
          <p:cNvPr id="1113157" name="Text Box 69"/>
          <p:cNvSpPr txBox="1">
            <a:spLocks noChangeArrowheads="1"/>
          </p:cNvSpPr>
          <p:nvPr/>
        </p:nvSpPr>
        <p:spPr bwMode="gray">
          <a:xfrm>
            <a:off x="6350" y="3690938"/>
            <a:ext cx="9144000" cy="365125"/>
          </a:xfrm>
          <a:prstGeom prst="rect">
            <a:avLst/>
          </a:prstGeom>
          <a:noFill/>
          <a:ln w="9525">
            <a:noFill/>
            <a:miter lim="800000"/>
            <a:headEnd/>
            <a:tailEnd/>
          </a:ln>
        </p:spPr>
        <p:txBody>
          <a:bodyPr lIns="0" tIns="0" rIns="0" bIns="0" anchor="ctr">
            <a:spAutoFit/>
          </a:bodyPr>
          <a:lstStyle/>
          <a:p>
            <a:pPr algn="l">
              <a:lnSpc>
                <a:spcPct val="100000"/>
              </a:lnSpc>
              <a:spcBef>
                <a:spcPct val="0"/>
              </a:spcBef>
            </a:pPr>
            <a:endParaRPr lang="en-US" sz="2400" dirty="0"/>
          </a:p>
        </p:txBody>
      </p:sp>
      <p:sp>
        <p:nvSpPr>
          <p:cNvPr id="1113129" name="Rectangle 57"/>
          <p:cNvSpPr>
            <a:spLocks noGrp="1" noChangeArrowheads="1"/>
          </p:cNvSpPr>
          <p:nvPr>
            <p:ph type="title"/>
          </p:nvPr>
        </p:nvSpPr>
        <p:spPr>
          <a:xfrm>
            <a:off x="496753" y="0"/>
            <a:ext cx="8220456" cy="740664"/>
          </a:xfrm>
        </p:spPr>
        <p:txBody>
          <a:bodyPr/>
          <a:lstStyle/>
          <a:p>
            <a:r>
              <a:rPr lang="en-US" dirty="0" smtClean="0"/>
              <a:t/>
            </a:r>
            <a:br>
              <a:rPr lang="en-US" dirty="0" smtClean="0"/>
            </a:br>
            <a:r>
              <a:rPr lang="en-US" dirty="0" smtClean="0"/>
              <a:t>Enforcing network Access policies</a:t>
            </a:r>
            <a:endParaRPr lang="en-US" dirty="0"/>
          </a:p>
        </p:txBody>
      </p:sp>
      <p:sp>
        <p:nvSpPr>
          <p:cNvPr id="1113200" name="Rectangle 423"/>
          <p:cNvSpPr>
            <a:spLocks noChangeArrowheads="1"/>
          </p:cNvSpPr>
          <p:nvPr/>
        </p:nvSpPr>
        <p:spPr bwMode="gray">
          <a:xfrm>
            <a:off x="727507" y="4397763"/>
            <a:ext cx="1114426" cy="138499"/>
          </a:xfrm>
          <a:prstGeom prst="rect">
            <a:avLst/>
          </a:prstGeom>
          <a:noFill/>
          <a:ln w="28575" algn="ctr">
            <a:noFill/>
            <a:miter lim="800000"/>
            <a:headEnd/>
            <a:tailEnd/>
          </a:ln>
        </p:spPr>
        <p:txBody>
          <a:bodyPr lIns="0" tIns="0" rIns="0" bIns="0" anchor="ctr" anchorCtr="0">
            <a:spAutoFit/>
          </a:bodyPr>
          <a:lstStyle/>
          <a:p>
            <a:pPr>
              <a:lnSpc>
                <a:spcPct val="90000"/>
              </a:lnSpc>
              <a:spcBef>
                <a:spcPct val="0"/>
              </a:spcBef>
            </a:pPr>
            <a:r>
              <a:rPr lang="en-US" sz="1000" b="1" dirty="0" smtClean="0">
                <a:solidFill>
                  <a:srgbClr val="000000"/>
                </a:solidFill>
              </a:rPr>
              <a:t>PC user</a:t>
            </a:r>
            <a:endParaRPr lang="en-US" sz="1000" b="1" dirty="0">
              <a:solidFill>
                <a:srgbClr val="000000"/>
              </a:solidFill>
            </a:endParaRPr>
          </a:p>
        </p:txBody>
      </p:sp>
      <p:sp>
        <p:nvSpPr>
          <p:cNvPr id="1113210" name="Rectangle 11"/>
          <p:cNvSpPr>
            <a:spLocks noChangeArrowheads="1"/>
          </p:cNvSpPr>
          <p:nvPr/>
        </p:nvSpPr>
        <p:spPr bwMode="gray">
          <a:xfrm>
            <a:off x="7457980" y="5335515"/>
            <a:ext cx="1358900" cy="138499"/>
          </a:xfrm>
          <a:prstGeom prst="rect">
            <a:avLst/>
          </a:prstGeom>
          <a:noFill/>
          <a:ln w="28575" algn="ctr">
            <a:noFill/>
            <a:miter lim="800000"/>
            <a:headEnd/>
            <a:tailEnd/>
          </a:ln>
        </p:spPr>
        <p:txBody>
          <a:bodyPr lIns="0" tIns="0" rIns="0" bIns="0" anchor="ctr" anchorCtr="0">
            <a:spAutoFit/>
          </a:bodyPr>
          <a:lstStyle/>
          <a:p>
            <a:pPr>
              <a:lnSpc>
                <a:spcPct val="90000"/>
              </a:lnSpc>
            </a:pPr>
            <a:r>
              <a:rPr lang="en-US" sz="1000" b="1" dirty="0">
                <a:solidFill>
                  <a:srgbClr val="000000"/>
                </a:solidFill>
              </a:rPr>
              <a:t>Corporate Data Center</a:t>
            </a:r>
          </a:p>
        </p:txBody>
      </p:sp>
      <p:sp>
        <p:nvSpPr>
          <p:cNvPr id="1113211" name="Line 63"/>
          <p:cNvSpPr>
            <a:spLocks noChangeShapeType="1"/>
          </p:cNvSpPr>
          <p:nvPr/>
        </p:nvSpPr>
        <p:spPr bwMode="gray">
          <a:xfrm flipH="1">
            <a:off x="1542078" y="4124325"/>
            <a:ext cx="1477347" cy="0"/>
          </a:xfrm>
          <a:prstGeom prst="line">
            <a:avLst/>
          </a:prstGeom>
          <a:noFill/>
          <a:ln w="28575">
            <a:solidFill>
              <a:srgbClr val="B2B2B2"/>
            </a:solidFill>
            <a:round/>
            <a:headEnd/>
            <a:tailEnd/>
          </a:ln>
        </p:spPr>
        <p:txBody>
          <a:bodyPr/>
          <a:lstStyle/>
          <a:p>
            <a:endParaRPr lang="en-US" dirty="0"/>
          </a:p>
        </p:txBody>
      </p:sp>
      <p:sp>
        <p:nvSpPr>
          <p:cNvPr id="1113213" name="Line 45"/>
          <p:cNvSpPr>
            <a:spLocks noChangeShapeType="1"/>
          </p:cNvSpPr>
          <p:nvPr/>
        </p:nvSpPr>
        <p:spPr bwMode="gray">
          <a:xfrm flipH="1">
            <a:off x="7543796" y="4295776"/>
            <a:ext cx="241300" cy="0"/>
          </a:xfrm>
          <a:prstGeom prst="line">
            <a:avLst/>
          </a:prstGeom>
          <a:noFill/>
          <a:ln w="28575" algn="ctr">
            <a:noFill/>
            <a:miter lim="800000"/>
            <a:headEnd/>
            <a:tailEnd/>
          </a:ln>
        </p:spPr>
        <p:txBody>
          <a:bodyPr wrap="none" lIns="0" tIns="0" rIns="0" bIns="0" anchor="ctr" anchorCtr="0">
            <a:spAutoFit/>
          </a:bodyPr>
          <a:lstStyle/>
          <a:p>
            <a:pPr>
              <a:lnSpc>
                <a:spcPct val="90000"/>
              </a:lnSpc>
            </a:pPr>
            <a:endParaRPr lang="en-US" sz="1000" b="1" dirty="0">
              <a:solidFill>
                <a:srgbClr val="000000"/>
              </a:solidFill>
            </a:endParaRPr>
          </a:p>
        </p:txBody>
      </p:sp>
      <p:sp>
        <p:nvSpPr>
          <p:cNvPr id="1113215" name="Freeform 25"/>
          <p:cNvSpPr>
            <a:spLocks/>
          </p:cNvSpPr>
          <p:nvPr/>
        </p:nvSpPr>
        <p:spPr bwMode="gray">
          <a:xfrm>
            <a:off x="7543796" y="3611370"/>
            <a:ext cx="65" cy="138499"/>
          </a:xfrm>
          <a:custGeom>
            <a:avLst/>
            <a:gdLst>
              <a:gd name="T0" fmla="*/ 2147483647 w 144"/>
              <a:gd name="T1" fmla="*/ 0 h 1344"/>
              <a:gd name="T2" fmla="*/ 0 w 144"/>
              <a:gd name="T3" fmla="*/ 0 h 1344"/>
              <a:gd name="T4" fmla="*/ 0 w 144"/>
              <a:gd name="T5" fmla="*/ 2147483647 h 1344"/>
              <a:gd name="T6" fmla="*/ 2147483647 w 144"/>
              <a:gd name="T7" fmla="*/ 2147483647 h 1344"/>
              <a:gd name="T8" fmla="*/ 0 60000 65536"/>
              <a:gd name="T9" fmla="*/ 0 60000 65536"/>
              <a:gd name="T10" fmla="*/ 0 60000 65536"/>
              <a:gd name="T11" fmla="*/ 0 60000 65536"/>
              <a:gd name="T12" fmla="*/ 0 w 144"/>
              <a:gd name="T13" fmla="*/ 0 h 1344"/>
              <a:gd name="T14" fmla="*/ 144 w 144"/>
              <a:gd name="T15" fmla="*/ 1344 h 1344"/>
            </a:gdLst>
            <a:ahLst/>
            <a:cxnLst>
              <a:cxn ang="T8">
                <a:pos x="T0" y="T1"/>
              </a:cxn>
              <a:cxn ang="T9">
                <a:pos x="T2" y="T3"/>
              </a:cxn>
              <a:cxn ang="T10">
                <a:pos x="T4" y="T5"/>
              </a:cxn>
              <a:cxn ang="T11">
                <a:pos x="T6" y="T7"/>
              </a:cxn>
            </a:cxnLst>
            <a:rect l="T12" t="T13" r="T14" b="T15"/>
            <a:pathLst>
              <a:path w="144" h="1344">
                <a:moveTo>
                  <a:pt x="144" y="0"/>
                </a:moveTo>
                <a:lnTo>
                  <a:pt x="0" y="0"/>
                </a:lnTo>
                <a:lnTo>
                  <a:pt x="0" y="1344"/>
                </a:lnTo>
                <a:lnTo>
                  <a:pt x="144" y="1344"/>
                </a:lnTo>
              </a:path>
            </a:pathLst>
          </a:custGeom>
          <a:noFill/>
          <a:ln w="28575" algn="ctr">
            <a:noFill/>
            <a:miter lim="800000"/>
            <a:headEnd/>
            <a:tailEnd/>
          </a:ln>
        </p:spPr>
        <p:txBody>
          <a:bodyPr wrap="none" lIns="0" tIns="0" rIns="0" bIns="0" anchor="ctr" anchorCtr="0">
            <a:spAutoFit/>
          </a:bodyPr>
          <a:lstStyle/>
          <a:p>
            <a:pPr>
              <a:lnSpc>
                <a:spcPct val="90000"/>
              </a:lnSpc>
            </a:pPr>
            <a:endParaRPr lang="en-US" sz="1000" b="1" dirty="0">
              <a:solidFill>
                <a:srgbClr val="000000"/>
              </a:solidFill>
            </a:endParaRPr>
          </a:p>
        </p:txBody>
      </p:sp>
      <p:sp>
        <p:nvSpPr>
          <p:cNvPr id="1113216" name="Text Box 15"/>
          <p:cNvSpPr txBox="1">
            <a:spLocks noChangeArrowheads="1"/>
          </p:cNvSpPr>
          <p:nvPr/>
        </p:nvSpPr>
        <p:spPr bwMode="gray">
          <a:xfrm>
            <a:off x="7908461" y="5131601"/>
            <a:ext cx="288541"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Apps</a:t>
            </a:r>
          </a:p>
        </p:txBody>
      </p:sp>
      <p:sp>
        <p:nvSpPr>
          <p:cNvPr id="1113217" name="Text Box 15"/>
          <p:cNvSpPr txBox="1">
            <a:spLocks noChangeArrowheads="1"/>
          </p:cNvSpPr>
          <p:nvPr/>
        </p:nvSpPr>
        <p:spPr bwMode="gray">
          <a:xfrm>
            <a:off x="7927697" y="2553275"/>
            <a:ext cx="250068"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Data</a:t>
            </a:r>
          </a:p>
        </p:txBody>
      </p:sp>
      <p:sp>
        <p:nvSpPr>
          <p:cNvPr id="1113218" name="Text Box 15"/>
          <p:cNvSpPr txBox="1">
            <a:spLocks noChangeArrowheads="1"/>
          </p:cNvSpPr>
          <p:nvPr/>
        </p:nvSpPr>
        <p:spPr bwMode="gray">
          <a:xfrm>
            <a:off x="7834723" y="3172137"/>
            <a:ext cx="436017"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Finance</a:t>
            </a:r>
          </a:p>
        </p:txBody>
      </p:sp>
      <p:sp>
        <p:nvSpPr>
          <p:cNvPr id="1113219" name="Text Box 15"/>
          <p:cNvSpPr txBox="1">
            <a:spLocks noChangeArrowheads="1"/>
          </p:cNvSpPr>
          <p:nvPr/>
        </p:nvSpPr>
        <p:spPr bwMode="gray">
          <a:xfrm>
            <a:off x="7895637" y="4480080"/>
            <a:ext cx="314189"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Video</a:t>
            </a:r>
          </a:p>
        </p:txBody>
      </p:sp>
      <p:sp>
        <p:nvSpPr>
          <p:cNvPr id="96" name="Text Box 15"/>
          <p:cNvSpPr txBox="1">
            <a:spLocks noChangeArrowheads="1"/>
          </p:cNvSpPr>
          <p:nvPr/>
        </p:nvSpPr>
        <p:spPr bwMode="gray">
          <a:xfrm>
            <a:off x="7610302" y="1831536"/>
            <a:ext cx="884858" cy="2492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900" b="1" dirty="0" smtClean="0">
                <a:solidFill>
                  <a:srgbClr val="000000"/>
                </a:solidFill>
              </a:rPr>
              <a:t>Active Directory</a:t>
            </a:r>
            <a:br>
              <a:rPr lang="en-US" sz="900" b="1" dirty="0" smtClean="0">
                <a:solidFill>
                  <a:srgbClr val="000000"/>
                </a:solidFill>
              </a:rPr>
            </a:br>
            <a:r>
              <a:rPr lang="en-US" sz="900" b="1" dirty="0" smtClean="0">
                <a:solidFill>
                  <a:srgbClr val="000000"/>
                </a:solidFill>
              </a:rPr>
              <a:t>/LDAP</a:t>
            </a:r>
            <a:endParaRPr lang="en-US" sz="900" b="1" dirty="0">
              <a:solidFill>
                <a:srgbClr val="000000"/>
              </a:solidFill>
            </a:endParaRPr>
          </a:p>
        </p:txBody>
      </p:sp>
      <p:sp>
        <p:nvSpPr>
          <p:cNvPr id="1113229" name="Line 63"/>
          <p:cNvSpPr>
            <a:spLocks noChangeShapeType="1"/>
          </p:cNvSpPr>
          <p:nvPr/>
        </p:nvSpPr>
        <p:spPr bwMode="gray">
          <a:xfrm flipH="1" flipV="1">
            <a:off x="6781800" y="4114800"/>
            <a:ext cx="762000" cy="0"/>
          </a:xfrm>
          <a:prstGeom prst="line">
            <a:avLst/>
          </a:prstGeom>
          <a:noFill/>
          <a:ln w="28575">
            <a:solidFill>
              <a:srgbClr val="B2B2B2"/>
            </a:solidFill>
            <a:round/>
            <a:headEnd/>
            <a:tailEnd/>
          </a:ln>
        </p:spPr>
        <p:txBody>
          <a:bodyPr/>
          <a:lstStyle/>
          <a:p>
            <a:endParaRPr lang="en-US" dirty="0"/>
          </a:p>
        </p:txBody>
      </p:sp>
      <p:sp>
        <p:nvSpPr>
          <p:cNvPr id="97" name="Line 63"/>
          <p:cNvSpPr>
            <a:spLocks noChangeShapeType="1"/>
          </p:cNvSpPr>
          <p:nvPr/>
        </p:nvSpPr>
        <p:spPr bwMode="gray">
          <a:xfrm flipH="1">
            <a:off x="7542715" y="1668883"/>
            <a:ext cx="0" cy="3305887"/>
          </a:xfrm>
          <a:prstGeom prst="line">
            <a:avLst/>
          </a:prstGeom>
          <a:noFill/>
          <a:ln w="28575">
            <a:solidFill>
              <a:srgbClr val="B2B2B2"/>
            </a:solidFill>
            <a:round/>
            <a:headEnd/>
            <a:tailEnd/>
          </a:ln>
        </p:spPr>
        <p:txBody>
          <a:bodyPr/>
          <a:lstStyle/>
          <a:p>
            <a:endParaRPr lang="en-US" dirty="0"/>
          </a:p>
        </p:txBody>
      </p:sp>
      <p:pic>
        <p:nvPicPr>
          <p:cNvPr id="62" name="Picture 61" descr="burst_w.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1418504" y="3646715"/>
            <a:ext cx="297356" cy="325408"/>
          </a:xfrm>
          <a:prstGeom prst="rect">
            <a:avLst/>
          </a:prstGeom>
        </p:spPr>
      </p:pic>
      <p:sp>
        <p:nvSpPr>
          <p:cNvPr id="64" name="Line 63"/>
          <p:cNvSpPr>
            <a:spLocks noChangeShapeType="1"/>
          </p:cNvSpPr>
          <p:nvPr/>
        </p:nvSpPr>
        <p:spPr bwMode="gray">
          <a:xfrm flipH="1">
            <a:off x="7382661" y="3627782"/>
            <a:ext cx="0" cy="2128978"/>
          </a:xfrm>
          <a:prstGeom prst="line">
            <a:avLst/>
          </a:prstGeom>
          <a:noFill/>
          <a:ln w="28575">
            <a:solidFill>
              <a:srgbClr val="B2B2B2"/>
            </a:solidFill>
            <a:round/>
            <a:headEnd/>
            <a:tailEnd/>
          </a:ln>
        </p:spPr>
        <p:txBody>
          <a:bodyPr/>
          <a:lstStyle/>
          <a:p>
            <a:endParaRPr lang="en-US" dirty="0"/>
          </a:p>
        </p:txBody>
      </p:sp>
      <p:sp>
        <p:nvSpPr>
          <p:cNvPr id="65" name="Line 63"/>
          <p:cNvSpPr>
            <a:spLocks noChangeShapeType="1"/>
          </p:cNvSpPr>
          <p:nvPr/>
        </p:nvSpPr>
        <p:spPr bwMode="gray">
          <a:xfrm flipH="1">
            <a:off x="7370862" y="5768839"/>
            <a:ext cx="345875" cy="0"/>
          </a:xfrm>
          <a:prstGeom prst="line">
            <a:avLst/>
          </a:prstGeom>
          <a:noFill/>
          <a:ln w="28575">
            <a:solidFill>
              <a:srgbClr val="B2B2B2"/>
            </a:solidFill>
            <a:round/>
            <a:headEnd/>
            <a:tailEnd/>
          </a:ln>
        </p:spPr>
        <p:txBody>
          <a:bodyPr/>
          <a:lstStyle/>
          <a:p>
            <a:endParaRPr lang="en-US" dirty="0"/>
          </a:p>
        </p:txBody>
      </p:sp>
      <p:pic>
        <p:nvPicPr>
          <p:cNvPr id="68" name="Picture 67" descr="Workstation Mal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821973" y="3812821"/>
            <a:ext cx="729631" cy="550423"/>
          </a:xfrm>
          <a:prstGeom prst="rect">
            <a:avLst/>
          </a:prstGeom>
        </p:spPr>
      </p:pic>
      <p:sp>
        <p:nvSpPr>
          <p:cNvPr id="92" name="Rectangle 5"/>
          <p:cNvSpPr>
            <a:spLocks noChangeArrowheads="1"/>
          </p:cNvSpPr>
          <p:nvPr/>
        </p:nvSpPr>
        <p:spPr bwMode="gray">
          <a:xfrm>
            <a:off x="7595531" y="3769227"/>
            <a:ext cx="914400" cy="249299"/>
          </a:xfrm>
          <a:prstGeom prst="rect">
            <a:avLst/>
          </a:prstGeom>
          <a:noFill/>
          <a:ln w="28575" algn="ctr">
            <a:noFill/>
            <a:miter lim="800000"/>
            <a:headEnd/>
            <a:tailEnd/>
          </a:ln>
        </p:spPr>
        <p:txBody>
          <a:bodyPr lIns="0" tIns="0" rIns="0" bIns="0" anchor="ctr" anchorCtr="0">
            <a:spAutoFit/>
          </a:bodyPr>
          <a:lstStyle/>
          <a:p>
            <a:pPr algn="ctr">
              <a:lnSpc>
                <a:spcPct val="90000"/>
              </a:lnSpc>
            </a:pPr>
            <a:r>
              <a:rPr lang="en-US" sz="900" b="1" dirty="0">
                <a:solidFill>
                  <a:srgbClr val="000000"/>
                </a:solidFill>
              </a:rPr>
              <a:t>Patch Remediation</a:t>
            </a:r>
          </a:p>
        </p:txBody>
      </p:sp>
      <p:sp>
        <p:nvSpPr>
          <p:cNvPr id="110" name="Line 63"/>
          <p:cNvSpPr>
            <a:spLocks noChangeShapeType="1"/>
          </p:cNvSpPr>
          <p:nvPr/>
        </p:nvSpPr>
        <p:spPr bwMode="gray">
          <a:xfrm flipH="1" flipV="1">
            <a:off x="3850479" y="4111842"/>
            <a:ext cx="2436018" cy="9522"/>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11" name="Line 63"/>
          <p:cNvSpPr>
            <a:spLocks noChangeShapeType="1"/>
          </p:cNvSpPr>
          <p:nvPr/>
        </p:nvSpPr>
        <p:spPr bwMode="gray">
          <a:xfrm flipH="1" flipV="1">
            <a:off x="6688307" y="4111843"/>
            <a:ext cx="845965" cy="0"/>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15" name="Rectangle 114"/>
          <p:cNvSpPr>
            <a:spLocks noChangeArrowheads="1"/>
          </p:cNvSpPr>
          <p:nvPr/>
        </p:nvSpPr>
        <p:spPr bwMode="gray">
          <a:xfrm>
            <a:off x="6295502" y="5181196"/>
            <a:ext cx="866882" cy="138499"/>
          </a:xfrm>
          <a:prstGeom prst="rect">
            <a:avLst/>
          </a:prstGeom>
          <a:noFill/>
          <a:ln w="28575" algn="ctr">
            <a:noFill/>
            <a:miter lim="800000"/>
            <a:headEnd/>
            <a:tailEnd/>
          </a:ln>
        </p:spPr>
        <p:txBody>
          <a:bodyPr wrap="square"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MAG</a:t>
            </a:r>
            <a:endParaRPr lang="en-US" sz="1000" b="1" dirty="0">
              <a:solidFill>
                <a:srgbClr val="000000"/>
              </a:solidFill>
            </a:endParaRPr>
          </a:p>
        </p:txBody>
      </p:sp>
      <p:sp>
        <p:nvSpPr>
          <p:cNvPr id="116" name="Line 63"/>
          <p:cNvSpPr>
            <a:spLocks noChangeShapeType="1"/>
          </p:cNvSpPr>
          <p:nvPr/>
        </p:nvSpPr>
        <p:spPr bwMode="gray">
          <a:xfrm flipH="1">
            <a:off x="6475361" y="4351556"/>
            <a:ext cx="0" cy="514156"/>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17" name="Rectangle 116"/>
          <p:cNvSpPr>
            <a:spLocks noChangeArrowheads="1"/>
          </p:cNvSpPr>
          <p:nvPr/>
        </p:nvSpPr>
        <p:spPr bwMode="gray">
          <a:xfrm>
            <a:off x="5847385" y="2874590"/>
            <a:ext cx="628650" cy="1384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WLCs</a:t>
            </a:r>
            <a:endParaRPr lang="en-US" sz="1000" b="1" dirty="0">
              <a:solidFill>
                <a:srgbClr val="000000"/>
              </a:solidFill>
            </a:endParaRPr>
          </a:p>
        </p:txBody>
      </p:sp>
      <p:sp>
        <p:nvSpPr>
          <p:cNvPr id="118" name="Line 63"/>
          <p:cNvSpPr>
            <a:spLocks noChangeShapeType="1"/>
          </p:cNvSpPr>
          <p:nvPr/>
        </p:nvSpPr>
        <p:spPr bwMode="gray">
          <a:xfrm flipH="1">
            <a:off x="6483250" y="3064887"/>
            <a:ext cx="0" cy="880421"/>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grpSp>
        <p:nvGrpSpPr>
          <p:cNvPr id="2" name="Group 122"/>
          <p:cNvGrpSpPr/>
          <p:nvPr/>
        </p:nvGrpSpPr>
        <p:grpSpPr bwMode="gray">
          <a:xfrm>
            <a:off x="6113380" y="3951240"/>
            <a:ext cx="790210" cy="294248"/>
            <a:chOff x="2862263" y="3756489"/>
            <a:chExt cx="995399" cy="426574"/>
          </a:xfrm>
        </p:grpSpPr>
        <p:pic>
          <p:nvPicPr>
            <p:cNvPr id="129" name="Picture 128" descr="EX 3200_2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2862263" y="3991439"/>
              <a:ext cx="988779" cy="191624"/>
            </a:xfrm>
            <a:prstGeom prst="rect">
              <a:avLst/>
            </a:prstGeom>
            <a:noFill/>
            <a:ln w="9525">
              <a:noFill/>
              <a:miter lim="800000"/>
              <a:headEnd/>
              <a:tailEnd/>
            </a:ln>
          </p:spPr>
        </p:pic>
        <p:pic>
          <p:nvPicPr>
            <p:cNvPr id="130" name="Picture 129" descr="EX 3200_2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2868883" y="3756489"/>
              <a:ext cx="988779" cy="191624"/>
            </a:xfrm>
            <a:prstGeom prst="rect">
              <a:avLst/>
            </a:prstGeom>
            <a:noFill/>
            <a:ln w="9525">
              <a:noFill/>
              <a:miter lim="800000"/>
              <a:headEnd/>
              <a:tailEnd/>
            </a:ln>
          </p:spPr>
        </p:pic>
      </p:grpSp>
      <p:sp>
        <p:nvSpPr>
          <p:cNvPr id="125" name="Line 63"/>
          <p:cNvSpPr>
            <a:spLocks noChangeShapeType="1"/>
          </p:cNvSpPr>
          <p:nvPr/>
        </p:nvSpPr>
        <p:spPr bwMode="gray">
          <a:xfrm>
            <a:off x="6415498" y="2926834"/>
            <a:ext cx="0" cy="1024172"/>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26" name="Line 63"/>
          <p:cNvSpPr>
            <a:spLocks noChangeShapeType="1"/>
          </p:cNvSpPr>
          <p:nvPr/>
        </p:nvSpPr>
        <p:spPr bwMode="gray">
          <a:xfrm flipH="1">
            <a:off x="6767501" y="3606049"/>
            <a:ext cx="0" cy="345191"/>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27" name="Line 63"/>
          <p:cNvSpPr>
            <a:spLocks noChangeShapeType="1"/>
          </p:cNvSpPr>
          <p:nvPr/>
        </p:nvSpPr>
        <p:spPr bwMode="gray">
          <a:xfrm>
            <a:off x="6706001" y="3639621"/>
            <a:ext cx="0" cy="311620"/>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grpSp>
        <p:nvGrpSpPr>
          <p:cNvPr id="3" name="1"/>
          <p:cNvGrpSpPr/>
          <p:nvPr/>
        </p:nvGrpSpPr>
        <p:grpSpPr bwMode="gray">
          <a:xfrm>
            <a:off x="248097" y="1294383"/>
            <a:ext cx="1295400" cy="1982216"/>
            <a:chOff x="304800" y="1446690"/>
            <a:chExt cx="1727200" cy="991712"/>
          </a:xfrm>
        </p:grpSpPr>
        <p:sp>
          <p:nvSpPr>
            <p:cNvPr id="93" name="Rounded Rectangular Callout 92"/>
            <p:cNvSpPr/>
            <p:nvPr/>
          </p:nvSpPr>
          <p:spPr bwMode="gray">
            <a:xfrm>
              <a:off x="304800" y="1561568"/>
              <a:ext cx="1727200" cy="876834"/>
            </a:xfrm>
            <a:prstGeom prst="wedgeRoundRectCallout">
              <a:avLst>
                <a:gd name="adj1" fmla="val -4344"/>
                <a:gd name="adj2" fmla="val 7771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Pulse detects device is on corporate network and</a:t>
              </a:r>
              <a:br>
                <a:rPr lang="en-US" sz="1100" b="1" dirty="0" smtClean="0"/>
              </a:br>
              <a:r>
                <a:rPr lang="en-US" sz="1100" b="1" dirty="0" smtClean="0"/>
                <a:t>per user policy disables any active VPN sessions </a:t>
              </a:r>
            </a:p>
          </p:txBody>
        </p:sp>
        <p:sp>
          <p:nvSpPr>
            <p:cNvPr id="120" name="Oval 119"/>
            <p:cNvSpPr/>
            <p:nvPr/>
          </p:nvSpPr>
          <p:spPr bwMode="gray">
            <a:xfrm>
              <a:off x="347444" y="1446690"/>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4" name="2"/>
          <p:cNvGrpSpPr/>
          <p:nvPr/>
        </p:nvGrpSpPr>
        <p:grpSpPr bwMode="gray">
          <a:xfrm>
            <a:off x="1676400" y="1295400"/>
            <a:ext cx="1295400" cy="1956815"/>
            <a:chOff x="304800" y="1459398"/>
            <a:chExt cx="1727200" cy="979004"/>
          </a:xfrm>
        </p:grpSpPr>
        <p:sp>
          <p:nvSpPr>
            <p:cNvPr id="135" name="Rounded Rectangular Callout 134"/>
            <p:cNvSpPr/>
            <p:nvPr/>
          </p:nvSpPr>
          <p:spPr bwMode="gray">
            <a:xfrm>
              <a:off x="304800" y="1561568"/>
              <a:ext cx="1727200" cy="876834"/>
            </a:xfrm>
            <a:prstGeom prst="wedgeRoundRectCallout">
              <a:avLst>
                <a:gd name="adj1" fmla="val -51711"/>
                <a:gd name="adj2" fmla="val 7679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During 802.1x authentication. MAG verifies PC meets company software and security policy requirements</a:t>
              </a:r>
            </a:p>
          </p:txBody>
        </p:sp>
        <p:sp>
          <p:nvSpPr>
            <p:cNvPr id="136" name="Oval 135"/>
            <p:cNvSpPr/>
            <p:nvPr/>
          </p:nvSpPr>
          <p:spPr bwMode="gray">
            <a:xfrm>
              <a:off x="319089" y="1459398"/>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5" name="3"/>
          <p:cNvGrpSpPr/>
          <p:nvPr/>
        </p:nvGrpSpPr>
        <p:grpSpPr bwMode="gray">
          <a:xfrm>
            <a:off x="3124199" y="1247648"/>
            <a:ext cx="1702981" cy="2399066"/>
            <a:chOff x="2031999" y="1359261"/>
            <a:chExt cx="2270641" cy="1200264"/>
          </a:xfrm>
        </p:grpSpPr>
        <p:sp>
          <p:nvSpPr>
            <p:cNvPr id="138" name="Rounded Rectangular Callout 137"/>
            <p:cNvSpPr/>
            <p:nvPr/>
          </p:nvSpPr>
          <p:spPr bwMode="gray">
            <a:xfrm>
              <a:off x="2031999" y="1485321"/>
              <a:ext cx="2270641" cy="1074204"/>
            </a:xfrm>
            <a:prstGeom prst="wedgeRoundRectCallout">
              <a:avLst>
                <a:gd name="adj1" fmla="val 133426"/>
                <a:gd name="adj2" fmla="val 10229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1588" lvl="1" indent="-1588">
                <a:lnSpc>
                  <a:spcPct val="90000"/>
                </a:lnSpc>
                <a:spcBef>
                  <a:spcPts val="0"/>
                </a:spcBef>
              </a:pPr>
              <a:r>
                <a:rPr lang="en-US" sz="1100" b="1" dirty="0" smtClean="0"/>
                <a:t>Compliance check fails. Antivirus signatures are out of date and user</a:t>
              </a:r>
              <a:br>
                <a:rPr lang="en-US" sz="1100" b="1" dirty="0" smtClean="0"/>
              </a:br>
              <a:r>
                <a:rPr lang="en-US" sz="1100" b="1" dirty="0" smtClean="0"/>
                <a:t>is quarantined to remediation VLAN. Patch server updates signatures.</a:t>
              </a:r>
              <a:br>
                <a:rPr lang="en-US" sz="1100" b="1" dirty="0" smtClean="0"/>
              </a:br>
              <a:r>
                <a:rPr lang="en-US" sz="1100" b="1" dirty="0" smtClean="0"/>
                <a:t>User is now in compliance and granted network access</a:t>
              </a:r>
            </a:p>
          </p:txBody>
        </p:sp>
        <p:sp>
          <p:nvSpPr>
            <p:cNvPr id="139" name="Oval 138"/>
            <p:cNvSpPr/>
            <p:nvPr/>
          </p:nvSpPr>
          <p:spPr bwMode="gray">
            <a:xfrm>
              <a:off x="2041031" y="1359261"/>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pic>
        <p:nvPicPr>
          <p:cNvPr id="113" name="Picture 112" descr="wlc8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6252826" y="2873907"/>
            <a:ext cx="749806" cy="105855"/>
          </a:xfrm>
          <a:prstGeom prst="rect">
            <a:avLst/>
          </a:prstGeom>
        </p:spPr>
      </p:pic>
      <p:pic>
        <p:nvPicPr>
          <p:cNvPr id="124" name="Picture 123" descr="wlc8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6328117" y="2990367"/>
            <a:ext cx="749806" cy="105855"/>
          </a:xfrm>
          <a:prstGeom prst="rect">
            <a:avLst/>
          </a:prstGeom>
        </p:spPr>
      </p:pic>
      <p:cxnSp>
        <p:nvCxnSpPr>
          <p:cNvPr id="146" name="line 1"/>
          <p:cNvCxnSpPr/>
          <p:nvPr/>
        </p:nvCxnSpPr>
        <p:spPr bwMode="gray">
          <a:xfrm>
            <a:off x="1590675" y="4051807"/>
            <a:ext cx="4526280" cy="0"/>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48" name="line 2"/>
          <p:cNvCxnSpPr/>
          <p:nvPr/>
        </p:nvCxnSpPr>
        <p:spPr bwMode="gray">
          <a:xfrm rot="5400000" flipH="1" flipV="1">
            <a:off x="6045925" y="4625614"/>
            <a:ext cx="731520" cy="0"/>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1" name="Rectangle 120"/>
          <p:cNvSpPr>
            <a:spLocks noChangeArrowheads="1"/>
          </p:cNvSpPr>
          <p:nvPr/>
        </p:nvSpPr>
        <p:spPr bwMode="gray">
          <a:xfrm>
            <a:off x="6033235" y="4279472"/>
            <a:ext cx="970181" cy="2769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spcBef>
                <a:spcPct val="0"/>
              </a:spcBef>
            </a:pPr>
            <a:r>
              <a:rPr lang="en-US" sz="1000" b="1" dirty="0" smtClean="0">
                <a:solidFill>
                  <a:srgbClr val="000000"/>
                </a:solidFill>
              </a:rPr>
              <a:t>EX4500 VC and </a:t>
            </a:r>
            <a:br>
              <a:rPr lang="en-US" sz="1000" b="1" dirty="0" smtClean="0">
                <a:solidFill>
                  <a:srgbClr val="000000"/>
                </a:solidFill>
              </a:rPr>
            </a:br>
            <a:r>
              <a:rPr lang="en-US" sz="1000" b="1" dirty="0" smtClean="0">
                <a:solidFill>
                  <a:srgbClr val="000000"/>
                </a:solidFill>
              </a:rPr>
              <a:t>EX4200 VC </a:t>
            </a:r>
            <a:endParaRPr lang="en-US" sz="1000" b="1" dirty="0">
              <a:solidFill>
                <a:srgbClr val="000000"/>
              </a:solidFill>
            </a:endParaRPr>
          </a:p>
        </p:txBody>
      </p:sp>
      <p:sp>
        <p:nvSpPr>
          <p:cNvPr id="109" name="Rectangle 108"/>
          <p:cNvSpPr>
            <a:spLocks noChangeArrowheads="1"/>
          </p:cNvSpPr>
          <p:nvPr/>
        </p:nvSpPr>
        <p:spPr bwMode="gray">
          <a:xfrm>
            <a:off x="6883616" y="3307642"/>
            <a:ext cx="871536" cy="1384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SRX</a:t>
            </a:r>
            <a:endParaRPr lang="en-US" sz="1000" b="1" dirty="0">
              <a:solidFill>
                <a:srgbClr val="000000"/>
              </a:solidFill>
            </a:endParaRPr>
          </a:p>
        </p:txBody>
      </p:sp>
      <p:sp>
        <p:nvSpPr>
          <p:cNvPr id="180" name="Oval 179"/>
          <p:cNvSpPr/>
          <p:nvPr/>
        </p:nvSpPr>
        <p:spPr bwMode="gray">
          <a:xfrm>
            <a:off x="8421350" y="1515786"/>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1" name="Oval 180"/>
          <p:cNvSpPr/>
          <p:nvPr/>
        </p:nvSpPr>
        <p:spPr bwMode="gray">
          <a:xfrm>
            <a:off x="8421350" y="4121444"/>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3" name="Oval 182"/>
          <p:cNvSpPr/>
          <p:nvPr/>
        </p:nvSpPr>
        <p:spPr bwMode="gray">
          <a:xfrm>
            <a:off x="8421350" y="2208023"/>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4" name="Oval 183"/>
          <p:cNvSpPr/>
          <p:nvPr/>
        </p:nvSpPr>
        <p:spPr bwMode="gray">
          <a:xfrm>
            <a:off x="8421350" y="2845830"/>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sp>
        <p:nvSpPr>
          <p:cNvPr id="185" name="Oval 184"/>
          <p:cNvSpPr/>
          <p:nvPr/>
        </p:nvSpPr>
        <p:spPr bwMode="gray">
          <a:xfrm>
            <a:off x="8421350" y="4759251"/>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6" name="Oval 185"/>
          <p:cNvSpPr/>
          <p:nvPr/>
        </p:nvSpPr>
        <p:spPr bwMode="gray">
          <a:xfrm>
            <a:off x="8421350" y="3483637"/>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cxnSp>
        <p:nvCxnSpPr>
          <p:cNvPr id="195" name="line 1"/>
          <p:cNvCxnSpPr/>
          <p:nvPr/>
        </p:nvCxnSpPr>
        <p:spPr bwMode="gray">
          <a:xfrm>
            <a:off x="1447800" y="4051807"/>
            <a:ext cx="6018815" cy="0"/>
          </a:xfrm>
          <a:prstGeom prst="line">
            <a:avLst/>
          </a:prstGeom>
          <a:noFill/>
          <a:ln w="41275" cap="rnd">
            <a:solidFill>
              <a:schemeClr val="bg2"/>
            </a:solidFill>
            <a:prstDash val="sysDot"/>
            <a:round/>
            <a:headEnd/>
            <a:tailEnd/>
          </a:ln>
        </p:spPr>
      </p:cxnSp>
      <p:cxnSp>
        <p:nvCxnSpPr>
          <p:cNvPr id="197" name="line 1"/>
          <p:cNvCxnSpPr/>
          <p:nvPr/>
        </p:nvCxnSpPr>
        <p:spPr bwMode="gray">
          <a:xfrm flipV="1">
            <a:off x="7483611" y="1617126"/>
            <a:ext cx="0" cy="3993623"/>
          </a:xfrm>
          <a:prstGeom prst="line">
            <a:avLst/>
          </a:prstGeom>
          <a:noFill/>
          <a:ln w="41275" cap="rnd">
            <a:solidFill>
              <a:schemeClr val="bg2"/>
            </a:solidFill>
            <a:prstDash val="sysDot"/>
            <a:round/>
            <a:headEnd/>
            <a:tailEnd/>
          </a:ln>
        </p:spPr>
      </p:cxnSp>
      <p:grpSp>
        <p:nvGrpSpPr>
          <p:cNvPr id="6" name="Group 139"/>
          <p:cNvGrpSpPr/>
          <p:nvPr/>
        </p:nvGrpSpPr>
        <p:grpSpPr bwMode="gray">
          <a:xfrm>
            <a:off x="7477981" y="1576858"/>
            <a:ext cx="370807" cy="4139374"/>
            <a:chOff x="7477981" y="1576858"/>
            <a:chExt cx="370807" cy="4139374"/>
          </a:xfrm>
        </p:grpSpPr>
        <p:cxnSp>
          <p:nvCxnSpPr>
            <p:cNvPr id="198" name="line 1"/>
            <p:cNvCxnSpPr/>
            <p:nvPr/>
          </p:nvCxnSpPr>
          <p:spPr bwMode="gray">
            <a:xfrm>
              <a:off x="7482357" y="1576858"/>
              <a:ext cx="274320" cy="0"/>
            </a:xfrm>
            <a:prstGeom prst="line">
              <a:avLst/>
            </a:prstGeom>
            <a:noFill/>
            <a:ln w="41275" cap="rnd">
              <a:solidFill>
                <a:schemeClr val="bg2"/>
              </a:solidFill>
              <a:prstDash val="sysDot"/>
              <a:round/>
              <a:headEnd/>
              <a:tailEnd/>
            </a:ln>
          </p:spPr>
        </p:cxnSp>
        <p:cxnSp>
          <p:nvCxnSpPr>
            <p:cNvPr id="199" name="line 1"/>
            <p:cNvCxnSpPr/>
            <p:nvPr/>
          </p:nvCxnSpPr>
          <p:spPr bwMode="gray">
            <a:xfrm>
              <a:off x="7552693" y="5035166"/>
              <a:ext cx="274320" cy="0"/>
            </a:xfrm>
            <a:prstGeom prst="line">
              <a:avLst/>
            </a:prstGeom>
            <a:noFill/>
            <a:ln w="41275" cap="rnd">
              <a:solidFill>
                <a:schemeClr val="bg2"/>
              </a:solidFill>
              <a:prstDash val="sysDot"/>
              <a:round/>
              <a:headEnd/>
              <a:tailEnd/>
            </a:ln>
          </p:spPr>
        </p:cxnSp>
        <p:cxnSp>
          <p:nvCxnSpPr>
            <p:cNvPr id="200" name="line 1"/>
            <p:cNvCxnSpPr/>
            <p:nvPr/>
          </p:nvCxnSpPr>
          <p:spPr bwMode="gray">
            <a:xfrm>
              <a:off x="7574468" y="4243020"/>
              <a:ext cx="274320" cy="0"/>
            </a:xfrm>
            <a:prstGeom prst="line">
              <a:avLst/>
            </a:prstGeom>
            <a:noFill/>
            <a:ln w="41275" cap="rnd">
              <a:solidFill>
                <a:schemeClr val="bg2"/>
              </a:solidFill>
              <a:prstDash val="sysDot"/>
              <a:round/>
              <a:headEnd/>
              <a:tailEnd/>
            </a:ln>
          </p:spPr>
        </p:cxnSp>
        <p:cxnSp>
          <p:nvCxnSpPr>
            <p:cNvPr id="201" name="line 1"/>
            <p:cNvCxnSpPr/>
            <p:nvPr/>
          </p:nvCxnSpPr>
          <p:spPr bwMode="gray">
            <a:xfrm>
              <a:off x="7574468" y="3481020"/>
              <a:ext cx="274320" cy="0"/>
            </a:xfrm>
            <a:prstGeom prst="line">
              <a:avLst/>
            </a:prstGeom>
            <a:noFill/>
            <a:ln w="41275" cap="rnd">
              <a:solidFill>
                <a:schemeClr val="bg2"/>
              </a:solidFill>
              <a:prstDash val="sysDot"/>
              <a:round/>
              <a:headEnd/>
              <a:tailEnd/>
            </a:ln>
          </p:spPr>
        </p:cxnSp>
        <p:cxnSp>
          <p:nvCxnSpPr>
            <p:cNvPr id="202" name="line 1"/>
            <p:cNvCxnSpPr/>
            <p:nvPr/>
          </p:nvCxnSpPr>
          <p:spPr bwMode="gray">
            <a:xfrm>
              <a:off x="7574468" y="2879793"/>
              <a:ext cx="274320" cy="0"/>
            </a:xfrm>
            <a:prstGeom prst="line">
              <a:avLst/>
            </a:prstGeom>
            <a:noFill/>
            <a:ln w="41275" cap="rnd">
              <a:solidFill>
                <a:schemeClr val="bg2"/>
              </a:solidFill>
              <a:prstDash val="sysDot"/>
              <a:round/>
              <a:headEnd/>
              <a:tailEnd/>
            </a:ln>
          </p:spPr>
        </p:cxnSp>
        <p:cxnSp>
          <p:nvCxnSpPr>
            <p:cNvPr id="203" name="line 1"/>
            <p:cNvCxnSpPr/>
            <p:nvPr/>
          </p:nvCxnSpPr>
          <p:spPr bwMode="gray">
            <a:xfrm>
              <a:off x="7574468" y="2308710"/>
              <a:ext cx="274320" cy="0"/>
            </a:xfrm>
            <a:prstGeom prst="line">
              <a:avLst/>
            </a:prstGeom>
            <a:noFill/>
            <a:ln w="41275" cap="rnd">
              <a:solidFill>
                <a:schemeClr val="bg2"/>
              </a:solidFill>
              <a:prstDash val="sysDot"/>
              <a:round/>
              <a:headEnd/>
              <a:tailEnd/>
            </a:ln>
          </p:spPr>
        </p:cxnSp>
        <p:cxnSp>
          <p:nvCxnSpPr>
            <p:cNvPr id="134" name="line 1"/>
            <p:cNvCxnSpPr/>
            <p:nvPr/>
          </p:nvCxnSpPr>
          <p:spPr bwMode="gray">
            <a:xfrm>
              <a:off x="7477981" y="5716232"/>
              <a:ext cx="274320" cy="0"/>
            </a:xfrm>
            <a:prstGeom prst="line">
              <a:avLst/>
            </a:prstGeom>
            <a:noFill/>
            <a:ln w="41275" cap="rnd">
              <a:solidFill>
                <a:schemeClr val="bg2"/>
              </a:solidFill>
              <a:prstDash val="sysDot"/>
              <a:round/>
              <a:headEnd/>
              <a:tailEnd/>
            </a:ln>
          </p:spPr>
        </p:cxnSp>
      </p:grpSp>
      <p:grpSp>
        <p:nvGrpSpPr>
          <p:cNvPr id="7" name="Group 119"/>
          <p:cNvGrpSpPr/>
          <p:nvPr/>
        </p:nvGrpSpPr>
        <p:grpSpPr bwMode="gray">
          <a:xfrm>
            <a:off x="3067048" y="3943626"/>
            <a:ext cx="685834" cy="254568"/>
            <a:chOff x="2862263" y="3756489"/>
            <a:chExt cx="995399" cy="426574"/>
          </a:xfrm>
        </p:grpSpPr>
        <p:pic>
          <p:nvPicPr>
            <p:cNvPr id="132" name="Picture 131" descr="EX 3200_2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2862263" y="3991439"/>
              <a:ext cx="988779" cy="191624"/>
            </a:xfrm>
            <a:prstGeom prst="rect">
              <a:avLst/>
            </a:prstGeom>
            <a:noFill/>
            <a:ln w="9525">
              <a:noFill/>
              <a:miter lim="800000"/>
              <a:headEnd/>
              <a:tailEnd/>
            </a:ln>
          </p:spPr>
        </p:pic>
        <p:pic>
          <p:nvPicPr>
            <p:cNvPr id="133" name="Picture 132" descr="EX 3200_2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2868883" y="3756489"/>
              <a:ext cx="988779" cy="191624"/>
            </a:xfrm>
            <a:prstGeom prst="rect">
              <a:avLst/>
            </a:prstGeom>
            <a:noFill/>
            <a:ln w="9525">
              <a:noFill/>
              <a:miter lim="800000"/>
              <a:headEnd/>
              <a:tailEnd/>
            </a:ln>
          </p:spPr>
        </p:pic>
      </p:grpSp>
      <p:pic>
        <p:nvPicPr>
          <p:cNvPr id="114" name="Picture 113" descr="mag6611.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6122987" y="4879807"/>
            <a:ext cx="822496" cy="173495"/>
          </a:xfrm>
          <a:prstGeom prst="rect">
            <a:avLst/>
          </a:prstGeom>
        </p:spPr>
      </p:pic>
      <p:pic>
        <p:nvPicPr>
          <p:cNvPr id="119" name="Picture 118" descr="SRX 65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6627729" y="3509477"/>
            <a:ext cx="748832" cy="166407"/>
          </a:xfrm>
          <a:prstGeom prst="rect">
            <a:avLst/>
          </a:prstGeom>
        </p:spPr>
      </p:pic>
      <p:pic>
        <p:nvPicPr>
          <p:cNvPr id="122" name="Picture 121" descr="SRX 65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6667570" y="3458075"/>
            <a:ext cx="748832" cy="166407"/>
          </a:xfrm>
          <a:prstGeom prst="rect">
            <a:avLst/>
          </a:prstGeom>
        </p:spPr>
      </p:pic>
      <p:pic>
        <p:nvPicPr>
          <p:cNvPr id="77" name="Picture 76" descr="Video.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gray">
          <a:xfrm>
            <a:off x="7719641" y="4016321"/>
            <a:ext cx="582425" cy="435218"/>
          </a:xfrm>
          <a:prstGeom prst="rect">
            <a:avLst/>
          </a:prstGeom>
        </p:spPr>
      </p:pic>
      <p:pic>
        <p:nvPicPr>
          <p:cNvPr id="78" name="Picture 77" descr="Apps.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7769881" y="4671190"/>
            <a:ext cx="582425" cy="435218"/>
          </a:xfrm>
          <a:prstGeom prst="rect">
            <a:avLst/>
          </a:prstGeom>
        </p:spPr>
      </p:pic>
      <p:pic>
        <p:nvPicPr>
          <p:cNvPr id="90" name="Picture 89" descr="Apps.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7769881" y="3317908"/>
            <a:ext cx="582425" cy="435218"/>
          </a:xfrm>
          <a:prstGeom prst="rect">
            <a:avLst/>
          </a:prstGeom>
          <a:noFill/>
          <a:ln w="28575" algn="ctr">
            <a:noFill/>
            <a:miter lim="800000"/>
            <a:headEnd/>
            <a:tailEnd/>
          </a:ln>
        </p:spPr>
      </p:pic>
      <p:pic>
        <p:nvPicPr>
          <p:cNvPr id="66" name="Picture 65" descr="Network Cloud 2.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gray">
          <a:xfrm>
            <a:off x="7622074" y="5550838"/>
            <a:ext cx="793634" cy="526956"/>
          </a:xfrm>
          <a:prstGeom prst="rect">
            <a:avLst/>
          </a:prstGeom>
        </p:spPr>
      </p:pic>
      <p:pic>
        <p:nvPicPr>
          <p:cNvPr id="1026" name="Picture 2" descr="http://www.ohgizmo.com/wp-content/uploads/2008/10/netflix-logo.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gray">
          <a:xfrm>
            <a:off x="7764546" y="5501299"/>
            <a:ext cx="492526" cy="218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btimes.com/data/blogs_editor/slashgear/hulu_logo.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gray">
          <a:xfrm>
            <a:off x="7835873" y="5716526"/>
            <a:ext cx="349872" cy="167939"/>
          </a:xfrm>
          <a:prstGeom prst="rect">
            <a:avLst/>
          </a:prstGeom>
          <a:noFill/>
          <a:extLst>
            <a:ext uri="{909E8E84-426E-40dd-AFC4-6F175D3DCCD1}">
              <a14:hiddenFill xmlns:a14="http://schemas.microsoft.com/office/drawing/2010/main">
                <a:solidFill>
                  <a:srgbClr val="FFFFFF"/>
                </a:solidFill>
              </a14:hiddenFill>
            </a:ext>
          </a:extLst>
        </p:spPr>
      </p:pic>
      <p:sp>
        <p:nvSpPr>
          <p:cNvPr id="191" name="Oval 190"/>
          <p:cNvSpPr/>
          <p:nvPr/>
        </p:nvSpPr>
        <p:spPr bwMode="gray">
          <a:xfrm>
            <a:off x="8333798" y="5795903"/>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pic>
        <p:nvPicPr>
          <p:cNvPr id="75" name="Picture 74" descr="Data.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bwMode="gray">
          <a:xfrm>
            <a:off x="7769881" y="2084372"/>
            <a:ext cx="582425" cy="435218"/>
          </a:xfrm>
          <a:prstGeom prst="rect">
            <a:avLst/>
          </a:prstGeom>
        </p:spPr>
      </p:pic>
      <p:pic>
        <p:nvPicPr>
          <p:cNvPr id="76" name="Picture 75" descr="Finance.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bwMode="gray">
          <a:xfrm>
            <a:off x="7769881" y="2706583"/>
            <a:ext cx="582425" cy="435218"/>
          </a:xfrm>
          <a:prstGeom prst="rect">
            <a:avLst/>
          </a:prstGeom>
        </p:spPr>
      </p:pic>
      <p:pic>
        <p:nvPicPr>
          <p:cNvPr id="95" name="Picture 94" descr="AAA.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bwMode="gray">
          <a:xfrm>
            <a:off x="7776282" y="1364187"/>
            <a:ext cx="576024" cy="435218"/>
          </a:xfrm>
          <a:prstGeom prst="rect">
            <a:avLst/>
          </a:prstGeom>
        </p:spPr>
      </p:pic>
      <p:sp>
        <p:nvSpPr>
          <p:cNvPr id="112" name="Rectangle 111"/>
          <p:cNvSpPr>
            <a:spLocks noChangeArrowheads="1"/>
          </p:cNvSpPr>
          <p:nvPr/>
        </p:nvSpPr>
        <p:spPr bwMode="gray">
          <a:xfrm>
            <a:off x="3066851" y="3760880"/>
            <a:ext cx="781049" cy="1384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EX4200 VC </a:t>
            </a:r>
            <a:endParaRPr lang="en-US" sz="1000" b="1" dirty="0">
              <a:solidFill>
                <a:srgbClr val="000000"/>
              </a:solidFill>
            </a:endParaRPr>
          </a:p>
        </p:txBody>
      </p:sp>
      <p:grpSp>
        <p:nvGrpSpPr>
          <p:cNvPr id="8" name="charts"/>
          <p:cNvGrpSpPr/>
          <p:nvPr/>
        </p:nvGrpSpPr>
        <p:grpSpPr bwMode="gray">
          <a:xfrm>
            <a:off x="6212523" y="1112527"/>
            <a:ext cx="931386" cy="1345437"/>
            <a:chOff x="7298215" y="525519"/>
            <a:chExt cx="931386" cy="1345437"/>
          </a:xfrm>
        </p:grpSpPr>
        <p:pic>
          <p:nvPicPr>
            <p:cNvPr id="86" name="Picture 56" descr="PCI-report"/>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gray">
            <a:xfrm>
              <a:off x="7298215" y="525519"/>
              <a:ext cx="824385" cy="922281"/>
            </a:xfrm>
            <a:prstGeom prst="rect">
              <a:avLst/>
            </a:prstGeom>
            <a:noFill/>
            <a:ln w="28575">
              <a:solidFill>
                <a:schemeClr val="accent1"/>
              </a:solidFill>
              <a:miter lim="800000"/>
              <a:headEnd/>
              <a:tailEnd/>
            </a:ln>
          </p:spPr>
        </p:pic>
        <p:pic>
          <p:nvPicPr>
            <p:cNvPr id="87" name="Picture 57" descr="PCI-report1"/>
            <p:cNvPicPr preferRelativeResize="0">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gray">
            <a:xfrm>
              <a:off x="7482701" y="1039819"/>
              <a:ext cx="746900" cy="831137"/>
            </a:xfrm>
            <a:prstGeom prst="rect">
              <a:avLst/>
            </a:prstGeom>
            <a:noFill/>
            <a:ln w="28575">
              <a:solidFill>
                <a:schemeClr val="accent1"/>
              </a:solidFill>
              <a:miter lim="800000"/>
              <a:headEnd/>
              <a:tailEnd/>
            </a:ln>
          </p:spPr>
        </p:pic>
        <p:pic>
          <p:nvPicPr>
            <p:cNvPr id="80" name="Picture 58"/>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gray">
            <a:xfrm>
              <a:off x="7915529" y="537852"/>
              <a:ext cx="155907" cy="54029"/>
            </a:xfrm>
            <a:prstGeom prst="rect">
              <a:avLst/>
            </a:prstGeom>
            <a:noFill/>
            <a:ln w="9525">
              <a:noFill/>
              <a:miter lim="800000"/>
              <a:headEnd/>
              <a:tailEnd/>
            </a:ln>
          </p:spPr>
        </p:pic>
        <p:pic>
          <p:nvPicPr>
            <p:cNvPr id="85" name="Picture 59"/>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gray">
            <a:xfrm>
              <a:off x="7927522" y="1054067"/>
              <a:ext cx="222183" cy="76933"/>
            </a:xfrm>
            <a:prstGeom prst="rect">
              <a:avLst/>
            </a:prstGeom>
            <a:noFill/>
            <a:ln w="9525">
              <a:noFill/>
              <a:miter lim="800000"/>
              <a:headEnd/>
              <a:tailEnd/>
            </a:ln>
          </p:spPr>
        </p:pic>
      </p:grpSp>
      <p:sp>
        <p:nvSpPr>
          <p:cNvPr id="104" name="7"/>
          <p:cNvSpPr/>
          <p:nvPr/>
        </p:nvSpPr>
        <p:spPr bwMode="gray">
          <a:xfrm>
            <a:off x="4544008" y="2016616"/>
            <a:ext cx="1828800" cy="1295400"/>
          </a:xfrm>
          <a:prstGeom prst="wedgeRoundRectCallout">
            <a:avLst>
              <a:gd name="adj1" fmla="val 77236"/>
              <a:gd name="adj2" fmla="val -5530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AppTrack feature combined with MAG data collects per user application information providing detailed reports in STRM</a:t>
            </a:r>
          </a:p>
        </p:txBody>
      </p:sp>
      <p:sp>
        <p:nvSpPr>
          <p:cNvPr id="182" name="Oval 181"/>
          <p:cNvSpPr/>
          <p:nvPr/>
        </p:nvSpPr>
        <p:spPr bwMode="gray">
          <a:xfrm>
            <a:off x="7543988" y="5510971"/>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grpSp>
        <p:nvGrpSpPr>
          <p:cNvPr id="9" name="6"/>
          <p:cNvGrpSpPr/>
          <p:nvPr/>
        </p:nvGrpSpPr>
        <p:grpSpPr bwMode="gray">
          <a:xfrm>
            <a:off x="272901" y="4495800"/>
            <a:ext cx="1527048" cy="1502661"/>
            <a:chOff x="304800" y="1459398"/>
            <a:chExt cx="2036064" cy="751789"/>
          </a:xfrm>
        </p:grpSpPr>
        <p:sp>
          <p:nvSpPr>
            <p:cNvPr id="101" name="Rounded Rectangular Callout 100"/>
            <p:cNvSpPr/>
            <p:nvPr/>
          </p:nvSpPr>
          <p:spPr bwMode="gray">
            <a:xfrm>
              <a:off x="304800" y="1561567"/>
              <a:ext cx="2036064" cy="649620"/>
            </a:xfrm>
            <a:prstGeom prst="wedgeRoundRectCallout">
              <a:avLst>
                <a:gd name="adj1" fmla="val 345676"/>
                <a:gd name="adj2" fmla="val -15494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AppSecure Polices block non-work related applications</a:t>
              </a:r>
            </a:p>
          </p:txBody>
        </p:sp>
        <p:sp>
          <p:nvSpPr>
            <p:cNvPr id="102" name="Oval 101"/>
            <p:cNvSpPr/>
            <p:nvPr/>
          </p:nvSpPr>
          <p:spPr bwMode="gray">
            <a:xfrm>
              <a:off x="319089" y="1459398"/>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6</a:t>
              </a:r>
              <a:endParaRPr lang="en-US" b="1" dirty="0">
                <a:solidFill>
                  <a:schemeClr val="accent1"/>
                </a:solidFill>
              </a:endParaRPr>
            </a:p>
          </p:txBody>
        </p:sp>
      </p:grpSp>
      <p:grpSp>
        <p:nvGrpSpPr>
          <p:cNvPr id="10" name="5"/>
          <p:cNvGrpSpPr/>
          <p:nvPr/>
        </p:nvGrpSpPr>
        <p:grpSpPr bwMode="gray">
          <a:xfrm>
            <a:off x="2057400" y="4495800"/>
            <a:ext cx="1524000" cy="1499616"/>
            <a:chOff x="2032000" y="1384676"/>
            <a:chExt cx="2032000" cy="750265"/>
          </a:xfrm>
        </p:grpSpPr>
        <p:sp>
          <p:nvSpPr>
            <p:cNvPr id="137" name="Rounded Rectangular Callout 136"/>
            <p:cNvSpPr/>
            <p:nvPr/>
          </p:nvSpPr>
          <p:spPr bwMode="gray">
            <a:xfrm>
              <a:off x="2032000" y="1485321"/>
              <a:ext cx="2032000" cy="649620"/>
            </a:xfrm>
            <a:prstGeom prst="wedgeRoundRectCallout">
              <a:avLst>
                <a:gd name="adj1" fmla="val 247849"/>
                <a:gd name="adj2" fmla="val -12737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enforces user policies allowing user basic access to all servers except finance</a:t>
              </a:r>
            </a:p>
          </p:txBody>
        </p:sp>
        <p:sp>
          <p:nvSpPr>
            <p:cNvPr id="141" name="Oval 140"/>
            <p:cNvSpPr/>
            <p:nvPr/>
          </p:nvSpPr>
          <p:spPr bwMode="gray">
            <a:xfrm>
              <a:off x="2052320" y="1384676"/>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5</a:t>
              </a:r>
              <a:endParaRPr lang="en-US" b="1" dirty="0">
                <a:solidFill>
                  <a:schemeClr val="accent1"/>
                </a:solidFill>
              </a:endParaRPr>
            </a:p>
          </p:txBody>
        </p:sp>
      </p:grpSp>
      <p:grpSp>
        <p:nvGrpSpPr>
          <p:cNvPr id="11" name="4"/>
          <p:cNvGrpSpPr/>
          <p:nvPr/>
        </p:nvGrpSpPr>
        <p:grpSpPr bwMode="gray">
          <a:xfrm>
            <a:off x="3810000" y="4552696"/>
            <a:ext cx="1524000" cy="1448817"/>
            <a:chOff x="2032000" y="1410091"/>
            <a:chExt cx="2032000" cy="724850"/>
          </a:xfrm>
        </p:grpSpPr>
        <p:sp>
          <p:nvSpPr>
            <p:cNvPr id="142" name="Rounded Rectangular Callout 141"/>
            <p:cNvSpPr/>
            <p:nvPr/>
          </p:nvSpPr>
          <p:spPr bwMode="gray">
            <a:xfrm>
              <a:off x="2032000" y="1485321"/>
              <a:ext cx="2032000" cy="649620"/>
            </a:xfrm>
            <a:prstGeom prst="wedgeRoundRectCallout">
              <a:avLst>
                <a:gd name="adj1" fmla="val 97224"/>
                <a:gd name="adj2" fmla="val -27610"/>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MAG pushes role based FW policies to EX and SRX</a:t>
              </a:r>
            </a:p>
          </p:txBody>
        </p:sp>
        <p:sp>
          <p:nvSpPr>
            <p:cNvPr id="143" name="Oval 142"/>
            <p:cNvSpPr/>
            <p:nvPr/>
          </p:nvSpPr>
          <p:spPr bwMode="gray">
            <a:xfrm>
              <a:off x="2074899" y="1410091"/>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4</a:t>
              </a:r>
              <a:endParaRPr lang="en-US" b="1" dirty="0">
                <a:solidFill>
                  <a:schemeClr val="accent1"/>
                </a:solidFill>
              </a:endParaRPr>
            </a:p>
          </p:txBody>
        </p:sp>
      </p:grpSp>
      <p:sp>
        <p:nvSpPr>
          <p:cNvPr id="123" name="16-Point Star 122"/>
          <p:cNvSpPr/>
          <p:nvPr/>
        </p:nvSpPr>
        <p:spPr bwMode="gray">
          <a:xfrm>
            <a:off x="872331" y="2753833"/>
            <a:ext cx="1150938" cy="1010808"/>
          </a:xfrm>
          <a:prstGeom prst="star16">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t>Virus SW too old</a:t>
            </a:r>
            <a:endParaRPr lang="en-US" sz="1100" b="1" dirty="0"/>
          </a:p>
        </p:txBody>
      </p:sp>
      <p:grpSp>
        <p:nvGrpSpPr>
          <p:cNvPr id="12" name="Group 139"/>
          <p:cNvGrpSpPr/>
          <p:nvPr/>
        </p:nvGrpSpPr>
        <p:grpSpPr bwMode="gray">
          <a:xfrm>
            <a:off x="1541902" y="3546282"/>
            <a:ext cx="6259551" cy="604653"/>
            <a:chOff x="1541902" y="3546282"/>
            <a:chExt cx="6259551" cy="604653"/>
          </a:xfrm>
        </p:grpSpPr>
        <p:cxnSp>
          <p:nvCxnSpPr>
            <p:cNvPr id="144" name="Straight Connector 143"/>
            <p:cNvCxnSpPr/>
            <p:nvPr/>
          </p:nvCxnSpPr>
          <p:spPr bwMode="gray">
            <a:xfrm>
              <a:off x="1541902" y="4129440"/>
              <a:ext cx="5161828"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gray">
            <a:xfrm flipV="1">
              <a:off x="6706001" y="3644812"/>
              <a:ext cx="0" cy="506123"/>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bwMode="gray">
            <a:xfrm>
              <a:off x="7187978" y="4129440"/>
              <a:ext cx="381664"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bwMode="gray">
            <a:xfrm flipV="1">
              <a:off x="7207194" y="3681040"/>
              <a:ext cx="0" cy="4484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gray">
            <a:xfrm>
              <a:off x="6684710" y="3667246"/>
              <a:ext cx="547001" cy="228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gray">
            <a:xfrm>
              <a:off x="7543796" y="3560766"/>
              <a:ext cx="257657"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gray">
            <a:xfrm flipV="1">
              <a:off x="7547776" y="3546282"/>
              <a:ext cx="0" cy="59634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3" name="Group 154"/>
          <p:cNvGrpSpPr/>
          <p:nvPr/>
        </p:nvGrpSpPr>
        <p:grpSpPr bwMode="gray">
          <a:xfrm>
            <a:off x="624051" y="3623971"/>
            <a:ext cx="941859" cy="769723"/>
            <a:chOff x="624051" y="3623971"/>
            <a:chExt cx="941859" cy="769723"/>
          </a:xfrm>
        </p:grpSpPr>
        <p:cxnSp>
          <p:nvCxnSpPr>
            <p:cNvPr id="156" name="Straight Connector 155"/>
            <p:cNvCxnSpPr/>
            <p:nvPr/>
          </p:nvCxnSpPr>
          <p:spPr bwMode="gray">
            <a:xfrm flipH="1" flipV="1">
              <a:off x="643263" y="3624474"/>
              <a:ext cx="4437" cy="768456"/>
            </a:xfrm>
            <a:prstGeom prst="line">
              <a:avLst/>
            </a:prstGeom>
            <a:ln w="4445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gray">
            <a:xfrm flipH="1" flipV="1">
              <a:off x="1542022" y="3623971"/>
              <a:ext cx="6743" cy="769723"/>
            </a:xfrm>
            <a:prstGeom prst="line">
              <a:avLst/>
            </a:prstGeom>
            <a:ln w="4445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gray">
            <a:xfrm flipV="1">
              <a:off x="624213" y="3642360"/>
              <a:ext cx="937887" cy="1072"/>
            </a:xfrm>
            <a:prstGeom prst="line">
              <a:avLst/>
            </a:prstGeom>
            <a:ln w="4445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gray">
            <a:xfrm flipV="1">
              <a:off x="624051" y="4370070"/>
              <a:ext cx="941859" cy="2699"/>
            </a:xfrm>
            <a:prstGeom prst="line">
              <a:avLst/>
            </a:prstGeom>
            <a:ln w="44450">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pic>
        <p:nvPicPr>
          <p:cNvPr id="160" name="Picture 159" descr="Generic Software CD 2.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bwMode="gray">
          <a:xfrm>
            <a:off x="7757082" y="3338304"/>
            <a:ext cx="535490" cy="535490"/>
          </a:xfrm>
          <a:prstGeom prst="rect">
            <a:avLst/>
          </a:prstGeom>
        </p:spPr>
      </p:pic>
      <p:pic>
        <p:nvPicPr>
          <p:cNvPr id="161" name="Picture 160" descr="Succesfull Software Upgrade.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bwMode="gray">
          <a:xfrm>
            <a:off x="1006588" y="3723481"/>
            <a:ext cx="535490" cy="535490"/>
          </a:xfrm>
          <a:prstGeom prst="rect">
            <a:avLst/>
          </a:prstGeom>
        </p:spPr>
      </p:pic>
      <p:sp>
        <p:nvSpPr>
          <p:cNvPr id="162" name="Oval 161"/>
          <p:cNvSpPr/>
          <p:nvPr/>
        </p:nvSpPr>
        <p:spPr bwMode="gray">
          <a:xfrm>
            <a:off x="1020363" y="3728824"/>
            <a:ext cx="521208" cy="524804"/>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pic>
        <p:nvPicPr>
          <p:cNvPr id="163" name="Picture 162" descr="Endpoint Security.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bwMode="gray">
          <a:xfrm>
            <a:off x="6160745" y="4825216"/>
            <a:ext cx="325794" cy="325794"/>
          </a:xfrm>
          <a:prstGeom prst="rect">
            <a:avLst/>
          </a:prstGeom>
        </p:spPr>
      </p:pic>
      <p:pic>
        <p:nvPicPr>
          <p:cNvPr id="164" name="Picture 163" descr="Endpoint Security.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bwMode="gray">
          <a:xfrm>
            <a:off x="6487134" y="4820286"/>
            <a:ext cx="325794" cy="325794"/>
          </a:xfrm>
          <a:prstGeom prst="rect">
            <a:avLst/>
          </a:prstGeom>
        </p:spPr>
      </p:pic>
      <p:pic>
        <p:nvPicPr>
          <p:cNvPr id="165" name="Picture 164" descr="Endpoint Security.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bwMode="gray">
          <a:xfrm>
            <a:off x="6823554" y="4814609"/>
            <a:ext cx="325794" cy="325794"/>
          </a:xfrm>
          <a:prstGeom prst="rect">
            <a:avLst/>
          </a:prstGeom>
        </p:spPr>
      </p:pic>
      <p:sp>
        <p:nvSpPr>
          <p:cNvPr id="150" name="TextBox 149"/>
          <p:cNvSpPr txBox="1"/>
          <p:nvPr/>
        </p:nvSpPr>
        <p:spPr>
          <a:xfrm>
            <a:off x="7695941" y="5778410"/>
            <a:ext cx="660758" cy="261610"/>
          </a:xfrm>
          <a:prstGeom prst="rect">
            <a:avLst/>
          </a:prstGeom>
          <a:noFill/>
        </p:spPr>
        <p:txBody>
          <a:bodyPr wrap="none" rtlCol="0">
            <a:spAutoFit/>
          </a:bodyPr>
          <a:lstStyle/>
          <a:p>
            <a:r>
              <a:rPr lang="en-US" sz="1100" dirty="0" smtClean="0"/>
              <a:t>Internet</a:t>
            </a:r>
            <a:endParaRPr lang="en-US" sz="1100" dirty="0"/>
          </a:p>
        </p:txBody>
      </p:sp>
    </p:spTree>
    <p:custDataLst>
      <p:tags r:id="rId1"/>
    </p:custDataLst>
    <p:extLst>
      <p:ext uri="{BB962C8B-B14F-4D97-AF65-F5344CB8AC3E}">
        <p14:creationId xmlns:p14="http://schemas.microsoft.com/office/powerpoint/2010/main" val="219304917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53"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p:cTn id="10" dur="500" fill="hold"/>
                                        <p:tgtEl>
                                          <p:spTgt spid="62"/>
                                        </p:tgtEl>
                                        <p:attrNameLst>
                                          <p:attrName>ppt_w</p:attrName>
                                        </p:attrNameLst>
                                      </p:cBhvr>
                                      <p:tavLst>
                                        <p:tav tm="0">
                                          <p:val>
                                            <p:fltVal val="0"/>
                                          </p:val>
                                        </p:tav>
                                        <p:tav tm="100000">
                                          <p:val>
                                            <p:strVal val="#ppt_w"/>
                                          </p:val>
                                        </p:tav>
                                      </p:tavLst>
                                    </p:anim>
                                    <p:anim calcmode="lin" valueType="num">
                                      <p:cBhvr>
                                        <p:cTn id="11" dur="500" fill="hold"/>
                                        <p:tgtEl>
                                          <p:spTgt spid="62"/>
                                        </p:tgtEl>
                                        <p:attrNameLst>
                                          <p:attrName>ppt_h</p:attrName>
                                        </p:attrNameLst>
                                      </p:cBhvr>
                                      <p:tavLst>
                                        <p:tav tm="0">
                                          <p:val>
                                            <p:fltVal val="0"/>
                                          </p:val>
                                        </p:tav>
                                        <p:tav tm="100000">
                                          <p:val>
                                            <p:strVal val="#ppt_h"/>
                                          </p:val>
                                        </p:tav>
                                      </p:tavLst>
                                    </p:anim>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6"/>
                                        </p:tgtEl>
                                        <p:attrNameLst>
                                          <p:attrName>style.visibility</p:attrName>
                                        </p:attrNameLst>
                                      </p:cBhvr>
                                      <p:to>
                                        <p:strVal val="visible"/>
                                      </p:to>
                                    </p:set>
                                    <p:animEffect transition="in" filter="wipe(left)">
                                      <p:cBhvr>
                                        <p:cTn id="24" dur="1000"/>
                                        <p:tgtEl>
                                          <p:spTgt spid="146"/>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48"/>
                                        </p:tgtEl>
                                        <p:attrNameLst>
                                          <p:attrName>style.visibility</p:attrName>
                                        </p:attrNameLst>
                                      </p:cBhvr>
                                      <p:to>
                                        <p:strVal val="visible"/>
                                      </p:to>
                                    </p:set>
                                    <p:animEffect transition="in" filter="wipe(up)">
                                      <p:cBhvr>
                                        <p:cTn id="28" dur="1000"/>
                                        <p:tgtEl>
                                          <p:spTgt spid="1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par>
                                <p:cTn id="34" presetID="10" presetClass="exit" presetSubtype="0" fill="hold"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1500"/>
                            </p:stCondLst>
                            <p:childTnLst>
                              <p:par>
                                <p:cTn id="42" presetID="21" presetClass="entr" presetSubtype="1"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par>
                          <p:cTn id="49" fill="hold">
                            <p:stCondLst>
                              <p:cond delay="4000"/>
                            </p:stCondLst>
                            <p:childTnLst>
                              <p:par>
                                <p:cTn id="50" presetID="6" presetClass="entr" presetSubtype="16" fill="hold" nodeType="afterEffect">
                                  <p:stCondLst>
                                    <p:cond delay="0"/>
                                  </p:stCondLst>
                                  <p:childTnLst>
                                    <p:set>
                                      <p:cBhvr>
                                        <p:cTn id="51" dur="1" fill="hold">
                                          <p:stCondLst>
                                            <p:cond delay="0"/>
                                          </p:stCondLst>
                                        </p:cTn>
                                        <p:tgtEl>
                                          <p:spTgt spid="160"/>
                                        </p:tgtEl>
                                        <p:attrNameLst>
                                          <p:attrName>style.visibility</p:attrName>
                                        </p:attrNameLst>
                                      </p:cBhvr>
                                      <p:to>
                                        <p:strVal val="visible"/>
                                      </p:to>
                                    </p:set>
                                    <p:animEffect transition="in" filter="circle(in)">
                                      <p:cBhvr>
                                        <p:cTn id="52" dur="2000"/>
                                        <p:tgtEl>
                                          <p:spTgt spid="160"/>
                                        </p:tgtEl>
                                      </p:cBhvr>
                                    </p:animEffect>
                                  </p:childTnLst>
                                </p:cTn>
                              </p:par>
                            </p:childTnLst>
                          </p:cTn>
                        </p:par>
                        <p:par>
                          <p:cTn id="53" fill="hold">
                            <p:stCondLst>
                              <p:cond delay="6000"/>
                            </p:stCondLst>
                            <p:childTnLst>
                              <p:par>
                                <p:cTn id="54" presetID="42" presetClass="path" presetSubtype="0" accel="50000" decel="50000" fill="hold" nodeType="afterEffect">
                                  <p:stCondLst>
                                    <p:cond delay="0"/>
                                  </p:stCondLst>
                                  <p:childTnLst>
                                    <p:animMotion origin="layout" path="M -4.16667E-6 -4.44444E-6 L -0.74062 0.05556 " pathEditMode="relative" rAng="0" ptsTypes="AA">
                                      <p:cBhvr>
                                        <p:cTn id="55" dur="2000" fill="hold"/>
                                        <p:tgtEl>
                                          <p:spTgt spid="160"/>
                                        </p:tgtEl>
                                        <p:attrNameLst>
                                          <p:attrName>ppt_x</p:attrName>
                                          <p:attrName>ppt_y</p:attrName>
                                        </p:attrNameLst>
                                      </p:cBhvr>
                                      <p:rCtr x="-37031" y="2778"/>
                                    </p:animMotion>
                                  </p:childTnLst>
                                </p:cTn>
                              </p:par>
                            </p:childTnLst>
                          </p:cTn>
                        </p:par>
                        <p:par>
                          <p:cTn id="56" fill="hold">
                            <p:stCondLst>
                              <p:cond delay="8000"/>
                            </p:stCondLst>
                            <p:childTnLst>
                              <p:par>
                                <p:cTn id="57" presetID="10" presetClass="exit" presetSubtype="0" fill="hold" nodeType="afterEffect">
                                  <p:stCondLst>
                                    <p:cond delay="0"/>
                                  </p:stCondLst>
                                  <p:childTnLst>
                                    <p:animEffect transition="out" filter="fade">
                                      <p:cBhvr>
                                        <p:cTn id="58" dur="500"/>
                                        <p:tgtEl>
                                          <p:spTgt spid="160"/>
                                        </p:tgtEl>
                                      </p:cBhvr>
                                    </p:animEffect>
                                    <p:set>
                                      <p:cBhvr>
                                        <p:cTn id="59" dur="1" fill="hold">
                                          <p:stCondLst>
                                            <p:cond delay="499"/>
                                          </p:stCondLst>
                                        </p:cTn>
                                        <p:tgtEl>
                                          <p:spTgt spid="160"/>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161"/>
                                        </p:tgtEl>
                                        <p:attrNameLst>
                                          <p:attrName>style.visibility</p:attrName>
                                        </p:attrNameLst>
                                      </p:cBhvr>
                                      <p:to>
                                        <p:strVal val="visible"/>
                                      </p:to>
                                    </p:set>
                                    <p:animEffect transition="in" filter="fade">
                                      <p:cBhvr>
                                        <p:cTn id="62" dur="500"/>
                                        <p:tgtEl>
                                          <p:spTgt spid="161"/>
                                        </p:tgtEl>
                                      </p:cBhvr>
                                    </p:animEffect>
                                  </p:childTnLst>
                                </p:cTn>
                              </p:par>
                            </p:childTnLst>
                          </p:cTn>
                        </p:par>
                        <p:par>
                          <p:cTn id="63" fill="hold">
                            <p:stCondLst>
                              <p:cond delay="8500"/>
                            </p:stCondLst>
                            <p:childTnLst>
                              <p:par>
                                <p:cTn id="64" presetID="10" presetClass="exit" presetSubtype="0" fill="hold" grpId="1" nodeType="afterEffect">
                                  <p:stCondLst>
                                    <p:cond delay="0"/>
                                  </p:stCondLst>
                                  <p:childTnLst>
                                    <p:animEffect transition="out" filter="fade">
                                      <p:cBhvr>
                                        <p:cTn id="65" dur="500"/>
                                        <p:tgtEl>
                                          <p:spTgt spid="123"/>
                                        </p:tgtEl>
                                      </p:cBhvr>
                                    </p:animEffect>
                                    <p:set>
                                      <p:cBhvr>
                                        <p:cTn id="66" dur="1" fill="hold">
                                          <p:stCondLst>
                                            <p:cond delay="499"/>
                                          </p:stCondLst>
                                        </p:cTn>
                                        <p:tgtEl>
                                          <p:spTgt spid="123"/>
                                        </p:tgtEl>
                                        <p:attrNameLst>
                                          <p:attrName>style.visibility</p:attrName>
                                        </p:attrNameLst>
                                      </p:cBhvr>
                                      <p:to>
                                        <p:strVal val="hidden"/>
                                      </p:to>
                                    </p:set>
                                  </p:childTnLst>
                                </p:cTn>
                              </p:par>
                            </p:childTnLst>
                          </p:cTn>
                        </p:par>
                        <p:par>
                          <p:cTn id="67" fill="hold">
                            <p:stCondLst>
                              <p:cond delay="9000"/>
                            </p:stCondLst>
                            <p:childTnLst>
                              <p:par>
                                <p:cTn id="68" presetID="53" presetClass="entr" presetSubtype="0" fill="hold" grpId="0" nodeType="afterEffect">
                                  <p:stCondLst>
                                    <p:cond delay="0"/>
                                  </p:stCondLst>
                                  <p:childTnLst>
                                    <p:set>
                                      <p:cBhvr>
                                        <p:cTn id="69" dur="1" fill="hold">
                                          <p:stCondLst>
                                            <p:cond delay="0"/>
                                          </p:stCondLst>
                                        </p:cTn>
                                        <p:tgtEl>
                                          <p:spTgt spid="162"/>
                                        </p:tgtEl>
                                        <p:attrNameLst>
                                          <p:attrName>style.visibility</p:attrName>
                                        </p:attrNameLst>
                                      </p:cBhvr>
                                      <p:to>
                                        <p:strVal val="visible"/>
                                      </p:to>
                                    </p:set>
                                    <p:anim calcmode="lin" valueType="num">
                                      <p:cBhvr>
                                        <p:cTn id="70" dur="300" fill="hold"/>
                                        <p:tgtEl>
                                          <p:spTgt spid="162"/>
                                        </p:tgtEl>
                                        <p:attrNameLst>
                                          <p:attrName>ppt_w</p:attrName>
                                        </p:attrNameLst>
                                      </p:cBhvr>
                                      <p:tavLst>
                                        <p:tav tm="0">
                                          <p:val>
                                            <p:fltVal val="0"/>
                                          </p:val>
                                        </p:tav>
                                        <p:tav tm="100000">
                                          <p:val>
                                            <p:strVal val="#ppt_w"/>
                                          </p:val>
                                        </p:tav>
                                      </p:tavLst>
                                    </p:anim>
                                    <p:anim calcmode="lin" valueType="num">
                                      <p:cBhvr>
                                        <p:cTn id="71" dur="300" fill="hold"/>
                                        <p:tgtEl>
                                          <p:spTgt spid="162"/>
                                        </p:tgtEl>
                                        <p:attrNameLst>
                                          <p:attrName>ppt_h</p:attrName>
                                        </p:attrNameLst>
                                      </p:cBhvr>
                                      <p:tavLst>
                                        <p:tav tm="0">
                                          <p:val>
                                            <p:fltVal val="0"/>
                                          </p:val>
                                        </p:tav>
                                        <p:tav tm="100000">
                                          <p:val>
                                            <p:strVal val="#ppt_h"/>
                                          </p:val>
                                        </p:tav>
                                      </p:tavLst>
                                    </p:anim>
                                    <p:animEffect transition="in" filter="fade">
                                      <p:cBhvr>
                                        <p:cTn id="72" dur="300"/>
                                        <p:tgtEl>
                                          <p:spTgt spid="16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childTnLst>
                                </p:cTn>
                              </p:par>
                              <p:par>
                                <p:cTn id="78" presetID="10" presetClass="exit" presetSubtype="0" fill="hold" grpId="1" nodeType="withEffect">
                                  <p:stCondLst>
                                    <p:cond delay="0"/>
                                  </p:stCondLst>
                                  <p:childTnLst>
                                    <p:animEffect transition="out" filter="fade">
                                      <p:cBhvr>
                                        <p:cTn id="79" dur="500"/>
                                        <p:tgtEl>
                                          <p:spTgt spid="162"/>
                                        </p:tgtEl>
                                      </p:cBhvr>
                                    </p:animEffect>
                                    <p:set>
                                      <p:cBhvr>
                                        <p:cTn id="80" dur="1" fill="hold">
                                          <p:stCondLst>
                                            <p:cond delay="499"/>
                                          </p:stCondLst>
                                        </p:cTn>
                                        <p:tgtEl>
                                          <p:spTgt spid="16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61"/>
                                        </p:tgtEl>
                                      </p:cBhvr>
                                    </p:animEffect>
                                    <p:set>
                                      <p:cBhvr>
                                        <p:cTn id="89" dur="1" fill="hold">
                                          <p:stCondLst>
                                            <p:cond delay="499"/>
                                          </p:stCondLst>
                                        </p:cTn>
                                        <p:tgtEl>
                                          <p:spTgt spid="16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146"/>
                                        </p:tgtEl>
                                      </p:cBhvr>
                                    </p:animEffect>
                                    <p:set>
                                      <p:cBhvr>
                                        <p:cTn id="95" dur="1" fill="hold">
                                          <p:stCondLst>
                                            <p:cond delay="999"/>
                                          </p:stCondLst>
                                        </p:cTn>
                                        <p:tgtEl>
                                          <p:spTgt spid="146"/>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148"/>
                                        </p:tgtEl>
                                      </p:cBhvr>
                                    </p:animEffect>
                                    <p:set>
                                      <p:cBhvr>
                                        <p:cTn id="98" dur="1" fill="hold">
                                          <p:stCondLst>
                                            <p:cond delay="999"/>
                                          </p:stCondLst>
                                        </p:cTn>
                                        <p:tgtEl>
                                          <p:spTgt spid="148"/>
                                        </p:tgtEl>
                                        <p:attrNameLst>
                                          <p:attrName>style.visibility</p:attrName>
                                        </p:attrNameLst>
                                      </p:cBhvr>
                                      <p:to>
                                        <p:strVal val="hidden"/>
                                      </p:to>
                                    </p:set>
                                  </p:childTnLst>
                                </p:cTn>
                              </p:par>
                            </p:childTnLst>
                          </p:cTn>
                        </p:par>
                        <p:par>
                          <p:cTn id="99" fill="hold">
                            <p:stCondLst>
                              <p:cond delay="1000"/>
                            </p:stCondLst>
                            <p:childTnLst>
                              <p:par>
                                <p:cTn id="100" presetID="53" presetClass="entr" presetSubtype="16" fill="hold" nodeType="afterEffect">
                                  <p:stCondLst>
                                    <p:cond delay="0"/>
                                  </p:stCondLst>
                                  <p:childTnLst>
                                    <p:set>
                                      <p:cBhvr>
                                        <p:cTn id="101" dur="1" fill="hold">
                                          <p:stCondLst>
                                            <p:cond delay="0"/>
                                          </p:stCondLst>
                                        </p:cTn>
                                        <p:tgtEl>
                                          <p:spTgt spid="163"/>
                                        </p:tgtEl>
                                        <p:attrNameLst>
                                          <p:attrName>style.visibility</p:attrName>
                                        </p:attrNameLst>
                                      </p:cBhvr>
                                      <p:to>
                                        <p:strVal val="visible"/>
                                      </p:to>
                                    </p:set>
                                    <p:anim calcmode="lin" valueType="num">
                                      <p:cBhvr>
                                        <p:cTn id="102" dur="500" fill="hold"/>
                                        <p:tgtEl>
                                          <p:spTgt spid="163"/>
                                        </p:tgtEl>
                                        <p:attrNameLst>
                                          <p:attrName>ppt_w</p:attrName>
                                        </p:attrNameLst>
                                      </p:cBhvr>
                                      <p:tavLst>
                                        <p:tav tm="0">
                                          <p:val>
                                            <p:fltVal val="0"/>
                                          </p:val>
                                        </p:tav>
                                        <p:tav tm="100000">
                                          <p:val>
                                            <p:strVal val="#ppt_w"/>
                                          </p:val>
                                        </p:tav>
                                      </p:tavLst>
                                    </p:anim>
                                    <p:anim calcmode="lin" valueType="num">
                                      <p:cBhvr>
                                        <p:cTn id="103" dur="500" fill="hold"/>
                                        <p:tgtEl>
                                          <p:spTgt spid="163"/>
                                        </p:tgtEl>
                                        <p:attrNameLst>
                                          <p:attrName>ppt_h</p:attrName>
                                        </p:attrNameLst>
                                      </p:cBhvr>
                                      <p:tavLst>
                                        <p:tav tm="0">
                                          <p:val>
                                            <p:fltVal val="0"/>
                                          </p:val>
                                        </p:tav>
                                        <p:tav tm="100000">
                                          <p:val>
                                            <p:strVal val="#ppt_h"/>
                                          </p:val>
                                        </p:tav>
                                      </p:tavLst>
                                    </p:anim>
                                    <p:animEffect transition="in" filter="fade">
                                      <p:cBhvr>
                                        <p:cTn id="104" dur="500"/>
                                        <p:tgtEl>
                                          <p:spTgt spid="163"/>
                                        </p:tgtEl>
                                      </p:cBhvr>
                                    </p:animEffect>
                                  </p:childTnLst>
                                </p:cTn>
                              </p:par>
                            </p:childTnLst>
                          </p:cTn>
                        </p:par>
                        <p:par>
                          <p:cTn id="105" fill="hold">
                            <p:stCondLst>
                              <p:cond delay="1500"/>
                            </p:stCondLst>
                            <p:childTnLst>
                              <p:par>
                                <p:cTn id="106" presetID="50" presetClass="path" presetSubtype="0" accel="50000" decel="50000" fill="hold" nodeType="afterEffect">
                                  <p:stCondLst>
                                    <p:cond delay="0"/>
                                  </p:stCondLst>
                                  <p:childTnLst>
                                    <p:animMotion origin="layout" path="M -2.22222E-6 1.48148E-6 L -2.22222E-6 -0.06528 C -2.22222E-6 -0.09468 -0.08698 -0.13009 -0.15712 -0.13009 L -0.31389 -0.13009 " pathEditMode="relative" rAng="5400000" ptsTypes="FfFF">
                                      <p:cBhvr>
                                        <p:cTn id="107" dur="2000" fill="hold"/>
                                        <p:tgtEl>
                                          <p:spTgt spid="163"/>
                                        </p:tgtEl>
                                        <p:attrNameLst>
                                          <p:attrName>ppt_x</p:attrName>
                                          <p:attrName>ppt_y</p:attrName>
                                        </p:attrNameLst>
                                      </p:cBhvr>
                                      <p:rCtr x="-15694" y="-6505"/>
                                    </p:animMotion>
                                  </p:childTnLst>
                                </p:cTn>
                              </p:par>
                            </p:childTnLst>
                          </p:cTn>
                        </p:par>
                        <p:par>
                          <p:cTn id="108" fill="hold">
                            <p:stCondLst>
                              <p:cond delay="3500"/>
                            </p:stCondLst>
                            <p:childTnLst>
                              <p:par>
                                <p:cTn id="109" presetID="53" presetClass="exit" presetSubtype="32" fill="hold" nodeType="afterEffect">
                                  <p:stCondLst>
                                    <p:cond delay="0"/>
                                  </p:stCondLst>
                                  <p:childTnLst>
                                    <p:anim calcmode="lin" valueType="num">
                                      <p:cBhvr>
                                        <p:cTn id="110" dur="500"/>
                                        <p:tgtEl>
                                          <p:spTgt spid="163"/>
                                        </p:tgtEl>
                                        <p:attrNameLst>
                                          <p:attrName>ppt_w</p:attrName>
                                        </p:attrNameLst>
                                      </p:cBhvr>
                                      <p:tavLst>
                                        <p:tav tm="0">
                                          <p:val>
                                            <p:strVal val="ppt_w"/>
                                          </p:val>
                                        </p:tav>
                                        <p:tav tm="100000">
                                          <p:val>
                                            <p:fltVal val="0"/>
                                          </p:val>
                                        </p:tav>
                                      </p:tavLst>
                                    </p:anim>
                                    <p:anim calcmode="lin" valueType="num">
                                      <p:cBhvr>
                                        <p:cTn id="111" dur="500"/>
                                        <p:tgtEl>
                                          <p:spTgt spid="163"/>
                                        </p:tgtEl>
                                        <p:attrNameLst>
                                          <p:attrName>ppt_h</p:attrName>
                                        </p:attrNameLst>
                                      </p:cBhvr>
                                      <p:tavLst>
                                        <p:tav tm="0">
                                          <p:val>
                                            <p:strVal val="ppt_h"/>
                                          </p:val>
                                        </p:tav>
                                        <p:tav tm="100000">
                                          <p:val>
                                            <p:fltVal val="0"/>
                                          </p:val>
                                        </p:tav>
                                      </p:tavLst>
                                    </p:anim>
                                    <p:animEffect transition="out" filter="fade">
                                      <p:cBhvr>
                                        <p:cTn id="112" dur="500"/>
                                        <p:tgtEl>
                                          <p:spTgt spid="163"/>
                                        </p:tgtEl>
                                      </p:cBhvr>
                                    </p:animEffect>
                                    <p:set>
                                      <p:cBhvr>
                                        <p:cTn id="113" dur="1" fill="hold">
                                          <p:stCondLst>
                                            <p:cond delay="499"/>
                                          </p:stCondLst>
                                        </p:cTn>
                                        <p:tgtEl>
                                          <p:spTgt spid="163"/>
                                        </p:tgtEl>
                                        <p:attrNameLst>
                                          <p:attrName>style.visibility</p:attrName>
                                        </p:attrNameLst>
                                      </p:cBhvr>
                                      <p:to>
                                        <p:strVal val="hidden"/>
                                      </p:to>
                                    </p:set>
                                  </p:childTnLst>
                                </p:cTn>
                              </p:par>
                              <p:par>
                                <p:cTn id="114" presetID="53" presetClass="entr" presetSubtype="16" fill="hold" nodeType="withEffect">
                                  <p:stCondLst>
                                    <p:cond delay="0"/>
                                  </p:stCondLst>
                                  <p:childTnLst>
                                    <p:set>
                                      <p:cBhvr>
                                        <p:cTn id="115" dur="1" fill="hold">
                                          <p:stCondLst>
                                            <p:cond delay="0"/>
                                          </p:stCondLst>
                                        </p:cTn>
                                        <p:tgtEl>
                                          <p:spTgt spid="164"/>
                                        </p:tgtEl>
                                        <p:attrNameLst>
                                          <p:attrName>style.visibility</p:attrName>
                                        </p:attrNameLst>
                                      </p:cBhvr>
                                      <p:to>
                                        <p:strVal val="visible"/>
                                      </p:to>
                                    </p:set>
                                    <p:anim calcmode="lin" valueType="num">
                                      <p:cBhvr>
                                        <p:cTn id="116" dur="500" fill="hold"/>
                                        <p:tgtEl>
                                          <p:spTgt spid="164"/>
                                        </p:tgtEl>
                                        <p:attrNameLst>
                                          <p:attrName>ppt_w</p:attrName>
                                        </p:attrNameLst>
                                      </p:cBhvr>
                                      <p:tavLst>
                                        <p:tav tm="0">
                                          <p:val>
                                            <p:fltVal val="0"/>
                                          </p:val>
                                        </p:tav>
                                        <p:tav tm="100000">
                                          <p:val>
                                            <p:strVal val="#ppt_w"/>
                                          </p:val>
                                        </p:tav>
                                      </p:tavLst>
                                    </p:anim>
                                    <p:anim calcmode="lin" valueType="num">
                                      <p:cBhvr>
                                        <p:cTn id="117" dur="500" fill="hold"/>
                                        <p:tgtEl>
                                          <p:spTgt spid="164"/>
                                        </p:tgtEl>
                                        <p:attrNameLst>
                                          <p:attrName>ppt_h</p:attrName>
                                        </p:attrNameLst>
                                      </p:cBhvr>
                                      <p:tavLst>
                                        <p:tav tm="0">
                                          <p:val>
                                            <p:fltVal val="0"/>
                                          </p:val>
                                        </p:tav>
                                        <p:tav tm="100000">
                                          <p:val>
                                            <p:strVal val="#ppt_h"/>
                                          </p:val>
                                        </p:tav>
                                      </p:tavLst>
                                    </p:anim>
                                    <p:animEffect transition="in" filter="fade">
                                      <p:cBhvr>
                                        <p:cTn id="118" dur="500"/>
                                        <p:tgtEl>
                                          <p:spTgt spid="164"/>
                                        </p:tgtEl>
                                      </p:cBhvr>
                                    </p:animEffect>
                                  </p:childTnLst>
                                </p:cTn>
                              </p:par>
                            </p:childTnLst>
                          </p:cTn>
                        </p:par>
                        <p:par>
                          <p:cTn id="119" fill="hold">
                            <p:stCondLst>
                              <p:cond delay="4000"/>
                            </p:stCondLst>
                            <p:childTnLst>
                              <p:par>
                                <p:cTn id="120" presetID="42" presetClass="path" presetSubtype="0" accel="50000" decel="50000" fill="hold" nodeType="afterEffect">
                                  <p:stCondLst>
                                    <p:cond delay="0"/>
                                  </p:stCondLst>
                                  <p:childTnLst>
                                    <p:animMotion origin="layout" path="M 5.55556E-7 -3.7037E-6 L -0.00104 -0.12338 " pathEditMode="relative" rAng="0" ptsTypes="AA">
                                      <p:cBhvr>
                                        <p:cTn id="121" dur="2000" fill="hold"/>
                                        <p:tgtEl>
                                          <p:spTgt spid="164"/>
                                        </p:tgtEl>
                                        <p:attrNameLst>
                                          <p:attrName>ppt_x</p:attrName>
                                          <p:attrName>ppt_y</p:attrName>
                                        </p:attrNameLst>
                                      </p:cBhvr>
                                      <p:rCtr x="-52" y="-6181"/>
                                    </p:animMotion>
                                  </p:childTnLst>
                                </p:cTn>
                              </p:par>
                            </p:childTnLst>
                          </p:cTn>
                        </p:par>
                        <p:par>
                          <p:cTn id="122" fill="hold">
                            <p:stCondLst>
                              <p:cond delay="6000"/>
                            </p:stCondLst>
                            <p:childTnLst>
                              <p:par>
                                <p:cTn id="123" presetID="53" presetClass="exit" presetSubtype="32" fill="hold" nodeType="afterEffect">
                                  <p:stCondLst>
                                    <p:cond delay="0"/>
                                  </p:stCondLst>
                                  <p:childTnLst>
                                    <p:anim calcmode="lin" valueType="num">
                                      <p:cBhvr>
                                        <p:cTn id="124" dur="500"/>
                                        <p:tgtEl>
                                          <p:spTgt spid="164"/>
                                        </p:tgtEl>
                                        <p:attrNameLst>
                                          <p:attrName>ppt_w</p:attrName>
                                        </p:attrNameLst>
                                      </p:cBhvr>
                                      <p:tavLst>
                                        <p:tav tm="0">
                                          <p:val>
                                            <p:strVal val="ppt_w"/>
                                          </p:val>
                                        </p:tav>
                                        <p:tav tm="100000">
                                          <p:val>
                                            <p:fltVal val="0"/>
                                          </p:val>
                                        </p:tav>
                                      </p:tavLst>
                                    </p:anim>
                                    <p:anim calcmode="lin" valueType="num">
                                      <p:cBhvr>
                                        <p:cTn id="125" dur="500"/>
                                        <p:tgtEl>
                                          <p:spTgt spid="164"/>
                                        </p:tgtEl>
                                        <p:attrNameLst>
                                          <p:attrName>ppt_h</p:attrName>
                                        </p:attrNameLst>
                                      </p:cBhvr>
                                      <p:tavLst>
                                        <p:tav tm="0">
                                          <p:val>
                                            <p:strVal val="ppt_h"/>
                                          </p:val>
                                        </p:tav>
                                        <p:tav tm="100000">
                                          <p:val>
                                            <p:fltVal val="0"/>
                                          </p:val>
                                        </p:tav>
                                      </p:tavLst>
                                    </p:anim>
                                    <p:animEffect transition="out" filter="fade">
                                      <p:cBhvr>
                                        <p:cTn id="126" dur="500"/>
                                        <p:tgtEl>
                                          <p:spTgt spid="164"/>
                                        </p:tgtEl>
                                      </p:cBhvr>
                                    </p:animEffect>
                                    <p:set>
                                      <p:cBhvr>
                                        <p:cTn id="127" dur="1" fill="hold">
                                          <p:stCondLst>
                                            <p:cond delay="499"/>
                                          </p:stCondLst>
                                        </p:cTn>
                                        <p:tgtEl>
                                          <p:spTgt spid="164"/>
                                        </p:tgtEl>
                                        <p:attrNameLst>
                                          <p:attrName>style.visibility</p:attrName>
                                        </p:attrNameLst>
                                      </p:cBhvr>
                                      <p:to>
                                        <p:strVal val="hidden"/>
                                      </p:to>
                                    </p:set>
                                  </p:childTnLst>
                                </p:cTn>
                              </p:par>
                              <p:par>
                                <p:cTn id="128" presetID="53" presetClass="entr" presetSubtype="16" fill="hold" nodeType="withEffect">
                                  <p:stCondLst>
                                    <p:cond delay="0"/>
                                  </p:stCondLst>
                                  <p:childTnLst>
                                    <p:set>
                                      <p:cBhvr>
                                        <p:cTn id="129" dur="1" fill="hold">
                                          <p:stCondLst>
                                            <p:cond delay="0"/>
                                          </p:stCondLst>
                                        </p:cTn>
                                        <p:tgtEl>
                                          <p:spTgt spid="165"/>
                                        </p:tgtEl>
                                        <p:attrNameLst>
                                          <p:attrName>style.visibility</p:attrName>
                                        </p:attrNameLst>
                                      </p:cBhvr>
                                      <p:to>
                                        <p:strVal val="visible"/>
                                      </p:to>
                                    </p:set>
                                    <p:anim calcmode="lin" valueType="num">
                                      <p:cBhvr>
                                        <p:cTn id="130" dur="500" fill="hold"/>
                                        <p:tgtEl>
                                          <p:spTgt spid="165"/>
                                        </p:tgtEl>
                                        <p:attrNameLst>
                                          <p:attrName>ppt_w</p:attrName>
                                        </p:attrNameLst>
                                      </p:cBhvr>
                                      <p:tavLst>
                                        <p:tav tm="0">
                                          <p:val>
                                            <p:fltVal val="0"/>
                                          </p:val>
                                        </p:tav>
                                        <p:tav tm="100000">
                                          <p:val>
                                            <p:strVal val="#ppt_w"/>
                                          </p:val>
                                        </p:tav>
                                      </p:tavLst>
                                    </p:anim>
                                    <p:anim calcmode="lin" valueType="num">
                                      <p:cBhvr>
                                        <p:cTn id="131" dur="500" fill="hold"/>
                                        <p:tgtEl>
                                          <p:spTgt spid="165"/>
                                        </p:tgtEl>
                                        <p:attrNameLst>
                                          <p:attrName>ppt_h</p:attrName>
                                        </p:attrNameLst>
                                      </p:cBhvr>
                                      <p:tavLst>
                                        <p:tav tm="0">
                                          <p:val>
                                            <p:fltVal val="0"/>
                                          </p:val>
                                        </p:tav>
                                        <p:tav tm="100000">
                                          <p:val>
                                            <p:strVal val="#ppt_h"/>
                                          </p:val>
                                        </p:tav>
                                      </p:tavLst>
                                    </p:anim>
                                    <p:animEffect transition="in" filter="fade">
                                      <p:cBhvr>
                                        <p:cTn id="132" dur="500"/>
                                        <p:tgtEl>
                                          <p:spTgt spid="165"/>
                                        </p:tgtEl>
                                      </p:cBhvr>
                                    </p:animEffect>
                                  </p:childTnLst>
                                </p:cTn>
                              </p:par>
                            </p:childTnLst>
                          </p:cTn>
                        </p:par>
                        <p:par>
                          <p:cTn id="133" fill="hold">
                            <p:stCondLst>
                              <p:cond delay="6500"/>
                            </p:stCondLst>
                            <p:childTnLst>
                              <p:par>
                                <p:cTn id="134" presetID="42" presetClass="path" presetSubtype="0" accel="50000" decel="50000" fill="hold" nodeType="afterEffect">
                                  <p:stCondLst>
                                    <p:cond delay="0"/>
                                  </p:stCondLst>
                                  <p:childTnLst>
                                    <p:animMotion origin="layout" path="M -0.00208 -8.39695E-7 L -0.00208 -0.20194 " pathEditMode="relative" rAng="0" ptsTypes="AA">
                                      <p:cBhvr>
                                        <p:cTn id="135" dur="2000" fill="hold"/>
                                        <p:tgtEl>
                                          <p:spTgt spid="165"/>
                                        </p:tgtEl>
                                        <p:attrNameLst>
                                          <p:attrName>ppt_x</p:attrName>
                                          <p:attrName>ppt_y</p:attrName>
                                        </p:attrNameLst>
                                      </p:cBhvr>
                                      <p:rCtr x="0" y="-101"/>
                                    </p:animMotion>
                                  </p:childTnLst>
                                </p:cTn>
                              </p:par>
                            </p:childTnLst>
                          </p:cTn>
                        </p:par>
                        <p:par>
                          <p:cTn id="136" fill="hold">
                            <p:stCondLst>
                              <p:cond delay="8500"/>
                            </p:stCondLst>
                            <p:childTnLst>
                              <p:par>
                                <p:cTn id="137" presetID="53" presetClass="exit" presetSubtype="32" fill="hold" nodeType="afterEffect">
                                  <p:stCondLst>
                                    <p:cond delay="0"/>
                                  </p:stCondLst>
                                  <p:childTnLst>
                                    <p:anim calcmode="lin" valueType="num">
                                      <p:cBhvr>
                                        <p:cTn id="138" dur="500"/>
                                        <p:tgtEl>
                                          <p:spTgt spid="165"/>
                                        </p:tgtEl>
                                        <p:attrNameLst>
                                          <p:attrName>ppt_w</p:attrName>
                                        </p:attrNameLst>
                                      </p:cBhvr>
                                      <p:tavLst>
                                        <p:tav tm="0">
                                          <p:val>
                                            <p:strVal val="ppt_w"/>
                                          </p:val>
                                        </p:tav>
                                        <p:tav tm="100000">
                                          <p:val>
                                            <p:fltVal val="0"/>
                                          </p:val>
                                        </p:tav>
                                      </p:tavLst>
                                    </p:anim>
                                    <p:anim calcmode="lin" valueType="num">
                                      <p:cBhvr>
                                        <p:cTn id="139" dur="500"/>
                                        <p:tgtEl>
                                          <p:spTgt spid="165"/>
                                        </p:tgtEl>
                                        <p:attrNameLst>
                                          <p:attrName>ppt_h</p:attrName>
                                        </p:attrNameLst>
                                      </p:cBhvr>
                                      <p:tavLst>
                                        <p:tav tm="0">
                                          <p:val>
                                            <p:strVal val="ppt_h"/>
                                          </p:val>
                                        </p:tav>
                                        <p:tav tm="100000">
                                          <p:val>
                                            <p:fltVal val="0"/>
                                          </p:val>
                                        </p:tav>
                                      </p:tavLst>
                                    </p:anim>
                                    <p:animEffect transition="out" filter="fade">
                                      <p:cBhvr>
                                        <p:cTn id="140" dur="500"/>
                                        <p:tgtEl>
                                          <p:spTgt spid="165"/>
                                        </p:tgtEl>
                                      </p:cBhvr>
                                    </p:animEffect>
                                    <p:set>
                                      <p:cBhvr>
                                        <p:cTn id="141" dur="1" fill="hold">
                                          <p:stCondLst>
                                            <p:cond delay="499"/>
                                          </p:stCondLst>
                                        </p:cTn>
                                        <p:tgtEl>
                                          <p:spTgt spid="165"/>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childTnLst>
                                </p:cTn>
                              </p:par>
                              <p:par>
                                <p:cTn id="147" presetID="10" presetClass="exit" presetSubtype="0" fill="hold" nodeType="withEffect">
                                  <p:stCondLst>
                                    <p:cond delay="0"/>
                                  </p:stCondLst>
                                  <p:childTnLst>
                                    <p:animEffect transition="out" filter="fade">
                                      <p:cBhvr>
                                        <p:cTn id="148" dur="500"/>
                                        <p:tgtEl>
                                          <p:spTgt spid="11"/>
                                        </p:tgtEl>
                                      </p:cBhvr>
                                    </p:animEffect>
                                    <p:set>
                                      <p:cBhvr>
                                        <p:cTn id="149" dur="1" fill="hold">
                                          <p:stCondLst>
                                            <p:cond delay="499"/>
                                          </p:stCondLst>
                                        </p:cTn>
                                        <p:tgtEl>
                                          <p:spTgt spid="11"/>
                                        </p:tgtEl>
                                        <p:attrNameLst>
                                          <p:attrName>style.visibility</p:attrName>
                                        </p:attrNameLst>
                                      </p:cBhvr>
                                      <p:to>
                                        <p:strVal val="hidden"/>
                                      </p:to>
                                    </p:set>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195"/>
                                        </p:tgtEl>
                                        <p:attrNameLst>
                                          <p:attrName>style.visibility</p:attrName>
                                        </p:attrNameLst>
                                      </p:cBhvr>
                                      <p:to>
                                        <p:strVal val="visible"/>
                                      </p:to>
                                    </p:set>
                                    <p:animEffect transition="in" filter="wipe(left)">
                                      <p:cBhvr>
                                        <p:cTn id="153" dur="1000"/>
                                        <p:tgtEl>
                                          <p:spTgt spid="195"/>
                                        </p:tgtEl>
                                      </p:cBhvr>
                                    </p:animEffect>
                                  </p:childTnLst>
                                </p:cTn>
                              </p:par>
                            </p:childTnLst>
                          </p:cTn>
                        </p:par>
                        <p:par>
                          <p:cTn id="154" fill="hold">
                            <p:stCondLst>
                              <p:cond delay="2000"/>
                            </p:stCondLst>
                            <p:childTnLst>
                              <p:par>
                                <p:cTn id="155" presetID="16" presetClass="entr" presetSubtype="37" fill="hold" nodeType="afterEffect">
                                  <p:stCondLst>
                                    <p:cond delay="0"/>
                                  </p:stCondLst>
                                  <p:childTnLst>
                                    <p:set>
                                      <p:cBhvr>
                                        <p:cTn id="156" dur="1" fill="hold">
                                          <p:stCondLst>
                                            <p:cond delay="0"/>
                                          </p:stCondLst>
                                        </p:cTn>
                                        <p:tgtEl>
                                          <p:spTgt spid="197"/>
                                        </p:tgtEl>
                                        <p:attrNameLst>
                                          <p:attrName>style.visibility</p:attrName>
                                        </p:attrNameLst>
                                      </p:cBhvr>
                                      <p:to>
                                        <p:strVal val="visible"/>
                                      </p:to>
                                    </p:set>
                                    <p:animEffect transition="in" filter="barn(outVertical)">
                                      <p:cBhvr>
                                        <p:cTn id="157" dur="500"/>
                                        <p:tgtEl>
                                          <p:spTgt spid="197"/>
                                        </p:tgtEl>
                                      </p:cBhvr>
                                    </p:animEffect>
                                  </p:childTnLst>
                                </p:cTn>
                              </p:par>
                            </p:childTnLst>
                          </p:cTn>
                        </p:par>
                        <p:par>
                          <p:cTn id="158" fill="hold">
                            <p:stCondLst>
                              <p:cond delay="2500"/>
                            </p:stCondLst>
                            <p:childTnLst>
                              <p:par>
                                <p:cTn id="159" presetID="22" presetClass="entr" presetSubtype="8" fill="hold" nodeType="after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wipe(left)">
                                      <p:cBhvr>
                                        <p:cTn id="161" dur="500"/>
                                        <p:tgtEl>
                                          <p:spTgt spid="6"/>
                                        </p:tgtEl>
                                      </p:cBhvr>
                                    </p:animEffect>
                                  </p:childTnLst>
                                </p:cTn>
                              </p:par>
                            </p:childTnLst>
                          </p:cTn>
                        </p:par>
                        <p:par>
                          <p:cTn id="162" fill="hold">
                            <p:stCondLst>
                              <p:cond delay="3000"/>
                            </p:stCondLst>
                            <p:childTnLst>
                              <p:par>
                                <p:cTn id="163" presetID="53" presetClass="entr" presetSubtype="0" fill="hold" grpId="0" nodeType="afterEffect">
                                  <p:stCondLst>
                                    <p:cond delay="0"/>
                                  </p:stCondLst>
                                  <p:childTnLst>
                                    <p:set>
                                      <p:cBhvr>
                                        <p:cTn id="164" dur="1" fill="hold">
                                          <p:stCondLst>
                                            <p:cond delay="0"/>
                                          </p:stCondLst>
                                        </p:cTn>
                                        <p:tgtEl>
                                          <p:spTgt spid="180"/>
                                        </p:tgtEl>
                                        <p:attrNameLst>
                                          <p:attrName>style.visibility</p:attrName>
                                        </p:attrNameLst>
                                      </p:cBhvr>
                                      <p:to>
                                        <p:strVal val="visible"/>
                                      </p:to>
                                    </p:set>
                                    <p:anim calcmode="lin" valueType="num">
                                      <p:cBhvr>
                                        <p:cTn id="165" dur="300" fill="hold"/>
                                        <p:tgtEl>
                                          <p:spTgt spid="180"/>
                                        </p:tgtEl>
                                        <p:attrNameLst>
                                          <p:attrName>ppt_w</p:attrName>
                                        </p:attrNameLst>
                                      </p:cBhvr>
                                      <p:tavLst>
                                        <p:tav tm="0">
                                          <p:val>
                                            <p:fltVal val="0"/>
                                          </p:val>
                                        </p:tav>
                                        <p:tav tm="100000">
                                          <p:val>
                                            <p:strVal val="#ppt_w"/>
                                          </p:val>
                                        </p:tav>
                                      </p:tavLst>
                                    </p:anim>
                                    <p:anim calcmode="lin" valueType="num">
                                      <p:cBhvr>
                                        <p:cTn id="166" dur="300" fill="hold"/>
                                        <p:tgtEl>
                                          <p:spTgt spid="180"/>
                                        </p:tgtEl>
                                        <p:attrNameLst>
                                          <p:attrName>ppt_h</p:attrName>
                                        </p:attrNameLst>
                                      </p:cBhvr>
                                      <p:tavLst>
                                        <p:tav tm="0">
                                          <p:val>
                                            <p:fltVal val="0"/>
                                          </p:val>
                                        </p:tav>
                                        <p:tav tm="100000">
                                          <p:val>
                                            <p:strVal val="#ppt_h"/>
                                          </p:val>
                                        </p:tav>
                                      </p:tavLst>
                                    </p:anim>
                                    <p:animEffect transition="in" filter="fade">
                                      <p:cBhvr>
                                        <p:cTn id="167" dur="300"/>
                                        <p:tgtEl>
                                          <p:spTgt spid="180"/>
                                        </p:tgtEl>
                                      </p:cBhvr>
                                    </p:animEffect>
                                  </p:childTnLst>
                                </p:cTn>
                              </p:par>
                            </p:childTnLst>
                          </p:cTn>
                        </p:par>
                        <p:par>
                          <p:cTn id="168" fill="hold">
                            <p:stCondLst>
                              <p:cond delay="3300"/>
                            </p:stCondLst>
                            <p:childTnLst>
                              <p:par>
                                <p:cTn id="169" presetID="53" presetClass="entr" presetSubtype="0" fill="hold" grpId="0" nodeType="afterEffect">
                                  <p:stCondLst>
                                    <p:cond delay="0"/>
                                  </p:stCondLst>
                                  <p:childTnLst>
                                    <p:set>
                                      <p:cBhvr>
                                        <p:cTn id="170" dur="1" fill="hold">
                                          <p:stCondLst>
                                            <p:cond delay="0"/>
                                          </p:stCondLst>
                                        </p:cTn>
                                        <p:tgtEl>
                                          <p:spTgt spid="183"/>
                                        </p:tgtEl>
                                        <p:attrNameLst>
                                          <p:attrName>style.visibility</p:attrName>
                                        </p:attrNameLst>
                                      </p:cBhvr>
                                      <p:to>
                                        <p:strVal val="visible"/>
                                      </p:to>
                                    </p:set>
                                    <p:anim calcmode="lin" valueType="num">
                                      <p:cBhvr>
                                        <p:cTn id="171" dur="300" fill="hold"/>
                                        <p:tgtEl>
                                          <p:spTgt spid="183"/>
                                        </p:tgtEl>
                                        <p:attrNameLst>
                                          <p:attrName>ppt_w</p:attrName>
                                        </p:attrNameLst>
                                      </p:cBhvr>
                                      <p:tavLst>
                                        <p:tav tm="0">
                                          <p:val>
                                            <p:fltVal val="0"/>
                                          </p:val>
                                        </p:tav>
                                        <p:tav tm="100000">
                                          <p:val>
                                            <p:strVal val="#ppt_w"/>
                                          </p:val>
                                        </p:tav>
                                      </p:tavLst>
                                    </p:anim>
                                    <p:anim calcmode="lin" valueType="num">
                                      <p:cBhvr>
                                        <p:cTn id="172" dur="300" fill="hold"/>
                                        <p:tgtEl>
                                          <p:spTgt spid="183"/>
                                        </p:tgtEl>
                                        <p:attrNameLst>
                                          <p:attrName>ppt_h</p:attrName>
                                        </p:attrNameLst>
                                      </p:cBhvr>
                                      <p:tavLst>
                                        <p:tav tm="0">
                                          <p:val>
                                            <p:fltVal val="0"/>
                                          </p:val>
                                        </p:tav>
                                        <p:tav tm="100000">
                                          <p:val>
                                            <p:strVal val="#ppt_h"/>
                                          </p:val>
                                        </p:tav>
                                      </p:tavLst>
                                    </p:anim>
                                    <p:animEffect transition="in" filter="fade">
                                      <p:cBhvr>
                                        <p:cTn id="173" dur="300"/>
                                        <p:tgtEl>
                                          <p:spTgt spid="183"/>
                                        </p:tgtEl>
                                      </p:cBhvr>
                                    </p:animEffect>
                                  </p:childTnLst>
                                </p:cTn>
                              </p:par>
                            </p:childTnLst>
                          </p:cTn>
                        </p:par>
                        <p:par>
                          <p:cTn id="174" fill="hold">
                            <p:stCondLst>
                              <p:cond delay="3600"/>
                            </p:stCondLst>
                            <p:childTnLst>
                              <p:par>
                                <p:cTn id="175" presetID="53" presetClass="entr" presetSubtype="0" fill="hold" grpId="0" nodeType="afterEffect">
                                  <p:stCondLst>
                                    <p:cond delay="0"/>
                                  </p:stCondLst>
                                  <p:childTnLst>
                                    <p:set>
                                      <p:cBhvr>
                                        <p:cTn id="176" dur="1" fill="hold">
                                          <p:stCondLst>
                                            <p:cond delay="0"/>
                                          </p:stCondLst>
                                        </p:cTn>
                                        <p:tgtEl>
                                          <p:spTgt spid="184"/>
                                        </p:tgtEl>
                                        <p:attrNameLst>
                                          <p:attrName>style.visibility</p:attrName>
                                        </p:attrNameLst>
                                      </p:cBhvr>
                                      <p:to>
                                        <p:strVal val="visible"/>
                                      </p:to>
                                    </p:set>
                                    <p:anim calcmode="lin" valueType="num">
                                      <p:cBhvr>
                                        <p:cTn id="177" dur="300" fill="hold"/>
                                        <p:tgtEl>
                                          <p:spTgt spid="184"/>
                                        </p:tgtEl>
                                        <p:attrNameLst>
                                          <p:attrName>ppt_w</p:attrName>
                                        </p:attrNameLst>
                                      </p:cBhvr>
                                      <p:tavLst>
                                        <p:tav tm="0">
                                          <p:val>
                                            <p:fltVal val="0"/>
                                          </p:val>
                                        </p:tav>
                                        <p:tav tm="100000">
                                          <p:val>
                                            <p:strVal val="#ppt_w"/>
                                          </p:val>
                                        </p:tav>
                                      </p:tavLst>
                                    </p:anim>
                                    <p:anim calcmode="lin" valueType="num">
                                      <p:cBhvr>
                                        <p:cTn id="178" dur="300" fill="hold"/>
                                        <p:tgtEl>
                                          <p:spTgt spid="184"/>
                                        </p:tgtEl>
                                        <p:attrNameLst>
                                          <p:attrName>ppt_h</p:attrName>
                                        </p:attrNameLst>
                                      </p:cBhvr>
                                      <p:tavLst>
                                        <p:tav tm="0">
                                          <p:val>
                                            <p:fltVal val="0"/>
                                          </p:val>
                                        </p:tav>
                                        <p:tav tm="100000">
                                          <p:val>
                                            <p:strVal val="#ppt_h"/>
                                          </p:val>
                                        </p:tav>
                                      </p:tavLst>
                                    </p:anim>
                                    <p:animEffect transition="in" filter="fade">
                                      <p:cBhvr>
                                        <p:cTn id="179" dur="300"/>
                                        <p:tgtEl>
                                          <p:spTgt spid="184"/>
                                        </p:tgtEl>
                                      </p:cBhvr>
                                    </p:animEffect>
                                  </p:childTnLst>
                                </p:cTn>
                              </p:par>
                            </p:childTnLst>
                          </p:cTn>
                        </p:par>
                        <p:par>
                          <p:cTn id="180" fill="hold">
                            <p:stCondLst>
                              <p:cond delay="3900"/>
                            </p:stCondLst>
                            <p:childTnLst>
                              <p:par>
                                <p:cTn id="181" presetID="53" presetClass="entr" presetSubtype="0" fill="hold" grpId="0" nodeType="afterEffect">
                                  <p:stCondLst>
                                    <p:cond delay="0"/>
                                  </p:stCondLst>
                                  <p:childTnLst>
                                    <p:set>
                                      <p:cBhvr>
                                        <p:cTn id="182" dur="1" fill="hold">
                                          <p:stCondLst>
                                            <p:cond delay="0"/>
                                          </p:stCondLst>
                                        </p:cTn>
                                        <p:tgtEl>
                                          <p:spTgt spid="186"/>
                                        </p:tgtEl>
                                        <p:attrNameLst>
                                          <p:attrName>style.visibility</p:attrName>
                                        </p:attrNameLst>
                                      </p:cBhvr>
                                      <p:to>
                                        <p:strVal val="visible"/>
                                      </p:to>
                                    </p:set>
                                    <p:anim calcmode="lin" valueType="num">
                                      <p:cBhvr>
                                        <p:cTn id="183" dur="300" fill="hold"/>
                                        <p:tgtEl>
                                          <p:spTgt spid="186"/>
                                        </p:tgtEl>
                                        <p:attrNameLst>
                                          <p:attrName>ppt_w</p:attrName>
                                        </p:attrNameLst>
                                      </p:cBhvr>
                                      <p:tavLst>
                                        <p:tav tm="0">
                                          <p:val>
                                            <p:fltVal val="0"/>
                                          </p:val>
                                        </p:tav>
                                        <p:tav tm="100000">
                                          <p:val>
                                            <p:strVal val="#ppt_w"/>
                                          </p:val>
                                        </p:tav>
                                      </p:tavLst>
                                    </p:anim>
                                    <p:anim calcmode="lin" valueType="num">
                                      <p:cBhvr>
                                        <p:cTn id="184" dur="300" fill="hold"/>
                                        <p:tgtEl>
                                          <p:spTgt spid="186"/>
                                        </p:tgtEl>
                                        <p:attrNameLst>
                                          <p:attrName>ppt_h</p:attrName>
                                        </p:attrNameLst>
                                      </p:cBhvr>
                                      <p:tavLst>
                                        <p:tav tm="0">
                                          <p:val>
                                            <p:fltVal val="0"/>
                                          </p:val>
                                        </p:tav>
                                        <p:tav tm="100000">
                                          <p:val>
                                            <p:strVal val="#ppt_h"/>
                                          </p:val>
                                        </p:tav>
                                      </p:tavLst>
                                    </p:anim>
                                    <p:animEffect transition="in" filter="fade">
                                      <p:cBhvr>
                                        <p:cTn id="185" dur="300"/>
                                        <p:tgtEl>
                                          <p:spTgt spid="186"/>
                                        </p:tgtEl>
                                      </p:cBhvr>
                                    </p:animEffect>
                                  </p:childTnLst>
                                </p:cTn>
                              </p:par>
                            </p:childTnLst>
                          </p:cTn>
                        </p:par>
                        <p:par>
                          <p:cTn id="186" fill="hold">
                            <p:stCondLst>
                              <p:cond delay="4200"/>
                            </p:stCondLst>
                            <p:childTnLst>
                              <p:par>
                                <p:cTn id="187" presetID="53" presetClass="entr" presetSubtype="0" fill="hold" grpId="0" nodeType="afterEffect">
                                  <p:stCondLst>
                                    <p:cond delay="0"/>
                                  </p:stCondLst>
                                  <p:childTnLst>
                                    <p:set>
                                      <p:cBhvr>
                                        <p:cTn id="188" dur="1" fill="hold">
                                          <p:stCondLst>
                                            <p:cond delay="0"/>
                                          </p:stCondLst>
                                        </p:cTn>
                                        <p:tgtEl>
                                          <p:spTgt spid="181"/>
                                        </p:tgtEl>
                                        <p:attrNameLst>
                                          <p:attrName>style.visibility</p:attrName>
                                        </p:attrNameLst>
                                      </p:cBhvr>
                                      <p:to>
                                        <p:strVal val="visible"/>
                                      </p:to>
                                    </p:set>
                                    <p:anim calcmode="lin" valueType="num">
                                      <p:cBhvr>
                                        <p:cTn id="189" dur="300" fill="hold"/>
                                        <p:tgtEl>
                                          <p:spTgt spid="181"/>
                                        </p:tgtEl>
                                        <p:attrNameLst>
                                          <p:attrName>ppt_w</p:attrName>
                                        </p:attrNameLst>
                                      </p:cBhvr>
                                      <p:tavLst>
                                        <p:tav tm="0">
                                          <p:val>
                                            <p:fltVal val="0"/>
                                          </p:val>
                                        </p:tav>
                                        <p:tav tm="100000">
                                          <p:val>
                                            <p:strVal val="#ppt_w"/>
                                          </p:val>
                                        </p:tav>
                                      </p:tavLst>
                                    </p:anim>
                                    <p:anim calcmode="lin" valueType="num">
                                      <p:cBhvr>
                                        <p:cTn id="190" dur="300" fill="hold"/>
                                        <p:tgtEl>
                                          <p:spTgt spid="181"/>
                                        </p:tgtEl>
                                        <p:attrNameLst>
                                          <p:attrName>ppt_h</p:attrName>
                                        </p:attrNameLst>
                                      </p:cBhvr>
                                      <p:tavLst>
                                        <p:tav tm="0">
                                          <p:val>
                                            <p:fltVal val="0"/>
                                          </p:val>
                                        </p:tav>
                                        <p:tav tm="100000">
                                          <p:val>
                                            <p:strVal val="#ppt_h"/>
                                          </p:val>
                                        </p:tav>
                                      </p:tavLst>
                                    </p:anim>
                                    <p:animEffect transition="in" filter="fade">
                                      <p:cBhvr>
                                        <p:cTn id="191" dur="300"/>
                                        <p:tgtEl>
                                          <p:spTgt spid="181"/>
                                        </p:tgtEl>
                                      </p:cBhvr>
                                    </p:animEffect>
                                  </p:childTnLst>
                                </p:cTn>
                              </p:par>
                            </p:childTnLst>
                          </p:cTn>
                        </p:par>
                        <p:par>
                          <p:cTn id="192" fill="hold">
                            <p:stCondLst>
                              <p:cond delay="4500"/>
                            </p:stCondLst>
                            <p:childTnLst>
                              <p:par>
                                <p:cTn id="193" presetID="53" presetClass="entr" presetSubtype="0" fill="hold" nodeType="afterEffect">
                                  <p:stCondLst>
                                    <p:cond delay="0"/>
                                  </p:stCondLst>
                                  <p:childTnLst>
                                    <p:set>
                                      <p:cBhvr>
                                        <p:cTn id="194" dur="1" fill="hold">
                                          <p:stCondLst>
                                            <p:cond delay="0"/>
                                          </p:stCondLst>
                                        </p:cTn>
                                        <p:tgtEl>
                                          <p:spTgt spid="185"/>
                                        </p:tgtEl>
                                        <p:attrNameLst>
                                          <p:attrName>style.visibility</p:attrName>
                                        </p:attrNameLst>
                                      </p:cBhvr>
                                      <p:to>
                                        <p:strVal val="visible"/>
                                      </p:to>
                                    </p:set>
                                    <p:anim calcmode="lin" valueType="num">
                                      <p:cBhvr>
                                        <p:cTn id="195" dur="300" fill="hold"/>
                                        <p:tgtEl>
                                          <p:spTgt spid="185"/>
                                        </p:tgtEl>
                                        <p:attrNameLst>
                                          <p:attrName>ppt_w</p:attrName>
                                        </p:attrNameLst>
                                      </p:cBhvr>
                                      <p:tavLst>
                                        <p:tav tm="0">
                                          <p:val>
                                            <p:fltVal val="0"/>
                                          </p:val>
                                        </p:tav>
                                        <p:tav tm="100000">
                                          <p:val>
                                            <p:strVal val="#ppt_w"/>
                                          </p:val>
                                        </p:tav>
                                      </p:tavLst>
                                    </p:anim>
                                    <p:anim calcmode="lin" valueType="num">
                                      <p:cBhvr>
                                        <p:cTn id="196" dur="300" fill="hold"/>
                                        <p:tgtEl>
                                          <p:spTgt spid="185"/>
                                        </p:tgtEl>
                                        <p:attrNameLst>
                                          <p:attrName>ppt_h</p:attrName>
                                        </p:attrNameLst>
                                      </p:cBhvr>
                                      <p:tavLst>
                                        <p:tav tm="0">
                                          <p:val>
                                            <p:fltVal val="0"/>
                                          </p:val>
                                        </p:tav>
                                        <p:tav tm="100000">
                                          <p:val>
                                            <p:strVal val="#ppt_h"/>
                                          </p:val>
                                        </p:tav>
                                      </p:tavLst>
                                    </p:anim>
                                    <p:animEffect transition="in" filter="fade">
                                      <p:cBhvr>
                                        <p:cTn id="197" dur="300"/>
                                        <p:tgtEl>
                                          <p:spTgt spid="185"/>
                                        </p:tgtEl>
                                      </p:cBhvr>
                                    </p:animEffect>
                                  </p:childTnLst>
                                </p:cTn>
                              </p:par>
                            </p:childTnLst>
                          </p:cTn>
                        </p:par>
                        <p:par>
                          <p:cTn id="198" fill="hold">
                            <p:stCondLst>
                              <p:cond delay="4800"/>
                            </p:stCondLst>
                            <p:childTnLst>
                              <p:par>
                                <p:cTn id="199" presetID="53" presetClass="entr" presetSubtype="0" fill="hold" nodeType="afterEffect">
                                  <p:stCondLst>
                                    <p:cond delay="0"/>
                                  </p:stCondLst>
                                  <p:childTnLst>
                                    <p:set>
                                      <p:cBhvr>
                                        <p:cTn id="200" dur="1" fill="hold">
                                          <p:stCondLst>
                                            <p:cond delay="0"/>
                                          </p:stCondLst>
                                        </p:cTn>
                                        <p:tgtEl>
                                          <p:spTgt spid="191"/>
                                        </p:tgtEl>
                                        <p:attrNameLst>
                                          <p:attrName>style.visibility</p:attrName>
                                        </p:attrNameLst>
                                      </p:cBhvr>
                                      <p:to>
                                        <p:strVal val="visible"/>
                                      </p:to>
                                    </p:set>
                                    <p:anim calcmode="lin" valueType="num">
                                      <p:cBhvr>
                                        <p:cTn id="201" dur="300" fill="hold"/>
                                        <p:tgtEl>
                                          <p:spTgt spid="191"/>
                                        </p:tgtEl>
                                        <p:attrNameLst>
                                          <p:attrName>ppt_w</p:attrName>
                                        </p:attrNameLst>
                                      </p:cBhvr>
                                      <p:tavLst>
                                        <p:tav tm="0">
                                          <p:val>
                                            <p:fltVal val="0"/>
                                          </p:val>
                                        </p:tav>
                                        <p:tav tm="100000">
                                          <p:val>
                                            <p:strVal val="#ppt_w"/>
                                          </p:val>
                                        </p:tav>
                                      </p:tavLst>
                                    </p:anim>
                                    <p:anim calcmode="lin" valueType="num">
                                      <p:cBhvr>
                                        <p:cTn id="202" dur="300" fill="hold"/>
                                        <p:tgtEl>
                                          <p:spTgt spid="191"/>
                                        </p:tgtEl>
                                        <p:attrNameLst>
                                          <p:attrName>ppt_h</p:attrName>
                                        </p:attrNameLst>
                                      </p:cBhvr>
                                      <p:tavLst>
                                        <p:tav tm="0">
                                          <p:val>
                                            <p:fltVal val="0"/>
                                          </p:val>
                                        </p:tav>
                                        <p:tav tm="100000">
                                          <p:val>
                                            <p:strVal val="#ppt_h"/>
                                          </p:val>
                                        </p:tav>
                                      </p:tavLst>
                                    </p:anim>
                                    <p:animEffect transition="in" filter="fade">
                                      <p:cBhvr>
                                        <p:cTn id="203" dur="300"/>
                                        <p:tgtEl>
                                          <p:spTgt spid="191"/>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9"/>
                                        </p:tgtEl>
                                        <p:attrNameLst>
                                          <p:attrName>style.visibility</p:attrName>
                                        </p:attrNameLst>
                                      </p:cBhvr>
                                      <p:to>
                                        <p:strVal val="visible"/>
                                      </p:to>
                                    </p:set>
                                    <p:animEffect transition="in" filter="fade">
                                      <p:cBhvr>
                                        <p:cTn id="208" dur="1000"/>
                                        <p:tgtEl>
                                          <p:spTgt spid="9"/>
                                        </p:tgtEl>
                                      </p:cBhvr>
                                    </p:animEffect>
                                  </p:childTnLst>
                                </p:cTn>
                              </p:par>
                              <p:par>
                                <p:cTn id="209" presetID="10" presetClass="exit" presetSubtype="0" fill="hold" nodeType="withEffect">
                                  <p:stCondLst>
                                    <p:cond delay="0"/>
                                  </p:stCondLst>
                                  <p:childTnLst>
                                    <p:animEffect transition="out" filter="fade">
                                      <p:cBhvr>
                                        <p:cTn id="210" dur="500"/>
                                        <p:tgtEl>
                                          <p:spTgt spid="10"/>
                                        </p:tgtEl>
                                      </p:cBhvr>
                                    </p:animEffect>
                                    <p:set>
                                      <p:cBhvr>
                                        <p:cTn id="211" dur="1" fill="hold">
                                          <p:stCondLst>
                                            <p:cond delay="499"/>
                                          </p:stCondLst>
                                        </p:cTn>
                                        <p:tgtEl>
                                          <p:spTgt spid="10"/>
                                        </p:tgtEl>
                                        <p:attrNameLst>
                                          <p:attrName>style.visibility</p:attrName>
                                        </p:attrNameLst>
                                      </p:cBhvr>
                                      <p:to>
                                        <p:strVal val="hidden"/>
                                      </p:to>
                                    </p:set>
                                  </p:childTnLst>
                                </p:cTn>
                              </p:par>
                            </p:childTnLst>
                          </p:cTn>
                        </p:par>
                        <p:par>
                          <p:cTn id="212" fill="hold">
                            <p:stCondLst>
                              <p:cond delay="1000"/>
                            </p:stCondLst>
                            <p:childTnLst>
                              <p:par>
                                <p:cTn id="213" presetID="53" presetClass="entr" presetSubtype="0" fill="hold" grpId="0" nodeType="afterEffect">
                                  <p:stCondLst>
                                    <p:cond delay="0"/>
                                  </p:stCondLst>
                                  <p:childTnLst>
                                    <p:set>
                                      <p:cBhvr>
                                        <p:cTn id="214" dur="1" fill="hold">
                                          <p:stCondLst>
                                            <p:cond delay="0"/>
                                          </p:stCondLst>
                                        </p:cTn>
                                        <p:tgtEl>
                                          <p:spTgt spid="182"/>
                                        </p:tgtEl>
                                        <p:attrNameLst>
                                          <p:attrName>style.visibility</p:attrName>
                                        </p:attrNameLst>
                                      </p:cBhvr>
                                      <p:to>
                                        <p:strVal val="visible"/>
                                      </p:to>
                                    </p:set>
                                    <p:anim calcmode="lin" valueType="num">
                                      <p:cBhvr>
                                        <p:cTn id="215" dur="500" fill="hold"/>
                                        <p:tgtEl>
                                          <p:spTgt spid="182"/>
                                        </p:tgtEl>
                                        <p:attrNameLst>
                                          <p:attrName>ppt_w</p:attrName>
                                        </p:attrNameLst>
                                      </p:cBhvr>
                                      <p:tavLst>
                                        <p:tav tm="0">
                                          <p:val>
                                            <p:fltVal val="0"/>
                                          </p:val>
                                        </p:tav>
                                        <p:tav tm="100000">
                                          <p:val>
                                            <p:strVal val="#ppt_w"/>
                                          </p:val>
                                        </p:tav>
                                      </p:tavLst>
                                    </p:anim>
                                    <p:anim calcmode="lin" valueType="num">
                                      <p:cBhvr>
                                        <p:cTn id="216" dur="500" fill="hold"/>
                                        <p:tgtEl>
                                          <p:spTgt spid="182"/>
                                        </p:tgtEl>
                                        <p:attrNameLst>
                                          <p:attrName>ppt_h</p:attrName>
                                        </p:attrNameLst>
                                      </p:cBhvr>
                                      <p:tavLst>
                                        <p:tav tm="0">
                                          <p:val>
                                            <p:fltVal val="0"/>
                                          </p:val>
                                        </p:tav>
                                        <p:tav tm="100000">
                                          <p:val>
                                            <p:strVal val="#ppt_h"/>
                                          </p:val>
                                        </p:tav>
                                      </p:tavLst>
                                    </p:anim>
                                    <p:animEffect transition="in" filter="fade">
                                      <p:cBhvr>
                                        <p:cTn id="217" dur="500"/>
                                        <p:tgtEl>
                                          <p:spTgt spid="182"/>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104"/>
                                        </p:tgtEl>
                                        <p:attrNameLst>
                                          <p:attrName>style.visibility</p:attrName>
                                        </p:attrNameLst>
                                      </p:cBhvr>
                                      <p:to>
                                        <p:strVal val="visible"/>
                                      </p:to>
                                    </p:set>
                                    <p:animEffect transition="in" filter="fade">
                                      <p:cBhvr>
                                        <p:cTn id="222" dur="1000"/>
                                        <p:tgtEl>
                                          <p:spTgt spid="104"/>
                                        </p:tgtEl>
                                      </p:cBhvr>
                                    </p:animEffect>
                                  </p:childTnLst>
                                </p:cTn>
                              </p:par>
                              <p:par>
                                <p:cTn id="223" presetID="53" presetClass="entr" presetSubtype="0" fill="hold" nodeType="withEffect">
                                  <p:stCondLst>
                                    <p:cond delay="0"/>
                                  </p:stCondLst>
                                  <p:childTnLst>
                                    <p:set>
                                      <p:cBhvr>
                                        <p:cTn id="224" dur="1" fill="hold">
                                          <p:stCondLst>
                                            <p:cond delay="0"/>
                                          </p:stCondLst>
                                        </p:cTn>
                                        <p:tgtEl>
                                          <p:spTgt spid="8"/>
                                        </p:tgtEl>
                                        <p:attrNameLst>
                                          <p:attrName>style.visibility</p:attrName>
                                        </p:attrNameLst>
                                      </p:cBhvr>
                                      <p:to>
                                        <p:strVal val="visible"/>
                                      </p:to>
                                    </p:set>
                                    <p:anim calcmode="lin" valueType="num">
                                      <p:cBhvr>
                                        <p:cTn id="225" dur="1000" fill="hold"/>
                                        <p:tgtEl>
                                          <p:spTgt spid="8"/>
                                        </p:tgtEl>
                                        <p:attrNameLst>
                                          <p:attrName>ppt_w</p:attrName>
                                        </p:attrNameLst>
                                      </p:cBhvr>
                                      <p:tavLst>
                                        <p:tav tm="0">
                                          <p:val>
                                            <p:fltVal val="0"/>
                                          </p:val>
                                        </p:tav>
                                        <p:tav tm="100000">
                                          <p:val>
                                            <p:strVal val="#ppt_w"/>
                                          </p:val>
                                        </p:tav>
                                      </p:tavLst>
                                    </p:anim>
                                    <p:anim calcmode="lin" valueType="num">
                                      <p:cBhvr>
                                        <p:cTn id="226" dur="1000" fill="hold"/>
                                        <p:tgtEl>
                                          <p:spTgt spid="8"/>
                                        </p:tgtEl>
                                        <p:attrNameLst>
                                          <p:attrName>ppt_h</p:attrName>
                                        </p:attrNameLst>
                                      </p:cBhvr>
                                      <p:tavLst>
                                        <p:tav tm="0">
                                          <p:val>
                                            <p:fltVal val="0"/>
                                          </p:val>
                                        </p:tav>
                                        <p:tav tm="100000">
                                          <p:val>
                                            <p:strVal val="#ppt_h"/>
                                          </p:val>
                                        </p:tav>
                                      </p:tavLst>
                                    </p:anim>
                                    <p:animEffect transition="in" filter="fade">
                                      <p:cBhvr>
                                        <p:cTn id="227" dur="1000"/>
                                        <p:tgtEl>
                                          <p:spTgt spid="8"/>
                                        </p:tgtEl>
                                      </p:cBhvr>
                                    </p:animEffect>
                                  </p:childTnLst>
                                </p:cTn>
                              </p:par>
                              <p:par>
                                <p:cTn id="228" presetID="10" presetClass="exit" presetSubtype="0" fill="hold" nodeType="withEffect">
                                  <p:stCondLst>
                                    <p:cond delay="0"/>
                                  </p:stCondLst>
                                  <p:childTnLst>
                                    <p:animEffect transition="out" filter="fade">
                                      <p:cBhvr>
                                        <p:cTn id="229" dur="500"/>
                                        <p:tgtEl>
                                          <p:spTgt spid="9"/>
                                        </p:tgtEl>
                                      </p:cBhvr>
                                    </p:animEffect>
                                    <p:set>
                                      <p:cBhvr>
                                        <p:cTn id="230" dur="1" fill="hold">
                                          <p:stCondLst>
                                            <p:cond delay="499"/>
                                          </p:stCondLst>
                                        </p:cTn>
                                        <p:tgtEl>
                                          <p:spTgt spid="9"/>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1000"/>
                                        <p:tgtEl>
                                          <p:spTgt spid="195"/>
                                        </p:tgtEl>
                                      </p:cBhvr>
                                    </p:animEffect>
                                    <p:set>
                                      <p:cBhvr>
                                        <p:cTn id="233" dur="1" fill="hold">
                                          <p:stCondLst>
                                            <p:cond delay="999"/>
                                          </p:stCondLst>
                                        </p:cTn>
                                        <p:tgtEl>
                                          <p:spTgt spid="195"/>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1000"/>
                                        <p:tgtEl>
                                          <p:spTgt spid="197"/>
                                        </p:tgtEl>
                                      </p:cBhvr>
                                    </p:animEffect>
                                    <p:set>
                                      <p:cBhvr>
                                        <p:cTn id="236" dur="1" fill="hold">
                                          <p:stCondLst>
                                            <p:cond delay="999"/>
                                          </p:stCondLst>
                                        </p:cTn>
                                        <p:tgtEl>
                                          <p:spTgt spid="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3" grpId="0" animBg="1"/>
      <p:bldP spid="184" grpId="0" animBg="1"/>
      <p:bldP spid="186" grpId="0" animBg="1"/>
      <p:bldP spid="104" grpId="0" animBg="1"/>
      <p:bldP spid="182" grpId="0" animBg="1"/>
      <p:bldP spid="123" grpId="0" animBg="1"/>
      <p:bldP spid="123" grpId="1" animBg="1"/>
      <p:bldP spid="162" grpId="0" animBg="1"/>
      <p:bldP spid="162" grpId="1"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77"/>
          <p:cNvSpPr/>
          <p:nvPr/>
        </p:nvSpPr>
        <p:spPr bwMode="white">
          <a:xfrm>
            <a:off x="-1" y="0"/>
            <a:ext cx="281221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building"/>
          <p:cNvGrpSpPr/>
          <p:nvPr/>
        </p:nvGrpSpPr>
        <p:grpSpPr bwMode="gray">
          <a:xfrm>
            <a:off x="2667000" y="0"/>
            <a:ext cx="6477000" cy="6858000"/>
            <a:chOff x="2667000" y="0"/>
            <a:chExt cx="6477000" cy="6858000"/>
          </a:xfrm>
        </p:grpSpPr>
        <p:sp>
          <p:nvSpPr>
            <p:cNvPr id="97" name="Rectangle 96"/>
            <p:cNvSpPr/>
            <p:nvPr/>
          </p:nvSpPr>
          <p:spPr bwMode="gray">
            <a:xfrm rot="5400000">
              <a:off x="2476500" y="190500"/>
              <a:ext cx="6858000" cy="6477000"/>
            </a:xfrm>
            <a:prstGeom prst="rect">
              <a:avLst/>
            </a:prstGeom>
            <a:gradFill flip="none" rotWithShape="1">
              <a:gsLst>
                <a:gs pos="0">
                  <a:srgbClr val="C0D0D9"/>
                </a:gs>
                <a:gs pos="50000">
                  <a:srgbClr val="E4EAEE"/>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9" name="Picture 98" descr="Floorplan.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2745669" y="2058931"/>
              <a:ext cx="6398331" cy="4799069"/>
            </a:xfrm>
            <a:prstGeom prst="rect">
              <a:avLst/>
            </a:prstGeom>
          </p:spPr>
        </p:pic>
      </p:grpSp>
      <p:grpSp>
        <p:nvGrpSpPr>
          <p:cNvPr id="3" name="title and logo"/>
          <p:cNvGrpSpPr/>
          <p:nvPr/>
        </p:nvGrpSpPr>
        <p:grpSpPr bwMode="gray">
          <a:xfrm>
            <a:off x="2819401" y="572218"/>
            <a:ext cx="5854840" cy="424732"/>
            <a:chOff x="2819401" y="572218"/>
            <a:chExt cx="5854840" cy="424732"/>
          </a:xfrm>
        </p:grpSpPr>
        <p:pic>
          <p:nvPicPr>
            <p:cNvPr id="101" name="Picture 10" descr="juniper_black.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7564438" y="610971"/>
              <a:ext cx="1109803" cy="303429"/>
            </a:xfrm>
            <a:prstGeom prst="rect">
              <a:avLst/>
            </a:prstGeom>
            <a:noFill/>
            <a:ln>
              <a:noFill/>
            </a:ln>
          </p:spPr>
        </p:pic>
        <p:sp>
          <p:nvSpPr>
            <p:cNvPr id="104" name="Title"/>
            <p:cNvSpPr txBox="1">
              <a:spLocks/>
            </p:cNvSpPr>
            <p:nvPr/>
          </p:nvSpPr>
          <p:spPr bwMode="gray">
            <a:xfrm>
              <a:off x="2819401" y="572218"/>
              <a:ext cx="4267200" cy="424732"/>
            </a:xfrm>
            <a:prstGeom prst="rect">
              <a:avLst/>
            </a:prstGeom>
            <a:noFill/>
            <a:ln w="9525" algn="ctr">
              <a:noFill/>
              <a:miter lim="800000"/>
              <a:headEnd/>
              <a:tailEnd/>
            </a:ln>
          </p:spPr>
          <p:txBody>
            <a:bodyPr vert="horz" wrap="square" lIns="0" tIns="45720" rIns="91440" bIns="45720" numCol="1" anchor="b" anchorCtr="0" compatLnSpc="1">
              <a:prstTxWarp prst="textNoShape">
                <a:avLst/>
              </a:prstTxWarp>
              <a:spAutoFit/>
            </a:bodyPr>
            <a:lstStyle/>
            <a:p>
              <a:pPr marL="0" marR="0" lvl="0" indent="0" algn="l" defTabSz="457200" rtl="0" eaLnBrk="1" fontAlgn="base" latinLnBrk="0" hangingPunct="1">
                <a:lnSpc>
                  <a:spcPct val="90000"/>
                </a:lnSpc>
                <a:spcBef>
                  <a:spcPct val="0"/>
                </a:spcBef>
                <a:spcAft>
                  <a:spcPct val="20000"/>
                </a:spcAft>
                <a:buClrTx/>
                <a:buSzTx/>
                <a:buFontTx/>
                <a:buNone/>
                <a:tabLst/>
                <a:defRPr/>
              </a:pPr>
              <a:r>
                <a:rPr kumimoji="0" lang="en-US" sz="2400" b="1" i="0" u="none" strike="noStrike" kern="1200" cap="all" spc="0" normalizeH="0" baseline="0" noProof="0" dirty="0" smtClean="0">
                  <a:ln>
                    <a:noFill/>
                  </a:ln>
                  <a:solidFill>
                    <a:srgbClr val="292929"/>
                  </a:solidFill>
                  <a:effectLst/>
                  <a:uLnTx/>
                  <a:uFillTx/>
                  <a:latin typeface="+mj-lt"/>
                  <a:ea typeface="+mj-ea"/>
                  <a:cs typeface="+mj-cs"/>
                </a:rPr>
                <a:t>SIMPLY CONNECTED</a:t>
              </a:r>
            </a:p>
          </p:txBody>
        </p:sp>
      </p:grpSp>
      <p:grpSp>
        <p:nvGrpSpPr>
          <p:cNvPr id="4" name="black icons"/>
          <p:cNvGrpSpPr/>
          <p:nvPr/>
        </p:nvGrpSpPr>
        <p:grpSpPr bwMode="gray">
          <a:xfrm>
            <a:off x="5658270" y="4279640"/>
            <a:ext cx="997696" cy="766136"/>
            <a:chOff x="5658270" y="4279640"/>
            <a:chExt cx="997696" cy="766136"/>
          </a:xfrm>
        </p:grpSpPr>
        <p:pic>
          <p:nvPicPr>
            <p:cNvPr id="66" name="Picture 65" descr="Info.png"/>
            <p:cNvPicPr>
              <a:picLocks noChangeAspect="1"/>
            </p:cNvPicPr>
            <p:nvPr/>
          </p:nvPicPr>
          <p:blipFill>
            <a:blip r:embed="rId5" cstate="email">
              <a:lum bright="-100000"/>
              <a:extLst>
                <a:ext uri="{28A0092B-C50C-407E-A947-70E740481C1C}">
                  <a14:useLocalDpi xmlns:a14="http://schemas.microsoft.com/office/drawing/2010/main"/>
                </a:ext>
              </a:extLst>
            </a:blip>
            <a:stretch>
              <a:fillRect/>
            </a:stretch>
          </p:blipFill>
          <p:spPr bwMode="gray">
            <a:xfrm>
              <a:off x="5994499" y="4487237"/>
              <a:ext cx="92938" cy="204021"/>
            </a:xfrm>
            <a:prstGeom prst="rect">
              <a:avLst/>
            </a:prstGeom>
            <a:effectLst>
              <a:outerShdw blurRad="88900" sx="101000" sy="101000" algn="ctr" rotWithShape="0">
                <a:schemeClr val="bg1"/>
              </a:outerShdw>
            </a:effectLst>
          </p:spPr>
        </p:pic>
        <p:pic>
          <p:nvPicPr>
            <p:cNvPr id="67" name="Picture 66" descr="Folder.png"/>
            <p:cNvPicPr>
              <a:picLocks noChangeAspect="1"/>
            </p:cNvPicPr>
            <p:nvPr/>
          </p:nvPicPr>
          <p:blipFill>
            <a:blip r:embed="rId6" cstate="email">
              <a:lum bright="-100000"/>
              <a:extLst>
                <a:ext uri="{28A0092B-C50C-407E-A947-70E740481C1C}">
                  <a14:useLocalDpi xmlns:a14="http://schemas.microsoft.com/office/drawing/2010/main"/>
                </a:ext>
              </a:extLst>
            </a:blip>
            <a:stretch>
              <a:fillRect/>
            </a:stretch>
          </p:blipFill>
          <p:spPr bwMode="gray">
            <a:xfrm>
              <a:off x="6123398" y="4396039"/>
              <a:ext cx="189096" cy="131181"/>
            </a:xfrm>
            <a:prstGeom prst="rect">
              <a:avLst/>
            </a:prstGeom>
            <a:effectLst>
              <a:outerShdw blurRad="88900" sx="101000" sy="101000" algn="ctr" rotWithShape="0">
                <a:schemeClr val="bg1"/>
              </a:outerShdw>
            </a:effectLst>
          </p:spPr>
        </p:pic>
        <p:pic>
          <p:nvPicPr>
            <p:cNvPr id="68" name="Picture 67" descr="Search.png"/>
            <p:cNvPicPr>
              <a:picLocks noChangeAspect="1"/>
            </p:cNvPicPr>
            <p:nvPr/>
          </p:nvPicPr>
          <p:blipFill>
            <a:blip r:embed="rId7" cstate="email">
              <a:lum bright="-100000"/>
              <a:extLst>
                <a:ext uri="{28A0092B-C50C-407E-A947-70E740481C1C}">
                  <a14:useLocalDpi xmlns:a14="http://schemas.microsoft.com/office/drawing/2010/main"/>
                </a:ext>
              </a:extLst>
            </a:blip>
            <a:stretch>
              <a:fillRect/>
            </a:stretch>
          </p:blipFill>
          <p:spPr bwMode="gray">
            <a:xfrm>
              <a:off x="5765563" y="4662443"/>
              <a:ext cx="192792" cy="192410"/>
            </a:xfrm>
            <a:prstGeom prst="rect">
              <a:avLst/>
            </a:prstGeom>
            <a:effectLst>
              <a:outerShdw blurRad="88900" sx="101000" sy="101000" algn="ctr" rotWithShape="0">
                <a:schemeClr val="bg1"/>
              </a:outerShdw>
            </a:effectLst>
          </p:spPr>
        </p:pic>
        <p:pic>
          <p:nvPicPr>
            <p:cNvPr id="69" name="Picture 68" descr="Upload.png"/>
            <p:cNvPicPr>
              <a:picLocks noChangeAspect="1"/>
            </p:cNvPicPr>
            <p:nvPr/>
          </p:nvPicPr>
          <p:blipFill>
            <a:blip r:embed="rId8" cstate="email">
              <a:lum bright="-100000"/>
              <a:extLst>
                <a:ext uri="{28A0092B-C50C-407E-A947-70E740481C1C}">
                  <a14:useLocalDpi xmlns:a14="http://schemas.microsoft.com/office/drawing/2010/main"/>
                </a:ext>
              </a:extLst>
            </a:blip>
            <a:stretch>
              <a:fillRect/>
            </a:stretch>
          </p:blipFill>
          <p:spPr bwMode="gray">
            <a:xfrm>
              <a:off x="6318646" y="4594820"/>
              <a:ext cx="182528" cy="182528"/>
            </a:xfrm>
            <a:prstGeom prst="rect">
              <a:avLst/>
            </a:prstGeom>
            <a:effectLst>
              <a:outerShdw blurRad="88900" sx="101000" sy="101000" algn="ctr" rotWithShape="0">
                <a:schemeClr val="bg1"/>
              </a:outerShdw>
            </a:effectLst>
          </p:spPr>
        </p:pic>
        <p:pic>
          <p:nvPicPr>
            <p:cNvPr id="70" name="Picture 69" descr="Email1.png"/>
            <p:cNvPicPr>
              <a:picLocks noChangeAspect="1"/>
            </p:cNvPicPr>
            <p:nvPr/>
          </p:nvPicPr>
          <p:blipFill>
            <a:blip r:embed="rId9" cstate="email">
              <a:lum bright="-100000"/>
              <a:extLst>
                <a:ext uri="{28A0092B-C50C-407E-A947-70E740481C1C}">
                  <a14:useLocalDpi xmlns:a14="http://schemas.microsoft.com/office/drawing/2010/main"/>
                </a:ext>
              </a:extLst>
            </a:blip>
            <a:stretch>
              <a:fillRect/>
            </a:stretch>
          </p:blipFill>
          <p:spPr bwMode="gray">
            <a:xfrm>
              <a:off x="6288281" y="4887482"/>
              <a:ext cx="228600" cy="158294"/>
            </a:xfrm>
            <a:prstGeom prst="rect">
              <a:avLst/>
            </a:prstGeom>
            <a:effectLst>
              <a:outerShdw blurRad="88900" sx="101000" sy="101000" algn="ctr" rotWithShape="0">
                <a:schemeClr val="bg1"/>
              </a:outerShdw>
            </a:effectLst>
          </p:spPr>
        </p:pic>
        <p:pic>
          <p:nvPicPr>
            <p:cNvPr id="71" name="Picture 70" descr="Email1.png"/>
            <p:cNvPicPr>
              <a:picLocks noChangeAspect="1"/>
            </p:cNvPicPr>
            <p:nvPr/>
          </p:nvPicPr>
          <p:blipFill>
            <a:blip r:embed="rId10" cstate="email">
              <a:lum bright="-100000"/>
              <a:extLst>
                <a:ext uri="{28A0092B-C50C-407E-A947-70E740481C1C}">
                  <a14:useLocalDpi xmlns:a14="http://schemas.microsoft.com/office/drawing/2010/main"/>
                </a:ext>
              </a:extLst>
            </a:blip>
            <a:stretch>
              <a:fillRect/>
            </a:stretch>
          </p:blipFill>
          <p:spPr bwMode="gray">
            <a:xfrm>
              <a:off x="6135072" y="4606456"/>
              <a:ext cx="152400" cy="105529"/>
            </a:xfrm>
            <a:prstGeom prst="rect">
              <a:avLst/>
            </a:prstGeom>
            <a:effectLst>
              <a:outerShdw blurRad="88900" sx="101000" sy="101000" algn="ctr" rotWithShape="0">
                <a:schemeClr val="bg1"/>
              </a:outerShdw>
            </a:effectLst>
          </p:spPr>
        </p:pic>
        <p:pic>
          <p:nvPicPr>
            <p:cNvPr id="72" name="Picture 71" descr="Congestion1.png"/>
            <p:cNvPicPr>
              <a:picLocks noChangeAspect="1"/>
            </p:cNvPicPr>
            <p:nvPr/>
          </p:nvPicPr>
          <p:blipFill>
            <a:blip r:embed="rId11" cstate="email">
              <a:lum bright="-100000"/>
              <a:extLst>
                <a:ext uri="{28A0092B-C50C-407E-A947-70E740481C1C}">
                  <a14:useLocalDpi xmlns:a14="http://schemas.microsoft.com/office/drawing/2010/main"/>
                </a:ext>
              </a:extLst>
            </a:blip>
            <a:stretch>
              <a:fillRect/>
            </a:stretch>
          </p:blipFill>
          <p:spPr bwMode="gray">
            <a:xfrm>
              <a:off x="5771260" y="4388644"/>
              <a:ext cx="216804" cy="218982"/>
            </a:xfrm>
            <a:prstGeom prst="rect">
              <a:avLst/>
            </a:prstGeom>
            <a:effectLst>
              <a:outerShdw blurRad="88900" sx="101000" sy="101000" algn="ctr" rotWithShape="0">
                <a:schemeClr val="bg1"/>
              </a:outerShdw>
            </a:effectLst>
          </p:spPr>
        </p:pic>
        <p:pic>
          <p:nvPicPr>
            <p:cNvPr id="73" name="Picture 72" descr="Download2.png"/>
            <p:cNvPicPr>
              <a:picLocks noChangeAspect="1"/>
            </p:cNvPicPr>
            <p:nvPr/>
          </p:nvPicPr>
          <p:blipFill>
            <a:blip r:embed="rId12" cstate="email">
              <a:lum bright="-100000"/>
              <a:extLst>
                <a:ext uri="{28A0092B-C50C-407E-A947-70E740481C1C}">
                  <a14:useLocalDpi xmlns:a14="http://schemas.microsoft.com/office/drawing/2010/main"/>
                </a:ext>
              </a:extLst>
            </a:blip>
            <a:stretch>
              <a:fillRect/>
            </a:stretch>
          </p:blipFill>
          <p:spPr bwMode="gray">
            <a:xfrm>
              <a:off x="6019800" y="4800600"/>
              <a:ext cx="190881" cy="190881"/>
            </a:xfrm>
            <a:prstGeom prst="rect">
              <a:avLst/>
            </a:prstGeom>
            <a:effectLst>
              <a:outerShdw blurRad="88900" sx="101000" sy="101000" algn="ctr" rotWithShape="0">
                <a:schemeClr val="bg1"/>
              </a:outerShdw>
            </a:effectLst>
          </p:spPr>
        </p:pic>
        <p:pic>
          <p:nvPicPr>
            <p:cNvPr id="74" name="Picture 73" descr="Email1.png"/>
            <p:cNvPicPr>
              <a:picLocks noChangeAspect="1"/>
            </p:cNvPicPr>
            <p:nvPr/>
          </p:nvPicPr>
          <p:blipFill>
            <a:blip r:embed="rId13" cstate="email">
              <a:lum bright="-100000"/>
              <a:extLst>
                <a:ext uri="{28A0092B-C50C-407E-A947-70E740481C1C}">
                  <a14:useLocalDpi xmlns:a14="http://schemas.microsoft.com/office/drawing/2010/main"/>
                </a:ext>
              </a:extLst>
            </a:blip>
            <a:stretch>
              <a:fillRect/>
            </a:stretch>
          </p:blipFill>
          <p:spPr bwMode="gray">
            <a:xfrm>
              <a:off x="6352990" y="4337265"/>
              <a:ext cx="116177" cy="80446"/>
            </a:xfrm>
            <a:prstGeom prst="rect">
              <a:avLst/>
            </a:prstGeom>
            <a:effectLst>
              <a:outerShdw blurRad="88900" sx="101000" sy="101000" algn="ctr" rotWithShape="0">
                <a:schemeClr val="bg1"/>
              </a:outerShdw>
            </a:effectLst>
          </p:spPr>
        </p:pic>
        <p:pic>
          <p:nvPicPr>
            <p:cNvPr id="75" name="Picture 74" descr="Airwaves.png"/>
            <p:cNvPicPr>
              <a:picLocks noChangeAspect="1"/>
            </p:cNvPicPr>
            <p:nvPr/>
          </p:nvPicPr>
          <p:blipFill>
            <a:blip r:embed="rId14" cstate="email">
              <a:lum bright="-100000"/>
              <a:extLst>
                <a:ext uri="{28A0092B-C50C-407E-A947-70E740481C1C}">
                  <a14:useLocalDpi xmlns:a14="http://schemas.microsoft.com/office/drawing/2010/main"/>
                </a:ext>
              </a:extLst>
            </a:blip>
            <a:stretch>
              <a:fillRect/>
            </a:stretch>
          </p:blipFill>
          <p:spPr bwMode="gray">
            <a:xfrm flipH="1">
              <a:off x="6429235" y="4503758"/>
              <a:ext cx="226731" cy="235128"/>
            </a:xfrm>
            <a:prstGeom prst="rect">
              <a:avLst/>
            </a:prstGeom>
            <a:noFill/>
            <a:ln>
              <a:noFill/>
            </a:ln>
            <a:effectLst/>
          </p:spPr>
        </p:pic>
        <p:pic>
          <p:nvPicPr>
            <p:cNvPr id="76" name="Picture 75" descr="Airwaves.png"/>
            <p:cNvPicPr>
              <a:picLocks noChangeAspect="1"/>
            </p:cNvPicPr>
            <p:nvPr/>
          </p:nvPicPr>
          <p:blipFill>
            <a:blip r:embed="rId14" cstate="email">
              <a:lum bright="-100000"/>
              <a:extLst>
                <a:ext uri="{28A0092B-C50C-407E-A947-70E740481C1C}">
                  <a14:useLocalDpi xmlns:a14="http://schemas.microsoft.com/office/drawing/2010/main"/>
                </a:ext>
              </a:extLst>
            </a:blip>
            <a:stretch>
              <a:fillRect/>
            </a:stretch>
          </p:blipFill>
          <p:spPr bwMode="gray">
            <a:xfrm>
              <a:off x="5658270" y="4279640"/>
              <a:ext cx="226731" cy="235128"/>
            </a:xfrm>
            <a:prstGeom prst="rect">
              <a:avLst/>
            </a:prstGeom>
            <a:noFill/>
            <a:ln>
              <a:noFill/>
            </a:ln>
            <a:effectLst/>
          </p:spPr>
        </p:pic>
      </p:grpSp>
      <p:sp>
        <p:nvSpPr>
          <p:cNvPr id="144" name="Authenticate1"/>
          <p:cNvSpPr/>
          <p:nvPr/>
        </p:nvSpPr>
        <p:spPr bwMode="gray">
          <a:xfrm>
            <a:off x="4058888" y="1578785"/>
            <a:ext cx="269683" cy="269683"/>
          </a:xfrm>
          <a:prstGeom prst="ellipse">
            <a:avLst/>
          </a:prstGeom>
          <a:solidFill>
            <a:schemeClr val="bg2"/>
          </a:solidFill>
          <a:ln w="19050">
            <a:solidFill>
              <a:schemeClr val="bg1"/>
            </a:solidFill>
          </a:ln>
          <a:effectLst>
            <a:outerShdw blurRad="508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2400" dirty="0" smtClean="0">
                <a:sym typeface="Wingdings"/>
              </a:rPr>
              <a:t></a:t>
            </a:r>
            <a:endParaRPr lang="en-US" sz="2400" dirty="0"/>
          </a:p>
        </p:txBody>
      </p:sp>
      <p:grpSp>
        <p:nvGrpSpPr>
          <p:cNvPr id="5" name="rays router1"/>
          <p:cNvGrpSpPr/>
          <p:nvPr/>
        </p:nvGrpSpPr>
        <p:grpSpPr bwMode="gray">
          <a:xfrm>
            <a:off x="4316186" y="2193241"/>
            <a:ext cx="1591454" cy="909555"/>
            <a:chOff x="4316186" y="2193241"/>
            <a:chExt cx="1591454" cy="909555"/>
          </a:xfrm>
        </p:grpSpPr>
        <p:sp>
          <p:nvSpPr>
            <p:cNvPr id="94" name="Freeform 93"/>
            <p:cNvSpPr/>
            <p:nvPr/>
          </p:nvSpPr>
          <p:spPr bwMode="gray">
            <a:xfrm rot="21352805">
              <a:off x="4316186" y="2193241"/>
              <a:ext cx="769703" cy="275484"/>
            </a:xfrm>
            <a:custGeom>
              <a:avLst/>
              <a:gdLst>
                <a:gd name="connsiteX0" fmla="*/ 564078 w 564078"/>
                <a:gd name="connsiteY0" fmla="*/ 148441 h 148441"/>
                <a:gd name="connsiteX1" fmla="*/ 0 w 564078"/>
                <a:gd name="connsiteY1" fmla="*/ 0 h 148441"/>
                <a:gd name="connsiteX0" fmla="*/ 1079529 w 1079529"/>
                <a:gd name="connsiteY0" fmla="*/ 94462 h 94462"/>
                <a:gd name="connsiteX1" fmla="*/ 0 w 1079529"/>
                <a:gd name="connsiteY1" fmla="*/ 0 h 94462"/>
                <a:gd name="connsiteX0" fmla="*/ 1079529 w 1079529"/>
                <a:gd name="connsiteY0" fmla="*/ 165534 h 165534"/>
                <a:gd name="connsiteX1" fmla="*/ 0 w 1079529"/>
                <a:gd name="connsiteY1" fmla="*/ 71072 h 165534"/>
                <a:gd name="connsiteX0" fmla="*/ 1079529 w 1079529"/>
                <a:gd name="connsiteY0" fmla="*/ 165534 h 165534"/>
                <a:gd name="connsiteX1" fmla="*/ 0 w 1079529"/>
                <a:gd name="connsiteY1" fmla="*/ 71072 h 165534"/>
                <a:gd name="connsiteX0" fmla="*/ 1079529 w 1186511"/>
                <a:gd name="connsiteY0" fmla="*/ 165534 h 165534"/>
                <a:gd name="connsiteX1" fmla="*/ 1186511 w 1186511"/>
                <a:gd name="connsiteY1" fmla="*/ 143943 h 165534"/>
                <a:gd name="connsiteX2" fmla="*/ 0 w 1186511"/>
                <a:gd name="connsiteY2" fmla="*/ 71072 h 165534"/>
                <a:gd name="connsiteX0" fmla="*/ 1186511 w 1186511"/>
                <a:gd name="connsiteY0" fmla="*/ 143943 h 143943"/>
                <a:gd name="connsiteX1" fmla="*/ 0 w 1186511"/>
                <a:gd name="connsiteY1" fmla="*/ 71072 h 143943"/>
                <a:gd name="connsiteX0" fmla="*/ 1371296 w 1371296"/>
                <a:gd name="connsiteY0" fmla="*/ 157438 h 157438"/>
                <a:gd name="connsiteX1" fmla="*/ 0 w 1371296"/>
                <a:gd name="connsiteY1" fmla="*/ 71072 h 157438"/>
                <a:gd name="connsiteX0" fmla="*/ 661641 w 661641"/>
                <a:gd name="connsiteY0" fmla="*/ 133753 h 133753"/>
                <a:gd name="connsiteX1" fmla="*/ 0 w 661641"/>
                <a:gd name="connsiteY1" fmla="*/ 71072 h 133753"/>
                <a:gd name="connsiteX0" fmla="*/ 661641 w 661641"/>
                <a:gd name="connsiteY0" fmla="*/ 76445 h 76445"/>
                <a:gd name="connsiteX1" fmla="*/ 0 w 661641"/>
                <a:gd name="connsiteY1" fmla="*/ 13764 h 76445"/>
                <a:gd name="connsiteX0" fmla="*/ 843302 w 843302"/>
                <a:gd name="connsiteY0" fmla="*/ 93132 h 93132"/>
                <a:gd name="connsiteX1" fmla="*/ 0 w 843302"/>
                <a:gd name="connsiteY1" fmla="*/ 13764 h 93132"/>
                <a:gd name="connsiteX0" fmla="*/ 860536 w 860536"/>
                <a:gd name="connsiteY0" fmla="*/ 58477 h 58477"/>
                <a:gd name="connsiteX1" fmla="*/ 0 w 860536"/>
                <a:gd name="connsiteY1" fmla="*/ 15780 h 58477"/>
                <a:gd name="connsiteX0" fmla="*/ 860536 w 860536"/>
                <a:gd name="connsiteY0" fmla="*/ 142295 h 142295"/>
                <a:gd name="connsiteX1" fmla="*/ 0 w 860536"/>
                <a:gd name="connsiteY1" fmla="*/ 99598 h 142295"/>
              </a:gdLst>
              <a:ahLst/>
              <a:cxnLst>
                <a:cxn ang="0">
                  <a:pos x="connsiteX0" y="connsiteY0"/>
                </a:cxn>
                <a:cxn ang="0">
                  <a:pos x="connsiteX1" y="connsiteY1"/>
                </a:cxn>
              </a:cxnLst>
              <a:rect l="l" t="t" r="r" b="b"/>
              <a:pathLst>
                <a:path w="860536" h="142295">
                  <a:moveTo>
                    <a:pt x="860536" y="142295"/>
                  </a:moveTo>
                  <a:cubicBezTo>
                    <a:pt x="792457" y="83818"/>
                    <a:pt x="334793" y="0"/>
                    <a:pt x="0" y="99598"/>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00" name="Freeform 99"/>
            <p:cNvSpPr/>
            <p:nvPr/>
          </p:nvSpPr>
          <p:spPr bwMode="gray">
            <a:xfrm>
              <a:off x="5342562" y="2712378"/>
              <a:ext cx="565078" cy="390418"/>
            </a:xfrm>
            <a:custGeom>
              <a:avLst/>
              <a:gdLst>
                <a:gd name="connsiteX0" fmla="*/ 0 w 565078"/>
                <a:gd name="connsiteY0" fmla="*/ 0 h 390418"/>
                <a:gd name="connsiteX1" fmla="*/ 297950 w 565078"/>
                <a:gd name="connsiteY1" fmla="*/ 287676 h 390418"/>
                <a:gd name="connsiteX2" fmla="*/ 565078 w 565078"/>
                <a:gd name="connsiteY2" fmla="*/ 390418 h 390418"/>
              </a:gdLst>
              <a:ahLst/>
              <a:cxnLst>
                <a:cxn ang="0">
                  <a:pos x="connsiteX0" y="connsiteY0"/>
                </a:cxn>
                <a:cxn ang="0">
                  <a:pos x="connsiteX1" y="connsiteY1"/>
                </a:cxn>
                <a:cxn ang="0">
                  <a:pos x="connsiteX2" y="connsiteY2"/>
                </a:cxn>
              </a:cxnLst>
              <a:rect l="l" t="t" r="r" b="b"/>
              <a:pathLst>
                <a:path w="565078" h="390418">
                  <a:moveTo>
                    <a:pt x="0" y="0"/>
                  </a:moveTo>
                  <a:cubicBezTo>
                    <a:pt x="101885" y="111303"/>
                    <a:pt x="203770" y="222606"/>
                    <a:pt x="297950" y="287676"/>
                  </a:cubicBezTo>
                  <a:cubicBezTo>
                    <a:pt x="392130" y="352746"/>
                    <a:pt x="478604" y="371582"/>
                    <a:pt x="565078" y="390418"/>
                  </a:cubicBezTo>
                </a:path>
              </a:pathLst>
            </a:custGeom>
            <a:ln w="57150" cap="rnd">
              <a:solidFill>
                <a:schemeClr val="accent3"/>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pic>
        <p:nvPicPr>
          <p:cNvPr id="109" name="Smartphone" descr="Smartphone2.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bwMode="gray">
          <a:xfrm>
            <a:off x="4372669" y="1176728"/>
            <a:ext cx="332134" cy="601431"/>
          </a:xfrm>
          <a:prstGeom prst="rect">
            <a:avLst/>
          </a:prstGeom>
        </p:spPr>
      </p:pic>
      <p:pic>
        <p:nvPicPr>
          <p:cNvPr id="110" name="rays phone" descr="Airwaves.png"/>
          <p:cNvPicPr>
            <a:picLocks noChangeAspect="1"/>
          </p:cNvPicPr>
          <p:nvPr/>
        </p:nvPicPr>
        <p:blipFill>
          <a:blip r:embed="rId16" cstate="email">
            <a:lum bright="1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4621936" y="1064918"/>
            <a:ext cx="226730" cy="235128"/>
          </a:xfrm>
          <a:prstGeom prst="rect">
            <a:avLst/>
          </a:prstGeom>
          <a:noFill/>
          <a:ln>
            <a:noFill/>
          </a:ln>
          <a:effectLst/>
        </p:spPr>
      </p:pic>
      <p:cxnSp>
        <p:nvCxnSpPr>
          <p:cNvPr id="133" name="green3"/>
          <p:cNvCxnSpPr/>
          <p:nvPr/>
        </p:nvCxnSpPr>
        <p:spPr bwMode="gray">
          <a:xfrm rot="5400000">
            <a:off x="329617" y="1061907"/>
            <a:ext cx="81508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134" name="green2"/>
          <p:cNvCxnSpPr/>
          <p:nvPr/>
        </p:nvCxnSpPr>
        <p:spPr bwMode="gray">
          <a:xfrm rot="10800000">
            <a:off x="811658" y="1452287"/>
            <a:ext cx="2409290" cy="0"/>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grpSp>
        <p:nvGrpSpPr>
          <p:cNvPr id="6" name="network"/>
          <p:cNvGrpSpPr/>
          <p:nvPr/>
        </p:nvGrpSpPr>
        <p:grpSpPr bwMode="gray">
          <a:xfrm>
            <a:off x="128016" y="71918"/>
            <a:ext cx="2041700" cy="1118755"/>
            <a:chOff x="128016" y="71918"/>
            <a:chExt cx="2041700" cy="1118755"/>
          </a:xfrm>
        </p:grpSpPr>
        <p:sp>
          <p:nvSpPr>
            <p:cNvPr id="124" name="TextBox 123"/>
            <p:cNvSpPr txBox="1"/>
            <p:nvPr/>
          </p:nvSpPr>
          <p:spPr bwMode="gray">
            <a:xfrm>
              <a:off x="1714463" y="90101"/>
              <a:ext cx="455253" cy="138499"/>
            </a:xfrm>
            <a:prstGeom prst="rect">
              <a:avLst/>
            </a:prstGeom>
            <a:noFill/>
          </p:spPr>
          <p:txBody>
            <a:bodyPr wrap="none" lIns="0" tIns="0" rIns="0" bIns="0" rtlCol="0" anchor="ctr" anchorCtr="0">
              <a:spAutoFit/>
            </a:bodyPr>
            <a:lstStyle/>
            <a:p>
              <a:pPr algn="ctr"/>
              <a:r>
                <a:rPr lang="en-US" sz="900" b="1" dirty="0" smtClean="0">
                  <a:solidFill>
                    <a:srgbClr val="214153"/>
                  </a:solidFill>
                </a:rPr>
                <a:t>Network</a:t>
              </a:r>
              <a:endParaRPr lang="en-US" sz="900" b="1" dirty="0">
                <a:solidFill>
                  <a:srgbClr val="214153"/>
                </a:solidFill>
              </a:endParaRPr>
            </a:p>
          </p:txBody>
        </p:sp>
        <p:pic>
          <p:nvPicPr>
            <p:cNvPr id="98" name="Picture 97" descr="Datacenter1-switch2.png"/>
            <p:cNvPicPr>
              <a:picLocks noChangeAspect="1"/>
            </p:cNvPicPr>
            <p:nvPr/>
          </p:nvPicPr>
          <p:blipFill>
            <a:blip r:embed="rId17"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107" name="Picture 106" descr="Datacenter1a.png"/>
            <p:cNvPicPr>
              <a:picLocks noChangeAspect="1"/>
            </p:cNvPicPr>
            <p:nvPr/>
          </p:nvPicPr>
          <p:blipFill>
            <a:blip r:embed="rId18"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pic>
          <p:nvPicPr>
            <p:cNvPr id="111" name="Picture 110" descr="Datacenter1-switch2.png"/>
            <p:cNvPicPr>
              <a:picLocks noChangeAspect="1"/>
            </p:cNvPicPr>
            <p:nvPr/>
          </p:nvPicPr>
          <p:blipFill>
            <a:blip r:embed="rId17"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1306046" y="179390"/>
              <a:ext cx="289673" cy="340562"/>
            </a:xfrm>
            <a:prstGeom prst="rect">
              <a:avLst/>
            </a:prstGeom>
          </p:spPr>
        </p:pic>
        <p:pic>
          <p:nvPicPr>
            <p:cNvPr id="112" name="Picture 111" descr="Datacenter1a.png"/>
            <p:cNvPicPr>
              <a:picLocks noChangeAspect="1"/>
            </p:cNvPicPr>
            <p:nvPr/>
          </p:nvPicPr>
          <p:blipFill>
            <a:blip r:embed="rId18" cstate="email">
              <a:duotone>
                <a:schemeClr val="accent5">
                  <a:shade val="45000"/>
                  <a:satMod val="135000"/>
                </a:schemeClr>
                <a:prstClr val="white"/>
              </a:duotone>
              <a:lum bright="10000"/>
              <a:extLst>
                <a:ext uri="{28A0092B-C50C-407E-A947-70E740481C1C}">
                  <a14:useLocalDpi xmlns:a14="http://schemas.microsoft.com/office/drawing/2010/main"/>
                </a:ext>
              </a:extLst>
            </a:blip>
            <a:stretch>
              <a:fillRect/>
            </a:stretch>
          </p:blipFill>
          <p:spPr bwMode="gray">
            <a:xfrm>
              <a:off x="885268" y="71918"/>
              <a:ext cx="450371" cy="650343"/>
            </a:xfrm>
            <a:prstGeom prst="rect">
              <a:avLst/>
            </a:prstGeom>
          </p:spPr>
        </p:pic>
        <p:grpSp>
          <p:nvGrpSpPr>
            <p:cNvPr id="7" name="Group 118"/>
            <p:cNvGrpSpPr/>
            <p:nvPr/>
          </p:nvGrpSpPr>
          <p:grpSpPr bwMode="gray">
            <a:xfrm>
              <a:off x="128016" y="182880"/>
              <a:ext cx="802474" cy="1007793"/>
              <a:chOff x="284069" y="334391"/>
              <a:chExt cx="802474" cy="1007793"/>
            </a:xfrm>
          </p:grpSpPr>
          <p:pic>
            <p:nvPicPr>
              <p:cNvPr id="117" name="Picture 116" descr="Datacenter1a.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bwMode="gray">
              <a:xfrm>
                <a:off x="511994" y="334391"/>
                <a:ext cx="574549" cy="829658"/>
              </a:xfrm>
              <a:prstGeom prst="rect">
                <a:avLst/>
              </a:prstGeom>
            </p:spPr>
          </p:pic>
          <p:pic>
            <p:nvPicPr>
              <p:cNvPr id="118" name="Picture 117" descr="Datacenter1-switch1.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bwMode="gray">
              <a:xfrm>
                <a:off x="284069" y="938386"/>
                <a:ext cx="343460" cy="403798"/>
              </a:xfrm>
              <a:prstGeom prst="rect">
                <a:avLst/>
              </a:prstGeom>
            </p:spPr>
          </p:pic>
        </p:grpSp>
      </p:grpSp>
      <p:grpSp>
        <p:nvGrpSpPr>
          <p:cNvPr id="8" name="1-2-3-4-5"/>
          <p:cNvGrpSpPr/>
          <p:nvPr/>
        </p:nvGrpSpPr>
        <p:grpSpPr>
          <a:xfrm>
            <a:off x="2879415" y="2651681"/>
            <a:ext cx="5443963" cy="3465991"/>
            <a:chOff x="2879415" y="2651681"/>
            <a:chExt cx="5443963" cy="3465991"/>
          </a:xfrm>
        </p:grpSpPr>
        <p:grpSp>
          <p:nvGrpSpPr>
            <p:cNvPr id="9" name="Group 133"/>
            <p:cNvGrpSpPr/>
            <p:nvPr/>
          </p:nvGrpSpPr>
          <p:grpSpPr bwMode="gray">
            <a:xfrm>
              <a:off x="5875283" y="2881307"/>
              <a:ext cx="2116778" cy="749173"/>
              <a:chOff x="5875283" y="2881307"/>
              <a:chExt cx="2116778" cy="749173"/>
            </a:xfrm>
          </p:grpSpPr>
          <p:sp>
            <p:nvSpPr>
              <p:cNvPr id="121" name="Freeform 120"/>
              <p:cNvSpPr/>
              <p:nvPr/>
            </p:nvSpPr>
            <p:spPr bwMode="gray">
              <a:xfrm>
                <a:off x="5875283" y="3205656"/>
                <a:ext cx="552670" cy="213836"/>
              </a:xfrm>
              <a:custGeom>
                <a:avLst/>
                <a:gdLst>
                  <a:gd name="connsiteX0" fmla="*/ 817418 w 817418"/>
                  <a:gd name="connsiteY0" fmla="*/ 991590 h 991590"/>
                  <a:gd name="connsiteX1" fmla="*/ 116774 w 817418"/>
                  <a:gd name="connsiteY1" fmla="*/ 166255 h 991590"/>
                  <a:gd name="connsiteX2" fmla="*/ 116774 w 817418"/>
                  <a:gd name="connsiteY2" fmla="*/ 0 h 991590"/>
                  <a:gd name="connsiteX0" fmla="*/ 700644 w 700644"/>
                  <a:gd name="connsiteY0" fmla="*/ 825335 h 825335"/>
                  <a:gd name="connsiteX1" fmla="*/ 0 w 700644"/>
                  <a:gd name="connsiteY1" fmla="*/ 0 h 825335"/>
                  <a:gd name="connsiteX0" fmla="*/ 676894 w 676894"/>
                  <a:gd name="connsiteY0" fmla="*/ 807522 h 807522"/>
                  <a:gd name="connsiteX1" fmla="*/ 0 w 676894"/>
                  <a:gd name="connsiteY1" fmla="*/ 0 h 807522"/>
                  <a:gd name="connsiteX0" fmla="*/ 676894 w 676894"/>
                  <a:gd name="connsiteY0" fmla="*/ 807522 h 807522"/>
                  <a:gd name="connsiteX1" fmla="*/ 0 w 676894"/>
                  <a:gd name="connsiteY1" fmla="*/ 0 h 807522"/>
                  <a:gd name="connsiteX0" fmla="*/ 676894 w 676894"/>
                  <a:gd name="connsiteY0" fmla="*/ 807522 h 807522"/>
                  <a:gd name="connsiteX1" fmla="*/ 0 w 676894"/>
                  <a:gd name="connsiteY1" fmla="*/ 0 h 807522"/>
                  <a:gd name="connsiteX0" fmla="*/ 700645 w 700645"/>
                  <a:gd name="connsiteY0" fmla="*/ 950026 h 950026"/>
                  <a:gd name="connsiteX1" fmla="*/ 0 w 700645"/>
                  <a:gd name="connsiteY1" fmla="*/ 0 h 950026"/>
                  <a:gd name="connsiteX0" fmla="*/ 700645 w 700645"/>
                  <a:gd name="connsiteY0" fmla="*/ 950026 h 950026"/>
                  <a:gd name="connsiteX1" fmla="*/ 0 w 700645"/>
                  <a:gd name="connsiteY1" fmla="*/ 0 h 950026"/>
                  <a:gd name="connsiteX0" fmla="*/ 706582 w 706582"/>
                  <a:gd name="connsiteY0" fmla="*/ 819398 h 819398"/>
                  <a:gd name="connsiteX1" fmla="*/ 0 w 706582"/>
                  <a:gd name="connsiteY1" fmla="*/ 0 h 819398"/>
                  <a:gd name="connsiteX0" fmla="*/ 706582 w 706582"/>
                  <a:gd name="connsiteY0" fmla="*/ 819398 h 819398"/>
                  <a:gd name="connsiteX1" fmla="*/ 0 w 706582"/>
                  <a:gd name="connsiteY1" fmla="*/ 0 h 819398"/>
                  <a:gd name="connsiteX0" fmla="*/ 706582 w 1026932"/>
                  <a:gd name="connsiteY0" fmla="*/ 819398 h 819398"/>
                  <a:gd name="connsiteX1" fmla="*/ 1026932 w 1026932"/>
                  <a:gd name="connsiteY1" fmla="*/ 622453 h 819398"/>
                  <a:gd name="connsiteX2" fmla="*/ 0 w 1026932"/>
                  <a:gd name="connsiteY2" fmla="*/ 0 h 819398"/>
                  <a:gd name="connsiteX0" fmla="*/ 1026932 w 1026932"/>
                  <a:gd name="connsiteY0" fmla="*/ 622453 h 622453"/>
                  <a:gd name="connsiteX1" fmla="*/ 0 w 1026932"/>
                  <a:gd name="connsiteY1" fmla="*/ 0 h 622453"/>
                  <a:gd name="connsiteX0" fmla="*/ 1012780 w 1012780"/>
                  <a:gd name="connsiteY0" fmla="*/ 611474 h 611474"/>
                  <a:gd name="connsiteX1" fmla="*/ 0 w 1012780"/>
                  <a:gd name="connsiteY1" fmla="*/ 0 h 611474"/>
                  <a:gd name="connsiteX0" fmla="*/ 1012780 w 1012780"/>
                  <a:gd name="connsiteY0" fmla="*/ 611474 h 622195"/>
                  <a:gd name="connsiteX1" fmla="*/ 0 w 1012780"/>
                  <a:gd name="connsiteY1" fmla="*/ 0 h 622195"/>
                  <a:gd name="connsiteX0" fmla="*/ 1012780 w 1012780"/>
                  <a:gd name="connsiteY0" fmla="*/ 611474 h 622195"/>
                  <a:gd name="connsiteX1" fmla="*/ 0 w 1012780"/>
                  <a:gd name="connsiteY1" fmla="*/ 0 h 622195"/>
                  <a:gd name="connsiteX0" fmla="*/ 1072926 w 1072926"/>
                  <a:gd name="connsiteY0" fmla="*/ 585858 h 622195"/>
                  <a:gd name="connsiteX1" fmla="*/ 0 w 1072926"/>
                  <a:gd name="connsiteY1" fmla="*/ 0 h 622195"/>
                  <a:gd name="connsiteX0" fmla="*/ 1094153 w 1094153"/>
                  <a:gd name="connsiteY0" fmla="*/ 812744 h 812745"/>
                  <a:gd name="connsiteX1" fmla="*/ 0 w 1094153"/>
                  <a:gd name="connsiteY1" fmla="*/ 0 h 812745"/>
                  <a:gd name="connsiteX0" fmla="*/ 1094153 w 1094153"/>
                  <a:gd name="connsiteY0" fmla="*/ 812744 h 958864"/>
                  <a:gd name="connsiteX1" fmla="*/ 0 w 1094153"/>
                  <a:gd name="connsiteY1" fmla="*/ 0 h 958864"/>
                  <a:gd name="connsiteX0" fmla="*/ 1094153 w 1094153"/>
                  <a:gd name="connsiteY0" fmla="*/ 812744 h 958864"/>
                  <a:gd name="connsiteX1" fmla="*/ 0 w 1094153"/>
                  <a:gd name="connsiteY1" fmla="*/ 0 h 958864"/>
                  <a:gd name="connsiteX0" fmla="*/ 1083540 w 1083540"/>
                  <a:gd name="connsiteY0" fmla="*/ 776150 h 958864"/>
                  <a:gd name="connsiteX1" fmla="*/ 0 w 1083540"/>
                  <a:gd name="connsiteY1" fmla="*/ 0 h 958864"/>
                  <a:gd name="connsiteX0" fmla="*/ 1083540 w 1083540"/>
                  <a:gd name="connsiteY0" fmla="*/ 776150 h 958864"/>
                  <a:gd name="connsiteX1" fmla="*/ 401195 w 1083540"/>
                  <a:gd name="connsiteY1" fmla="*/ 669773 h 958864"/>
                  <a:gd name="connsiteX2" fmla="*/ 0 w 1083540"/>
                  <a:gd name="connsiteY2" fmla="*/ 0 h 958864"/>
                  <a:gd name="connsiteX0" fmla="*/ 682345 w 682345"/>
                  <a:gd name="connsiteY0" fmla="*/ 106377 h 106378"/>
                  <a:gd name="connsiteX1" fmla="*/ 0 w 682345"/>
                  <a:gd name="connsiteY1" fmla="*/ 0 h 106378"/>
                  <a:gd name="connsiteX0" fmla="*/ 538873 w 538873"/>
                  <a:gd name="connsiteY0" fmla="*/ 169976 h 169976"/>
                  <a:gd name="connsiteX1" fmla="*/ 0 w 538873"/>
                  <a:gd name="connsiteY1" fmla="*/ 0 h 169976"/>
                  <a:gd name="connsiteX0" fmla="*/ 538873 w 538873"/>
                  <a:gd name="connsiteY0" fmla="*/ 169976 h 215657"/>
                  <a:gd name="connsiteX1" fmla="*/ 0 w 538873"/>
                  <a:gd name="connsiteY1" fmla="*/ 0 h 215657"/>
                  <a:gd name="connsiteX0" fmla="*/ 538873 w 538873"/>
                  <a:gd name="connsiteY0" fmla="*/ 169976 h 215657"/>
                  <a:gd name="connsiteX1" fmla="*/ 0 w 538873"/>
                  <a:gd name="connsiteY1" fmla="*/ 0 h 215657"/>
                </a:gdLst>
                <a:ahLst/>
                <a:cxnLst>
                  <a:cxn ang="0">
                    <a:pos x="connsiteX0" y="connsiteY0"/>
                  </a:cxn>
                  <a:cxn ang="0">
                    <a:pos x="connsiteX1" y="connsiteY1"/>
                  </a:cxn>
                </a:cxnLst>
                <a:rect l="l" t="t" r="r" b="b"/>
                <a:pathLst>
                  <a:path w="538873" h="215657">
                    <a:moveTo>
                      <a:pt x="538873" y="169976"/>
                    </a:moveTo>
                    <a:cubicBezTo>
                      <a:pt x="349000" y="187516"/>
                      <a:pt x="200119" y="215657"/>
                      <a:pt x="0" y="0"/>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2" name="Freeform 121"/>
              <p:cNvSpPr/>
              <p:nvPr/>
            </p:nvSpPr>
            <p:spPr bwMode="gray">
              <a:xfrm>
                <a:off x="6650729" y="2881307"/>
                <a:ext cx="1341332" cy="749173"/>
              </a:xfrm>
              <a:custGeom>
                <a:avLst/>
                <a:gdLst>
                  <a:gd name="connsiteX0" fmla="*/ 1382357 w 1382357"/>
                  <a:gd name="connsiteY0" fmla="*/ 0 h 774551"/>
                  <a:gd name="connsiteX1" fmla="*/ 371139 w 1382357"/>
                  <a:gd name="connsiteY1" fmla="*/ 484094 h 774551"/>
                  <a:gd name="connsiteX2" fmla="*/ 59167 w 1382357"/>
                  <a:gd name="connsiteY2" fmla="*/ 559398 h 774551"/>
                  <a:gd name="connsiteX3" fmla="*/ 16136 w 1382357"/>
                  <a:gd name="connsiteY3" fmla="*/ 774551 h 774551"/>
                  <a:gd name="connsiteX0" fmla="*/ 1400500 w 1400500"/>
                  <a:gd name="connsiteY0" fmla="*/ 0 h 774551"/>
                  <a:gd name="connsiteX1" fmla="*/ 498139 w 1400500"/>
                  <a:gd name="connsiteY1" fmla="*/ 386123 h 774551"/>
                  <a:gd name="connsiteX2" fmla="*/ 77310 w 1400500"/>
                  <a:gd name="connsiteY2" fmla="*/ 559398 h 774551"/>
                  <a:gd name="connsiteX3" fmla="*/ 34279 w 1400500"/>
                  <a:gd name="connsiteY3" fmla="*/ 774551 h 774551"/>
                  <a:gd name="connsiteX0" fmla="*/ 1400500 w 1400500"/>
                  <a:gd name="connsiteY0" fmla="*/ 33682 h 808233"/>
                  <a:gd name="connsiteX1" fmla="*/ 498139 w 1400500"/>
                  <a:gd name="connsiteY1" fmla="*/ 419805 h 808233"/>
                  <a:gd name="connsiteX2" fmla="*/ 77310 w 1400500"/>
                  <a:gd name="connsiteY2" fmla="*/ 593080 h 808233"/>
                  <a:gd name="connsiteX3" fmla="*/ 34279 w 1400500"/>
                  <a:gd name="connsiteY3" fmla="*/ 808233 h 808233"/>
                  <a:gd name="connsiteX0" fmla="*/ 1389614 w 1389614"/>
                  <a:gd name="connsiteY0" fmla="*/ 33682 h 808233"/>
                  <a:gd name="connsiteX1" fmla="*/ 498139 w 1389614"/>
                  <a:gd name="connsiteY1" fmla="*/ 419805 h 808233"/>
                  <a:gd name="connsiteX2" fmla="*/ 77310 w 1389614"/>
                  <a:gd name="connsiteY2" fmla="*/ 593080 h 808233"/>
                  <a:gd name="connsiteX3" fmla="*/ 34279 w 1389614"/>
                  <a:gd name="connsiteY3" fmla="*/ 808233 h 808233"/>
                  <a:gd name="connsiteX0" fmla="*/ 1389614 w 1389614"/>
                  <a:gd name="connsiteY0" fmla="*/ 83970 h 858521"/>
                  <a:gd name="connsiteX1" fmla="*/ 498139 w 1389614"/>
                  <a:gd name="connsiteY1" fmla="*/ 470093 h 858521"/>
                  <a:gd name="connsiteX2" fmla="*/ 77310 w 1389614"/>
                  <a:gd name="connsiteY2" fmla="*/ 643368 h 858521"/>
                  <a:gd name="connsiteX3" fmla="*/ 34279 w 1389614"/>
                  <a:gd name="connsiteY3" fmla="*/ 858521 h 858521"/>
                  <a:gd name="connsiteX0" fmla="*/ 1389614 w 1389614"/>
                  <a:gd name="connsiteY0" fmla="*/ 83970 h 858521"/>
                  <a:gd name="connsiteX1" fmla="*/ 498139 w 1389614"/>
                  <a:gd name="connsiteY1" fmla="*/ 470093 h 858521"/>
                  <a:gd name="connsiteX2" fmla="*/ 77310 w 1389614"/>
                  <a:gd name="connsiteY2" fmla="*/ 643368 h 858521"/>
                  <a:gd name="connsiteX3" fmla="*/ 34279 w 1389614"/>
                  <a:gd name="connsiteY3" fmla="*/ 858521 h 858521"/>
                  <a:gd name="connsiteX0" fmla="*/ 1312304 w 1312304"/>
                  <a:gd name="connsiteY0" fmla="*/ 83970 h 737498"/>
                  <a:gd name="connsiteX1" fmla="*/ 420829 w 1312304"/>
                  <a:gd name="connsiteY1" fmla="*/ 470093 h 737498"/>
                  <a:gd name="connsiteX2" fmla="*/ 0 w 1312304"/>
                  <a:gd name="connsiteY2" fmla="*/ 643368 h 737498"/>
                  <a:gd name="connsiteX0" fmla="*/ 1312304 w 1312304"/>
                  <a:gd name="connsiteY0" fmla="*/ 83970 h 737498"/>
                  <a:gd name="connsiteX1" fmla="*/ 420829 w 1312304"/>
                  <a:gd name="connsiteY1" fmla="*/ 470093 h 737498"/>
                  <a:gd name="connsiteX2" fmla="*/ 0 w 1312304"/>
                  <a:gd name="connsiteY2" fmla="*/ 643368 h 737498"/>
                  <a:gd name="connsiteX0" fmla="*/ 1308675 w 1308675"/>
                  <a:gd name="connsiteY0" fmla="*/ 83970 h 745544"/>
                  <a:gd name="connsiteX1" fmla="*/ 417200 w 1308675"/>
                  <a:gd name="connsiteY1" fmla="*/ 470093 h 745544"/>
                  <a:gd name="connsiteX2" fmla="*/ 0 w 1308675"/>
                  <a:gd name="connsiteY2" fmla="*/ 668768 h 745544"/>
                  <a:gd name="connsiteX0" fmla="*/ 1341332 w 1341332"/>
                  <a:gd name="connsiteY0" fmla="*/ 83970 h 749173"/>
                  <a:gd name="connsiteX1" fmla="*/ 449857 w 1341332"/>
                  <a:gd name="connsiteY1" fmla="*/ 470093 h 749173"/>
                  <a:gd name="connsiteX2" fmla="*/ 0 w 1341332"/>
                  <a:gd name="connsiteY2" fmla="*/ 672397 h 749173"/>
                  <a:gd name="connsiteX0" fmla="*/ 1341332 w 1341332"/>
                  <a:gd name="connsiteY0" fmla="*/ 83970 h 749173"/>
                  <a:gd name="connsiteX1" fmla="*/ 449857 w 1341332"/>
                  <a:gd name="connsiteY1" fmla="*/ 470093 h 749173"/>
                  <a:gd name="connsiteX2" fmla="*/ 0 w 1341332"/>
                  <a:gd name="connsiteY2" fmla="*/ 672397 h 749173"/>
                </a:gdLst>
                <a:ahLst/>
                <a:cxnLst>
                  <a:cxn ang="0">
                    <a:pos x="connsiteX0" y="connsiteY0"/>
                  </a:cxn>
                  <a:cxn ang="0">
                    <a:pos x="connsiteX1" y="connsiteY1"/>
                  </a:cxn>
                  <a:cxn ang="0">
                    <a:pos x="connsiteX2" y="connsiteY2"/>
                  </a:cxn>
                </a:cxnLst>
                <a:rect l="l" t="t" r="r" b="b"/>
                <a:pathLst>
                  <a:path w="1341332" h="749173">
                    <a:moveTo>
                      <a:pt x="1341332" y="83970"/>
                    </a:moveTo>
                    <a:cubicBezTo>
                      <a:pt x="1326989" y="0"/>
                      <a:pt x="430903" y="61174"/>
                      <a:pt x="449857" y="470093"/>
                    </a:cubicBezTo>
                    <a:cubicBezTo>
                      <a:pt x="392611" y="737498"/>
                      <a:pt x="164396" y="749173"/>
                      <a:pt x="0" y="672397"/>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lvl="1" algn="ctr" defTabSz="914172">
                  <a:lnSpc>
                    <a:spcPct val="90000"/>
                  </a:lnSpc>
                  <a:buClr>
                    <a:srgbClr val="4D4D4D"/>
                  </a:buClr>
                  <a:buSzPct val="110000"/>
                  <a:tabLst>
                    <a:tab pos="177800" algn="l"/>
                  </a:tabLst>
                  <a:defRPr/>
                </a:pPr>
                <a:endParaRPr lang="en-US" dirty="0" smtClean="0"/>
              </a:p>
            </p:txBody>
          </p:sp>
        </p:grpSp>
        <p:sp>
          <p:nvSpPr>
            <p:cNvPr id="114" name="Oval 113"/>
            <p:cNvSpPr/>
            <p:nvPr/>
          </p:nvSpPr>
          <p:spPr bwMode="gray">
            <a:xfrm>
              <a:off x="5550624" y="2797331"/>
              <a:ext cx="548640" cy="548640"/>
            </a:xfrm>
            <a:prstGeom prst="ellipse">
              <a:avLst/>
            </a:prstGeom>
            <a:solidFill>
              <a:srgbClr val="436275"/>
            </a:solidFill>
            <a:ln w="38100"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5</a:t>
              </a:r>
            </a:p>
          </p:txBody>
        </p:sp>
        <p:grpSp>
          <p:nvGrpSpPr>
            <p:cNvPr id="10" name="Group 174"/>
            <p:cNvGrpSpPr/>
            <p:nvPr/>
          </p:nvGrpSpPr>
          <p:grpSpPr>
            <a:xfrm>
              <a:off x="2879415" y="2651681"/>
              <a:ext cx="5443963" cy="3465991"/>
              <a:chOff x="2879415" y="2651681"/>
              <a:chExt cx="5443963" cy="3465991"/>
            </a:xfrm>
          </p:grpSpPr>
          <p:sp>
            <p:nvSpPr>
              <p:cNvPr id="176" name="Freeform 175"/>
              <p:cNvSpPr/>
              <p:nvPr/>
            </p:nvSpPr>
            <p:spPr bwMode="gray">
              <a:xfrm rot="556071">
                <a:off x="3794491" y="4652604"/>
                <a:ext cx="487018" cy="96170"/>
              </a:xfrm>
              <a:custGeom>
                <a:avLst/>
                <a:gdLst>
                  <a:gd name="connsiteX0" fmla="*/ 0 w 647272"/>
                  <a:gd name="connsiteY0" fmla="*/ 688368 h 688368"/>
                  <a:gd name="connsiteX1" fmla="*/ 647272 w 647272"/>
                  <a:gd name="connsiteY1" fmla="*/ 0 h 688368"/>
                  <a:gd name="connsiteX0" fmla="*/ 0 w 609600"/>
                  <a:gd name="connsiteY0" fmla="*/ 154968 h 154968"/>
                  <a:gd name="connsiteX1" fmla="*/ 609600 w 609600"/>
                  <a:gd name="connsiteY1" fmla="*/ 0 h 154968"/>
                  <a:gd name="connsiteX0" fmla="*/ 0 w 609600"/>
                  <a:gd name="connsiteY0" fmla="*/ 181754 h 181754"/>
                  <a:gd name="connsiteX1" fmla="*/ 609600 w 609600"/>
                  <a:gd name="connsiteY1" fmla="*/ 26786 h 181754"/>
                  <a:gd name="connsiteX0" fmla="*/ 0 w 609600"/>
                  <a:gd name="connsiteY0" fmla="*/ 196239 h 196239"/>
                  <a:gd name="connsiteX1" fmla="*/ 609600 w 609600"/>
                  <a:gd name="connsiteY1" fmla="*/ 41271 h 196239"/>
                  <a:gd name="connsiteX0" fmla="*/ 0 w 635619"/>
                  <a:gd name="connsiteY0" fmla="*/ 181754 h 181754"/>
                  <a:gd name="connsiteX1" fmla="*/ 635619 w 635619"/>
                  <a:gd name="connsiteY1" fmla="*/ 142015 h 181754"/>
                  <a:gd name="connsiteX0" fmla="*/ 0 w 635619"/>
                  <a:gd name="connsiteY0" fmla="*/ 181754 h 181754"/>
                  <a:gd name="connsiteX1" fmla="*/ 635619 w 635619"/>
                  <a:gd name="connsiteY1" fmla="*/ 142015 h 181754"/>
                  <a:gd name="connsiteX0" fmla="*/ 7334 w 642953"/>
                  <a:gd name="connsiteY0" fmla="*/ 200804 h 200804"/>
                  <a:gd name="connsiteX1" fmla="*/ 0 w 642953"/>
                  <a:gd name="connsiteY1" fmla="*/ 174034 h 200804"/>
                  <a:gd name="connsiteX2" fmla="*/ 642953 w 642953"/>
                  <a:gd name="connsiteY2" fmla="*/ 161065 h 200804"/>
                  <a:gd name="connsiteX0" fmla="*/ 7334 w 642953"/>
                  <a:gd name="connsiteY0" fmla="*/ 147917 h 147917"/>
                  <a:gd name="connsiteX1" fmla="*/ 0 w 642953"/>
                  <a:gd name="connsiteY1" fmla="*/ 121147 h 147917"/>
                  <a:gd name="connsiteX2" fmla="*/ 642953 w 642953"/>
                  <a:gd name="connsiteY2" fmla="*/ 108178 h 147917"/>
                  <a:gd name="connsiteX0" fmla="*/ 0 w 642953"/>
                  <a:gd name="connsiteY0" fmla="*/ 121147 h 121147"/>
                  <a:gd name="connsiteX1" fmla="*/ 642953 w 642953"/>
                  <a:gd name="connsiteY1" fmla="*/ 108178 h 121147"/>
                  <a:gd name="connsiteX0" fmla="*/ 10782 w 653735"/>
                  <a:gd name="connsiteY0" fmla="*/ 121147 h 124723"/>
                  <a:gd name="connsiteX1" fmla="*/ 0 w 653735"/>
                  <a:gd name="connsiteY1" fmla="*/ 124723 h 124723"/>
                  <a:gd name="connsiteX2" fmla="*/ 653735 w 653735"/>
                  <a:gd name="connsiteY2" fmla="*/ 108178 h 124723"/>
                  <a:gd name="connsiteX0" fmla="*/ 10782 w 653735"/>
                  <a:gd name="connsiteY0" fmla="*/ 93921 h 97497"/>
                  <a:gd name="connsiteX1" fmla="*/ 0 w 653735"/>
                  <a:gd name="connsiteY1" fmla="*/ 97497 h 97497"/>
                  <a:gd name="connsiteX2" fmla="*/ 653735 w 653735"/>
                  <a:gd name="connsiteY2" fmla="*/ 80952 h 97497"/>
                  <a:gd name="connsiteX0" fmla="*/ 10782 w 594727"/>
                  <a:gd name="connsiteY0" fmla="*/ 164192 h 167768"/>
                  <a:gd name="connsiteX1" fmla="*/ 0 w 594727"/>
                  <a:gd name="connsiteY1" fmla="*/ 167768 h 167768"/>
                  <a:gd name="connsiteX2" fmla="*/ 594727 w 594727"/>
                  <a:gd name="connsiteY2" fmla="*/ 80786 h 167768"/>
                  <a:gd name="connsiteX0" fmla="*/ 10782 w 594727"/>
                  <a:gd name="connsiteY0" fmla="*/ 97668 h 101244"/>
                  <a:gd name="connsiteX1" fmla="*/ 0 w 594727"/>
                  <a:gd name="connsiteY1" fmla="*/ 101244 h 101244"/>
                  <a:gd name="connsiteX2" fmla="*/ 594727 w 594727"/>
                  <a:gd name="connsiteY2" fmla="*/ 14262 h 101244"/>
                  <a:gd name="connsiteX0" fmla="*/ 10782 w 594727"/>
                  <a:gd name="connsiteY0" fmla="*/ 97668 h 101244"/>
                  <a:gd name="connsiteX1" fmla="*/ 0 w 594727"/>
                  <a:gd name="connsiteY1" fmla="*/ 101244 h 101244"/>
                  <a:gd name="connsiteX2" fmla="*/ 594727 w 594727"/>
                  <a:gd name="connsiteY2" fmla="*/ 14262 h 101244"/>
                </a:gdLst>
                <a:ahLst/>
                <a:cxnLst>
                  <a:cxn ang="0">
                    <a:pos x="connsiteX0" y="connsiteY0"/>
                  </a:cxn>
                  <a:cxn ang="0">
                    <a:pos x="connsiteX1" y="connsiteY1"/>
                  </a:cxn>
                  <a:cxn ang="0">
                    <a:pos x="connsiteX2" y="connsiteY2"/>
                  </a:cxn>
                </a:cxnLst>
                <a:rect l="l" t="t" r="r" b="b"/>
                <a:pathLst>
                  <a:path w="594727" h="101244">
                    <a:moveTo>
                      <a:pt x="10782" y="97668"/>
                    </a:moveTo>
                    <a:lnTo>
                      <a:pt x="0" y="101244"/>
                    </a:lnTo>
                    <a:cubicBezTo>
                      <a:pt x="177690" y="35052"/>
                      <a:pt x="252171" y="0"/>
                      <a:pt x="594727" y="14262"/>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7" name="Freeform 176"/>
              <p:cNvSpPr/>
              <p:nvPr/>
            </p:nvSpPr>
            <p:spPr bwMode="gray">
              <a:xfrm rot="20556228">
                <a:off x="2879415" y="5046741"/>
                <a:ext cx="529565" cy="239217"/>
              </a:xfrm>
              <a:custGeom>
                <a:avLst/>
                <a:gdLst>
                  <a:gd name="connsiteX0" fmla="*/ 0 w 647272"/>
                  <a:gd name="connsiteY0" fmla="*/ 688368 h 688368"/>
                  <a:gd name="connsiteX1" fmla="*/ 647272 w 647272"/>
                  <a:gd name="connsiteY1" fmla="*/ 0 h 688368"/>
                  <a:gd name="connsiteX0" fmla="*/ 83885 w 731157"/>
                  <a:gd name="connsiteY0" fmla="*/ 688368 h 706970"/>
                  <a:gd name="connsiteX1" fmla="*/ 0 w 731157"/>
                  <a:gd name="connsiteY1" fmla="*/ 706970 h 706970"/>
                  <a:gd name="connsiteX2" fmla="*/ 731157 w 731157"/>
                  <a:gd name="connsiteY2" fmla="*/ 0 h 706970"/>
                  <a:gd name="connsiteX0" fmla="*/ 83885 w 731157"/>
                  <a:gd name="connsiteY0" fmla="*/ 688368 h 706970"/>
                  <a:gd name="connsiteX1" fmla="*/ 0 w 731157"/>
                  <a:gd name="connsiteY1" fmla="*/ 706970 h 706970"/>
                  <a:gd name="connsiteX2" fmla="*/ 731157 w 731157"/>
                  <a:gd name="connsiteY2" fmla="*/ 0 h 706970"/>
                  <a:gd name="connsiteX0" fmla="*/ 186547 w 833819"/>
                  <a:gd name="connsiteY0" fmla="*/ 688368 h 914139"/>
                  <a:gd name="connsiteX1" fmla="*/ 0 w 833819"/>
                  <a:gd name="connsiteY1" fmla="*/ 914139 h 914139"/>
                  <a:gd name="connsiteX2" fmla="*/ 833819 w 833819"/>
                  <a:gd name="connsiteY2" fmla="*/ 0 h 914139"/>
                  <a:gd name="connsiteX0" fmla="*/ 186547 w 833819"/>
                  <a:gd name="connsiteY0" fmla="*/ 688368 h 914139"/>
                  <a:gd name="connsiteX1" fmla="*/ 0 w 833819"/>
                  <a:gd name="connsiteY1" fmla="*/ 914139 h 914139"/>
                  <a:gd name="connsiteX2" fmla="*/ 833819 w 833819"/>
                  <a:gd name="connsiteY2" fmla="*/ 0 h 914139"/>
                  <a:gd name="connsiteX0" fmla="*/ 0 w 833819"/>
                  <a:gd name="connsiteY0" fmla="*/ 914139 h 914139"/>
                  <a:gd name="connsiteX1" fmla="*/ 833819 w 833819"/>
                  <a:gd name="connsiteY1" fmla="*/ 0 h 914139"/>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35497"/>
                  <a:gd name="connsiteY0" fmla="*/ 914139 h 922386"/>
                  <a:gd name="connsiteX1" fmla="*/ 0 w 835497"/>
                  <a:gd name="connsiteY1" fmla="*/ 922386 h 922386"/>
                  <a:gd name="connsiteX2" fmla="*/ 835497 w 835497"/>
                  <a:gd name="connsiteY2" fmla="*/ 0 h 922386"/>
                  <a:gd name="connsiteX0" fmla="*/ 1678 w 814731"/>
                  <a:gd name="connsiteY0" fmla="*/ 909832 h 918079"/>
                  <a:gd name="connsiteX1" fmla="*/ 0 w 814731"/>
                  <a:gd name="connsiteY1" fmla="*/ 918079 h 918079"/>
                  <a:gd name="connsiteX2" fmla="*/ 814731 w 814731"/>
                  <a:gd name="connsiteY2" fmla="*/ 0 h 918079"/>
                  <a:gd name="connsiteX0" fmla="*/ 0 w 813053"/>
                  <a:gd name="connsiteY0" fmla="*/ 909832 h 909833"/>
                  <a:gd name="connsiteX1" fmla="*/ 367986 w 813053"/>
                  <a:gd name="connsiteY1" fmla="*/ 482627 h 909833"/>
                  <a:gd name="connsiteX2" fmla="*/ 813053 w 813053"/>
                  <a:gd name="connsiteY2" fmla="*/ 0 h 909833"/>
                  <a:gd name="connsiteX0" fmla="*/ 0 w 445067"/>
                  <a:gd name="connsiteY0" fmla="*/ 482627 h 482627"/>
                  <a:gd name="connsiteX1" fmla="*/ 445067 w 445067"/>
                  <a:gd name="connsiteY1" fmla="*/ 0 h 482627"/>
                  <a:gd name="connsiteX0" fmla="*/ 0 w 520513"/>
                  <a:gd name="connsiteY0" fmla="*/ 470448 h 470448"/>
                  <a:gd name="connsiteX1" fmla="*/ 520513 w 520513"/>
                  <a:gd name="connsiteY1" fmla="*/ 0 h 470448"/>
                  <a:gd name="connsiteX0" fmla="*/ 0 w 520513"/>
                  <a:gd name="connsiteY0" fmla="*/ 470448 h 470448"/>
                  <a:gd name="connsiteX1" fmla="*/ 520513 w 520513"/>
                  <a:gd name="connsiteY1" fmla="*/ 0 h 470448"/>
                  <a:gd name="connsiteX0" fmla="*/ 0 w 520513"/>
                  <a:gd name="connsiteY0" fmla="*/ 470447 h 470447"/>
                  <a:gd name="connsiteX1" fmla="*/ 520513 w 520513"/>
                  <a:gd name="connsiteY1" fmla="*/ 0 h 470447"/>
                  <a:gd name="connsiteX0" fmla="*/ 0 w 453229"/>
                  <a:gd name="connsiteY0" fmla="*/ 595212 h 595213"/>
                  <a:gd name="connsiteX1" fmla="*/ 453229 w 453229"/>
                  <a:gd name="connsiteY1" fmla="*/ 0 h 595213"/>
                  <a:gd name="connsiteX0" fmla="*/ 0 w 453229"/>
                  <a:gd name="connsiteY0" fmla="*/ 595212 h 595212"/>
                  <a:gd name="connsiteX1" fmla="*/ 453229 w 453229"/>
                  <a:gd name="connsiteY1" fmla="*/ 0 h 595212"/>
                  <a:gd name="connsiteX0" fmla="*/ 0 w 453229"/>
                  <a:gd name="connsiteY0" fmla="*/ 595212 h 595212"/>
                  <a:gd name="connsiteX1" fmla="*/ 453229 w 453229"/>
                  <a:gd name="connsiteY1" fmla="*/ 0 h 595212"/>
                  <a:gd name="connsiteX0" fmla="*/ 0 w 1373998"/>
                  <a:gd name="connsiteY0" fmla="*/ 1702172 h 1702173"/>
                  <a:gd name="connsiteX1" fmla="*/ 1373998 w 1373998"/>
                  <a:gd name="connsiteY1" fmla="*/ 0 h 1702173"/>
                  <a:gd name="connsiteX0" fmla="*/ 0 w 1373998"/>
                  <a:gd name="connsiteY0" fmla="*/ 1702172 h 1702172"/>
                  <a:gd name="connsiteX1" fmla="*/ 1373998 w 1373998"/>
                  <a:gd name="connsiteY1" fmla="*/ 0 h 1702172"/>
                  <a:gd name="connsiteX0" fmla="*/ 0 w 1373998"/>
                  <a:gd name="connsiteY0" fmla="*/ 1702172 h 1702172"/>
                  <a:gd name="connsiteX1" fmla="*/ 1373998 w 1373998"/>
                  <a:gd name="connsiteY1" fmla="*/ 0 h 1702172"/>
                  <a:gd name="connsiteX0" fmla="*/ 0 w 1536577"/>
                  <a:gd name="connsiteY0" fmla="*/ 1850810 h 1850810"/>
                  <a:gd name="connsiteX1" fmla="*/ 706729 w 1536577"/>
                  <a:gd name="connsiteY1" fmla="*/ 797932 h 1850810"/>
                  <a:gd name="connsiteX2" fmla="*/ 1373998 w 1536577"/>
                  <a:gd name="connsiteY2" fmla="*/ 148638 h 1850810"/>
                  <a:gd name="connsiteX0" fmla="*/ 13658 w 843506"/>
                  <a:gd name="connsiteY0" fmla="*/ 797930 h 797930"/>
                  <a:gd name="connsiteX1" fmla="*/ 680927 w 843506"/>
                  <a:gd name="connsiteY1" fmla="*/ 148636 h 797930"/>
                  <a:gd name="connsiteX0" fmla="*/ 13658 w 835922"/>
                  <a:gd name="connsiteY0" fmla="*/ 822347 h 822347"/>
                  <a:gd name="connsiteX1" fmla="*/ 256125 w 835922"/>
                  <a:gd name="connsiteY1" fmla="*/ 562343 h 822347"/>
                  <a:gd name="connsiteX2" fmla="*/ 680927 w 835922"/>
                  <a:gd name="connsiteY2" fmla="*/ 173053 h 822347"/>
                  <a:gd name="connsiteX0" fmla="*/ 13658 w 835922"/>
                  <a:gd name="connsiteY0" fmla="*/ 822345 h 822345"/>
                  <a:gd name="connsiteX1" fmla="*/ 256125 w 835922"/>
                  <a:gd name="connsiteY1" fmla="*/ 562341 h 822345"/>
                  <a:gd name="connsiteX2" fmla="*/ 680927 w 835922"/>
                  <a:gd name="connsiteY2" fmla="*/ 173051 h 822345"/>
                  <a:gd name="connsiteX0" fmla="*/ 0 w 667270"/>
                  <a:gd name="connsiteY0" fmla="*/ 649294 h 649294"/>
                  <a:gd name="connsiteX1" fmla="*/ 667269 w 667270"/>
                  <a:gd name="connsiteY1" fmla="*/ 0 h 649294"/>
                  <a:gd name="connsiteX0" fmla="*/ 0 w 634533"/>
                  <a:gd name="connsiteY0" fmla="*/ 638479 h 638479"/>
                  <a:gd name="connsiteX1" fmla="*/ 634532 w 634533"/>
                  <a:gd name="connsiteY1" fmla="*/ 0 h 638479"/>
                  <a:gd name="connsiteX0" fmla="*/ 0 w 634532"/>
                  <a:gd name="connsiteY0" fmla="*/ 638479 h 638479"/>
                  <a:gd name="connsiteX1" fmla="*/ 634532 w 634532"/>
                  <a:gd name="connsiteY1" fmla="*/ 0 h 638479"/>
                  <a:gd name="connsiteX0" fmla="*/ 104 w 634636"/>
                  <a:gd name="connsiteY0" fmla="*/ 638479 h 638479"/>
                  <a:gd name="connsiteX1" fmla="*/ 8563 w 634636"/>
                  <a:gd name="connsiteY1" fmla="*/ 593380 h 638479"/>
                  <a:gd name="connsiteX2" fmla="*/ 634636 w 634636"/>
                  <a:gd name="connsiteY2" fmla="*/ 0 h 638479"/>
                  <a:gd name="connsiteX0" fmla="*/ 104 w 634636"/>
                  <a:gd name="connsiteY0" fmla="*/ 638479 h 638479"/>
                  <a:gd name="connsiteX1" fmla="*/ 8563 w 634636"/>
                  <a:gd name="connsiteY1" fmla="*/ 593380 h 638479"/>
                  <a:gd name="connsiteX2" fmla="*/ 634636 w 634636"/>
                  <a:gd name="connsiteY2" fmla="*/ 0 h 638479"/>
                  <a:gd name="connsiteX0" fmla="*/ 104 w 668741"/>
                  <a:gd name="connsiteY0" fmla="*/ 759744 h 759744"/>
                  <a:gd name="connsiteX1" fmla="*/ 42668 w 668741"/>
                  <a:gd name="connsiteY1" fmla="*/ 593380 h 759744"/>
                  <a:gd name="connsiteX2" fmla="*/ 668741 w 668741"/>
                  <a:gd name="connsiteY2" fmla="*/ 0 h 759744"/>
                  <a:gd name="connsiteX0" fmla="*/ 0 w 626073"/>
                  <a:gd name="connsiteY0" fmla="*/ 593380 h 593380"/>
                  <a:gd name="connsiteX1" fmla="*/ 626073 w 626073"/>
                  <a:gd name="connsiteY1" fmla="*/ 0 h 593380"/>
                  <a:gd name="connsiteX0" fmla="*/ 0 w 650628"/>
                  <a:gd name="connsiteY0" fmla="*/ 601492 h 601492"/>
                  <a:gd name="connsiteX1" fmla="*/ 650628 w 650628"/>
                  <a:gd name="connsiteY1" fmla="*/ 0 h 601492"/>
                </a:gdLst>
                <a:ahLst/>
                <a:cxnLst>
                  <a:cxn ang="0">
                    <a:pos x="connsiteX0" y="connsiteY0"/>
                  </a:cxn>
                  <a:cxn ang="0">
                    <a:pos x="connsiteX1" y="connsiteY1"/>
                  </a:cxn>
                </a:cxnLst>
                <a:rect l="l" t="t" r="r" b="b"/>
                <a:pathLst>
                  <a:path w="650628" h="601492">
                    <a:moveTo>
                      <a:pt x="0" y="601492"/>
                    </a:moveTo>
                    <a:cubicBezTo>
                      <a:pt x="156844" y="380278"/>
                      <a:pt x="259948" y="241072"/>
                      <a:pt x="650628" y="0"/>
                    </a:cubicBezTo>
                  </a:path>
                </a:pathLst>
              </a:custGeom>
              <a:ln w="57150" cap="rnd">
                <a:solidFill>
                  <a:srgbClr val="608AA4"/>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8" name="Freeform 177"/>
              <p:cNvSpPr/>
              <p:nvPr/>
            </p:nvSpPr>
            <p:spPr bwMode="gray">
              <a:xfrm>
                <a:off x="4477549" y="4843716"/>
                <a:ext cx="1286178" cy="920591"/>
              </a:xfrm>
              <a:custGeom>
                <a:avLst/>
                <a:gdLst>
                  <a:gd name="connsiteX0" fmla="*/ 0 w 1520687"/>
                  <a:gd name="connsiteY0" fmla="*/ 0 h 1013791"/>
                  <a:gd name="connsiteX1" fmla="*/ 318052 w 1520687"/>
                  <a:gd name="connsiteY1" fmla="*/ 616226 h 1013791"/>
                  <a:gd name="connsiteX2" fmla="*/ 964096 w 1520687"/>
                  <a:gd name="connsiteY2" fmla="*/ 864704 h 1013791"/>
                  <a:gd name="connsiteX3" fmla="*/ 1520687 w 1520687"/>
                  <a:gd name="connsiteY3" fmla="*/ 1013791 h 1013791"/>
                  <a:gd name="connsiteX0" fmla="*/ 0 w 1520687"/>
                  <a:gd name="connsiteY0" fmla="*/ 0 h 1013791"/>
                  <a:gd name="connsiteX1" fmla="*/ 463018 w 1520687"/>
                  <a:gd name="connsiteY1" fmla="*/ 686851 h 1013791"/>
                  <a:gd name="connsiteX2" fmla="*/ 964096 w 1520687"/>
                  <a:gd name="connsiteY2" fmla="*/ 864704 h 1013791"/>
                  <a:gd name="connsiteX3" fmla="*/ 1520687 w 1520687"/>
                  <a:gd name="connsiteY3" fmla="*/ 1013791 h 1013791"/>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410979 w 1468648"/>
                  <a:gd name="connsiteY1" fmla="*/ 698002 h 1024942"/>
                  <a:gd name="connsiteX2" fmla="*/ 912057 w 1468648"/>
                  <a:gd name="connsiteY2" fmla="*/ 875855 h 1024942"/>
                  <a:gd name="connsiteX3" fmla="*/ 1468648 w 1468648"/>
                  <a:gd name="connsiteY3" fmla="*/ 1024942 h 1024942"/>
                  <a:gd name="connsiteX0" fmla="*/ 0 w 1468648"/>
                  <a:gd name="connsiteY0" fmla="*/ 0 h 1024942"/>
                  <a:gd name="connsiteX1" fmla="*/ 347789 w 1468648"/>
                  <a:gd name="connsiteY1" fmla="*/ 668266 h 1024942"/>
                  <a:gd name="connsiteX2" fmla="*/ 912057 w 1468648"/>
                  <a:gd name="connsiteY2" fmla="*/ 875855 h 1024942"/>
                  <a:gd name="connsiteX3" fmla="*/ 1468648 w 1468648"/>
                  <a:gd name="connsiteY3" fmla="*/ 1024942 h 1024942"/>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4956 w 1513604"/>
                  <a:gd name="connsiteY0" fmla="*/ 103055 h 1127997"/>
                  <a:gd name="connsiteX1" fmla="*/ 57965 w 1513604"/>
                  <a:gd name="connsiteY1" fmla="*/ 111377 h 1127997"/>
                  <a:gd name="connsiteX2" fmla="*/ 392745 w 1513604"/>
                  <a:gd name="connsiteY2" fmla="*/ 771321 h 1127997"/>
                  <a:gd name="connsiteX3" fmla="*/ 957013 w 1513604"/>
                  <a:gd name="connsiteY3" fmla="*/ 978910 h 1127997"/>
                  <a:gd name="connsiteX4" fmla="*/ 1513604 w 1513604"/>
                  <a:gd name="connsiteY4" fmla="*/ 1127997 h 1127997"/>
                  <a:gd name="connsiteX0" fmla="*/ 48053 w 1516701"/>
                  <a:gd name="connsiteY0" fmla="*/ 109250 h 1134192"/>
                  <a:gd name="connsiteX1" fmla="*/ 61062 w 1516701"/>
                  <a:gd name="connsiteY1" fmla="*/ 117572 h 1134192"/>
                  <a:gd name="connsiteX2" fmla="*/ 414427 w 1516701"/>
                  <a:gd name="connsiteY2" fmla="*/ 814686 h 1134192"/>
                  <a:gd name="connsiteX3" fmla="*/ 960110 w 1516701"/>
                  <a:gd name="connsiteY3" fmla="*/ 985105 h 1134192"/>
                  <a:gd name="connsiteX4" fmla="*/ 1516701 w 1516701"/>
                  <a:gd name="connsiteY4" fmla="*/ 1134192 h 1134192"/>
                  <a:gd name="connsiteX0" fmla="*/ 48053 w 1516701"/>
                  <a:gd name="connsiteY0" fmla="*/ 109250 h 1134192"/>
                  <a:gd name="connsiteX1" fmla="*/ 61062 w 1516701"/>
                  <a:gd name="connsiteY1" fmla="*/ 117572 h 1134192"/>
                  <a:gd name="connsiteX2" fmla="*/ 414427 w 1516701"/>
                  <a:gd name="connsiteY2" fmla="*/ 814686 h 1134192"/>
                  <a:gd name="connsiteX3" fmla="*/ 1516701 w 1516701"/>
                  <a:gd name="connsiteY3" fmla="*/ 1134192 h 1134192"/>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48053 w 1416340"/>
                  <a:gd name="connsiteY0" fmla="*/ 109250 h 1097021"/>
                  <a:gd name="connsiteX1" fmla="*/ 61062 w 1416340"/>
                  <a:gd name="connsiteY1" fmla="*/ 117572 h 1097021"/>
                  <a:gd name="connsiteX2" fmla="*/ 414427 w 1416340"/>
                  <a:gd name="connsiteY2" fmla="*/ 814686 h 1097021"/>
                  <a:gd name="connsiteX3" fmla="*/ 1416340 w 1416340"/>
                  <a:gd name="connsiteY3" fmla="*/ 1097021 h 1097021"/>
                  <a:gd name="connsiteX0" fmla="*/ 0 w 1355278"/>
                  <a:gd name="connsiteY0" fmla="*/ 0 h 979449"/>
                  <a:gd name="connsiteX1" fmla="*/ 353365 w 1355278"/>
                  <a:gd name="connsiteY1" fmla="*/ 697114 h 979449"/>
                  <a:gd name="connsiteX2" fmla="*/ 1355278 w 1355278"/>
                  <a:gd name="connsiteY2" fmla="*/ 979449 h 979449"/>
                </a:gdLst>
                <a:ahLst/>
                <a:cxnLst>
                  <a:cxn ang="0">
                    <a:pos x="connsiteX0" y="connsiteY0"/>
                  </a:cxn>
                  <a:cxn ang="0">
                    <a:pos x="connsiteX1" y="connsiteY1"/>
                  </a:cxn>
                  <a:cxn ang="0">
                    <a:pos x="connsiteX2" y="connsiteY2"/>
                  </a:cxn>
                </a:cxnLst>
                <a:rect l="l" t="t" r="r" b="b"/>
                <a:pathLst>
                  <a:path w="1355278" h="979449">
                    <a:moveTo>
                      <a:pt x="0" y="0"/>
                    </a:moveTo>
                    <a:cubicBezTo>
                      <a:pt x="61062" y="117572"/>
                      <a:pt x="192373" y="634300"/>
                      <a:pt x="353365" y="697114"/>
                    </a:cubicBezTo>
                    <a:cubicBezTo>
                      <a:pt x="636859" y="836814"/>
                      <a:pt x="1133072" y="961207"/>
                      <a:pt x="1355278" y="979449"/>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779BB1"/>
                  </a:solidFill>
                </a:endParaRPr>
              </a:p>
            </p:txBody>
          </p:sp>
          <p:grpSp>
            <p:nvGrpSpPr>
              <p:cNvPr id="11" name="Group 168"/>
              <p:cNvGrpSpPr/>
              <p:nvPr/>
            </p:nvGrpSpPr>
            <p:grpSpPr>
              <a:xfrm>
                <a:off x="3929551" y="2651681"/>
                <a:ext cx="4393827" cy="3465991"/>
                <a:chOff x="3929551" y="2651681"/>
                <a:chExt cx="4393827" cy="3465991"/>
              </a:xfrm>
            </p:grpSpPr>
            <p:sp>
              <p:nvSpPr>
                <p:cNvPr id="180" name="Freeform 179"/>
                <p:cNvSpPr/>
                <p:nvPr/>
              </p:nvSpPr>
              <p:spPr bwMode="gray">
                <a:xfrm>
                  <a:off x="6069106" y="5829381"/>
                  <a:ext cx="1299881" cy="288291"/>
                </a:xfrm>
                <a:custGeom>
                  <a:avLst/>
                  <a:gdLst>
                    <a:gd name="connsiteX0" fmla="*/ 0 w 1251857"/>
                    <a:gd name="connsiteY0" fmla="*/ 304800 h 355600"/>
                    <a:gd name="connsiteX1" fmla="*/ 990600 w 1251857"/>
                    <a:gd name="connsiteY1" fmla="*/ 304800 h 355600"/>
                    <a:gd name="connsiteX2" fmla="*/ 1251857 w 1251857"/>
                    <a:gd name="connsiteY2" fmla="*/ 0 h 355600"/>
                    <a:gd name="connsiteX0" fmla="*/ 0 w 990600"/>
                    <a:gd name="connsiteY0" fmla="*/ 0 h 50800"/>
                    <a:gd name="connsiteX1" fmla="*/ 990600 w 990600"/>
                    <a:gd name="connsiteY1" fmla="*/ 0 h 50800"/>
                    <a:gd name="connsiteX0" fmla="*/ 0 w 1099457"/>
                    <a:gd name="connsiteY0" fmla="*/ 147299 h 172699"/>
                    <a:gd name="connsiteX1" fmla="*/ 1099457 w 1099457"/>
                    <a:gd name="connsiteY1" fmla="*/ 0 h 172699"/>
                    <a:gd name="connsiteX0" fmla="*/ 0 w 1099457"/>
                    <a:gd name="connsiteY0" fmla="*/ 147299 h 300075"/>
                    <a:gd name="connsiteX1" fmla="*/ 1099457 w 1099457"/>
                    <a:gd name="connsiteY1" fmla="*/ 0 h 300075"/>
                    <a:gd name="connsiteX0" fmla="*/ 0 w 1088572"/>
                    <a:gd name="connsiteY0" fmla="*/ 113308 h 300075"/>
                    <a:gd name="connsiteX1" fmla="*/ 1088572 w 1088572"/>
                    <a:gd name="connsiteY1" fmla="*/ 0 h 300075"/>
                    <a:gd name="connsiteX0" fmla="*/ 0 w 1088572"/>
                    <a:gd name="connsiteY0" fmla="*/ 113308 h 300075"/>
                    <a:gd name="connsiteX1" fmla="*/ 1088572 w 1088572"/>
                    <a:gd name="connsiteY1" fmla="*/ 0 h 300075"/>
                  </a:gdLst>
                  <a:ahLst/>
                  <a:cxnLst>
                    <a:cxn ang="0">
                      <a:pos x="connsiteX0" y="connsiteY0"/>
                    </a:cxn>
                    <a:cxn ang="0">
                      <a:pos x="connsiteX1" y="connsiteY1"/>
                    </a:cxn>
                  </a:cxnLst>
                  <a:rect l="l" t="t" r="r" b="b"/>
                  <a:pathLst>
                    <a:path w="1088572" h="300075">
                      <a:moveTo>
                        <a:pt x="0" y="113308"/>
                      </a:moveTo>
                      <a:cubicBezTo>
                        <a:pt x="336549" y="184031"/>
                        <a:pt x="836386" y="300075"/>
                        <a:pt x="1088572" y="0"/>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lnSpc>
                      <a:spcPct val="90000"/>
                    </a:lnSpc>
                  </a:pPr>
                  <a:endParaRPr lang="en-US" dirty="0" smtClean="0">
                    <a:latin typeface="+mn-lt"/>
                    <a:cs typeface="+mn-cs"/>
                  </a:endParaRPr>
                </a:p>
              </p:txBody>
            </p:sp>
            <p:grpSp>
              <p:nvGrpSpPr>
                <p:cNvPr id="12" name="Group 156"/>
                <p:cNvGrpSpPr/>
                <p:nvPr/>
              </p:nvGrpSpPr>
              <p:grpSpPr>
                <a:xfrm>
                  <a:off x="8020154" y="3136843"/>
                  <a:ext cx="299415" cy="2039336"/>
                  <a:chOff x="8020154" y="3136843"/>
                  <a:chExt cx="299415" cy="2039336"/>
                </a:xfrm>
              </p:grpSpPr>
              <p:sp>
                <p:nvSpPr>
                  <p:cNvPr id="186" name="Freeform 185"/>
                  <p:cNvSpPr/>
                  <p:nvPr/>
                </p:nvSpPr>
                <p:spPr bwMode="gray">
                  <a:xfrm rot="732861">
                    <a:off x="8020154" y="4258487"/>
                    <a:ext cx="299415" cy="917692"/>
                  </a:xfrm>
                  <a:custGeom>
                    <a:avLst/>
                    <a:gdLst>
                      <a:gd name="connsiteX0" fmla="*/ 673925 w 673925"/>
                      <a:gd name="connsiteY0" fmla="*/ 528452 h 528452"/>
                      <a:gd name="connsiteX1" fmla="*/ 103909 w 673925"/>
                      <a:gd name="connsiteY1" fmla="*/ 207819 h 528452"/>
                      <a:gd name="connsiteX2" fmla="*/ 50470 w 673925"/>
                      <a:gd name="connsiteY2" fmla="*/ 0 h 528452"/>
                      <a:gd name="connsiteX0" fmla="*/ 673925 w 826819"/>
                      <a:gd name="connsiteY0" fmla="*/ 528452 h 528452"/>
                      <a:gd name="connsiteX1" fmla="*/ 103909 w 826819"/>
                      <a:gd name="connsiteY1" fmla="*/ 207819 h 528452"/>
                      <a:gd name="connsiteX2" fmla="*/ 50470 w 826819"/>
                      <a:gd name="connsiteY2" fmla="*/ 0 h 528452"/>
                      <a:gd name="connsiteX0" fmla="*/ 570016 w 722910"/>
                      <a:gd name="connsiteY0" fmla="*/ 320633 h 320633"/>
                      <a:gd name="connsiteX1" fmla="*/ 0 w 722910"/>
                      <a:gd name="connsiteY1" fmla="*/ 0 h 320633"/>
                      <a:gd name="connsiteX0" fmla="*/ 570016 w 740723"/>
                      <a:gd name="connsiteY0" fmla="*/ 320633 h 359970"/>
                      <a:gd name="connsiteX1" fmla="*/ 587828 w 740723"/>
                      <a:gd name="connsiteY1" fmla="*/ 356259 h 359970"/>
                      <a:gd name="connsiteX2" fmla="*/ 0 w 740723"/>
                      <a:gd name="connsiteY2" fmla="*/ 0 h 359970"/>
                      <a:gd name="connsiteX0" fmla="*/ 570016 w 587828"/>
                      <a:gd name="connsiteY0" fmla="*/ 320633 h 359970"/>
                      <a:gd name="connsiteX1" fmla="*/ 587828 w 587828"/>
                      <a:gd name="connsiteY1" fmla="*/ 356259 h 359970"/>
                      <a:gd name="connsiteX2" fmla="*/ 0 w 587828"/>
                      <a:gd name="connsiteY2" fmla="*/ 0 h 359970"/>
                      <a:gd name="connsiteX0" fmla="*/ 570016 w 570016"/>
                      <a:gd name="connsiteY0" fmla="*/ 320633 h 320633"/>
                      <a:gd name="connsiteX1" fmla="*/ 0 w 570016"/>
                      <a:gd name="connsiteY1" fmla="*/ 0 h 320633"/>
                      <a:gd name="connsiteX0" fmla="*/ 587829 w 587829"/>
                      <a:gd name="connsiteY0" fmla="*/ 332508 h 332508"/>
                      <a:gd name="connsiteX1" fmla="*/ 0 w 587829"/>
                      <a:gd name="connsiteY1" fmla="*/ 0 h 332508"/>
                      <a:gd name="connsiteX0" fmla="*/ 593767 w 593767"/>
                      <a:gd name="connsiteY0" fmla="*/ 480950 h 480950"/>
                      <a:gd name="connsiteX1" fmla="*/ 0 w 593767"/>
                      <a:gd name="connsiteY1" fmla="*/ 0 h 480950"/>
                      <a:gd name="connsiteX0" fmla="*/ 593767 w 651165"/>
                      <a:gd name="connsiteY0" fmla="*/ 480950 h 480950"/>
                      <a:gd name="connsiteX1" fmla="*/ 0 w 651165"/>
                      <a:gd name="connsiteY1" fmla="*/ 0 h 480950"/>
                      <a:gd name="connsiteX0" fmla="*/ 587830 w 645228"/>
                      <a:gd name="connsiteY0" fmla="*/ 498763 h 498763"/>
                      <a:gd name="connsiteX1" fmla="*/ 0 w 645228"/>
                      <a:gd name="connsiteY1" fmla="*/ 0 h 498763"/>
                      <a:gd name="connsiteX0" fmla="*/ 593768 w 651166"/>
                      <a:gd name="connsiteY0" fmla="*/ 457200 h 457200"/>
                      <a:gd name="connsiteX1" fmla="*/ 0 w 651166"/>
                      <a:gd name="connsiteY1" fmla="*/ 0 h 457200"/>
                      <a:gd name="connsiteX0" fmla="*/ 617518 w 674916"/>
                      <a:gd name="connsiteY0" fmla="*/ 486888 h 486888"/>
                      <a:gd name="connsiteX1" fmla="*/ 0 w 674916"/>
                      <a:gd name="connsiteY1" fmla="*/ 0 h 486888"/>
                      <a:gd name="connsiteX0" fmla="*/ 208870 w 266268"/>
                      <a:gd name="connsiteY0" fmla="*/ 881707 h 881707"/>
                      <a:gd name="connsiteX1" fmla="*/ 0 w 266268"/>
                      <a:gd name="connsiteY1" fmla="*/ 0 h 881707"/>
                      <a:gd name="connsiteX0" fmla="*/ 208870 w 266268"/>
                      <a:gd name="connsiteY0" fmla="*/ 881707 h 881707"/>
                      <a:gd name="connsiteX1" fmla="*/ 0 w 266268"/>
                      <a:gd name="connsiteY1" fmla="*/ 0 h 881707"/>
                      <a:gd name="connsiteX0" fmla="*/ 186330 w 243728"/>
                      <a:gd name="connsiteY0" fmla="*/ 926674 h 926674"/>
                      <a:gd name="connsiteX1" fmla="*/ 0 w 243728"/>
                      <a:gd name="connsiteY1" fmla="*/ 0 h 926674"/>
                      <a:gd name="connsiteX0" fmla="*/ 186330 w 186330"/>
                      <a:gd name="connsiteY0" fmla="*/ 926674 h 926674"/>
                      <a:gd name="connsiteX1" fmla="*/ 0 w 186330"/>
                      <a:gd name="connsiteY1" fmla="*/ 0 h 926674"/>
                    </a:gdLst>
                    <a:ahLst/>
                    <a:cxnLst>
                      <a:cxn ang="0">
                        <a:pos x="connsiteX0" y="connsiteY0"/>
                      </a:cxn>
                      <a:cxn ang="0">
                        <a:pos x="connsiteX1" y="connsiteY1"/>
                      </a:cxn>
                    </a:cxnLst>
                    <a:rect l="l" t="t" r="r" b="b"/>
                    <a:pathLst>
                      <a:path w="186330" h="926674">
                        <a:moveTo>
                          <a:pt x="186330" y="926674"/>
                        </a:moveTo>
                        <a:cubicBezTo>
                          <a:pt x="181222" y="497615"/>
                          <a:pt x="101854" y="295943"/>
                          <a:pt x="0" y="0"/>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7" name="Freeform 186"/>
                  <p:cNvSpPr/>
                  <p:nvPr/>
                </p:nvSpPr>
                <p:spPr bwMode="gray">
                  <a:xfrm>
                    <a:off x="8063955" y="3136843"/>
                    <a:ext cx="156680" cy="953020"/>
                  </a:xfrm>
                  <a:custGeom>
                    <a:avLst/>
                    <a:gdLst>
                      <a:gd name="connsiteX0" fmla="*/ 878774 w 878774"/>
                      <a:gd name="connsiteY0" fmla="*/ 433450 h 433450"/>
                      <a:gd name="connsiteX1" fmla="*/ 0 w 878774"/>
                      <a:gd name="connsiteY1" fmla="*/ 0 h 433450"/>
                      <a:gd name="connsiteX0" fmla="*/ 872836 w 872836"/>
                      <a:gd name="connsiteY0" fmla="*/ 480951 h 480951"/>
                      <a:gd name="connsiteX1" fmla="*/ 0 w 872836"/>
                      <a:gd name="connsiteY1" fmla="*/ 0 h 480951"/>
                      <a:gd name="connsiteX0" fmla="*/ 0 w 308362"/>
                      <a:gd name="connsiteY0" fmla="*/ 257760 h 257760"/>
                      <a:gd name="connsiteX1" fmla="*/ 308362 w 308362"/>
                      <a:gd name="connsiteY1" fmla="*/ 0 h 257760"/>
                      <a:gd name="connsiteX0" fmla="*/ 101480 w 409842"/>
                      <a:gd name="connsiteY0" fmla="*/ 257760 h 257760"/>
                      <a:gd name="connsiteX1" fmla="*/ 409842 w 409842"/>
                      <a:gd name="connsiteY1" fmla="*/ 0 h 257760"/>
                      <a:gd name="connsiteX0" fmla="*/ 101480 w 942714"/>
                      <a:gd name="connsiteY0" fmla="*/ 861202 h 861202"/>
                      <a:gd name="connsiteX1" fmla="*/ 942714 w 942714"/>
                      <a:gd name="connsiteY1" fmla="*/ 0 h 861202"/>
                      <a:gd name="connsiteX0" fmla="*/ 101480 w 942714"/>
                      <a:gd name="connsiteY0" fmla="*/ 861202 h 861202"/>
                      <a:gd name="connsiteX1" fmla="*/ 942714 w 942714"/>
                      <a:gd name="connsiteY1" fmla="*/ 0 h 861202"/>
                      <a:gd name="connsiteX0" fmla="*/ 83717 w 924951"/>
                      <a:gd name="connsiteY0" fmla="*/ 861202 h 861202"/>
                      <a:gd name="connsiteX1" fmla="*/ 836139 w 924951"/>
                      <a:gd name="connsiteY1" fmla="*/ 173593 h 861202"/>
                      <a:gd name="connsiteX2" fmla="*/ 924951 w 924951"/>
                      <a:gd name="connsiteY2" fmla="*/ 0 h 861202"/>
                      <a:gd name="connsiteX0" fmla="*/ 83717 w 836139"/>
                      <a:gd name="connsiteY0" fmla="*/ 1216654 h 1216654"/>
                      <a:gd name="connsiteX1" fmla="*/ 836139 w 836139"/>
                      <a:gd name="connsiteY1" fmla="*/ 529045 h 1216654"/>
                      <a:gd name="connsiteX2" fmla="*/ 587465 w 836139"/>
                      <a:gd name="connsiteY2" fmla="*/ 0 h 1216654"/>
                      <a:gd name="connsiteX0" fmla="*/ 0 w 752422"/>
                      <a:gd name="connsiteY0" fmla="*/ 1216654 h 1216654"/>
                      <a:gd name="connsiteX1" fmla="*/ 752422 w 752422"/>
                      <a:gd name="connsiteY1" fmla="*/ 529045 h 1216654"/>
                      <a:gd name="connsiteX2" fmla="*/ 503748 w 752422"/>
                      <a:gd name="connsiteY2" fmla="*/ 0 h 1216654"/>
                      <a:gd name="connsiteX0" fmla="*/ 0 w 765090"/>
                      <a:gd name="connsiteY0" fmla="*/ 1216654 h 1216654"/>
                      <a:gd name="connsiteX1" fmla="*/ 752422 w 765090"/>
                      <a:gd name="connsiteY1" fmla="*/ 529045 h 1216654"/>
                      <a:gd name="connsiteX2" fmla="*/ 503748 w 765090"/>
                      <a:gd name="connsiteY2" fmla="*/ 0 h 1216654"/>
                      <a:gd name="connsiteX0" fmla="*/ 0 w 752422"/>
                      <a:gd name="connsiteY0" fmla="*/ 1020015 h 1020015"/>
                      <a:gd name="connsiteX1" fmla="*/ 752422 w 752422"/>
                      <a:gd name="connsiteY1" fmla="*/ 332406 h 1020015"/>
                      <a:gd name="connsiteX2" fmla="*/ 184025 w 752422"/>
                      <a:gd name="connsiteY2" fmla="*/ 10020 h 1020015"/>
                      <a:gd name="connsiteX0" fmla="*/ 0 w 752422"/>
                      <a:gd name="connsiteY0" fmla="*/ 1020015 h 1020015"/>
                      <a:gd name="connsiteX1" fmla="*/ 752422 w 752422"/>
                      <a:gd name="connsiteY1" fmla="*/ 332406 h 1020015"/>
                      <a:gd name="connsiteX2" fmla="*/ 184025 w 752422"/>
                      <a:gd name="connsiteY2" fmla="*/ 10020 h 1020015"/>
                      <a:gd name="connsiteX0" fmla="*/ 0 w 752422"/>
                      <a:gd name="connsiteY0" fmla="*/ 1076125 h 1076125"/>
                      <a:gd name="connsiteX1" fmla="*/ 752422 w 752422"/>
                      <a:gd name="connsiteY1" fmla="*/ 388516 h 1076125"/>
                      <a:gd name="connsiteX2" fmla="*/ 237313 w 752422"/>
                      <a:gd name="connsiteY2" fmla="*/ 0 h 1076125"/>
                      <a:gd name="connsiteX0" fmla="*/ 0 w 708016"/>
                      <a:gd name="connsiteY0" fmla="*/ 1076125 h 1076125"/>
                      <a:gd name="connsiteX1" fmla="*/ 708016 w 708016"/>
                      <a:gd name="connsiteY1" fmla="*/ 388516 h 1076125"/>
                      <a:gd name="connsiteX2" fmla="*/ 237313 w 708016"/>
                      <a:gd name="connsiteY2" fmla="*/ 0 h 1076125"/>
                      <a:gd name="connsiteX0" fmla="*/ 0 w 738447"/>
                      <a:gd name="connsiteY0" fmla="*/ 1076125 h 1076125"/>
                      <a:gd name="connsiteX1" fmla="*/ 708016 w 738447"/>
                      <a:gd name="connsiteY1" fmla="*/ 388516 h 1076125"/>
                      <a:gd name="connsiteX2" fmla="*/ 237313 w 738447"/>
                      <a:gd name="connsiteY2" fmla="*/ 0 h 1076125"/>
                      <a:gd name="connsiteX0" fmla="*/ 0 w 685160"/>
                      <a:gd name="connsiteY0" fmla="*/ 1076125 h 1076125"/>
                      <a:gd name="connsiteX1" fmla="*/ 654729 w 685160"/>
                      <a:gd name="connsiteY1" fmla="*/ 421582 h 1076125"/>
                      <a:gd name="connsiteX2" fmla="*/ 237313 w 685160"/>
                      <a:gd name="connsiteY2" fmla="*/ 0 h 1076125"/>
                      <a:gd name="connsiteX0" fmla="*/ 0 w 685160"/>
                      <a:gd name="connsiteY0" fmla="*/ 1109191 h 1109191"/>
                      <a:gd name="connsiteX1" fmla="*/ 654729 w 685160"/>
                      <a:gd name="connsiteY1" fmla="*/ 454648 h 1109191"/>
                      <a:gd name="connsiteX2" fmla="*/ 352770 w 685160"/>
                      <a:gd name="connsiteY2" fmla="*/ 0 h 1109191"/>
                      <a:gd name="connsiteX0" fmla="*/ 0 w 685160"/>
                      <a:gd name="connsiteY0" fmla="*/ 1109191 h 1109191"/>
                      <a:gd name="connsiteX1" fmla="*/ 654729 w 685160"/>
                      <a:gd name="connsiteY1" fmla="*/ 454648 h 1109191"/>
                      <a:gd name="connsiteX2" fmla="*/ 352770 w 685160"/>
                      <a:gd name="connsiteY2" fmla="*/ 0 h 1109191"/>
                      <a:gd name="connsiteX0" fmla="*/ 0 w 605230"/>
                      <a:gd name="connsiteY0" fmla="*/ 1034794 h 1034794"/>
                      <a:gd name="connsiteX1" fmla="*/ 574799 w 605230"/>
                      <a:gd name="connsiteY1" fmla="*/ 454648 h 1034794"/>
                      <a:gd name="connsiteX2" fmla="*/ 272840 w 605230"/>
                      <a:gd name="connsiteY2" fmla="*/ 0 h 1034794"/>
                      <a:gd name="connsiteX0" fmla="*/ 0 w 605230"/>
                      <a:gd name="connsiteY0" fmla="*/ 1034794 h 1034794"/>
                      <a:gd name="connsiteX1" fmla="*/ 574799 w 605230"/>
                      <a:gd name="connsiteY1" fmla="*/ 454648 h 1034794"/>
                      <a:gd name="connsiteX2" fmla="*/ 272840 w 605230"/>
                      <a:gd name="connsiteY2" fmla="*/ 0 h 1034794"/>
                      <a:gd name="connsiteX0" fmla="*/ 0 w 605230"/>
                      <a:gd name="connsiteY0" fmla="*/ 927331 h 927331"/>
                      <a:gd name="connsiteX1" fmla="*/ 574799 w 605230"/>
                      <a:gd name="connsiteY1" fmla="*/ 347185 h 927331"/>
                      <a:gd name="connsiteX2" fmla="*/ 201791 w 605230"/>
                      <a:gd name="connsiteY2" fmla="*/ 0 h 927331"/>
                      <a:gd name="connsiteX0" fmla="*/ 0 w 605230"/>
                      <a:gd name="connsiteY0" fmla="*/ 927331 h 927331"/>
                      <a:gd name="connsiteX1" fmla="*/ 574799 w 605230"/>
                      <a:gd name="connsiteY1" fmla="*/ 347185 h 927331"/>
                      <a:gd name="connsiteX2" fmla="*/ 201791 w 605230"/>
                      <a:gd name="connsiteY2" fmla="*/ 0 h 927331"/>
                      <a:gd name="connsiteX0" fmla="*/ 0 w 791739"/>
                      <a:gd name="connsiteY0" fmla="*/ 1067858 h 1067858"/>
                      <a:gd name="connsiteX1" fmla="*/ 574799 w 791739"/>
                      <a:gd name="connsiteY1" fmla="*/ 487712 h 1067858"/>
                      <a:gd name="connsiteX2" fmla="*/ 459346 w 791739"/>
                      <a:gd name="connsiteY2" fmla="*/ 0 h 1067858"/>
                      <a:gd name="connsiteX0" fmla="*/ 0 w 605230"/>
                      <a:gd name="connsiteY0" fmla="*/ 1067858 h 1067858"/>
                      <a:gd name="connsiteX1" fmla="*/ 574799 w 605230"/>
                      <a:gd name="connsiteY1" fmla="*/ 487712 h 1067858"/>
                      <a:gd name="connsiteX2" fmla="*/ 459346 w 605230"/>
                      <a:gd name="connsiteY2" fmla="*/ 0 h 1067858"/>
                      <a:gd name="connsiteX0" fmla="*/ 0 w 622996"/>
                      <a:gd name="connsiteY0" fmla="*/ 1092657 h 1092657"/>
                      <a:gd name="connsiteX1" fmla="*/ 574799 w 622996"/>
                      <a:gd name="connsiteY1" fmla="*/ 512511 h 1092657"/>
                      <a:gd name="connsiteX2" fmla="*/ 485990 w 622996"/>
                      <a:gd name="connsiteY2" fmla="*/ 0 h 1092657"/>
                      <a:gd name="connsiteX0" fmla="*/ 0 w 622996"/>
                      <a:gd name="connsiteY0" fmla="*/ 1092657 h 1092657"/>
                      <a:gd name="connsiteX1" fmla="*/ 539275 w 622996"/>
                      <a:gd name="connsiteY1" fmla="*/ 495978 h 1092657"/>
                      <a:gd name="connsiteX2" fmla="*/ 485990 w 622996"/>
                      <a:gd name="connsiteY2" fmla="*/ 0 h 1092657"/>
                      <a:gd name="connsiteX0" fmla="*/ 0 w 622996"/>
                      <a:gd name="connsiteY0" fmla="*/ 1092657 h 1092657"/>
                      <a:gd name="connsiteX1" fmla="*/ 539275 w 622996"/>
                      <a:gd name="connsiteY1" fmla="*/ 495978 h 1092657"/>
                      <a:gd name="connsiteX2" fmla="*/ 485990 w 622996"/>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26780"/>
                      <a:gd name="connsiteY0" fmla="*/ 1092657 h 1092657"/>
                      <a:gd name="connsiteX1" fmla="*/ 539275 w 626780"/>
                      <a:gd name="connsiteY1" fmla="*/ 495978 h 1092657"/>
                      <a:gd name="connsiteX2" fmla="*/ 485990 w 626780"/>
                      <a:gd name="connsiteY2" fmla="*/ 0 h 1092657"/>
                      <a:gd name="connsiteX0" fmla="*/ 0 w 667401"/>
                      <a:gd name="connsiteY0" fmla="*/ 1100924 h 1100924"/>
                      <a:gd name="connsiteX1" fmla="*/ 539275 w 667401"/>
                      <a:gd name="connsiteY1" fmla="*/ 504245 h 1100924"/>
                      <a:gd name="connsiteX2" fmla="*/ 548158 w 667401"/>
                      <a:gd name="connsiteY2" fmla="*/ 0 h 1100924"/>
                      <a:gd name="connsiteX0" fmla="*/ 0 w 667401"/>
                      <a:gd name="connsiteY0" fmla="*/ 1100924 h 1100924"/>
                      <a:gd name="connsiteX1" fmla="*/ 539275 w 667401"/>
                      <a:gd name="connsiteY1" fmla="*/ 504245 h 1100924"/>
                      <a:gd name="connsiteX2" fmla="*/ 548158 w 667401"/>
                      <a:gd name="connsiteY2" fmla="*/ 0 h 1100924"/>
                      <a:gd name="connsiteX0" fmla="*/ 0 w 667401"/>
                      <a:gd name="connsiteY0" fmla="*/ 1100924 h 1100924"/>
                      <a:gd name="connsiteX1" fmla="*/ 557038 w 667401"/>
                      <a:gd name="connsiteY1" fmla="*/ 529044 h 1100924"/>
                      <a:gd name="connsiteX2" fmla="*/ 548158 w 667401"/>
                      <a:gd name="connsiteY2" fmla="*/ 0 h 1100924"/>
                      <a:gd name="connsiteX0" fmla="*/ 0 w 548158"/>
                      <a:gd name="connsiteY0" fmla="*/ 1100924 h 1100924"/>
                      <a:gd name="connsiteX1" fmla="*/ 548158 w 548158"/>
                      <a:gd name="connsiteY1" fmla="*/ 0 h 1100924"/>
                      <a:gd name="connsiteX0" fmla="*/ 0 w 17328"/>
                      <a:gd name="connsiteY0" fmla="*/ 819021 h 819021"/>
                      <a:gd name="connsiteX1" fmla="*/ 17328 w 17328"/>
                      <a:gd name="connsiteY1" fmla="*/ 0 h 819021"/>
                      <a:gd name="connsiteX0" fmla="*/ 0 w 140462"/>
                      <a:gd name="connsiteY0" fmla="*/ 819021 h 819021"/>
                      <a:gd name="connsiteX1" fmla="*/ 17328 w 140462"/>
                      <a:gd name="connsiteY1" fmla="*/ 0 h 819021"/>
                      <a:gd name="connsiteX0" fmla="*/ 0 w 265079"/>
                      <a:gd name="connsiteY0" fmla="*/ 819021 h 819021"/>
                      <a:gd name="connsiteX1" fmla="*/ 17328 w 265079"/>
                      <a:gd name="connsiteY1" fmla="*/ 0 h 819021"/>
                      <a:gd name="connsiteX0" fmla="*/ 14363 w 247751"/>
                      <a:gd name="connsiteY0" fmla="*/ 761195 h 761195"/>
                      <a:gd name="connsiteX1" fmla="*/ 0 w 247751"/>
                      <a:gd name="connsiteY1" fmla="*/ 0 h 761195"/>
                      <a:gd name="connsiteX0" fmla="*/ 38131 w 247751"/>
                      <a:gd name="connsiteY0" fmla="*/ 768424 h 768424"/>
                      <a:gd name="connsiteX1" fmla="*/ 0 w 247751"/>
                      <a:gd name="connsiteY1" fmla="*/ 0 h 768424"/>
                      <a:gd name="connsiteX0" fmla="*/ 38131 w 247751"/>
                      <a:gd name="connsiteY0" fmla="*/ 768424 h 768424"/>
                      <a:gd name="connsiteX1" fmla="*/ 0 w 247751"/>
                      <a:gd name="connsiteY1" fmla="*/ 0 h 768424"/>
                      <a:gd name="connsiteX0" fmla="*/ 38131 w 184369"/>
                      <a:gd name="connsiteY0" fmla="*/ 768424 h 768424"/>
                      <a:gd name="connsiteX1" fmla="*/ 0 w 184369"/>
                      <a:gd name="connsiteY1" fmla="*/ 0 h 768424"/>
                    </a:gdLst>
                    <a:ahLst/>
                    <a:cxnLst>
                      <a:cxn ang="0">
                        <a:pos x="connsiteX0" y="connsiteY0"/>
                      </a:cxn>
                      <a:cxn ang="0">
                        <a:pos x="connsiteX1" y="connsiteY1"/>
                      </a:cxn>
                    </a:cxnLst>
                    <a:rect l="l" t="t" r="r" b="b"/>
                    <a:pathLst>
                      <a:path w="184369" h="768424">
                        <a:moveTo>
                          <a:pt x="38131" y="768424"/>
                        </a:moveTo>
                        <a:cubicBezTo>
                          <a:pt x="123134" y="372536"/>
                          <a:pt x="184369" y="193495"/>
                          <a:pt x="0" y="0"/>
                        </a:cubicBezTo>
                      </a:path>
                    </a:pathLst>
                  </a:custGeom>
                  <a:ln w="57150" cap="rnd">
                    <a:solidFill>
                      <a:srgbClr val="608AA4"/>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182" name="Oval 181"/>
                <p:cNvSpPr/>
                <p:nvPr/>
              </p:nvSpPr>
              <p:spPr bwMode="gray">
                <a:xfrm>
                  <a:off x="7774738" y="5078507"/>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3</a:t>
                  </a:r>
                </a:p>
              </p:txBody>
            </p:sp>
            <p:sp>
              <p:nvSpPr>
                <p:cNvPr id="183" name="CIRCLE1"/>
                <p:cNvSpPr/>
                <p:nvPr/>
              </p:nvSpPr>
              <p:spPr bwMode="gray">
                <a:xfrm>
                  <a:off x="3929551" y="4401942"/>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1</a:t>
                  </a:r>
                </a:p>
              </p:txBody>
            </p:sp>
            <p:sp>
              <p:nvSpPr>
                <p:cNvPr id="184" name="4 explosion"/>
                <p:cNvSpPr/>
                <p:nvPr/>
              </p:nvSpPr>
              <p:spPr bwMode="gray">
                <a:xfrm>
                  <a:off x="7714543" y="2651681"/>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4</a:t>
                  </a:r>
                </a:p>
              </p:txBody>
            </p:sp>
            <p:sp>
              <p:nvSpPr>
                <p:cNvPr id="185" name="Oval 184"/>
                <p:cNvSpPr/>
                <p:nvPr/>
              </p:nvSpPr>
              <p:spPr bwMode="gray">
                <a:xfrm>
                  <a:off x="5495544" y="5458968"/>
                  <a:ext cx="548640" cy="548640"/>
                </a:xfrm>
                <a:prstGeom prst="ellipse">
                  <a:avLst/>
                </a:prstGeom>
                <a:solidFill>
                  <a:srgbClr val="436275"/>
                </a:solidFill>
                <a:ln w="28575" algn="ctr">
                  <a:solidFill>
                    <a:srgbClr val="608AA4"/>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rgbClr val="779BB1"/>
                      </a:solidFill>
                      <a:latin typeface="+mn-lt"/>
                      <a:cs typeface="+mn-cs"/>
                    </a:rPr>
                    <a:t>2</a:t>
                  </a:r>
                </a:p>
              </p:txBody>
            </p:sp>
          </p:grpSp>
        </p:grpSp>
      </p:grpSp>
      <p:pic>
        <p:nvPicPr>
          <p:cNvPr id="1028" name="Junos Pulse"/>
          <p:cNvPicPr>
            <a:picLocks noChangeAspect="1" noChangeArrowheads="1"/>
          </p:cNvPicPr>
          <p:nvPr/>
        </p:nvPicPr>
        <p:blipFill>
          <a:blip r:embed="rId21" cstate="email">
            <a:extLst>
              <a:ext uri="{28A0092B-C50C-407E-A947-70E740481C1C}">
                <a14:useLocalDpi xmlns:a14="http://schemas.microsoft.com/office/drawing/2010/main"/>
              </a:ext>
            </a:extLst>
          </a:blip>
          <a:stretch>
            <a:fillRect/>
          </a:stretch>
        </p:blipFill>
        <p:spPr bwMode="gray">
          <a:xfrm>
            <a:off x="3070725" y="1113089"/>
            <a:ext cx="838200" cy="591925"/>
          </a:xfrm>
          <a:prstGeom prst="rect">
            <a:avLst/>
          </a:prstGeom>
          <a:noFill/>
          <a:ln>
            <a:noFill/>
          </a:ln>
        </p:spPr>
      </p:pic>
      <p:sp>
        <p:nvSpPr>
          <p:cNvPr id="95" name="Oval 94"/>
          <p:cNvSpPr/>
          <p:nvPr/>
        </p:nvSpPr>
        <p:spPr bwMode="gray">
          <a:xfrm>
            <a:off x="3845960" y="2130022"/>
            <a:ext cx="548640" cy="548640"/>
          </a:xfrm>
          <a:prstGeom prst="ellipse">
            <a:avLst/>
          </a:prstGeom>
          <a:solidFill>
            <a:schemeClr val="accent3"/>
          </a:solidFill>
          <a:ln w="38100" algn="ctr">
            <a:solidFill>
              <a:schemeClr val="bg1"/>
            </a:solidFill>
            <a:round/>
            <a:headEnd/>
            <a:tailEnd/>
          </a:ln>
          <a:effectLst>
            <a:outerShdw blurRad="101600" dist="38100" dir="2700000" algn="tl" rotWithShape="0">
              <a:prstClr val="black">
                <a:alpha val="40000"/>
              </a:prstClr>
            </a:outerShdw>
          </a:effectLst>
        </p:spPr>
        <p:txBody>
          <a:bodyPr wrap="none" lIns="0" tIns="0" rIns="0" bIns="0" anchor="ctr">
            <a:noAutofit/>
          </a:bodyPr>
          <a:lstStyle/>
          <a:p>
            <a:pPr marL="0" lvl="1" algn="ctr" defTabSz="914172" fontAlgn="auto">
              <a:lnSpc>
                <a:spcPct val="90000"/>
              </a:lnSpc>
              <a:spcBef>
                <a:spcPts val="300"/>
              </a:spcBef>
              <a:spcAft>
                <a:spcPts val="0"/>
              </a:spcAft>
              <a:buClr>
                <a:srgbClr val="4D4D4D"/>
              </a:buClr>
              <a:buSzPct val="110000"/>
              <a:tabLst>
                <a:tab pos="177800" algn="l"/>
              </a:tabLst>
              <a:defRPr/>
            </a:pPr>
            <a:r>
              <a:rPr lang="en-US" sz="2400" b="1" dirty="0" smtClean="0">
                <a:solidFill>
                  <a:schemeClr val="bg1"/>
                </a:solidFill>
                <a:latin typeface="+mn-lt"/>
                <a:cs typeface="+mn-cs"/>
              </a:rPr>
              <a:t>6</a:t>
            </a:r>
          </a:p>
        </p:txBody>
      </p:sp>
      <p:pic>
        <p:nvPicPr>
          <p:cNvPr id="79" name="man" descr="AJ2.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bwMode="gray">
          <a:xfrm>
            <a:off x="236669" y="4524371"/>
            <a:ext cx="716988" cy="2249421"/>
          </a:xfrm>
          <a:prstGeom prst="rect">
            <a:avLst/>
          </a:prstGeom>
          <a:noFill/>
          <a:ln>
            <a:noFill/>
          </a:ln>
        </p:spPr>
      </p:pic>
      <p:grpSp>
        <p:nvGrpSpPr>
          <p:cNvPr id="13" name="rays router2"/>
          <p:cNvGrpSpPr/>
          <p:nvPr/>
        </p:nvGrpSpPr>
        <p:grpSpPr bwMode="gray">
          <a:xfrm>
            <a:off x="8357616" y="4590288"/>
            <a:ext cx="635006" cy="235128"/>
            <a:chOff x="8357616" y="4590288"/>
            <a:chExt cx="635006" cy="235128"/>
          </a:xfrm>
        </p:grpSpPr>
        <p:pic>
          <p:nvPicPr>
            <p:cNvPr id="91" name="Picture 90" descr="Airwaves.png"/>
            <p:cNvPicPr>
              <a:picLocks noChangeAspect="1"/>
            </p:cNvPicPr>
            <p:nvPr/>
          </p:nvPicPr>
          <p:blipFill>
            <a:blip r:embed="rId14"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8765891" y="4590288"/>
              <a:ext cx="226731" cy="235128"/>
            </a:xfrm>
            <a:prstGeom prst="rect">
              <a:avLst/>
            </a:prstGeom>
            <a:noFill/>
            <a:ln>
              <a:noFill/>
            </a:ln>
            <a:effectLst/>
          </p:spPr>
        </p:pic>
        <p:pic>
          <p:nvPicPr>
            <p:cNvPr id="92" name="Picture 91" descr="Airwaves.png"/>
            <p:cNvPicPr>
              <a:picLocks noChangeAspect="1"/>
            </p:cNvPicPr>
            <p:nvPr/>
          </p:nvPicPr>
          <p:blipFill>
            <a:blip r:embed="rId14"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a:off x="8357616" y="4590288"/>
              <a:ext cx="226731" cy="235128"/>
            </a:xfrm>
            <a:prstGeom prst="rect">
              <a:avLst/>
            </a:prstGeom>
            <a:noFill/>
            <a:ln>
              <a:noFill/>
            </a:ln>
            <a:effectLst/>
          </p:spPr>
        </p:pic>
      </p:grpSp>
      <p:grpSp>
        <p:nvGrpSpPr>
          <p:cNvPr id="14" name="rays router1"/>
          <p:cNvGrpSpPr/>
          <p:nvPr/>
        </p:nvGrpSpPr>
        <p:grpSpPr bwMode="gray">
          <a:xfrm>
            <a:off x="4169664" y="3794856"/>
            <a:ext cx="647355" cy="235128"/>
            <a:chOff x="4169664" y="3794856"/>
            <a:chExt cx="647355" cy="235128"/>
          </a:xfrm>
        </p:grpSpPr>
        <p:pic>
          <p:nvPicPr>
            <p:cNvPr id="96" name="Rays4" descr="Airwaves.png"/>
            <p:cNvPicPr>
              <a:picLocks noChangeAspect="1"/>
            </p:cNvPicPr>
            <p:nvPr/>
          </p:nvPicPr>
          <p:blipFill>
            <a:blip r:embed="rId14"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a:off x="4169664" y="3794856"/>
              <a:ext cx="226731" cy="235128"/>
            </a:xfrm>
            <a:prstGeom prst="rect">
              <a:avLst/>
            </a:prstGeom>
            <a:noFill/>
            <a:ln>
              <a:noFill/>
            </a:ln>
            <a:effectLst/>
          </p:spPr>
        </p:pic>
        <p:pic>
          <p:nvPicPr>
            <p:cNvPr id="102" name="Rays3" descr="Airwaves.png"/>
            <p:cNvPicPr>
              <a:picLocks noChangeAspect="1"/>
            </p:cNvPicPr>
            <p:nvPr/>
          </p:nvPicPr>
          <p:blipFill>
            <a:blip r:embed="rId14" cstate="email">
              <a:lum bright="100000"/>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bwMode="gray">
            <a:xfrm flipH="1">
              <a:off x="4590288" y="3794856"/>
              <a:ext cx="226731" cy="235128"/>
            </a:xfrm>
            <a:prstGeom prst="rect">
              <a:avLst/>
            </a:prstGeom>
            <a:noFill/>
            <a:ln>
              <a:noFill/>
            </a:ln>
            <a:effectLst/>
          </p:spPr>
        </p:pic>
      </p:grpSp>
      <p:pic>
        <p:nvPicPr>
          <p:cNvPr id="80" name="Picture 79" descr="wla422-432-522.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bwMode="gray">
          <a:xfrm>
            <a:off x="4276339" y="3824870"/>
            <a:ext cx="427374" cy="470293"/>
          </a:xfrm>
          <a:prstGeom prst="rect">
            <a:avLst/>
          </a:prstGeom>
        </p:spPr>
      </p:pic>
      <p:pic>
        <p:nvPicPr>
          <p:cNvPr id="81" name="Picture 80" descr="wla422-432-522.png"/>
          <p:cNvPicPr>
            <a:picLocks noChangeAspect="1"/>
          </p:cNvPicPr>
          <p:nvPr/>
        </p:nvPicPr>
        <p:blipFill>
          <a:blip r:embed="rId23" cstate="print"/>
          <a:stretch>
            <a:fillRect/>
          </a:stretch>
        </p:blipFill>
        <p:spPr bwMode="gray">
          <a:xfrm>
            <a:off x="8430768" y="4654296"/>
            <a:ext cx="531809" cy="585216"/>
          </a:xfrm>
          <a:prstGeom prst="rect">
            <a:avLst/>
          </a:prstGeom>
        </p:spPr>
      </p:pic>
      <p:sp>
        <p:nvSpPr>
          <p:cNvPr id="84" name="TextBox 83"/>
          <p:cNvSpPr txBox="1"/>
          <p:nvPr/>
        </p:nvSpPr>
        <p:spPr>
          <a:xfrm>
            <a:off x="71352" y="1598119"/>
            <a:ext cx="5314275" cy="2031325"/>
          </a:xfrm>
          <a:prstGeom prst="rect">
            <a:avLst/>
          </a:prstGeom>
          <a:noFill/>
        </p:spPr>
        <p:txBody>
          <a:bodyPr wrap="none" rtlCol="0">
            <a:spAutoFit/>
          </a:bodyPr>
          <a:lstStyle/>
          <a:p>
            <a:pPr marL="285750" indent="-285750">
              <a:buFont typeface="Arial"/>
              <a:buChar char="•"/>
            </a:pPr>
            <a:r>
              <a:rPr lang="en-US" b="1" dirty="0"/>
              <a:t>Coordinated Threat Control</a:t>
            </a:r>
          </a:p>
          <a:p>
            <a:pPr marL="285750" indent="-285750">
              <a:buFont typeface="Arial"/>
              <a:buChar char="•"/>
            </a:pPr>
            <a:r>
              <a:rPr lang="en-US" b="1" dirty="0" smtClean="0"/>
              <a:t>Wireless – scalability, simplicity, automation</a:t>
            </a:r>
          </a:p>
          <a:p>
            <a:pPr marL="285750" indent="-285750">
              <a:buFont typeface="Arial"/>
              <a:buChar char="•"/>
            </a:pPr>
            <a:r>
              <a:rPr lang="en-US" b="1" dirty="0"/>
              <a:t>M</a:t>
            </a:r>
            <a:r>
              <a:rPr lang="en-US" b="1" dirty="0" smtClean="0"/>
              <a:t>anaging congestion</a:t>
            </a:r>
          </a:p>
          <a:p>
            <a:pPr marL="285750" indent="-285750">
              <a:buFont typeface="Arial"/>
              <a:buChar char="•"/>
            </a:pPr>
            <a:r>
              <a:rPr lang="en-US" b="1" dirty="0" smtClean="0">
                <a:solidFill>
                  <a:srgbClr val="333333"/>
                </a:solidFill>
              </a:rPr>
              <a:t>Simplifying the wired network</a:t>
            </a:r>
          </a:p>
          <a:p>
            <a:pPr marL="285750" indent="-285750">
              <a:buFont typeface="Arial"/>
              <a:buChar char="•"/>
            </a:pPr>
            <a:r>
              <a:rPr lang="en-US" b="1" dirty="0">
                <a:solidFill>
                  <a:srgbClr val="333333"/>
                </a:solidFill>
              </a:rPr>
              <a:t>H</a:t>
            </a:r>
            <a:r>
              <a:rPr lang="en-US" b="1" dirty="0" smtClean="0">
                <a:solidFill>
                  <a:srgbClr val="333333"/>
                </a:solidFill>
              </a:rPr>
              <a:t>itless failover</a:t>
            </a:r>
          </a:p>
          <a:p>
            <a:pPr marL="285750" indent="-285750">
              <a:buFont typeface="Arial"/>
              <a:buChar char="•"/>
            </a:pPr>
            <a:r>
              <a:rPr lang="en-US" b="1" dirty="0" smtClean="0">
                <a:solidFill>
                  <a:srgbClr val="333333"/>
                </a:solidFill>
              </a:rPr>
              <a:t>Consistent security</a:t>
            </a:r>
          </a:p>
          <a:p>
            <a:pPr marL="285750" indent="-285750">
              <a:buFont typeface="Arial"/>
              <a:buChar char="•"/>
            </a:pPr>
            <a:r>
              <a:rPr lang="en-US" b="1" dirty="0" smtClean="0">
                <a:solidFill>
                  <a:schemeClr val="accent1"/>
                </a:solidFill>
              </a:rPr>
              <a:t>Next – Secure Offsite Access</a:t>
            </a:r>
            <a:endParaRPr lang="en-US" b="1" dirty="0">
              <a:solidFill>
                <a:schemeClr val="accent1"/>
              </a:solidFill>
            </a:endParaRPr>
          </a:p>
        </p:txBody>
      </p:sp>
      <p:cxnSp>
        <p:nvCxnSpPr>
          <p:cNvPr id="136" name="green phone"/>
          <p:cNvCxnSpPr/>
          <p:nvPr/>
        </p:nvCxnSpPr>
        <p:spPr bwMode="gray">
          <a:xfrm flipV="1">
            <a:off x="4131733" y="1448485"/>
            <a:ext cx="229447" cy="3548"/>
          </a:xfrm>
          <a:prstGeom prst="line">
            <a:avLst/>
          </a:prstGeom>
          <a:ln w="38100"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53" presetClass="entr" presetSubtype="0" fill="hold" grpId="0" nodeType="withEffect">
                                  <p:stCondLst>
                                    <p:cond delay="200"/>
                                  </p:stCondLst>
                                  <p:childTnLst>
                                    <p:set>
                                      <p:cBhvr>
                                        <p:cTn id="9" dur="1" fill="hold">
                                          <p:stCondLst>
                                            <p:cond delay="0"/>
                                          </p:stCondLst>
                                        </p:cTn>
                                        <p:tgtEl>
                                          <p:spTgt spid="95"/>
                                        </p:tgtEl>
                                        <p:attrNameLst>
                                          <p:attrName>style.visibility</p:attrName>
                                        </p:attrNameLst>
                                      </p:cBhvr>
                                      <p:to>
                                        <p:strVal val="visible"/>
                                      </p:to>
                                    </p:set>
                                    <p:anim calcmode="lin" valueType="num">
                                      <p:cBhvr>
                                        <p:cTn id="10" dur="500" fill="hold"/>
                                        <p:tgtEl>
                                          <p:spTgt spid="95"/>
                                        </p:tgtEl>
                                        <p:attrNameLst>
                                          <p:attrName>ppt_w</p:attrName>
                                        </p:attrNameLst>
                                      </p:cBhvr>
                                      <p:tavLst>
                                        <p:tav tm="0">
                                          <p:val>
                                            <p:fltVal val="0"/>
                                          </p:val>
                                        </p:tav>
                                        <p:tav tm="100000">
                                          <p:val>
                                            <p:strVal val="#ppt_w"/>
                                          </p:val>
                                        </p:tav>
                                      </p:tavLst>
                                    </p:anim>
                                    <p:anim calcmode="lin" valueType="num">
                                      <p:cBhvr>
                                        <p:cTn id="11" dur="500" fill="hold"/>
                                        <p:tgtEl>
                                          <p:spTgt spid="95"/>
                                        </p:tgtEl>
                                        <p:attrNameLst>
                                          <p:attrName>ppt_h</p:attrName>
                                        </p:attrNameLst>
                                      </p:cBhvr>
                                      <p:tavLst>
                                        <p:tav tm="0">
                                          <p:val>
                                            <p:fltVal val="0"/>
                                          </p:val>
                                        </p:tav>
                                        <p:tav tm="100000">
                                          <p:val>
                                            <p:strVal val="#ppt_h"/>
                                          </p:val>
                                        </p:tav>
                                      </p:tavLst>
                                    </p:anim>
                                    <p:animEffect transition="in" filter="fade">
                                      <p:cBhvr>
                                        <p:cTn id="12" dur="500"/>
                                        <p:tgtEl>
                                          <p:spTgt spid="95"/>
                                        </p:tgtEl>
                                      </p:cBhvr>
                                    </p:animEffect>
                                  </p:childTnLst>
                                </p:cTn>
                              </p:par>
                              <p:par>
                                <p:cTn id="13" presetID="53" presetClass="entr" presetSubtype="0" repeatCount="indefinite" fill="hold" nodeType="withEffect">
                                  <p:stCondLst>
                                    <p:cond delay="0"/>
                                  </p:stCondLst>
                                  <p:childTnLst>
                                    <p:set>
                                      <p:cBhvr>
                                        <p:cTn id="14" dur="1" fill="hold">
                                          <p:stCondLst>
                                            <p:cond delay="0"/>
                                          </p:stCondLst>
                                        </p:cTn>
                                        <p:tgtEl>
                                          <p:spTgt spid="110"/>
                                        </p:tgtEl>
                                        <p:attrNameLst>
                                          <p:attrName>style.visibility</p:attrName>
                                        </p:attrNameLst>
                                      </p:cBhvr>
                                      <p:to>
                                        <p:strVal val="visible"/>
                                      </p:to>
                                    </p:set>
                                    <p:anim calcmode="lin" valueType="num">
                                      <p:cBhvr>
                                        <p:cTn id="15" dur="400" fill="hold"/>
                                        <p:tgtEl>
                                          <p:spTgt spid="110"/>
                                        </p:tgtEl>
                                        <p:attrNameLst>
                                          <p:attrName>ppt_w</p:attrName>
                                        </p:attrNameLst>
                                      </p:cBhvr>
                                      <p:tavLst>
                                        <p:tav tm="0">
                                          <p:val>
                                            <p:fltVal val="0"/>
                                          </p:val>
                                        </p:tav>
                                        <p:tav tm="100000">
                                          <p:val>
                                            <p:strVal val="#ppt_w"/>
                                          </p:val>
                                        </p:tav>
                                      </p:tavLst>
                                    </p:anim>
                                    <p:anim calcmode="lin" valueType="num">
                                      <p:cBhvr>
                                        <p:cTn id="16" dur="400" fill="hold"/>
                                        <p:tgtEl>
                                          <p:spTgt spid="110"/>
                                        </p:tgtEl>
                                        <p:attrNameLst>
                                          <p:attrName>ppt_h</p:attrName>
                                        </p:attrNameLst>
                                      </p:cBhvr>
                                      <p:tavLst>
                                        <p:tav tm="0">
                                          <p:val>
                                            <p:fltVal val="0"/>
                                          </p:val>
                                        </p:tav>
                                        <p:tav tm="100000">
                                          <p:val>
                                            <p:strVal val="#ppt_h"/>
                                          </p:val>
                                        </p:tav>
                                      </p:tavLst>
                                    </p:anim>
                                    <p:animEffect transition="in" filter="fade">
                                      <p:cBhvr>
                                        <p:cTn id="17" dur="400"/>
                                        <p:tgtEl>
                                          <p:spTgt spid="110"/>
                                        </p:tgtEl>
                                      </p:cBhvr>
                                    </p:animEffect>
                                  </p:childTnLst>
                                </p:cTn>
                              </p:par>
                            </p:childTnLst>
                          </p:cTn>
                        </p:par>
                        <p:par>
                          <p:cTn id="18" fill="hold">
                            <p:stCondLst>
                              <p:cond delay="700"/>
                            </p:stCondLst>
                            <p:childTnLst>
                              <p:par>
                                <p:cTn id="19" presetID="22" presetClass="entr" presetSubtype="8" fill="hold" nodeType="afterEffect">
                                  <p:stCondLst>
                                    <p:cond delay="0"/>
                                  </p:stCondLst>
                                  <p:childTnLst>
                                    <p:set>
                                      <p:cBhvr>
                                        <p:cTn id="20" dur="1" fill="hold">
                                          <p:stCondLst>
                                            <p:cond delay="0"/>
                                          </p:stCondLst>
                                        </p:cTn>
                                        <p:tgtEl>
                                          <p:spTgt spid="136"/>
                                        </p:tgtEl>
                                        <p:attrNameLst>
                                          <p:attrName>style.visibility</p:attrName>
                                        </p:attrNameLst>
                                      </p:cBhvr>
                                      <p:to>
                                        <p:strVal val="visible"/>
                                      </p:to>
                                    </p:set>
                                    <p:animEffect transition="in" filter="wipe(left)">
                                      <p:cBhvr>
                                        <p:cTn id="21" dur="500"/>
                                        <p:tgtEl>
                                          <p:spTgt spid="136"/>
                                        </p:tgtEl>
                                      </p:cBhvr>
                                    </p:animEffect>
                                  </p:childTnLst>
                                </p:cTn>
                              </p:par>
                            </p:childTnLst>
                          </p:cTn>
                        </p:par>
                        <p:par>
                          <p:cTn id="22" fill="hold">
                            <p:stCondLst>
                              <p:cond delay="1200"/>
                            </p:stCondLst>
                            <p:childTnLst>
                              <p:par>
                                <p:cTn id="23" presetID="22" presetClass="entr" presetSubtype="2" fill="hold" nodeType="afterEffect">
                                  <p:stCondLst>
                                    <p:cond delay="0"/>
                                  </p:stCondLst>
                                  <p:childTnLst>
                                    <p:set>
                                      <p:cBhvr>
                                        <p:cTn id="24" dur="1" fill="hold">
                                          <p:stCondLst>
                                            <p:cond delay="0"/>
                                          </p:stCondLst>
                                        </p:cTn>
                                        <p:tgtEl>
                                          <p:spTgt spid="134"/>
                                        </p:tgtEl>
                                        <p:attrNameLst>
                                          <p:attrName>style.visibility</p:attrName>
                                        </p:attrNameLst>
                                      </p:cBhvr>
                                      <p:to>
                                        <p:strVal val="visible"/>
                                      </p:to>
                                    </p:set>
                                    <p:animEffect transition="in" filter="wipe(right)">
                                      <p:cBhvr>
                                        <p:cTn id="25" dur="1000"/>
                                        <p:tgtEl>
                                          <p:spTgt spid="134"/>
                                        </p:tgtEl>
                                      </p:cBhvr>
                                    </p:animEffect>
                                  </p:childTnLst>
                                </p:cTn>
                              </p:par>
                              <p:par>
                                <p:cTn id="26" presetID="53" presetClass="entr" presetSubtype="0"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p:cTn id="28" dur="500" fill="hold"/>
                                        <p:tgtEl>
                                          <p:spTgt spid="1028"/>
                                        </p:tgtEl>
                                        <p:attrNameLst>
                                          <p:attrName>ppt_w</p:attrName>
                                        </p:attrNameLst>
                                      </p:cBhvr>
                                      <p:tavLst>
                                        <p:tav tm="0">
                                          <p:val>
                                            <p:fltVal val="0"/>
                                          </p:val>
                                        </p:tav>
                                        <p:tav tm="100000">
                                          <p:val>
                                            <p:strVal val="#ppt_w"/>
                                          </p:val>
                                        </p:tav>
                                      </p:tavLst>
                                    </p:anim>
                                    <p:anim calcmode="lin" valueType="num">
                                      <p:cBhvr>
                                        <p:cTn id="29" dur="500" fill="hold"/>
                                        <p:tgtEl>
                                          <p:spTgt spid="1028"/>
                                        </p:tgtEl>
                                        <p:attrNameLst>
                                          <p:attrName>ppt_h</p:attrName>
                                        </p:attrNameLst>
                                      </p:cBhvr>
                                      <p:tavLst>
                                        <p:tav tm="0">
                                          <p:val>
                                            <p:fltVal val="0"/>
                                          </p:val>
                                        </p:tav>
                                        <p:tav tm="100000">
                                          <p:val>
                                            <p:strVal val="#ppt_h"/>
                                          </p:val>
                                        </p:tav>
                                      </p:tavLst>
                                    </p:anim>
                                    <p:animEffect transition="in" filter="fade">
                                      <p:cBhvr>
                                        <p:cTn id="30" dur="500"/>
                                        <p:tgtEl>
                                          <p:spTgt spid="1028"/>
                                        </p:tgtEl>
                                      </p:cBhvr>
                                    </p:animEffect>
                                  </p:childTnLst>
                                </p:cTn>
                              </p:par>
                            </p:childTnLst>
                          </p:cTn>
                        </p:par>
                        <p:par>
                          <p:cTn id="31" fill="hold">
                            <p:stCondLst>
                              <p:cond delay="2200"/>
                            </p:stCondLst>
                            <p:childTnLst>
                              <p:par>
                                <p:cTn id="32" presetID="22" presetClass="entr" presetSubtype="4" fill="hold" nodeType="afterEffect">
                                  <p:stCondLst>
                                    <p:cond delay="0"/>
                                  </p:stCondLst>
                                  <p:childTnLst>
                                    <p:set>
                                      <p:cBhvr>
                                        <p:cTn id="33" dur="1" fill="hold">
                                          <p:stCondLst>
                                            <p:cond delay="0"/>
                                          </p:stCondLst>
                                        </p:cTn>
                                        <p:tgtEl>
                                          <p:spTgt spid="133"/>
                                        </p:tgtEl>
                                        <p:attrNameLst>
                                          <p:attrName>style.visibility</p:attrName>
                                        </p:attrNameLst>
                                      </p:cBhvr>
                                      <p:to>
                                        <p:strVal val="visible"/>
                                      </p:to>
                                    </p:set>
                                    <p:animEffect transition="in" filter="wipe(down)">
                                      <p:cBhvr>
                                        <p:cTn id="34" dur="1000"/>
                                        <p:tgtEl>
                                          <p:spTgt spid="133"/>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44"/>
                                        </p:tgtEl>
                                        <p:attrNameLst>
                                          <p:attrName>style.visibility</p:attrName>
                                        </p:attrNameLst>
                                      </p:cBhvr>
                                      <p:to>
                                        <p:strVal val="visible"/>
                                      </p:to>
                                    </p:set>
                                    <p:anim calcmode="lin" valueType="num">
                                      <p:cBhvr>
                                        <p:cTn id="37" dur="500" fill="hold"/>
                                        <p:tgtEl>
                                          <p:spTgt spid="144"/>
                                        </p:tgtEl>
                                        <p:attrNameLst>
                                          <p:attrName>ppt_w</p:attrName>
                                        </p:attrNameLst>
                                      </p:cBhvr>
                                      <p:tavLst>
                                        <p:tav tm="0">
                                          <p:val>
                                            <p:fltVal val="0"/>
                                          </p:val>
                                        </p:tav>
                                        <p:tav tm="100000">
                                          <p:val>
                                            <p:strVal val="#ppt_w"/>
                                          </p:val>
                                        </p:tav>
                                      </p:tavLst>
                                    </p:anim>
                                    <p:anim calcmode="lin" valueType="num">
                                      <p:cBhvr>
                                        <p:cTn id="38" dur="500" fill="hold"/>
                                        <p:tgtEl>
                                          <p:spTgt spid="144"/>
                                        </p:tgtEl>
                                        <p:attrNameLst>
                                          <p:attrName>ppt_h</p:attrName>
                                        </p:attrNameLst>
                                      </p:cBhvr>
                                      <p:tavLst>
                                        <p:tav tm="0">
                                          <p:val>
                                            <p:fltVal val="0"/>
                                          </p:val>
                                        </p:tav>
                                        <p:tav tm="100000">
                                          <p:val>
                                            <p:strVal val="#ppt_h"/>
                                          </p:val>
                                        </p:tav>
                                      </p:tavLst>
                                    </p:anim>
                                    <p:animEffect transition="in" filter="fade">
                                      <p:cBhvr>
                                        <p:cTn id="39" dur="500"/>
                                        <p:tgtEl>
                                          <p:spTgt spid="1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animBg="1"/>
      <p:bldP spid="9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Oval 34"/>
          <p:cNvSpPr>
            <a:spLocks/>
          </p:cNvSpPr>
          <p:nvPr/>
        </p:nvSpPr>
        <p:spPr bwMode="auto">
          <a:xfrm rot="16200000">
            <a:off x="627062" y="1042988"/>
            <a:ext cx="4824413" cy="5157788"/>
          </a:xfrm>
          <a:prstGeom prst="rect">
            <a:avLst/>
          </a:prstGeom>
          <a:gradFill flip="none" rotWithShape="1">
            <a:gsLst>
              <a:gs pos="0">
                <a:schemeClr val="bg1">
                  <a:alpha val="0"/>
                </a:schemeClr>
              </a:gs>
              <a:gs pos="100000">
                <a:schemeClr val="accent6">
                  <a:lumMod val="20000"/>
                  <a:lumOff val="80000"/>
                  <a:shade val="100000"/>
                  <a:satMod val="115000"/>
                </a:schemeClr>
              </a:gs>
            </a:gsLst>
            <a:lin ang="16200000" scaled="1"/>
            <a:tileRect/>
          </a:gradFill>
          <a:ln w="25400">
            <a:noFill/>
            <a:round/>
            <a:headEnd/>
            <a:tailEnd/>
          </a:ln>
          <a:effectLst/>
        </p:spPr>
        <p:txBody>
          <a:bodyPr tIns="320040" rIns="0" bIns="0" anchor="ctr"/>
          <a:lstStyle/>
          <a:p>
            <a:pPr marL="285750" indent="-173038" eaLnBrk="0" fontAlgn="base" hangingPunct="0">
              <a:spcBef>
                <a:spcPct val="0"/>
              </a:spcBef>
              <a:spcAft>
                <a:spcPts val="600"/>
              </a:spcAft>
              <a:buClr>
                <a:srgbClr val="5D87A1"/>
              </a:buClr>
              <a:buSzPct val="100000"/>
              <a:buFont typeface="Wingdings" pitchFamily="2" charset="2"/>
              <a:buChar char="§"/>
              <a:defRPr/>
            </a:pPr>
            <a:endParaRPr lang="en-US" sz="1000" dirty="0">
              <a:solidFill>
                <a:srgbClr val="333333"/>
              </a:solidFill>
              <a:ea typeface="ＭＳ Ｐゴシック" pitchFamily="34" charset="-128"/>
              <a:cs typeface="Arial" charset="0"/>
            </a:endParaRPr>
          </a:p>
        </p:txBody>
      </p:sp>
      <p:pic>
        <p:nvPicPr>
          <p:cNvPr id="32" name="Picture 3" descr="\\.PSF\Host\Volumes\EP File Share\Touch\Project Juniper Analyst Day\Development\T1315\Artwork\Ring.png"/>
          <p:cNvPicPr preferRelativeResize="0">
            <a:picLocks noChangeAspect="1" noChangeArrowheads="1"/>
          </p:cNvPicPr>
          <p:nvPr/>
        </p:nvPicPr>
        <p:blipFill>
          <a:blip r:embed="rId3" cstate="print">
            <a:duotone>
              <a:schemeClr val="accent6">
                <a:shade val="45000"/>
                <a:satMod val="135000"/>
              </a:schemeClr>
              <a:prstClr val="white"/>
            </a:duotone>
          </a:blip>
          <a:stretch>
            <a:fillRect/>
          </a:stretch>
        </p:blipFill>
        <p:spPr bwMode="auto">
          <a:xfrm>
            <a:off x="1755132" y="1180279"/>
            <a:ext cx="2813693" cy="4923963"/>
          </a:xfrm>
          <a:prstGeom prst="rect">
            <a:avLst/>
          </a:prstGeom>
          <a:noFill/>
          <a:ln>
            <a:noFill/>
          </a:ln>
        </p:spPr>
      </p:pic>
      <p:sp>
        <p:nvSpPr>
          <p:cNvPr id="81" name="Oval 80"/>
          <p:cNvSpPr/>
          <p:nvPr/>
        </p:nvSpPr>
        <p:spPr>
          <a:xfrm>
            <a:off x="1796380" y="3844887"/>
            <a:ext cx="495127" cy="505288"/>
          </a:xfrm>
          <a:prstGeom prst="ellipse">
            <a:avLst/>
          </a:prstGeom>
          <a:gradFill>
            <a:gsLst>
              <a:gs pos="0">
                <a:schemeClr val="bg1">
                  <a:lumMod val="85000"/>
                </a:schemeClr>
              </a:gs>
              <a:gs pos="100000">
                <a:schemeClr val="bg1">
                  <a:lumMod val="95000"/>
                  <a:shade val="100000"/>
                  <a:satMod val="115000"/>
                </a:schemeClr>
              </a:gs>
            </a:gsLst>
            <a:lin ang="16200000" scaled="1"/>
          </a:gradFill>
          <a:ln w="25400">
            <a:solidFill>
              <a:srgbClr val="FFC000"/>
            </a:solidFill>
            <a:round/>
            <a:headEnd/>
            <a:tailEnd/>
          </a:ln>
          <a:effectLst>
            <a:outerShdw blurRad="63500" algn="ctr" rotWithShape="0">
              <a:prstClr val="black">
                <a:alpha val="40000"/>
              </a:prstClr>
            </a:outerShdw>
          </a:effectLst>
        </p:spPr>
        <p:txBody>
          <a:bodyPr tIns="182880" rIns="0" bIns="182880" anchor="ctr"/>
          <a:lstStyle/>
          <a:p>
            <a:pPr lvl="1" eaLnBrk="0" fontAlgn="base" hangingPunct="0">
              <a:spcBef>
                <a:spcPct val="0"/>
              </a:spcBef>
              <a:spcAft>
                <a:spcPct val="0"/>
              </a:spcAft>
              <a:buClr>
                <a:srgbClr val="4D4D4D"/>
              </a:buClr>
              <a:buSzPct val="25000"/>
              <a:tabLst>
                <a:tab pos="177800" algn="l"/>
              </a:tabLst>
              <a:defRPr/>
            </a:pPr>
            <a:endParaRPr lang="en-US" b="1" dirty="0">
              <a:solidFill>
                <a:srgbClr val="333333"/>
              </a:solidFill>
              <a:ea typeface="ＭＳ Ｐゴシック" pitchFamily="34" charset="-128"/>
              <a:cs typeface="Arial" charset="0"/>
            </a:endParaRPr>
          </a:p>
        </p:txBody>
      </p:sp>
      <p:pic>
        <p:nvPicPr>
          <p:cNvPr id="23558" name="Picture 16" descr="antivirus_hi.png"/>
          <p:cNvPicPr>
            <a:picLocks noChangeAspect="1"/>
          </p:cNvPicPr>
          <p:nvPr/>
        </p:nvPicPr>
        <p:blipFill>
          <a:blip r:embed="rId4" cstate="print"/>
          <a:srcRect/>
          <a:stretch>
            <a:fillRect/>
          </a:stretch>
        </p:blipFill>
        <p:spPr bwMode="auto">
          <a:xfrm>
            <a:off x="1845498" y="3906057"/>
            <a:ext cx="400050" cy="400050"/>
          </a:xfrm>
          <a:prstGeom prst="rect">
            <a:avLst/>
          </a:prstGeom>
          <a:noFill/>
          <a:ln w="9525">
            <a:noFill/>
            <a:miter lim="800000"/>
            <a:headEnd/>
            <a:tailEnd/>
          </a:ln>
        </p:spPr>
      </p:pic>
      <p:sp>
        <p:nvSpPr>
          <p:cNvPr id="83" name="Oval 82"/>
          <p:cNvSpPr/>
          <p:nvPr/>
        </p:nvSpPr>
        <p:spPr>
          <a:xfrm>
            <a:off x="3807553" y="2559456"/>
            <a:ext cx="571500" cy="573087"/>
          </a:xfrm>
          <a:prstGeom prst="ellipse">
            <a:avLst/>
          </a:prstGeom>
          <a:gradFill>
            <a:gsLst>
              <a:gs pos="0">
                <a:schemeClr val="bg1">
                  <a:lumMod val="85000"/>
                </a:schemeClr>
              </a:gs>
              <a:gs pos="100000">
                <a:schemeClr val="bg1">
                  <a:lumMod val="95000"/>
                  <a:shade val="100000"/>
                  <a:satMod val="115000"/>
                </a:schemeClr>
              </a:gs>
            </a:gsLst>
            <a:lin ang="16200000" scaled="1"/>
          </a:gradFill>
          <a:ln w="25400">
            <a:solidFill>
              <a:srgbClr val="00B050"/>
            </a:solidFill>
            <a:round/>
            <a:headEnd/>
            <a:tailEnd/>
          </a:ln>
          <a:effectLst>
            <a:outerShdw blurRad="63500" algn="ctr" rotWithShape="0">
              <a:prstClr val="black">
                <a:alpha val="40000"/>
              </a:prstClr>
            </a:outerShdw>
          </a:effectLst>
        </p:spPr>
        <p:txBody>
          <a:bodyPr tIns="182880" rIns="0" bIns="182880" anchor="ctr"/>
          <a:lstStyle/>
          <a:p>
            <a:pPr lvl="1" eaLnBrk="0" fontAlgn="base" hangingPunct="0">
              <a:spcBef>
                <a:spcPct val="0"/>
              </a:spcBef>
              <a:spcAft>
                <a:spcPct val="0"/>
              </a:spcAft>
              <a:buClr>
                <a:srgbClr val="4D4D4D"/>
              </a:buClr>
              <a:buSzPct val="25000"/>
              <a:tabLst>
                <a:tab pos="177800" algn="l"/>
              </a:tabLst>
              <a:defRPr/>
            </a:pPr>
            <a:endParaRPr lang="en-US" b="1" dirty="0">
              <a:solidFill>
                <a:srgbClr val="333333"/>
              </a:solidFill>
              <a:ea typeface="ＭＳ Ｐゴシック" pitchFamily="34" charset="-128"/>
              <a:cs typeface="Arial" charset="0"/>
            </a:endParaRPr>
          </a:p>
        </p:txBody>
      </p:sp>
      <p:pic>
        <p:nvPicPr>
          <p:cNvPr id="23561" name="Picture 20" descr="security_hi.png"/>
          <p:cNvPicPr>
            <a:picLocks noChangeAspect="1"/>
          </p:cNvPicPr>
          <p:nvPr/>
        </p:nvPicPr>
        <p:blipFill>
          <a:blip r:embed="rId5" cstate="print"/>
          <a:srcRect/>
          <a:stretch>
            <a:fillRect/>
          </a:stretch>
        </p:blipFill>
        <p:spPr bwMode="auto">
          <a:xfrm>
            <a:off x="3853591" y="2619779"/>
            <a:ext cx="500062" cy="501650"/>
          </a:xfrm>
          <a:prstGeom prst="rect">
            <a:avLst/>
          </a:prstGeom>
          <a:noFill/>
          <a:ln w="9525">
            <a:noFill/>
            <a:miter lim="800000"/>
            <a:headEnd/>
            <a:tailEnd/>
          </a:ln>
        </p:spPr>
      </p:pic>
      <p:sp>
        <p:nvSpPr>
          <p:cNvPr id="43" name="Oval 42"/>
          <p:cNvSpPr/>
          <p:nvPr/>
        </p:nvSpPr>
        <p:spPr>
          <a:xfrm>
            <a:off x="3294770" y="5584749"/>
            <a:ext cx="350838" cy="481013"/>
          </a:xfrm>
          <a:prstGeom prst="ellipse">
            <a:avLst/>
          </a:prstGeom>
          <a:solidFill>
            <a:srgbClr val="5D87A1"/>
          </a:solidFill>
          <a:ln>
            <a:noFill/>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eaLnBrk="0" fontAlgn="base" hangingPunct="0">
              <a:spcBef>
                <a:spcPct val="0"/>
              </a:spcBef>
              <a:spcAft>
                <a:spcPct val="0"/>
              </a:spcAft>
              <a:defRPr/>
            </a:pPr>
            <a:endParaRPr lang="en-US" b="1" i="1" dirty="0">
              <a:solidFill>
                <a:srgbClr val="000000"/>
              </a:solidFill>
            </a:endParaRPr>
          </a:p>
        </p:txBody>
      </p:sp>
      <p:sp>
        <p:nvSpPr>
          <p:cNvPr id="90" name="Oval 89"/>
          <p:cNvSpPr/>
          <p:nvPr/>
        </p:nvSpPr>
        <p:spPr>
          <a:xfrm>
            <a:off x="3155070" y="5479974"/>
            <a:ext cx="573088" cy="573088"/>
          </a:xfrm>
          <a:prstGeom prst="ellipse">
            <a:avLst/>
          </a:prstGeom>
          <a:gradFill>
            <a:gsLst>
              <a:gs pos="0">
                <a:schemeClr val="bg1">
                  <a:lumMod val="85000"/>
                </a:schemeClr>
              </a:gs>
              <a:gs pos="100000">
                <a:schemeClr val="bg1">
                  <a:lumMod val="95000"/>
                  <a:shade val="100000"/>
                  <a:satMod val="115000"/>
                </a:schemeClr>
              </a:gs>
            </a:gsLst>
            <a:lin ang="16200000" scaled="1"/>
          </a:gradFill>
          <a:ln w="25400">
            <a:solidFill>
              <a:srgbClr val="00B050"/>
            </a:solidFill>
            <a:round/>
            <a:headEnd/>
            <a:tailEnd/>
          </a:ln>
          <a:effectLst>
            <a:outerShdw blurRad="63500" algn="ctr" rotWithShape="0">
              <a:prstClr val="black">
                <a:alpha val="40000"/>
              </a:prstClr>
            </a:outerShdw>
          </a:effectLst>
        </p:spPr>
        <p:txBody>
          <a:bodyPr tIns="182880" rIns="0" bIns="182880" anchor="ctr"/>
          <a:lstStyle/>
          <a:p>
            <a:pPr lvl="1" eaLnBrk="0" fontAlgn="base" hangingPunct="0">
              <a:spcBef>
                <a:spcPct val="0"/>
              </a:spcBef>
              <a:spcAft>
                <a:spcPct val="0"/>
              </a:spcAft>
              <a:buClr>
                <a:srgbClr val="4D4D4D"/>
              </a:buClr>
              <a:buSzPct val="25000"/>
              <a:tabLst>
                <a:tab pos="177800" algn="l"/>
              </a:tabLst>
              <a:defRPr/>
            </a:pPr>
            <a:endParaRPr lang="en-US" b="1" dirty="0">
              <a:solidFill>
                <a:srgbClr val="333333"/>
              </a:solidFill>
              <a:ea typeface="ＭＳ Ｐゴシック" pitchFamily="34" charset="-128"/>
              <a:cs typeface="Arial" charset="0"/>
            </a:endParaRPr>
          </a:p>
        </p:txBody>
      </p:sp>
      <p:pic>
        <p:nvPicPr>
          <p:cNvPr id="23564" name="Picture 19" descr="monitorandcontrol_hi.png"/>
          <p:cNvPicPr>
            <a:picLocks noChangeAspect="1"/>
          </p:cNvPicPr>
          <p:nvPr/>
        </p:nvPicPr>
        <p:blipFill>
          <a:blip r:embed="rId6" cstate="print"/>
          <a:srcRect/>
          <a:stretch>
            <a:fillRect/>
          </a:stretch>
        </p:blipFill>
        <p:spPr bwMode="auto">
          <a:xfrm>
            <a:off x="3199520" y="5518074"/>
            <a:ext cx="501650" cy="501650"/>
          </a:xfrm>
          <a:prstGeom prst="rect">
            <a:avLst/>
          </a:prstGeom>
          <a:noFill/>
          <a:ln w="9525">
            <a:noFill/>
            <a:miter lim="800000"/>
            <a:headEnd/>
            <a:tailEnd/>
          </a:ln>
        </p:spPr>
      </p:pic>
      <p:grpSp>
        <p:nvGrpSpPr>
          <p:cNvPr id="2" name="Group 84"/>
          <p:cNvGrpSpPr>
            <a:grpSpLocks noChangeAspect="1"/>
          </p:cNvGrpSpPr>
          <p:nvPr/>
        </p:nvGrpSpPr>
        <p:grpSpPr bwMode="auto">
          <a:xfrm>
            <a:off x="1897254" y="1402873"/>
            <a:ext cx="573087" cy="573087"/>
            <a:chOff x="876925" y="1239146"/>
            <a:chExt cx="731520" cy="731520"/>
          </a:xfrm>
        </p:grpSpPr>
        <p:sp>
          <p:nvSpPr>
            <p:cNvPr id="86" name="Oval 85"/>
            <p:cNvSpPr/>
            <p:nvPr/>
          </p:nvSpPr>
          <p:spPr>
            <a:xfrm>
              <a:off x="876925" y="1239146"/>
              <a:ext cx="731520" cy="731520"/>
            </a:xfrm>
            <a:prstGeom prst="ellipse">
              <a:avLst/>
            </a:prstGeom>
            <a:gradFill>
              <a:gsLst>
                <a:gs pos="0">
                  <a:schemeClr val="bg1">
                    <a:lumMod val="85000"/>
                  </a:schemeClr>
                </a:gs>
                <a:gs pos="100000">
                  <a:schemeClr val="bg1">
                    <a:lumMod val="95000"/>
                    <a:shade val="100000"/>
                    <a:satMod val="115000"/>
                  </a:schemeClr>
                </a:gs>
              </a:gsLst>
              <a:lin ang="16200000" scaled="1"/>
            </a:gradFill>
            <a:ln w="25400">
              <a:solidFill>
                <a:schemeClr val="accent1"/>
              </a:solidFill>
              <a:round/>
              <a:headEnd/>
              <a:tailEnd/>
            </a:ln>
            <a:effectLst>
              <a:outerShdw blurRad="63500" algn="ctr" rotWithShape="0">
                <a:prstClr val="black">
                  <a:alpha val="40000"/>
                </a:prstClr>
              </a:outerShdw>
            </a:effectLst>
          </p:spPr>
          <p:txBody>
            <a:bodyPr tIns="182880" rIns="0" bIns="182880" anchor="ctr"/>
            <a:lstStyle/>
            <a:p>
              <a:pPr lvl="1" eaLnBrk="0" fontAlgn="base" hangingPunct="0">
                <a:spcBef>
                  <a:spcPct val="0"/>
                </a:spcBef>
                <a:spcAft>
                  <a:spcPct val="0"/>
                </a:spcAft>
                <a:buClr>
                  <a:srgbClr val="4D4D4D"/>
                </a:buClr>
                <a:buSzPct val="25000"/>
                <a:tabLst>
                  <a:tab pos="177800" algn="l"/>
                </a:tabLst>
                <a:defRPr/>
              </a:pPr>
              <a:endParaRPr lang="en-US" b="1" dirty="0">
                <a:solidFill>
                  <a:srgbClr val="333333"/>
                </a:solidFill>
                <a:ea typeface="ＭＳ Ｐゴシック" pitchFamily="34" charset="-128"/>
                <a:cs typeface="Arial" charset="0"/>
              </a:endParaRPr>
            </a:p>
          </p:txBody>
        </p:sp>
        <p:pic>
          <p:nvPicPr>
            <p:cNvPr id="23589" name="Picture 16" descr="antivirus_hi.png"/>
            <p:cNvPicPr>
              <a:picLocks noChangeAspect="1"/>
            </p:cNvPicPr>
            <p:nvPr/>
          </p:nvPicPr>
          <p:blipFill>
            <a:blip r:embed="rId4" cstate="print"/>
            <a:srcRect/>
            <a:stretch>
              <a:fillRect/>
            </a:stretch>
          </p:blipFill>
          <p:spPr bwMode="auto">
            <a:xfrm>
              <a:off x="938235" y="1328775"/>
              <a:ext cx="640080" cy="640080"/>
            </a:xfrm>
            <a:prstGeom prst="rect">
              <a:avLst/>
            </a:prstGeom>
            <a:noFill/>
            <a:ln w="9525">
              <a:noFill/>
              <a:miter lim="800000"/>
              <a:headEnd/>
              <a:tailEnd/>
            </a:ln>
          </p:spPr>
        </p:pic>
      </p:grpSp>
      <p:sp>
        <p:nvSpPr>
          <p:cNvPr id="23566" name="Line 16"/>
          <p:cNvSpPr>
            <a:spLocks noChangeShapeType="1"/>
          </p:cNvSpPr>
          <p:nvPr/>
        </p:nvSpPr>
        <p:spPr bwMode="auto">
          <a:xfrm>
            <a:off x="2465579" y="1709260"/>
            <a:ext cx="1066800" cy="0"/>
          </a:xfrm>
          <a:prstGeom prst="line">
            <a:avLst/>
          </a:prstGeom>
          <a:noFill/>
          <a:ln w="28575">
            <a:solidFill>
              <a:schemeClr val="accent1"/>
            </a:solidFill>
            <a:round/>
            <a:headEnd/>
            <a:tailEnd/>
          </a:ln>
        </p:spPr>
        <p:txBody>
          <a:bodyPr/>
          <a:lstStyle/>
          <a:p>
            <a:pPr fontAlgn="base">
              <a:spcBef>
                <a:spcPct val="0"/>
              </a:spcBef>
              <a:spcAft>
                <a:spcPct val="0"/>
              </a:spcAft>
            </a:pPr>
            <a:endParaRPr lang="en-US">
              <a:solidFill>
                <a:srgbClr val="333333"/>
              </a:solidFill>
              <a:ea typeface="ＭＳ Ｐゴシック" pitchFamily="34" charset="-128"/>
              <a:cs typeface="Arial" charset="0"/>
            </a:endParaRPr>
          </a:p>
        </p:txBody>
      </p:sp>
      <p:sp>
        <p:nvSpPr>
          <p:cNvPr id="23569" name="Line 19"/>
          <p:cNvSpPr>
            <a:spLocks noChangeShapeType="1"/>
          </p:cNvSpPr>
          <p:nvPr/>
        </p:nvSpPr>
        <p:spPr bwMode="auto">
          <a:xfrm>
            <a:off x="4369718" y="2841740"/>
            <a:ext cx="1066800" cy="0"/>
          </a:xfrm>
          <a:prstGeom prst="line">
            <a:avLst/>
          </a:prstGeom>
          <a:noFill/>
          <a:ln w="28575">
            <a:solidFill>
              <a:srgbClr val="00B050"/>
            </a:solidFill>
            <a:round/>
            <a:headEnd/>
            <a:tailEnd/>
          </a:ln>
        </p:spPr>
        <p:txBody>
          <a:bodyPr/>
          <a:lstStyle/>
          <a:p>
            <a:pPr fontAlgn="base">
              <a:spcBef>
                <a:spcPct val="0"/>
              </a:spcBef>
              <a:spcAft>
                <a:spcPct val="0"/>
              </a:spcAft>
            </a:pPr>
            <a:endParaRPr lang="en-US">
              <a:solidFill>
                <a:srgbClr val="333333"/>
              </a:solidFill>
              <a:ea typeface="ＭＳ Ｐゴシック" pitchFamily="34" charset="-128"/>
              <a:cs typeface="Arial" charset="0"/>
            </a:endParaRPr>
          </a:p>
        </p:txBody>
      </p:sp>
      <p:sp>
        <p:nvSpPr>
          <p:cNvPr id="23572" name="Line 22"/>
          <p:cNvSpPr>
            <a:spLocks noChangeShapeType="1"/>
          </p:cNvSpPr>
          <p:nvPr/>
        </p:nvSpPr>
        <p:spPr bwMode="auto">
          <a:xfrm>
            <a:off x="2242372" y="4087031"/>
            <a:ext cx="1756751" cy="227"/>
          </a:xfrm>
          <a:prstGeom prst="line">
            <a:avLst/>
          </a:prstGeom>
          <a:noFill/>
          <a:ln w="28575">
            <a:solidFill>
              <a:srgbClr val="FFC000"/>
            </a:solidFill>
            <a:round/>
            <a:headEnd/>
            <a:tailEnd/>
          </a:ln>
        </p:spPr>
        <p:txBody>
          <a:bodyPr/>
          <a:lstStyle/>
          <a:p>
            <a:pPr fontAlgn="base">
              <a:spcBef>
                <a:spcPct val="0"/>
              </a:spcBef>
              <a:spcAft>
                <a:spcPct val="0"/>
              </a:spcAft>
            </a:pPr>
            <a:endParaRPr lang="en-US">
              <a:solidFill>
                <a:srgbClr val="333333"/>
              </a:solidFill>
              <a:ea typeface="ＭＳ Ｐゴシック" pitchFamily="34" charset="-128"/>
              <a:cs typeface="Arial" charset="0"/>
            </a:endParaRPr>
          </a:p>
        </p:txBody>
      </p:sp>
      <p:sp>
        <p:nvSpPr>
          <p:cNvPr id="90135" name="AutoShape 23"/>
          <p:cNvSpPr>
            <a:spLocks noChangeArrowheads="1"/>
          </p:cNvSpPr>
          <p:nvPr/>
        </p:nvSpPr>
        <p:spPr bwMode="auto">
          <a:xfrm>
            <a:off x="5041917" y="2314677"/>
            <a:ext cx="3884613" cy="1000125"/>
          </a:xfrm>
          <a:prstGeom prst="roundRect">
            <a:avLst>
              <a:gd name="adj" fmla="val 16667"/>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5875">
            <a:solidFill>
              <a:srgbClr val="C0C0C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eaLnBrk="0" fontAlgn="base" hangingPunct="0">
              <a:spcBef>
                <a:spcPct val="0"/>
              </a:spcBef>
              <a:spcAft>
                <a:spcPct val="0"/>
              </a:spcAft>
              <a:tabLst>
                <a:tab pos="230188" algn="l"/>
              </a:tabLst>
              <a:defRPr/>
            </a:pPr>
            <a:r>
              <a:rPr lang="en-US" sz="1600" b="1" dirty="0">
                <a:solidFill>
                  <a:srgbClr val="FFFFFF"/>
                </a:solidFill>
                <a:ea typeface="ＭＳ Ｐゴシック" charset="-128"/>
                <a:cs typeface="Arial" charset="0"/>
              </a:rPr>
              <a:t>On Device</a:t>
            </a:r>
          </a:p>
          <a:p>
            <a:pPr eaLnBrk="0" fontAlgn="base" hangingPunct="0">
              <a:spcBef>
                <a:spcPct val="0"/>
              </a:spcBef>
              <a:spcAft>
                <a:spcPct val="0"/>
              </a:spcAft>
              <a:tabLst>
                <a:tab pos="230188" algn="l"/>
              </a:tabLst>
              <a:defRPr/>
            </a:pPr>
            <a:r>
              <a:rPr lang="en-US" sz="1600" b="1" dirty="0">
                <a:solidFill>
                  <a:srgbClr val="FFFFFF"/>
                </a:solidFill>
                <a:ea typeface="ＭＳ Ｐゴシック" charset="-128"/>
                <a:cs typeface="Arial" charset="0"/>
              </a:rPr>
              <a:t>Security</a:t>
            </a:r>
          </a:p>
        </p:txBody>
      </p:sp>
      <p:sp>
        <p:nvSpPr>
          <p:cNvPr id="90136" name="Text Box 24"/>
          <p:cNvSpPr txBox="1">
            <a:spLocks noChangeArrowheads="1"/>
          </p:cNvSpPr>
          <p:nvPr/>
        </p:nvSpPr>
        <p:spPr bwMode="auto">
          <a:xfrm>
            <a:off x="6444312" y="2398815"/>
            <a:ext cx="2013693"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Antivirus &amp; Antimalware</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Block SMS &amp; voice spam</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Endpoint Firewall</a:t>
            </a:r>
          </a:p>
          <a:p>
            <a:pPr eaLnBrk="0" fontAlgn="base" hangingPunct="0">
              <a:spcBef>
                <a:spcPct val="0"/>
              </a:spcBef>
              <a:spcAft>
                <a:spcPct val="0"/>
              </a:spcAft>
              <a:defRPr/>
            </a:pPr>
            <a:r>
              <a:rPr lang="en-US" sz="1200" b="1" dirty="0" err="1">
                <a:solidFill>
                  <a:srgbClr val="FFFFFF"/>
                </a:solidFill>
                <a:ea typeface="ＭＳ Ｐゴシック" pitchFamily="34" charset="-128"/>
                <a:cs typeface="Arial" charset="0"/>
              </a:rPr>
              <a:t>AntiSpam</a:t>
            </a:r>
            <a:endParaRPr lang="en-US" sz="1200" b="1" dirty="0">
              <a:solidFill>
                <a:srgbClr val="FFFFFF"/>
              </a:solidFill>
              <a:ea typeface="ＭＳ Ｐゴシック" pitchFamily="34" charset="-128"/>
              <a:cs typeface="Arial" charset="0"/>
            </a:endParaRPr>
          </a:p>
        </p:txBody>
      </p:sp>
      <p:sp>
        <p:nvSpPr>
          <p:cNvPr id="90140" name="AutoShape 28"/>
          <p:cNvSpPr>
            <a:spLocks noChangeArrowheads="1"/>
          </p:cNvSpPr>
          <p:nvPr/>
        </p:nvSpPr>
        <p:spPr bwMode="auto">
          <a:xfrm>
            <a:off x="4775411" y="5065387"/>
            <a:ext cx="3376612" cy="1000125"/>
          </a:xfrm>
          <a:prstGeom prst="roundRect">
            <a:avLst>
              <a:gd name="adj" fmla="val 16667"/>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5875">
            <a:solidFill>
              <a:srgbClr val="C0C0C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eaLnBrk="0" fontAlgn="base" hangingPunct="0">
              <a:spcBef>
                <a:spcPct val="0"/>
              </a:spcBef>
              <a:spcAft>
                <a:spcPct val="0"/>
              </a:spcAft>
              <a:tabLst>
                <a:tab pos="230188" algn="l"/>
              </a:tabLst>
              <a:defRPr/>
            </a:pPr>
            <a:r>
              <a:rPr lang="en-US" sz="1600" b="1">
                <a:solidFill>
                  <a:srgbClr val="FFFFFF"/>
                </a:solidFill>
                <a:ea typeface="ＭＳ Ｐゴシック" charset="-128"/>
                <a:cs typeface="Arial" charset="0"/>
              </a:rPr>
              <a:t>Loss &amp; Theft</a:t>
            </a:r>
          </a:p>
          <a:p>
            <a:pPr eaLnBrk="0" fontAlgn="base" hangingPunct="0">
              <a:spcBef>
                <a:spcPct val="0"/>
              </a:spcBef>
              <a:spcAft>
                <a:spcPct val="0"/>
              </a:spcAft>
              <a:tabLst>
                <a:tab pos="230188" algn="l"/>
              </a:tabLst>
              <a:defRPr/>
            </a:pPr>
            <a:r>
              <a:rPr lang="en-US" sz="1600" b="1">
                <a:solidFill>
                  <a:srgbClr val="FFFFFF"/>
                </a:solidFill>
                <a:ea typeface="ＭＳ Ｐゴシック" charset="-128"/>
                <a:cs typeface="Arial" charset="0"/>
              </a:rPr>
              <a:t>Protection</a:t>
            </a:r>
          </a:p>
        </p:txBody>
      </p:sp>
      <p:sp>
        <p:nvSpPr>
          <p:cNvPr id="90141" name="Text Box 29"/>
          <p:cNvSpPr txBox="1">
            <a:spLocks noChangeArrowheads="1"/>
          </p:cNvSpPr>
          <p:nvPr/>
        </p:nvSpPr>
        <p:spPr bwMode="auto">
          <a:xfrm>
            <a:off x="6225908" y="5170162"/>
            <a:ext cx="1916113" cy="83026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Remote lock and wipe</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Backup &amp; restore</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GPS locate</a:t>
            </a:r>
          </a:p>
          <a:p>
            <a:pPr eaLnBrk="0" fontAlgn="base" hangingPunct="0">
              <a:spcBef>
                <a:spcPct val="0"/>
              </a:spcBef>
              <a:spcAft>
                <a:spcPct val="0"/>
              </a:spcAft>
              <a:defRPr/>
            </a:pPr>
            <a:r>
              <a:rPr lang="en-US" sz="1200" b="1" dirty="0" err="1">
                <a:solidFill>
                  <a:srgbClr val="FFFFFF"/>
                </a:solidFill>
                <a:ea typeface="ＭＳ Ｐゴシック" pitchFamily="34" charset="-128"/>
                <a:cs typeface="Arial" charset="0"/>
              </a:rPr>
              <a:t>SIM</a:t>
            </a:r>
            <a:r>
              <a:rPr lang="en-US" sz="1200" b="1" dirty="0">
                <a:solidFill>
                  <a:srgbClr val="FFFFFF"/>
                </a:solidFill>
                <a:ea typeface="ＭＳ Ｐゴシック" pitchFamily="34" charset="-128"/>
                <a:cs typeface="Arial" charset="0"/>
              </a:rPr>
              <a:t> change notification</a:t>
            </a:r>
          </a:p>
        </p:txBody>
      </p:sp>
      <p:sp>
        <p:nvSpPr>
          <p:cNvPr id="23580" name="Line 30"/>
          <p:cNvSpPr>
            <a:spLocks noChangeShapeType="1"/>
          </p:cNvSpPr>
          <p:nvPr/>
        </p:nvSpPr>
        <p:spPr bwMode="auto">
          <a:xfrm>
            <a:off x="3707903" y="5728006"/>
            <a:ext cx="1066800" cy="0"/>
          </a:xfrm>
          <a:prstGeom prst="line">
            <a:avLst/>
          </a:prstGeom>
          <a:noFill/>
          <a:ln w="28575">
            <a:solidFill>
              <a:srgbClr val="00B050"/>
            </a:solidFill>
            <a:round/>
            <a:headEnd/>
            <a:tailEnd/>
          </a:ln>
        </p:spPr>
        <p:txBody>
          <a:bodyPr/>
          <a:lstStyle/>
          <a:p>
            <a:pPr fontAlgn="base">
              <a:spcBef>
                <a:spcPct val="0"/>
              </a:spcBef>
              <a:spcAft>
                <a:spcPct val="0"/>
              </a:spcAft>
            </a:pPr>
            <a:endParaRPr lang="en-US">
              <a:solidFill>
                <a:srgbClr val="333333"/>
              </a:solidFill>
              <a:ea typeface="ＭＳ Ｐゴシック" pitchFamily="34" charset="-128"/>
              <a:cs typeface="Arial" charset="0"/>
            </a:endParaRPr>
          </a:p>
        </p:txBody>
      </p:sp>
      <p:grpSp>
        <p:nvGrpSpPr>
          <p:cNvPr id="3" name="Group 34"/>
          <p:cNvGrpSpPr>
            <a:grpSpLocks/>
          </p:cNvGrpSpPr>
          <p:nvPr/>
        </p:nvGrpSpPr>
        <p:grpSpPr bwMode="auto">
          <a:xfrm>
            <a:off x="1388298" y="3531002"/>
            <a:ext cx="349250" cy="403225"/>
            <a:chOff x="1124" y="3113"/>
            <a:chExt cx="220" cy="254"/>
          </a:xfrm>
        </p:grpSpPr>
        <p:sp>
          <p:nvSpPr>
            <p:cNvPr id="23586" name="Line 35"/>
            <p:cNvSpPr>
              <a:spLocks noChangeShapeType="1"/>
            </p:cNvSpPr>
            <p:nvPr/>
          </p:nvSpPr>
          <p:spPr bwMode="auto">
            <a:xfrm>
              <a:off x="1241" y="3113"/>
              <a:ext cx="0" cy="254"/>
            </a:xfrm>
            <a:prstGeom prst="line">
              <a:avLst/>
            </a:prstGeom>
            <a:noFill/>
            <a:ln w="38100">
              <a:solidFill>
                <a:schemeClr val="bg1">
                  <a:lumMod val="50000"/>
                </a:schemeClr>
              </a:solidFill>
              <a:round/>
              <a:headEnd/>
              <a:tailEnd/>
            </a:ln>
          </p:spPr>
          <p:txBody>
            <a:bodyPr/>
            <a:lstStyle/>
            <a:p>
              <a:pPr fontAlgn="base">
                <a:spcBef>
                  <a:spcPct val="0"/>
                </a:spcBef>
                <a:spcAft>
                  <a:spcPct val="0"/>
                </a:spcAft>
              </a:pPr>
              <a:endParaRPr lang="en-US">
                <a:solidFill>
                  <a:srgbClr val="333333"/>
                </a:solidFill>
                <a:ea typeface="ＭＳ Ｐゴシック" pitchFamily="34" charset="-128"/>
                <a:cs typeface="Arial" charset="0"/>
              </a:endParaRPr>
            </a:p>
          </p:txBody>
        </p:sp>
        <p:sp>
          <p:nvSpPr>
            <p:cNvPr id="23587" name="Line 36"/>
            <p:cNvSpPr>
              <a:spLocks noChangeShapeType="1"/>
            </p:cNvSpPr>
            <p:nvPr/>
          </p:nvSpPr>
          <p:spPr bwMode="auto">
            <a:xfrm>
              <a:off x="1124" y="3253"/>
              <a:ext cx="220" cy="0"/>
            </a:xfrm>
            <a:prstGeom prst="line">
              <a:avLst/>
            </a:prstGeom>
            <a:noFill/>
            <a:ln w="38100">
              <a:solidFill>
                <a:schemeClr val="bg1">
                  <a:lumMod val="50000"/>
                </a:schemeClr>
              </a:solidFill>
              <a:round/>
              <a:headEnd/>
              <a:tailEnd/>
            </a:ln>
          </p:spPr>
          <p:txBody>
            <a:bodyPr/>
            <a:lstStyle/>
            <a:p>
              <a:pPr fontAlgn="base">
                <a:spcBef>
                  <a:spcPct val="0"/>
                </a:spcBef>
                <a:spcAft>
                  <a:spcPct val="0"/>
                </a:spcAft>
              </a:pPr>
              <a:endParaRPr lang="en-US">
                <a:solidFill>
                  <a:srgbClr val="333333"/>
                </a:solidFill>
                <a:ea typeface="ＭＳ Ｐゴシック" pitchFamily="34" charset="-128"/>
                <a:cs typeface="Arial" charset="0"/>
              </a:endParaRPr>
            </a:p>
          </p:txBody>
        </p:sp>
      </p:grpSp>
      <p:pic>
        <p:nvPicPr>
          <p:cNvPr id="23585" name="Picture 12" descr="junos_pulse_rgb_1800x1200"/>
          <p:cNvPicPr>
            <a:picLocks noChangeAspect="1" noChangeArrowheads="1"/>
          </p:cNvPicPr>
          <p:nvPr/>
        </p:nvPicPr>
        <p:blipFill>
          <a:blip r:embed="rId7" cstate="print"/>
          <a:srcRect/>
          <a:stretch>
            <a:fillRect/>
          </a:stretch>
        </p:blipFill>
        <p:spPr bwMode="auto">
          <a:xfrm>
            <a:off x="7678738" y="222250"/>
            <a:ext cx="1187450" cy="790575"/>
          </a:xfrm>
          <a:prstGeom prst="rect">
            <a:avLst/>
          </a:prstGeom>
          <a:noFill/>
          <a:ln w="9525">
            <a:noFill/>
            <a:miter lim="800000"/>
            <a:headEnd/>
            <a:tailEnd/>
          </a:ln>
        </p:spPr>
      </p:pic>
      <p:pic>
        <p:nvPicPr>
          <p:cNvPr id="38" name="Picture 37" descr="iphone3g_home1322x2400.jpg"/>
          <p:cNvPicPr>
            <a:picLocks noChangeAspect="1"/>
          </p:cNvPicPr>
          <p:nvPr/>
        </p:nvPicPr>
        <p:blipFill>
          <a:blip r:embed="rId8" cstate="print"/>
          <a:stretch>
            <a:fillRect/>
          </a:stretch>
        </p:blipFill>
        <p:spPr bwMode="auto">
          <a:xfrm>
            <a:off x="33051" y="2810433"/>
            <a:ext cx="1333041" cy="2191987"/>
          </a:xfrm>
          <a:prstGeom prst="rect">
            <a:avLst/>
          </a:prstGeom>
          <a:noFill/>
          <a:ln w="34925">
            <a:noFill/>
            <a:miter lim="800000"/>
            <a:headEnd/>
            <a:tailEnd/>
          </a:ln>
          <a:effectLst>
            <a:outerShdw blurRad="50800" dist="50800" dir="4620000" algn="tl" rotWithShape="0">
              <a:prstClr val="black">
                <a:alpha val="40000"/>
              </a:prstClr>
            </a:outerShdw>
          </a:effectLst>
        </p:spPr>
      </p:pic>
      <p:sp>
        <p:nvSpPr>
          <p:cNvPr id="90129" name="AutoShape 17"/>
          <p:cNvSpPr>
            <a:spLocks noChangeArrowheads="1"/>
          </p:cNvSpPr>
          <p:nvPr/>
        </p:nvSpPr>
        <p:spPr bwMode="auto">
          <a:xfrm>
            <a:off x="3543491" y="1090135"/>
            <a:ext cx="3782726" cy="1000125"/>
          </a:xfrm>
          <a:prstGeom prst="roundRect">
            <a:avLst>
              <a:gd name="adj" fmla="val 16667"/>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w="15875">
            <a:solidFill>
              <a:srgbClr val="C0C0C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eaLnBrk="0" fontAlgn="base" hangingPunct="0">
              <a:spcBef>
                <a:spcPct val="0"/>
              </a:spcBef>
              <a:spcAft>
                <a:spcPct val="0"/>
              </a:spcAft>
              <a:tabLst>
                <a:tab pos="230188" algn="l"/>
              </a:tabLst>
              <a:defRPr/>
            </a:pPr>
            <a:r>
              <a:rPr lang="en-US" sz="1600" b="1" dirty="0">
                <a:solidFill>
                  <a:srgbClr val="FFFFFF"/>
                </a:solidFill>
                <a:ea typeface="ＭＳ Ｐゴシック" charset="-128"/>
                <a:cs typeface="Arial" charset="0"/>
              </a:rPr>
              <a:t>SSL VPN</a:t>
            </a:r>
          </a:p>
        </p:txBody>
      </p:sp>
      <p:sp>
        <p:nvSpPr>
          <p:cNvPr id="90130" name="Text Box 18"/>
          <p:cNvSpPr txBox="1">
            <a:spLocks noChangeArrowheads="1"/>
          </p:cNvSpPr>
          <p:nvPr/>
        </p:nvSpPr>
        <p:spPr bwMode="auto">
          <a:xfrm>
            <a:off x="4648487" y="1196403"/>
            <a:ext cx="2584362"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Full Layer 3 Tunnel</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Secure Email (ActiveSync proxy)</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Web VPN (browser-based apps)</a:t>
            </a:r>
          </a:p>
          <a:p>
            <a:pPr eaLnBrk="0" fontAlgn="base" hangingPunct="0">
              <a:spcBef>
                <a:spcPct val="0"/>
              </a:spcBef>
              <a:spcAft>
                <a:spcPct val="0"/>
              </a:spcAft>
              <a:defRPr/>
            </a:pPr>
            <a:endParaRPr lang="en-US" sz="1200" b="1" dirty="0">
              <a:solidFill>
                <a:srgbClr val="FFFFFF"/>
              </a:solidFill>
              <a:ea typeface="ＭＳ Ｐゴシック" pitchFamily="34" charset="-128"/>
              <a:cs typeface="Arial" charset="0"/>
            </a:endParaRPr>
          </a:p>
        </p:txBody>
      </p:sp>
      <p:sp>
        <p:nvSpPr>
          <p:cNvPr id="40" name="AutoShape 31"/>
          <p:cNvSpPr>
            <a:spLocks noChangeArrowheads="1"/>
          </p:cNvSpPr>
          <p:nvPr/>
        </p:nvSpPr>
        <p:spPr bwMode="auto">
          <a:xfrm>
            <a:off x="3924028" y="3648731"/>
            <a:ext cx="3884612" cy="1000125"/>
          </a:xfrm>
          <a:prstGeom prst="roundRect">
            <a:avLst>
              <a:gd name="adj" fmla="val 16667"/>
            </a:avLst>
          </a:prstGeom>
          <a:gradFill flip="none" rotWithShape="1">
            <a:gsLst>
              <a:gs pos="0">
                <a:srgbClr val="F6BB00">
                  <a:shade val="30000"/>
                  <a:satMod val="115000"/>
                </a:srgbClr>
              </a:gs>
              <a:gs pos="50000">
                <a:srgbClr val="F6BB00">
                  <a:shade val="67500"/>
                  <a:satMod val="115000"/>
                </a:srgbClr>
              </a:gs>
              <a:gs pos="100000">
                <a:srgbClr val="F6BB00">
                  <a:shade val="100000"/>
                  <a:satMod val="115000"/>
                </a:srgbClr>
              </a:gs>
            </a:gsLst>
            <a:lin ang="0" scaled="1"/>
            <a:tileRect/>
          </a:gradFill>
          <a:ln w="15875">
            <a:solidFill>
              <a:srgbClr val="C0C0C0"/>
            </a:solidFill>
            <a:round/>
            <a:headEnd/>
            <a:tailEnd/>
          </a:ln>
          <a:effectLst>
            <a:outerShdw blurRad="50800" dist="38100" dir="8100000" algn="tr" rotWithShape="0">
              <a:prstClr val="black">
                <a:alpha val="40000"/>
              </a:prstClr>
            </a:outerShdw>
          </a:effectLst>
          <a:scene3d>
            <a:camera prst="orthographicFront"/>
            <a:lightRig rig="threePt" dir="t"/>
          </a:scene3d>
          <a:sp3d>
            <a:bevelT/>
          </a:sp3d>
        </p:spPr>
        <p:txBody>
          <a:bodyPr wrap="none" anchor="ctr"/>
          <a:lstStyle/>
          <a:p>
            <a:pPr fontAlgn="base">
              <a:spcBef>
                <a:spcPct val="0"/>
              </a:spcBef>
              <a:spcAft>
                <a:spcPct val="0"/>
              </a:spcAft>
            </a:pPr>
            <a:r>
              <a:rPr lang="en-US" sz="1600" b="1" dirty="0">
                <a:solidFill>
                  <a:srgbClr val="FFFFFF"/>
                </a:solidFill>
                <a:ea typeface="ＭＳ Ｐゴシック" charset="-128"/>
                <a:cs typeface="Arial" charset="0"/>
              </a:rPr>
              <a:t>Monitor  &amp;</a:t>
            </a:r>
          </a:p>
          <a:p>
            <a:pPr fontAlgn="base">
              <a:spcBef>
                <a:spcPct val="0"/>
              </a:spcBef>
              <a:spcAft>
                <a:spcPct val="0"/>
              </a:spcAft>
            </a:pPr>
            <a:r>
              <a:rPr lang="en-US" sz="1600" b="1" dirty="0">
                <a:solidFill>
                  <a:srgbClr val="FFFFFF"/>
                </a:solidFill>
                <a:ea typeface="ＭＳ Ｐゴシック" charset="-128"/>
                <a:cs typeface="Arial" charset="0"/>
              </a:rPr>
              <a:t>Control</a:t>
            </a:r>
          </a:p>
        </p:txBody>
      </p:sp>
      <p:sp>
        <p:nvSpPr>
          <p:cNvPr id="41" name="Text Box 32"/>
          <p:cNvSpPr txBox="1">
            <a:spLocks noChangeArrowheads="1"/>
          </p:cNvSpPr>
          <p:nvPr/>
        </p:nvSpPr>
        <p:spPr bwMode="auto">
          <a:xfrm>
            <a:off x="5293372" y="3679216"/>
            <a:ext cx="2279791" cy="1015663"/>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Mobile Device Management  </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 Application inventory and </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   control</a:t>
            </a:r>
          </a:p>
          <a:p>
            <a:pPr eaLnBrk="0" fontAlgn="base" hangingPunct="0">
              <a:spcBef>
                <a:spcPct val="0"/>
              </a:spcBef>
              <a:spcAft>
                <a:spcPct val="0"/>
              </a:spcAft>
              <a:defRPr/>
            </a:pPr>
            <a:r>
              <a:rPr lang="en-US" sz="1200" b="1" dirty="0">
                <a:solidFill>
                  <a:srgbClr val="FFFFFF"/>
                </a:solidFill>
                <a:ea typeface="ＭＳ Ｐゴシック" pitchFamily="34" charset="-128"/>
                <a:cs typeface="Arial" charset="0"/>
              </a:rPr>
              <a:t> Content monitoring</a:t>
            </a:r>
          </a:p>
          <a:p>
            <a:pPr eaLnBrk="0" fontAlgn="base" hangingPunct="0">
              <a:spcBef>
                <a:spcPct val="0"/>
              </a:spcBef>
              <a:spcAft>
                <a:spcPct val="0"/>
              </a:spcAft>
              <a:defRPr/>
            </a:pPr>
            <a:endParaRPr lang="en-US" sz="1200" b="1" dirty="0">
              <a:solidFill>
                <a:srgbClr val="FFFFFF"/>
              </a:solidFill>
              <a:ea typeface="ＭＳ Ｐゴシック" pitchFamily="34" charset="-128"/>
              <a:cs typeface="Arial" charset="0"/>
            </a:endParaRPr>
          </a:p>
        </p:txBody>
      </p:sp>
      <p:sp>
        <p:nvSpPr>
          <p:cNvPr id="42" name="Rectangle 41"/>
          <p:cNvSpPr/>
          <p:nvPr/>
        </p:nvSpPr>
        <p:spPr>
          <a:xfrm>
            <a:off x="413131" y="186365"/>
            <a:ext cx="6714781" cy="830997"/>
          </a:xfrm>
          <a:prstGeom prst="rect">
            <a:avLst/>
          </a:prstGeom>
        </p:spPr>
        <p:txBody>
          <a:bodyPr wrap="square">
            <a:spAutoFit/>
          </a:bodyPr>
          <a:lstStyle/>
          <a:p>
            <a:pPr fontAlgn="base">
              <a:spcBef>
                <a:spcPct val="0"/>
              </a:spcBef>
              <a:spcAft>
                <a:spcPct val="0"/>
              </a:spcAft>
            </a:pPr>
            <a:r>
              <a:rPr lang="en-US" sz="2400" b="1" dirty="0">
                <a:solidFill>
                  <a:srgbClr val="333333"/>
                </a:solidFill>
                <a:latin typeface="+mj-lt"/>
                <a:ea typeface="ＭＳ Ｐゴシック" pitchFamily="34" charset="-128"/>
                <a:cs typeface="Arial" charset="0"/>
              </a:rPr>
              <a:t>Juniper Networks </a:t>
            </a:r>
            <a:r>
              <a:rPr lang="en-US" sz="2400" b="1" dirty="0" err="1">
                <a:solidFill>
                  <a:srgbClr val="333333"/>
                </a:solidFill>
                <a:latin typeface="+mj-lt"/>
                <a:ea typeface="ＭＳ Ｐゴシック" pitchFamily="34" charset="-128"/>
                <a:cs typeface="Arial" charset="0"/>
              </a:rPr>
              <a:t>Junos</a:t>
            </a:r>
            <a:r>
              <a:rPr lang="en-US" sz="2400" b="1" dirty="0">
                <a:solidFill>
                  <a:srgbClr val="333333"/>
                </a:solidFill>
                <a:latin typeface="+mj-lt"/>
                <a:ea typeface="ＭＳ Ｐゴシック" pitchFamily="34" charset="-128"/>
                <a:cs typeface="Arial" charset="0"/>
              </a:rPr>
              <a:t> Pulse: </a:t>
            </a:r>
            <a:br>
              <a:rPr lang="en-US" sz="2400" b="1" dirty="0">
                <a:solidFill>
                  <a:srgbClr val="333333"/>
                </a:solidFill>
                <a:latin typeface="+mj-lt"/>
                <a:ea typeface="ＭＳ Ｐゴシック" pitchFamily="34" charset="-128"/>
                <a:cs typeface="Arial" charset="0"/>
              </a:rPr>
            </a:br>
            <a:r>
              <a:rPr lang="en-US" sz="2400" b="1" dirty="0">
                <a:solidFill>
                  <a:srgbClr val="333333"/>
                </a:solidFill>
                <a:latin typeface="+mj-lt"/>
                <a:ea typeface="ＭＳ Ｐゴシック" pitchFamily="34" charset="-128"/>
                <a:cs typeface="Arial" charset="0"/>
              </a:rPr>
              <a:t>Connect, Protect and Control</a:t>
            </a:r>
          </a:p>
        </p:txBody>
      </p:sp>
    </p:spTree>
    <p:extLst>
      <p:ext uri="{BB962C8B-B14F-4D97-AF65-F5344CB8AC3E}">
        <p14:creationId xmlns:p14="http://schemas.microsoft.com/office/powerpoint/2010/main" val="360588262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ounded Rectangle 85"/>
          <p:cNvSpPr/>
          <p:nvPr/>
        </p:nvSpPr>
        <p:spPr>
          <a:xfrm>
            <a:off x="142090" y="1143000"/>
            <a:ext cx="8763000" cy="5105400"/>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8369" name="Pictur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1165" y="2951860"/>
            <a:ext cx="2689225" cy="3182937"/>
          </a:xfrm>
          <a:prstGeom prst="rect">
            <a:avLst/>
          </a:prstGeom>
          <a:noFill/>
          <a:ln w="9525">
            <a:noFill/>
            <a:miter lim="800000"/>
            <a:headEnd/>
            <a:tailEnd/>
          </a:ln>
          <a:effectLst/>
        </p:spPr>
      </p:pic>
      <p:cxnSp>
        <p:nvCxnSpPr>
          <p:cNvPr id="178" name="line 1"/>
          <p:cNvCxnSpPr/>
          <p:nvPr/>
        </p:nvCxnSpPr>
        <p:spPr bwMode="gray">
          <a:xfrm flipV="1">
            <a:off x="3946908" y="5786770"/>
            <a:ext cx="3505205" cy="16167"/>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88" name="Rectangle 4"/>
          <p:cNvSpPr>
            <a:spLocks noChangeArrowheads="1"/>
          </p:cNvSpPr>
          <p:nvPr/>
        </p:nvSpPr>
        <p:spPr bwMode="gray">
          <a:xfrm>
            <a:off x="7239000" y="1246086"/>
            <a:ext cx="1600200" cy="4189016"/>
          </a:xfrm>
          <a:prstGeom prst="rect">
            <a:avLst/>
          </a:prstGeom>
          <a:solidFill>
            <a:schemeClr val="bg1"/>
          </a:solidFill>
          <a:ln w="28575" algn="ctr">
            <a:solidFill>
              <a:srgbClr val="B2B2B2"/>
            </a:solidFill>
            <a:prstDash val="sysDash"/>
            <a:miter lim="800000"/>
            <a:headEnd/>
            <a:tailEnd/>
          </a:ln>
          <a:effectLst/>
        </p:spPr>
        <p:txBody>
          <a:bodyPr wrap="none" anchor="ctr"/>
          <a:lstStyle/>
          <a:p>
            <a:endParaRPr lang="en-US" dirty="0">
              <a:solidFill>
                <a:srgbClr val="000000"/>
              </a:solidFill>
            </a:endParaRPr>
          </a:p>
        </p:txBody>
      </p:sp>
      <p:sp>
        <p:nvSpPr>
          <p:cNvPr id="91" name="Line 63"/>
          <p:cNvSpPr>
            <a:spLocks noChangeShapeType="1"/>
          </p:cNvSpPr>
          <p:nvPr/>
        </p:nvSpPr>
        <p:spPr bwMode="gray">
          <a:xfrm flipH="1">
            <a:off x="7543796" y="1678549"/>
            <a:ext cx="345875" cy="0"/>
          </a:xfrm>
          <a:prstGeom prst="line">
            <a:avLst/>
          </a:prstGeom>
          <a:noFill/>
          <a:ln w="28575">
            <a:solidFill>
              <a:srgbClr val="B2B2B2"/>
            </a:solidFill>
            <a:round/>
            <a:headEnd/>
            <a:tailEnd/>
          </a:ln>
        </p:spPr>
        <p:txBody>
          <a:bodyPr/>
          <a:lstStyle/>
          <a:p>
            <a:endParaRPr lang="en-US" dirty="0"/>
          </a:p>
        </p:txBody>
      </p:sp>
      <p:sp>
        <p:nvSpPr>
          <p:cNvPr id="94" name="Line 45"/>
          <p:cNvSpPr>
            <a:spLocks noChangeShapeType="1"/>
          </p:cNvSpPr>
          <p:nvPr/>
        </p:nvSpPr>
        <p:spPr bwMode="gray">
          <a:xfrm flipH="1">
            <a:off x="7543796" y="3322560"/>
            <a:ext cx="241300" cy="0"/>
          </a:xfrm>
          <a:prstGeom prst="line">
            <a:avLst/>
          </a:prstGeom>
          <a:noFill/>
          <a:ln w="28575">
            <a:solidFill>
              <a:srgbClr val="B2B2B2"/>
            </a:solidFill>
            <a:round/>
            <a:headEnd/>
            <a:tailEnd/>
          </a:ln>
        </p:spPr>
        <p:txBody>
          <a:bodyPr/>
          <a:lstStyle/>
          <a:p>
            <a:endParaRPr lang="en-US" dirty="0"/>
          </a:p>
        </p:txBody>
      </p:sp>
      <p:sp>
        <p:nvSpPr>
          <p:cNvPr id="109" name="Line 45"/>
          <p:cNvSpPr>
            <a:spLocks noChangeShapeType="1"/>
          </p:cNvSpPr>
          <p:nvPr/>
        </p:nvSpPr>
        <p:spPr bwMode="gray">
          <a:xfrm flipH="1">
            <a:off x="7543796" y="2448198"/>
            <a:ext cx="241300" cy="0"/>
          </a:xfrm>
          <a:prstGeom prst="line">
            <a:avLst/>
          </a:prstGeom>
          <a:noFill/>
          <a:ln w="28575">
            <a:solidFill>
              <a:srgbClr val="B2B2B2"/>
            </a:solidFill>
            <a:round/>
            <a:headEnd/>
            <a:tailEnd/>
          </a:ln>
        </p:spPr>
        <p:txBody>
          <a:bodyPr/>
          <a:lstStyle/>
          <a:p>
            <a:endParaRPr lang="en-US" dirty="0"/>
          </a:p>
        </p:txBody>
      </p:sp>
      <p:sp>
        <p:nvSpPr>
          <p:cNvPr id="112" name="Line 45"/>
          <p:cNvSpPr>
            <a:spLocks noChangeShapeType="1"/>
          </p:cNvSpPr>
          <p:nvPr/>
        </p:nvSpPr>
        <p:spPr bwMode="gray">
          <a:xfrm flipH="1">
            <a:off x="7543796" y="4113712"/>
            <a:ext cx="241300" cy="0"/>
          </a:xfrm>
          <a:prstGeom prst="line">
            <a:avLst/>
          </a:prstGeom>
          <a:noFill/>
          <a:ln w="28575">
            <a:solidFill>
              <a:srgbClr val="B2B2B2"/>
            </a:solidFill>
            <a:round/>
            <a:headEnd/>
            <a:tailEnd/>
          </a:ln>
        </p:spPr>
        <p:txBody>
          <a:bodyPr/>
          <a:lstStyle/>
          <a:p>
            <a:endParaRPr lang="en-US" dirty="0"/>
          </a:p>
        </p:txBody>
      </p:sp>
      <p:sp>
        <p:nvSpPr>
          <p:cNvPr id="120" name="Line 45"/>
          <p:cNvSpPr>
            <a:spLocks noChangeShapeType="1"/>
          </p:cNvSpPr>
          <p:nvPr/>
        </p:nvSpPr>
        <p:spPr bwMode="gray">
          <a:xfrm flipH="1">
            <a:off x="7543796" y="4966640"/>
            <a:ext cx="241300" cy="0"/>
          </a:xfrm>
          <a:prstGeom prst="line">
            <a:avLst/>
          </a:prstGeom>
          <a:noFill/>
          <a:ln w="28575">
            <a:solidFill>
              <a:srgbClr val="B2B2B2"/>
            </a:solidFill>
            <a:round/>
            <a:headEnd/>
            <a:tailEnd/>
          </a:ln>
        </p:spPr>
        <p:txBody>
          <a:bodyPr/>
          <a:lstStyle/>
          <a:p>
            <a:endParaRPr lang="en-US" dirty="0"/>
          </a:p>
        </p:txBody>
      </p:sp>
      <p:sp>
        <p:nvSpPr>
          <p:cNvPr id="121" name="Text Box 69"/>
          <p:cNvSpPr txBox="1">
            <a:spLocks noChangeArrowheads="1"/>
          </p:cNvSpPr>
          <p:nvPr/>
        </p:nvSpPr>
        <p:spPr bwMode="gray">
          <a:xfrm>
            <a:off x="6350" y="3690938"/>
            <a:ext cx="9144000" cy="365125"/>
          </a:xfrm>
          <a:prstGeom prst="rect">
            <a:avLst/>
          </a:prstGeom>
          <a:noFill/>
          <a:ln w="9525">
            <a:noFill/>
            <a:miter lim="800000"/>
            <a:headEnd/>
            <a:tailEnd/>
          </a:ln>
        </p:spPr>
        <p:txBody>
          <a:bodyPr lIns="0" tIns="0" rIns="0" bIns="0" anchor="ctr">
            <a:spAutoFit/>
          </a:bodyPr>
          <a:lstStyle/>
          <a:p>
            <a:pPr algn="l">
              <a:lnSpc>
                <a:spcPct val="100000"/>
              </a:lnSpc>
              <a:spcBef>
                <a:spcPct val="0"/>
              </a:spcBef>
            </a:pPr>
            <a:endParaRPr lang="en-US" sz="2400" dirty="0"/>
          </a:p>
        </p:txBody>
      </p:sp>
      <p:sp>
        <p:nvSpPr>
          <p:cNvPr id="122" name="Rectangle 423"/>
          <p:cNvSpPr>
            <a:spLocks noChangeArrowheads="1"/>
          </p:cNvSpPr>
          <p:nvPr/>
        </p:nvSpPr>
        <p:spPr bwMode="gray">
          <a:xfrm>
            <a:off x="2987296" y="5897051"/>
            <a:ext cx="1144544" cy="2769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smtClean="0">
                <a:solidFill>
                  <a:srgbClr val="000000"/>
                </a:solidFill>
              </a:rPr>
              <a:t>Wireless User</a:t>
            </a:r>
          </a:p>
          <a:p>
            <a:pPr algn="ctr">
              <a:lnSpc>
                <a:spcPct val="90000"/>
              </a:lnSpc>
            </a:pPr>
            <a:r>
              <a:rPr lang="en-US" sz="1000" b="1" dirty="0" smtClean="0">
                <a:solidFill>
                  <a:srgbClr val="000000"/>
                </a:solidFill>
              </a:rPr>
              <a:t>Tablet/smartphone</a:t>
            </a:r>
          </a:p>
        </p:txBody>
      </p:sp>
      <p:sp>
        <p:nvSpPr>
          <p:cNvPr id="123" name="Rectangle 11"/>
          <p:cNvSpPr>
            <a:spLocks noChangeArrowheads="1"/>
          </p:cNvSpPr>
          <p:nvPr/>
        </p:nvSpPr>
        <p:spPr bwMode="gray">
          <a:xfrm>
            <a:off x="7416402" y="5255792"/>
            <a:ext cx="1358900" cy="138499"/>
          </a:xfrm>
          <a:prstGeom prst="rect">
            <a:avLst/>
          </a:prstGeom>
          <a:noFill/>
          <a:ln w="28575" algn="ctr">
            <a:noFill/>
            <a:miter lim="800000"/>
            <a:headEnd/>
            <a:tailEnd/>
          </a:ln>
        </p:spPr>
        <p:txBody>
          <a:bodyPr lIns="0" tIns="0" rIns="0" bIns="0" anchor="ctr" anchorCtr="0">
            <a:spAutoFit/>
          </a:bodyPr>
          <a:lstStyle/>
          <a:p>
            <a:pPr>
              <a:lnSpc>
                <a:spcPct val="90000"/>
              </a:lnSpc>
            </a:pPr>
            <a:r>
              <a:rPr lang="en-US" sz="1000" b="1" dirty="0">
                <a:solidFill>
                  <a:srgbClr val="000000"/>
                </a:solidFill>
              </a:rPr>
              <a:t>Corporate Data Center</a:t>
            </a:r>
          </a:p>
        </p:txBody>
      </p:sp>
      <p:sp>
        <p:nvSpPr>
          <p:cNvPr id="131" name="Line 45"/>
          <p:cNvSpPr>
            <a:spLocks noChangeShapeType="1"/>
          </p:cNvSpPr>
          <p:nvPr/>
        </p:nvSpPr>
        <p:spPr bwMode="gray">
          <a:xfrm flipH="1">
            <a:off x="7543796" y="4295776"/>
            <a:ext cx="241300" cy="0"/>
          </a:xfrm>
          <a:prstGeom prst="line">
            <a:avLst/>
          </a:prstGeom>
          <a:noFill/>
          <a:ln w="28575" algn="ctr">
            <a:noFill/>
            <a:miter lim="800000"/>
            <a:headEnd/>
            <a:tailEnd/>
          </a:ln>
        </p:spPr>
        <p:txBody>
          <a:bodyPr wrap="none" lIns="0" tIns="0" rIns="0" bIns="0" anchor="ctr" anchorCtr="0">
            <a:spAutoFit/>
          </a:bodyPr>
          <a:lstStyle/>
          <a:p>
            <a:pPr>
              <a:lnSpc>
                <a:spcPct val="90000"/>
              </a:lnSpc>
            </a:pPr>
            <a:endParaRPr lang="en-US" sz="1000" b="1" dirty="0">
              <a:solidFill>
                <a:srgbClr val="000000"/>
              </a:solidFill>
            </a:endParaRPr>
          </a:p>
        </p:txBody>
      </p:sp>
      <p:sp>
        <p:nvSpPr>
          <p:cNvPr id="132" name="Freeform 25"/>
          <p:cNvSpPr>
            <a:spLocks/>
          </p:cNvSpPr>
          <p:nvPr/>
        </p:nvSpPr>
        <p:spPr bwMode="gray">
          <a:xfrm>
            <a:off x="7543796" y="3611370"/>
            <a:ext cx="65" cy="138499"/>
          </a:xfrm>
          <a:custGeom>
            <a:avLst/>
            <a:gdLst>
              <a:gd name="T0" fmla="*/ 2147483647 w 144"/>
              <a:gd name="T1" fmla="*/ 0 h 1344"/>
              <a:gd name="T2" fmla="*/ 0 w 144"/>
              <a:gd name="T3" fmla="*/ 0 h 1344"/>
              <a:gd name="T4" fmla="*/ 0 w 144"/>
              <a:gd name="T5" fmla="*/ 2147483647 h 1344"/>
              <a:gd name="T6" fmla="*/ 2147483647 w 144"/>
              <a:gd name="T7" fmla="*/ 2147483647 h 1344"/>
              <a:gd name="T8" fmla="*/ 0 60000 65536"/>
              <a:gd name="T9" fmla="*/ 0 60000 65536"/>
              <a:gd name="T10" fmla="*/ 0 60000 65536"/>
              <a:gd name="T11" fmla="*/ 0 60000 65536"/>
              <a:gd name="T12" fmla="*/ 0 w 144"/>
              <a:gd name="T13" fmla="*/ 0 h 1344"/>
              <a:gd name="T14" fmla="*/ 144 w 144"/>
              <a:gd name="T15" fmla="*/ 1344 h 1344"/>
            </a:gdLst>
            <a:ahLst/>
            <a:cxnLst>
              <a:cxn ang="T8">
                <a:pos x="T0" y="T1"/>
              </a:cxn>
              <a:cxn ang="T9">
                <a:pos x="T2" y="T3"/>
              </a:cxn>
              <a:cxn ang="T10">
                <a:pos x="T4" y="T5"/>
              </a:cxn>
              <a:cxn ang="T11">
                <a:pos x="T6" y="T7"/>
              </a:cxn>
            </a:cxnLst>
            <a:rect l="T12" t="T13" r="T14" b="T15"/>
            <a:pathLst>
              <a:path w="144" h="1344">
                <a:moveTo>
                  <a:pt x="144" y="0"/>
                </a:moveTo>
                <a:lnTo>
                  <a:pt x="0" y="0"/>
                </a:lnTo>
                <a:lnTo>
                  <a:pt x="0" y="1344"/>
                </a:lnTo>
                <a:lnTo>
                  <a:pt x="144" y="1344"/>
                </a:lnTo>
              </a:path>
            </a:pathLst>
          </a:custGeom>
          <a:noFill/>
          <a:ln w="28575" algn="ctr">
            <a:noFill/>
            <a:miter lim="800000"/>
            <a:headEnd/>
            <a:tailEnd/>
          </a:ln>
        </p:spPr>
        <p:txBody>
          <a:bodyPr wrap="none" lIns="0" tIns="0" rIns="0" bIns="0" anchor="ctr" anchorCtr="0">
            <a:spAutoFit/>
          </a:bodyPr>
          <a:lstStyle/>
          <a:p>
            <a:pPr>
              <a:lnSpc>
                <a:spcPct val="90000"/>
              </a:lnSpc>
            </a:pPr>
            <a:endParaRPr lang="en-US" sz="1000" b="1" dirty="0">
              <a:solidFill>
                <a:srgbClr val="000000"/>
              </a:solidFill>
            </a:endParaRPr>
          </a:p>
        </p:txBody>
      </p:sp>
      <p:sp>
        <p:nvSpPr>
          <p:cNvPr id="133" name="Text Box 15"/>
          <p:cNvSpPr txBox="1">
            <a:spLocks noChangeArrowheads="1"/>
          </p:cNvSpPr>
          <p:nvPr/>
        </p:nvSpPr>
        <p:spPr bwMode="gray">
          <a:xfrm>
            <a:off x="7908461" y="5131601"/>
            <a:ext cx="288541"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Apps</a:t>
            </a:r>
          </a:p>
        </p:txBody>
      </p:sp>
      <p:sp>
        <p:nvSpPr>
          <p:cNvPr id="134" name="Text Box 15"/>
          <p:cNvSpPr txBox="1">
            <a:spLocks noChangeArrowheads="1"/>
          </p:cNvSpPr>
          <p:nvPr/>
        </p:nvSpPr>
        <p:spPr bwMode="gray">
          <a:xfrm>
            <a:off x="7927697" y="2637799"/>
            <a:ext cx="250068"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Data</a:t>
            </a:r>
          </a:p>
        </p:txBody>
      </p:sp>
      <p:sp>
        <p:nvSpPr>
          <p:cNvPr id="136" name="Text Box 15"/>
          <p:cNvSpPr txBox="1">
            <a:spLocks noChangeArrowheads="1"/>
          </p:cNvSpPr>
          <p:nvPr/>
        </p:nvSpPr>
        <p:spPr bwMode="gray">
          <a:xfrm>
            <a:off x="7895637" y="4326399"/>
            <a:ext cx="314189"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Video</a:t>
            </a:r>
          </a:p>
        </p:txBody>
      </p:sp>
      <p:sp>
        <p:nvSpPr>
          <p:cNvPr id="137" name="Text Box 15"/>
          <p:cNvSpPr txBox="1">
            <a:spLocks noChangeArrowheads="1"/>
          </p:cNvSpPr>
          <p:nvPr/>
        </p:nvSpPr>
        <p:spPr bwMode="gray">
          <a:xfrm>
            <a:off x="7610302" y="1831536"/>
            <a:ext cx="884858" cy="2492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900" b="1" dirty="0" smtClean="0">
                <a:solidFill>
                  <a:srgbClr val="000000"/>
                </a:solidFill>
              </a:rPr>
              <a:t>Active Directory</a:t>
            </a:r>
            <a:br>
              <a:rPr lang="en-US" sz="900" b="1" dirty="0" smtClean="0">
                <a:solidFill>
                  <a:srgbClr val="000000"/>
                </a:solidFill>
              </a:rPr>
            </a:br>
            <a:r>
              <a:rPr lang="en-US" sz="900" b="1" dirty="0" smtClean="0">
                <a:solidFill>
                  <a:srgbClr val="000000"/>
                </a:solidFill>
              </a:rPr>
              <a:t>/LDAP</a:t>
            </a:r>
            <a:endParaRPr lang="en-US" sz="900" b="1" dirty="0">
              <a:solidFill>
                <a:srgbClr val="000000"/>
              </a:solidFill>
            </a:endParaRPr>
          </a:p>
        </p:txBody>
      </p:sp>
      <p:sp>
        <p:nvSpPr>
          <p:cNvPr id="138" name="Line 63"/>
          <p:cNvSpPr>
            <a:spLocks noChangeShapeType="1"/>
          </p:cNvSpPr>
          <p:nvPr/>
        </p:nvSpPr>
        <p:spPr bwMode="gray">
          <a:xfrm flipH="1" flipV="1">
            <a:off x="6781800" y="4114800"/>
            <a:ext cx="762000" cy="0"/>
          </a:xfrm>
          <a:prstGeom prst="line">
            <a:avLst/>
          </a:prstGeom>
          <a:noFill/>
          <a:ln w="28575">
            <a:solidFill>
              <a:srgbClr val="B2B2B2"/>
            </a:solidFill>
            <a:round/>
            <a:headEnd/>
            <a:tailEnd/>
          </a:ln>
        </p:spPr>
        <p:txBody>
          <a:bodyPr/>
          <a:lstStyle/>
          <a:p>
            <a:endParaRPr lang="en-US" dirty="0"/>
          </a:p>
        </p:txBody>
      </p:sp>
      <p:sp>
        <p:nvSpPr>
          <p:cNvPr id="139" name="Line 63"/>
          <p:cNvSpPr>
            <a:spLocks noChangeShapeType="1"/>
          </p:cNvSpPr>
          <p:nvPr/>
        </p:nvSpPr>
        <p:spPr bwMode="gray">
          <a:xfrm flipH="1">
            <a:off x="7542715" y="1668883"/>
            <a:ext cx="0" cy="3305887"/>
          </a:xfrm>
          <a:prstGeom prst="line">
            <a:avLst/>
          </a:prstGeom>
          <a:noFill/>
          <a:ln w="28575">
            <a:solidFill>
              <a:srgbClr val="B2B2B2"/>
            </a:solidFill>
            <a:round/>
            <a:headEnd/>
            <a:tailEnd/>
          </a:ln>
        </p:spPr>
        <p:txBody>
          <a:bodyPr/>
          <a:lstStyle/>
          <a:p>
            <a:endParaRPr lang="en-US" dirty="0"/>
          </a:p>
        </p:txBody>
      </p:sp>
      <p:sp>
        <p:nvSpPr>
          <p:cNvPr id="141" name="Line 63"/>
          <p:cNvSpPr>
            <a:spLocks noChangeShapeType="1"/>
          </p:cNvSpPr>
          <p:nvPr/>
        </p:nvSpPr>
        <p:spPr bwMode="gray">
          <a:xfrm flipH="1">
            <a:off x="7382661" y="3628400"/>
            <a:ext cx="0" cy="2082071"/>
          </a:xfrm>
          <a:prstGeom prst="line">
            <a:avLst/>
          </a:prstGeom>
          <a:noFill/>
          <a:ln w="28575">
            <a:solidFill>
              <a:srgbClr val="B2B2B2"/>
            </a:solidFill>
            <a:round/>
            <a:headEnd/>
            <a:tailEnd/>
          </a:ln>
        </p:spPr>
        <p:txBody>
          <a:bodyPr/>
          <a:lstStyle/>
          <a:p>
            <a:endParaRPr lang="en-US" dirty="0"/>
          </a:p>
        </p:txBody>
      </p:sp>
      <p:sp>
        <p:nvSpPr>
          <p:cNvPr id="142" name="Line 63"/>
          <p:cNvSpPr>
            <a:spLocks noChangeShapeType="1"/>
          </p:cNvSpPr>
          <p:nvPr/>
        </p:nvSpPr>
        <p:spPr bwMode="gray">
          <a:xfrm flipH="1">
            <a:off x="7370862" y="5710471"/>
            <a:ext cx="345875" cy="0"/>
          </a:xfrm>
          <a:prstGeom prst="line">
            <a:avLst/>
          </a:prstGeom>
          <a:noFill/>
          <a:ln w="28575">
            <a:solidFill>
              <a:srgbClr val="B2B2B2"/>
            </a:solidFill>
            <a:round/>
            <a:headEnd/>
            <a:tailEnd/>
          </a:ln>
        </p:spPr>
        <p:txBody>
          <a:bodyPr/>
          <a:lstStyle/>
          <a:p>
            <a:endParaRPr lang="en-US" dirty="0"/>
          </a:p>
        </p:txBody>
      </p:sp>
      <p:sp>
        <p:nvSpPr>
          <p:cNvPr id="146" name="Line 63"/>
          <p:cNvSpPr>
            <a:spLocks noChangeShapeType="1"/>
          </p:cNvSpPr>
          <p:nvPr/>
        </p:nvSpPr>
        <p:spPr bwMode="gray">
          <a:xfrm flipH="1" flipV="1">
            <a:off x="6688307" y="4111843"/>
            <a:ext cx="845965" cy="0"/>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47" name="Rectangle 146"/>
          <p:cNvSpPr>
            <a:spLocks noChangeArrowheads="1"/>
          </p:cNvSpPr>
          <p:nvPr/>
        </p:nvSpPr>
        <p:spPr bwMode="gray">
          <a:xfrm>
            <a:off x="5842204" y="5083793"/>
            <a:ext cx="1354136" cy="415498"/>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spcBef>
                <a:spcPct val="0"/>
              </a:spcBef>
            </a:pPr>
            <a:r>
              <a:rPr lang="en-US" sz="1000" b="1" dirty="0" smtClean="0">
                <a:solidFill>
                  <a:srgbClr val="000000"/>
                </a:solidFill>
              </a:rPr>
              <a:t>MAG with Radius,</a:t>
            </a:r>
            <a:br>
              <a:rPr lang="en-US" sz="1000" b="1" dirty="0" smtClean="0">
                <a:solidFill>
                  <a:srgbClr val="000000"/>
                </a:solidFill>
              </a:rPr>
            </a:br>
            <a:r>
              <a:rPr lang="en-US" sz="1000" b="1" dirty="0" smtClean="0">
                <a:solidFill>
                  <a:srgbClr val="000000"/>
                </a:solidFill>
              </a:rPr>
              <a:t>SSLVPN and UAC</a:t>
            </a:r>
            <a:br>
              <a:rPr lang="en-US" sz="1000" b="1" dirty="0" smtClean="0">
                <a:solidFill>
                  <a:srgbClr val="000000"/>
                </a:solidFill>
              </a:rPr>
            </a:br>
            <a:r>
              <a:rPr lang="en-US" sz="1000" b="1" dirty="0" smtClean="0">
                <a:solidFill>
                  <a:srgbClr val="000000"/>
                </a:solidFill>
              </a:rPr>
              <a:t>modules</a:t>
            </a:r>
            <a:endParaRPr lang="en-US" sz="1000" b="1" dirty="0">
              <a:solidFill>
                <a:srgbClr val="000000"/>
              </a:solidFill>
            </a:endParaRPr>
          </a:p>
        </p:txBody>
      </p:sp>
      <p:sp>
        <p:nvSpPr>
          <p:cNvPr id="148" name="Line 63"/>
          <p:cNvSpPr>
            <a:spLocks noChangeShapeType="1"/>
          </p:cNvSpPr>
          <p:nvPr/>
        </p:nvSpPr>
        <p:spPr bwMode="gray">
          <a:xfrm flipH="1">
            <a:off x="6475361" y="4351556"/>
            <a:ext cx="0" cy="514156"/>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49" name="Rectangle 148"/>
          <p:cNvSpPr>
            <a:spLocks noChangeArrowheads="1"/>
          </p:cNvSpPr>
          <p:nvPr/>
        </p:nvSpPr>
        <p:spPr bwMode="gray">
          <a:xfrm>
            <a:off x="5847385" y="2874590"/>
            <a:ext cx="628650" cy="1384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WLCs</a:t>
            </a:r>
            <a:endParaRPr lang="en-US" sz="1000" b="1" dirty="0">
              <a:solidFill>
                <a:srgbClr val="000000"/>
              </a:solidFill>
            </a:endParaRPr>
          </a:p>
        </p:txBody>
      </p:sp>
      <p:sp>
        <p:nvSpPr>
          <p:cNvPr id="150" name="Line 63"/>
          <p:cNvSpPr>
            <a:spLocks noChangeShapeType="1"/>
          </p:cNvSpPr>
          <p:nvPr/>
        </p:nvSpPr>
        <p:spPr bwMode="gray">
          <a:xfrm flipH="1">
            <a:off x="6483250" y="3064887"/>
            <a:ext cx="0" cy="880421"/>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grpSp>
        <p:nvGrpSpPr>
          <p:cNvPr id="2" name="Group 122"/>
          <p:cNvGrpSpPr/>
          <p:nvPr/>
        </p:nvGrpSpPr>
        <p:grpSpPr bwMode="gray">
          <a:xfrm>
            <a:off x="6113380" y="3928205"/>
            <a:ext cx="790211" cy="348225"/>
            <a:chOff x="2862262" y="3723095"/>
            <a:chExt cx="995400" cy="504825"/>
          </a:xfrm>
        </p:grpSpPr>
        <p:sp>
          <p:nvSpPr>
            <p:cNvPr id="152" name="Rectangle 151"/>
            <p:cNvSpPr/>
            <p:nvPr/>
          </p:nvSpPr>
          <p:spPr bwMode="gray">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dirty="0"/>
            </a:p>
          </p:txBody>
        </p:sp>
        <p:pic>
          <p:nvPicPr>
            <p:cNvPr id="153" name="Picture 152" descr="EX 3200_24.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2862263" y="3991439"/>
              <a:ext cx="988779" cy="191624"/>
            </a:xfrm>
            <a:prstGeom prst="rect">
              <a:avLst/>
            </a:prstGeom>
            <a:noFill/>
            <a:ln w="9525">
              <a:noFill/>
              <a:miter lim="800000"/>
              <a:headEnd/>
              <a:tailEnd/>
            </a:ln>
          </p:spPr>
        </p:pic>
        <p:pic>
          <p:nvPicPr>
            <p:cNvPr id="154" name="Picture 153" descr="EX 3200_24.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2868883" y="3756489"/>
              <a:ext cx="988779" cy="191624"/>
            </a:xfrm>
            <a:prstGeom prst="rect">
              <a:avLst/>
            </a:prstGeom>
            <a:noFill/>
            <a:ln w="9525">
              <a:noFill/>
              <a:miter lim="800000"/>
              <a:headEnd/>
              <a:tailEnd/>
            </a:ln>
          </p:spPr>
        </p:pic>
      </p:grpSp>
      <p:sp>
        <p:nvSpPr>
          <p:cNvPr id="155" name="Line 63"/>
          <p:cNvSpPr>
            <a:spLocks noChangeShapeType="1"/>
          </p:cNvSpPr>
          <p:nvPr/>
        </p:nvSpPr>
        <p:spPr bwMode="gray">
          <a:xfrm>
            <a:off x="6415498" y="2926834"/>
            <a:ext cx="0" cy="1024172"/>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56" name="Line 63"/>
          <p:cNvSpPr>
            <a:spLocks noChangeShapeType="1"/>
          </p:cNvSpPr>
          <p:nvPr/>
        </p:nvSpPr>
        <p:spPr bwMode="gray">
          <a:xfrm flipH="1">
            <a:off x="6767501" y="3606049"/>
            <a:ext cx="0" cy="345191"/>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57" name="Line 63"/>
          <p:cNvSpPr>
            <a:spLocks noChangeShapeType="1"/>
          </p:cNvSpPr>
          <p:nvPr/>
        </p:nvSpPr>
        <p:spPr bwMode="gray">
          <a:xfrm>
            <a:off x="6706001" y="3639621"/>
            <a:ext cx="0" cy="311620"/>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grpSp>
        <p:nvGrpSpPr>
          <p:cNvPr id="3" name="1"/>
          <p:cNvGrpSpPr/>
          <p:nvPr/>
        </p:nvGrpSpPr>
        <p:grpSpPr bwMode="gray">
          <a:xfrm>
            <a:off x="757477" y="1327610"/>
            <a:ext cx="1295400" cy="1956815"/>
            <a:chOff x="304800" y="1459398"/>
            <a:chExt cx="1727200" cy="979004"/>
          </a:xfrm>
        </p:grpSpPr>
        <p:sp>
          <p:nvSpPr>
            <p:cNvPr id="159" name="Rounded Rectangular Callout 158"/>
            <p:cNvSpPr/>
            <p:nvPr/>
          </p:nvSpPr>
          <p:spPr bwMode="gray">
            <a:xfrm>
              <a:off x="304800" y="1561568"/>
              <a:ext cx="1727200" cy="876834"/>
            </a:xfrm>
            <a:prstGeom prst="wedgeRoundRectCallout">
              <a:avLst>
                <a:gd name="adj1" fmla="val 129833"/>
                <a:gd name="adj2" fmla="val 16259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r>
                <a:rPr lang="en-US" sz="1100" b="1" dirty="0" smtClean="0"/>
                <a:t>User needs to access company </a:t>
              </a:r>
              <a:r>
                <a:rPr lang="en-US" sz="1100" b="1" dirty="0"/>
                <a:t>intranet over</a:t>
              </a:r>
              <a:br>
                <a:rPr lang="en-US" sz="1100" b="1" dirty="0"/>
              </a:br>
              <a:r>
                <a:rPr lang="en-US" sz="1100" b="1" dirty="0"/>
                <a:t>non-corporate network </a:t>
              </a:r>
            </a:p>
            <a:p>
              <a:pPr marL="1588" lvl="1" indent="-1588">
                <a:spcBef>
                  <a:spcPts val="0"/>
                </a:spcBef>
              </a:pPr>
              <a:r>
                <a:rPr lang="en-US" sz="1100" b="1" dirty="0" smtClean="0"/>
                <a:t>using </a:t>
              </a:r>
              <a:r>
                <a:rPr lang="en-US" sz="1100" b="1" dirty="0" err="1" smtClean="0"/>
                <a:t>iPad</a:t>
              </a:r>
              <a:endParaRPr lang="en-US" sz="1100" b="1" dirty="0" smtClean="0"/>
            </a:p>
          </p:txBody>
        </p:sp>
        <p:sp>
          <p:nvSpPr>
            <p:cNvPr id="160" name="Oval 159"/>
            <p:cNvSpPr/>
            <p:nvPr/>
          </p:nvSpPr>
          <p:spPr bwMode="gray">
            <a:xfrm>
              <a:off x="319089" y="1459398"/>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4" name="2"/>
          <p:cNvGrpSpPr/>
          <p:nvPr/>
        </p:nvGrpSpPr>
        <p:grpSpPr bwMode="gray">
          <a:xfrm>
            <a:off x="1676400" y="1295400"/>
            <a:ext cx="1295400" cy="1956815"/>
            <a:chOff x="304800" y="1459398"/>
            <a:chExt cx="1727200" cy="979004"/>
          </a:xfrm>
        </p:grpSpPr>
        <p:sp>
          <p:nvSpPr>
            <p:cNvPr id="162" name="Rounded Rectangular Callout 161"/>
            <p:cNvSpPr/>
            <p:nvPr/>
          </p:nvSpPr>
          <p:spPr bwMode="gray">
            <a:xfrm>
              <a:off x="304800" y="1561568"/>
              <a:ext cx="1727200" cy="876834"/>
            </a:xfrm>
            <a:prstGeom prst="wedgeRoundRectCallout">
              <a:avLst>
                <a:gd name="adj1" fmla="val 97397"/>
                <a:gd name="adj2" fmla="val 162384"/>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User starts Junos Pulse and initiates a secure VPN session with MAG appliance</a:t>
              </a:r>
            </a:p>
          </p:txBody>
        </p:sp>
        <p:sp>
          <p:nvSpPr>
            <p:cNvPr id="163" name="Oval 162"/>
            <p:cNvSpPr/>
            <p:nvPr/>
          </p:nvSpPr>
          <p:spPr bwMode="gray">
            <a:xfrm>
              <a:off x="319089" y="1459398"/>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5" name="3"/>
          <p:cNvGrpSpPr/>
          <p:nvPr/>
        </p:nvGrpSpPr>
        <p:grpSpPr bwMode="gray">
          <a:xfrm>
            <a:off x="3124200" y="1298447"/>
            <a:ext cx="1524000" cy="1953769"/>
            <a:chOff x="2032000" y="1384676"/>
            <a:chExt cx="2032000" cy="977480"/>
          </a:xfrm>
        </p:grpSpPr>
        <p:sp>
          <p:nvSpPr>
            <p:cNvPr id="165" name="Rounded Rectangular Callout 164"/>
            <p:cNvSpPr/>
            <p:nvPr/>
          </p:nvSpPr>
          <p:spPr bwMode="gray">
            <a:xfrm>
              <a:off x="2032000" y="1485322"/>
              <a:ext cx="2032000" cy="876834"/>
            </a:xfrm>
            <a:prstGeom prst="wedgeRoundRectCallout">
              <a:avLst>
                <a:gd name="adj1" fmla="val 139293"/>
                <a:gd name="adj2" fmla="val 13995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91440" rIns="0" bIns="0" rtlCol="0" anchor="ctr"/>
            <a:lstStyle/>
            <a:p>
              <a:pPr marL="1588" lvl="1" indent="-1588">
                <a:spcBef>
                  <a:spcPts val="0"/>
                </a:spcBef>
              </a:pPr>
              <a:r>
                <a:rPr lang="en-US" sz="1100" b="1" dirty="0" smtClean="0"/>
                <a:t>MAG verifies user login, establishes VPN and the device is allowed on the network.</a:t>
              </a:r>
            </a:p>
          </p:txBody>
        </p:sp>
        <p:sp>
          <p:nvSpPr>
            <p:cNvPr id="166" name="Oval 165"/>
            <p:cNvSpPr/>
            <p:nvPr/>
          </p:nvSpPr>
          <p:spPr bwMode="gray">
            <a:xfrm>
              <a:off x="2052320" y="1384676"/>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6" name="6"/>
          <p:cNvGrpSpPr/>
          <p:nvPr/>
        </p:nvGrpSpPr>
        <p:grpSpPr bwMode="gray">
          <a:xfrm>
            <a:off x="304800" y="3540318"/>
            <a:ext cx="1527048" cy="1502661"/>
            <a:chOff x="304800" y="1459398"/>
            <a:chExt cx="2036064" cy="751789"/>
          </a:xfrm>
        </p:grpSpPr>
        <p:sp>
          <p:nvSpPr>
            <p:cNvPr id="168" name="Rounded Rectangular Callout 167"/>
            <p:cNvSpPr/>
            <p:nvPr/>
          </p:nvSpPr>
          <p:spPr bwMode="gray">
            <a:xfrm>
              <a:off x="304800" y="1561567"/>
              <a:ext cx="2036064" cy="649620"/>
            </a:xfrm>
            <a:prstGeom prst="wedgeRoundRectCallout">
              <a:avLst>
                <a:gd name="adj1" fmla="val 342985"/>
                <a:gd name="adj2" fmla="val -68697"/>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a:t>
              </a:r>
              <a:r>
                <a:rPr lang="en-US" sz="1100" b="1" dirty="0" err="1" smtClean="0"/>
                <a:t>AppSecure</a:t>
              </a:r>
              <a:r>
                <a:rPr lang="en-US" sz="1100" b="1" dirty="0" smtClean="0"/>
                <a:t> polices block</a:t>
              </a:r>
              <a:br>
                <a:rPr lang="en-US" sz="1100" b="1" dirty="0" smtClean="0"/>
              </a:br>
              <a:r>
                <a:rPr lang="en-US" sz="1100" b="1" dirty="0" smtClean="0"/>
                <a:t>non-work related applications</a:t>
              </a:r>
            </a:p>
          </p:txBody>
        </p:sp>
        <p:sp>
          <p:nvSpPr>
            <p:cNvPr id="169" name="Oval 168"/>
            <p:cNvSpPr/>
            <p:nvPr/>
          </p:nvSpPr>
          <p:spPr bwMode="gray">
            <a:xfrm>
              <a:off x="319089" y="1459398"/>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6</a:t>
              </a:r>
              <a:endParaRPr lang="en-US" b="1" dirty="0">
                <a:solidFill>
                  <a:schemeClr val="accent1"/>
                </a:solidFill>
              </a:endParaRPr>
            </a:p>
          </p:txBody>
        </p:sp>
      </p:grpSp>
      <p:pic>
        <p:nvPicPr>
          <p:cNvPr id="176" name="Picture 175" descr="wlc80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6252826" y="2873907"/>
            <a:ext cx="749806" cy="105855"/>
          </a:xfrm>
          <a:prstGeom prst="rect">
            <a:avLst/>
          </a:prstGeom>
        </p:spPr>
      </p:pic>
      <p:pic>
        <p:nvPicPr>
          <p:cNvPr id="177" name="Picture 176" descr="wlc800.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6328117" y="2990367"/>
            <a:ext cx="749806" cy="105855"/>
          </a:xfrm>
          <a:prstGeom prst="rect">
            <a:avLst/>
          </a:prstGeom>
        </p:spPr>
      </p:pic>
      <p:cxnSp>
        <p:nvCxnSpPr>
          <p:cNvPr id="179" name="line 2"/>
          <p:cNvCxnSpPr/>
          <p:nvPr/>
        </p:nvCxnSpPr>
        <p:spPr bwMode="gray">
          <a:xfrm rot="5400000" flipH="1" flipV="1">
            <a:off x="6045925" y="4625614"/>
            <a:ext cx="731520" cy="0"/>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82" name="Rectangle 181"/>
          <p:cNvSpPr>
            <a:spLocks noChangeArrowheads="1"/>
          </p:cNvSpPr>
          <p:nvPr/>
        </p:nvSpPr>
        <p:spPr bwMode="gray">
          <a:xfrm>
            <a:off x="6034182" y="4339053"/>
            <a:ext cx="970181" cy="2769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spcBef>
                <a:spcPct val="0"/>
              </a:spcBef>
            </a:pPr>
            <a:r>
              <a:rPr lang="en-US" sz="1000" b="1" dirty="0" smtClean="0">
                <a:solidFill>
                  <a:srgbClr val="000000"/>
                </a:solidFill>
              </a:rPr>
              <a:t>EX4500 VC and </a:t>
            </a:r>
            <a:br>
              <a:rPr lang="en-US" sz="1000" b="1" dirty="0" smtClean="0">
                <a:solidFill>
                  <a:srgbClr val="000000"/>
                </a:solidFill>
              </a:rPr>
            </a:br>
            <a:r>
              <a:rPr lang="en-US" sz="1000" b="1" dirty="0" smtClean="0">
                <a:solidFill>
                  <a:srgbClr val="000000"/>
                </a:solidFill>
              </a:rPr>
              <a:t>EX4200 VCs </a:t>
            </a:r>
            <a:endParaRPr lang="en-US" sz="1000" b="1" dirty="0">
              <a:solidFill>
                <a:srgbClr val="000000"/>
              </a:solidFill>
            </a:endParaRPr>
          </a:p>
        </p:txBody>
      </p:sp>
      <p:sp>
        <p:nvSpPr>
          <p:cNvPr id="183" name="Rectangle 182"/>
          <p:cNvSpPr>
            <a:spLocks noChangeArrowheads="1"/>
          </p:cNvSpPr>
          <p:nvPr/>
        </p:nvSpPr>
        <p:spPr bwMode="gray">
          <a:xfrm>
            <a:off x="6545836" y="3145926"/>
            <a:ext cx="871536" cy="2769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spcBef>
                <a:spcPct val="0"/>
              </a:spcBef>
            </a:pPr>
            <a:r>
              <a:rPr lang="en-US" sz="1000" b="1" dirty="0" smtClean="0">
                <a:solidFill>
                  <a:srgbClr val="000000"/>
                </a:solidFill>
              </a:rPr>
              <a:t>SRX with IDP/</a:t>
            </a:r>
            <a:br>
              <a:rPr lang="en-US" sz="1000" b="1" dirty="0" smtClean="0">
                <a:solidFill>
                  <a:srgbClr val="000000"/>
                </a:solidFill>
              </a:rPr>
            </a:br>
            <a:r>
              <a:rPr lang="en-US" sz="1000" b="1" dirty="0" smtClean="0">
                <a:solidFill>
                  <a:srgbClr val="000000"/>
                </a:solidFill>
              </a:rPr>
              <a:t>AppSecure</a:t>
            </a:r>
            <a:endParaRPr lang="en-US" sz="1000" b="1" dirty="0">
              <a:solidFill>
                <a:srgbClr val="000000"/>
              </a:solidFill>
            </a:endParaRPr>
          </a:p>
        </p:txBody>
      </p:sp>
      <p:sp>
        <p:nvSpPr>
          <p:cNvPr id="184" name="Oval 183"/>
          <p:cNvSpPr/>
          <p:nvPr/>
        </p:nvSpPr>
        <p:spPr bwMode="gray">
          <a:xfrm>
            <a:off x="8421350" y="1515786"/>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5" name="Oval 184"/>
          <p:cNvSpPr/>
          <p:nvPr/>
        </p:nvSpPr>
        <p:spPr bwMode="gray">
          <a:xfrm>
            <a:off x="8421350" y="3923226"/>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6" name="Oval 185"/>
          <p:cNvSpPr/>
          <p:nvPr/>
        </p:nvSpPr>
        <p:spPr bwMode="gray">
          <a:xfrm>
            <a:off x="8421350" y="2318266"/>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7" name="Oval 186"/>
          <p:cNvSpPr/>
          <p:nvPr/>
        </p:nvSpPr>
        <p:spPr bwMode="gray">
          <a:xfrm>
            <a:off x="8421350" y="3120746"/>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sp>
        <p:nvSpPr>
          <p:cNvPr id="188" name="Oval 187"/>
          <p:cNvSpPr/>
          <p:nvPr/>
        </p:nvSpPr>
        <p:spPr bwMode="gray">
          <a:xfrm>
            <a:off x="8421350" y="4725705"/>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cxnSp>
        <p:nvCxnSpPr>
          <p:cNvPr id="192" name="line 1"/>
          <p:cNvCxnSpPr/>
          <p:nvPr/>
        </p:nvCxnSpPr>
        <p:spPr bwMode="gray">
          <a:xfrm rot="5400000" flipH="1" flipV="1">
            <a:off x="5579796" y="3661033"/>
            <a:ext cx="3869274" cy="0"/>
          </a:xfrm>
          <a:prstGeom prst="line">
            <a:avLst/>
          </a:prstGeom>
          <a:noFill/>
          <a:ln w="41275" cap="rnd">
            <a:solidFill>
              <a:schemeClr val="bg2"/>
            </a:solidFill>
            <a:prstDash val="sysDot"/>
            <a:round/>
            <a:headEnd/>
            <a:tailEnd/>
          </a:ln>
        </p:spPr>
      </p:cxnSp>
      <p:grpSp>
        <p:nvGrpSpPr>
          <p:cNvPr id="7" name="Group 192"/>
          <p:cNvGrpSpPr/>
          <p:nvPr/>
        </p:nvGrpSpPr>
        <p:grpSpPr bwMode="gray">
          <a:xfrm>
            <a:off x="7476485" y="1576858"/>
            <a:ext cx="372303" cy="4083043"/>
            <a:chOff x="7476485" y="1576858"/>
            <a:chExt cx="372303" cy="4083043"/>
          </a:xfrm>
        </p:grpSpPr>
        <p:cxnSp>
          <p:nvCxnSpPr>
            <p:cNvPr id="194" name="line 1"/>
            <p:cNvCxnSpPr/>
            <p:nvPr/>
          </p:nvCxnSpPr>
          <p:spPr bwMode="gray">
            <a:xfrm>
              <a:off x="7482357" y="1576858"/>
              <a:ext cx="274320" cy="0"/>
            </a:xfrm>
            <a:prstGeom prst="line">
              <a:avLst/>
            </a:prstGeom>
            <a:noFill/>
            <a:ln w="41275" cap="rnd">
              <a:solidFill>
                <a:schemeClr val="bg2"/>
              </a:solidFill>
              <a:prstDash val="sysDot"/>
              <a:round/>
              <a:headEnd/>
              <a:tailEnd/>
            </a:ln>
          </p:spPr>
        </p:cxnSp>
        <p:cxnSp>
          <p:nvCxnSpPr>
            <p:cNvPr id="195" name="line 1"/>
            <p:cNvCxnSpPr/>
            <p:nvPr/>
          </p:nvCxnSpPr>
          <p:spPr bwMode="gray">
            <a:xfrm>
              <a:off x="7574468" y="4896854"/>
              <a:ext cx="274320" cy="0"/>
            </a:xfrm>
            <a:prstGeom prst="line">
              <a:avLst/>
            </a:prstGeom>
            <a:noFill/>
            <a:ln w="41275" cap="rnd">
              <a:solidFill>
                <a:schemeClr val="bg2"/>
              </a:solidFill>
              <a:prstDash val="sysDot"/>
              <a:round/>
              <a:headEnd/>
              <a:tailEnd/>
            </a:ln>
          </p:spPr>
        </p:cxnSp>
        <p:cxnSp>
          <p:nvCxnSpPr>
            <p:cNvPr id="196" name="line 1"/>
            <p:cNvCxnSpPr/>
            <p:nvPr/>
          </p:nvCxnSpPr>
          <p:spPr bwMode="gray">
            <a:xfrm>
              <a:off x="7574468" y="4050920"/>
              <a:ext cx="274320" cy="0"/>
            </a:xfrm>
            <a:prstGeom prst="line">
              <a:avLst/>
            </a:prstGeom>
            <a:noFill/>
            <a:ln w="41275" cap="rnd">
              <a:solidFill>
                <a:schemeClr val="bg2"/>
              </a:solidFill>
              <a:prstDash val="sysDot"/>
              <a:round/>
              <a:headEnd/>
              <a:tailEnd/>
            </a:ln>
          </p:spPr>
        </p:cxnSp>
        <p:cxnSp>
          <p:nvCxnSpPr>
            <p:cNvPr id="197" name="line 1"/>
            <p:cNvCxnSpPr/>
            <p:nvPr/>
          </p:nvCxnSpPr>
          <p:spPr bwMode="gray">
            <a:xfrm>
              <a:off x="7574468" y="3250500"/>
              <a:ext cx="274320" cy="0"/>
            </a:xfrm>
            <a:prstGeom prst="line">
              <a:avLst/>
            </a:prstGeom>
            <a:noFill/>
            <a:ln w="41275" cap="rnd">
              <a:solidFill>
                <a:schemeClr val="bg2"/>
              </a:solidFill>
              <a:prstDash val="sysDot"/>
              <a:round/>
              <a:headEnd/>
              <a:tailEnd/>
            </a:ln>
          </p:spPr>
        </p:cxnSp>
        <p:cxnSp>
          <p:nvCxnSpPr>
            <p:cNvPr id="199" name="line 1"/>
            <p:cNvCxnSpPr/>
            <p:nvPr/>
          </p:nvCxnSpPr>
          <p:spPr bwMode="gray">
            <a:xfrm>
              <a:off x="7574468" y="2385550"/>
              <a:ext cx="274320" cy="0"/>
            </a:xfrm>
            <a:prstGeom prst="line">
              <a:avLst/>
            </a:prstGeom>
            <a:noFill/>
            <a:ln w="41275" cap="rnd">
              <a:solidFill>
                <a:schemeClr val="bg2"/>
              </a:solidFill>
              <a:prstDash val="sysDot"/>
              <a:round/>
              <a:headEnd/>
              <a:tailEnd/>
            </a:ln>
          </p:spPr>
        </p:cxnSp>
        <p:cxnSp>
          <p:nvCxnSpPr>
            <p:cNvPr id="200" name="line 1"/>
            <p:cNvCxnSpPr/>
            <p:nvPr/>
          </p:nvCxnSpPr>
          <p:spPr bwMode="gray">
            <a:xfrm>
              <a:off x="7476485" y="5659901"/>
              <a:ext cx="274320" cy="0"/>
            </a:xfrm>
            <a:prstGeom prst="line">
              <a:avLst/>
            </a:prstGeom>
            <a:noFill/>
            <a:ln w="41275" cap="rnd">
              <a:solidFill>
                <a:schemeClr val="bg2"/>
              </a:solidFill>
              <a:prstDash val="sysDot"/>
              <a:round/>
              <a:headEnd/>
              <a:tailEnd/>
            </a:ln>
          </p:spPr>
        </p:cxnSp>
      </p:grpSp>
      <p:pic>
        <p:nvPicPr>
          <p:cNvPr id="205" name="Picture 204" descr="mag6611.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6122987" y="4879807"/>
            <a:ext cx="822496" cy="173495"/>
          </a:xfrm>
          <a:prstGeom prst="rect">
            <a:avLst/>
          </a:prstGeom>
        </p:spPr>
      </p:pic>
      <p:pic>
        <p:nvPicPr>
          <p:cNvPr id="206" name="Picture 205" descr="SRX 65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6627729" y="3509477"/>
            <a:ext cx="748832" cy="166407"/>
          </a:xfrm>
          <a:prstGeom prst="rect">
            <a:avLst/>
          </a:prstGeom>
        </p:spPr>
      </p:pic>
      <p:pic>
        <p:nvPicPr>
          <p:cNvPr id="207" name="Picture 206" descr="SRX 650.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6667570" y="3458075"/>
            <a:ext cx="748832" cy="166407"/>
          </a:xfrm>
          <a:prstGeom prst="rect">
            <a:avLst/>
          </a:prstGeom>
        </p:spPr>
      </p:pic>
      <p:pic>
        <p:nvPicPr>
          <p:cNvPr id="209" name="Picture 208" descr="Video.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7719641" y="3844440"/>
            <a:ext cx="582425" cy="435218"/>
          </a:xfrm>
          <a:prstGeom prst="rect">
            <a:avLst/>
          </a:prstGeom>
        </p:spPr>
      </p:pic>
      <p:pic>
        <p:nvPicPr>
          <p:cNvPr id="210" name="Picture 209" descr="Apps.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gray">
          <a:xfrm>
            <a:off x="7769881" y="4671190"/>
            <a:ext cx="582425" cy="435218"/>
          </a:xfrm>
          <a:prstGeom prst="rect">
            <a:avLst/>
          </a:prstGeom>
        </p:spPr>
      </p:pic>
      <p:pic>
        <p:nvPicPr>
          <p:cNvPr id="212" name="Picture 211" descr="Network Cloud 2.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7622074" y="5492470"/>
            <a:ext cx="793634" cy="526956"/>
          </a:xfrm>
          <a:prstGeom prst="rect">
            <a:avLst/>
          </a:prstGeom>
        </p:spPr>
      </p:pic>
      <p:pic>
        <p:nvPicPr>
          <p:cNvPr id="213" name="Picture 2" descr="http://www.ohgizmo.com/wp-content/uploads/2008/10/netflix-logo.jpg"/>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gray">
          <a:xfrm>
            <a:off x="7764546" y="5442931"/>
            <a:ext cx="492526" cy="218900"/>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4" descr="http://www.ibtimes.com/data/blogs_editor/slashgear/hulu_logo.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gray">
          <a:xfrm>
            <a:off x="7835873" y="5658158"/>
            <a:ext cx="349872" cy="167939"/>
          </a:xfrm>
          <a:prstGeom prst="rect">
            <a:avLst/>
          </a:prstGeom>
          <a:noFill/>
          <a:extLst>
            <a:ext uri="{909E8E84-426E-40dd-AFC4-6F175D3DCCD1}">
              <a14:hiddenFill xmlns:a14="http://schemas.microsoft.com/office/drawing/2010/main">
                <a:solidFill>
                  <a:srgbClr val="FFFFFF"/>
                </a:solidFill>
              </a14:hiddenFill>
            </a:ext>
          </a:extLst>
        </p:spPr>
      </p:pic>
      <p:sp>
        <p:nvSpPr>
          <p:cNvPr id="215" name="Oval 214"/>
          <p:cNvSpPr/>
          <p:nvPr/>
        </p:nvSpPr>
        <p:spPr bwMode="gray">
          <a:xfrm>
            <a:off x="8421350" y="5737535"/>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pic>
        <p:nvPicPr>
          <p:cNvPr id="216" name="Picture 215" descr="Data.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bwMode="gray">
          <a:xfrm>
            <a:off x="7769881" y="2190938"/>
            <a:ext cx="582425" cy="435218"/>
          </a:xfrm>
          <a:prstGeom prst="rect">
            <a:avLst/>
          </a:prstGeom>
        </p:spPr>
      </p:pic>
      <p:pic>
        <p:nvPicPr>
          <p:cNvPr id="217" name="Picture 216" descr="Finance.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bwMode="gray">
          <a:xfrm>
            <a:off x="7769881" y="3017689"/>
            <a:ext cx="582425" cy="435218"/>
          </a:xfrm>
          <a:prstGeom prst="rect">
            <a:avLst/>
          </a:prstGeom>
        </p:spPr>
      </p:pic>
      <p:pic>
        <p:nvPicPr>
          <p:cNvPr id="218" name="Picture 217" descr="AAA.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bwMode="gray">
          <a:xfrm>
            <a:off x="7776282" y="1364187"/>
            <a:ext cx="576024" cy="435218"/>
          </a:xfrm>
          <a:prstGeom prst="rect">
            <a:avLst/>
          </a:prstGeom>
        </p:spPr>
      </p:pic>
      <p:grpSp>
        <p:nvGrpSpPr>
          <p:cNvPr id="8" name="charts"/>
          <p:cNvGrpSpPr/>
          <p:nvPr/>
        </p:nvGrpSpPr>
        <p:grpSpPr bwMode="gray">
          <a:xfrm>
            <a:off x="6407588" y="731786"/>
            <a:ext cx="931386" cy="1345437"/>
            <a:chOff x="7298215" y="525519"/>
            <a:chExt cx="931386" cy="1345437"/>
          </a:xfrm>
        </p:grpSpPr>
        <p:pic>
          <p:nvPicPr>
            <p:cNvPr id="222" name="Picture 56" descr="PCI-report"/>
            <p:cNvPicPr>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gray">
            <a:xfrm>
              <a:off x="7298215" y="525519"/>
              <a:ext cx="824385" cy="922281"/>
            </a:xfrm>
            <a:prstGeom prst="rect">
              <a:avLst/>
            </a:prstGeom>
            <a:noFill/>
            <a:ln w="28575">
              <a:solidFill>
                <a:schemeClr val="accent1"/>
              </a:solidFill>
              <a:miter lim="800000"/>
              <a:headEnd/>
              <a:tailEnd/>
            </a:ln>
          </p:spPr>
        </p:pic>
        <p:pic>
          <p:nvPicPr>
            <p:cNvPr id="223" name="Picture 57" descr="PCI-report1"/>
            <p:cNvPicPr preferRelativeResize="0">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gray">
            <a:xfrm>
              <a:off x="7482701" y="1039819"/>
              <a:ext cx="746900" cy="831137"/>
            </a:xfrm>
            <a:prstGeom prst="rect">
              <a:avLst/>
            </a:prstGeom>
            <a:noFill/>
            <a:ln w="28575">
              <a:solidFill>
                <a:schemeClr val="accent1"/>
              </a:solidFill>
              <a:miter lim="800000"/>
              <a:headEnd/>
              <a:tailEnd/>
            </a:ln>
          </p:spPr>
        </p:pic>
        <p:pic>
          <p:nvPicPr>
            <p:cNvPr id="224" name="Picture 58"/>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gray">
            <a:xfrm>
              <a:off x="7915529" y="537852"/>
              <a:ext cx="155907" cy="54029"/>
            </a:xfrm>
            <a:prstGeom prst="rect">
              <a:avLst/>
            </a:prstGeom>
            <a:noFill/>
            <a:ln w="9525">
              <a:noFill/>
              <a:miter lim="800000"/>
              <a:headEnd/>
              <a:tailEnd/>
            </a:ln>
          </p:spPr>
        </p:pic>
        <p:pic>
          <p:nvPicPr>
            <p:cNvPr id="225" name="Picture 59"/>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gray">
            <a:xfrm>
              <a:off x="7927522" y="1054067"/>
              <a:ext cx="222183" cy="76933"/>
            </a:xfrm>
            <a:prstGeom prst="rect">
              <a:avLst/>
            </a:prstGeom>
            <a:noFill/>
            <a:ln w="9525">
              <a:noFill/>
              <a:miter lim="800000"/>
              <a:headEnd/>
              <a:tailEnd/>
            </a:ln>
          </p:spPr>
        </p:pic>
      </p:grpSp>
      <p:sp>
        <p:nvSpPr>
          <p:cNvPr id="226" name="7"/>
          <p:cNvSpPr/>
          <p:nvPr/>
        </p:nvSpPr>
        <p:spPr bwMode="gray">
          <a:xfrm>
            <a:off x="4523590" y="1143000"/>
            <a:ext cx="1828800" cy="1295400"/>
          </a:xfrm>
          <a:prstGeom prst="wedgeRoundRectCallout">
            <a:avLst>
              <a:gd name="adj1" fmla="val 77236"/>
              <a:gd name="adj2" fmla="val -5530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AppTrack feature combined with MAG data collects per user application information providing detailed reports in STRM</a:t>
            </a:r>
          </a:p>
        </p:txBody>
      </p:sp>
      <p:pic>
        <p:nvPicPr>
          <p:cNvPr id="227" name="Picture 226" descr="burst_w.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bwMode="gray">
          <a:xfrm>
            <a:off x="3725023" y="5226955"/>
            <a:ext cx="222655" cy="243660"/>
          </a:xfrm>
          <a:prstGeom prst="rect">
            <a:avLst/>
          </a:prstGeom>
        </p:spPr>
      </p:pic>
      <p:pic>
        <p:nvPicPr>
          <p:cNvPr id="228" name="Picture 227" descr="burst_w.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bwMode="gray">
          <a:xfrm>
            <a:off x="3256851" y="5273895"/>
            <a:ext cx="222655" cy="243660"/>
          </a:xfrm>
          <a:prstGeom prst="rect">
            <a:avLst/>
          </a:prstGeom>
        </p:spPr>
      </p:pic>
      <p:pic>
        <p:nvPicPr>
          <p:cNvPr id="229" name="Picture 228" descr="Male Mobile.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bwMode="gray">
          <a:xfrm>
            <a:off x="3121769" y="5362153"/>
            <a:ext cx="492821" cy="516288"/>
          </a:xfrm>
          <a:prstGeom prst="rect">
            <a:avLst/>
          </a:prstGeom>
        </p:spPr>
      </p:pic>
      <p:pic>
        <p:nvPicPr>
          <p:cNvPr id="230" name="Picture 229" descr="tablet_notebook.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bwMode="gray">
          <a:xfrm>
            <a:off x="3447582" y="5266286"/>
            <a:ext cx="411122" cy="476250"/>
          </a:xfrm>
          <a:prstGeom prst="rect">
            <a:avLst/>
          </a:prstGeom>
        </p:spPr>
      </p:pic>
      <p:sp>
        <p:nvSpPr>
          <p:cNvPr id="135" name="Text Box 15"/>
          <p:cNvSpPr txBox="1">
            <a:spLocks noChangeArrowheads="1"/>
          </p:cNvSpPr>
          <p:nvPr/>
        </p:nvSpPr>
        <p:spPr bwMode="gray">
          <a:xfrm>
            <a:off x="7834723" y="3464129"/>
            <a:ext cx="436017"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Finance</a:t>
            </a:r>
          </a:p>
        </p:txBody>
      </p:sp>
      <p:sp>
        <p:nvSpPr>
          <p:cNvPr id="234" name="Title 233"/>
          <p:cNvSpPr>
            <a:spLocks noGrp="1"/>
          </p:cNvSpPr>
          <p:nvPr>
            <p:ph type="title"/>
          </p:nvPr>
        </p:nvSpPr>
        <p:spPr/>
        <p:txBody>
          <a:bodyPr/>
          <a:lstStyle/>
          <a:p>
            <a:r>
              <a:rPr lang="en-US" dirty="0" smtClean="0"/>
              <a:t>Mobile device remote network access </a:t>
            </a:r>
            <a:br>
              <a:rPr lang="en-US" dirty="0" smtClean="0"/>
            </a:br>
            <a:r>
              <a:rPr lang="en-US" dirty="0" smtClean="0"/>
              <a:t>policy and Access Control</a:t>
            </a:r>
            <a:endParaRPr lang="en-US" dirty="0"/>
          </a:p>
        </p:txBody>
      </p:sp>
      <p:grpSp>
        <p:nvGrpSpPr>
          <p:cNvPr id="9" name="5"/>
          <p:cNvGrpSpPr/>
          <p:nvPr/>
        </p:nvGrpSpPr>
        <p:grpSpPr bwMode="gray">
          <a:xfrm>
            <a:off x="2057400" y="3540318"/>
            <a:ext cx="1524000" cy="1499616"/>
            <a:chOff x="2032000" y="1384676"/>
            <a:chExt cx="2032000" cy="750265"/>
          </a:xfrm>
        </p:grpSpPr>
        <p:sp>
          <p:nvSpPr>
            <p:cNvPr id="171" name="Rounded Rectangular Callout 170"/>
            <p:cNvSpPr/>
            <p:nvPr/>
          </p:nvSpPr>
          <p:spPr bwMode="gray">
            <a:xfrm>
              <a:off x="2032000" y="1485321"/>
              <a:ext cx="2032000" cy="649620"/>
            </a:xfrm>
            <a:prstGeom prst="wedgeRoundRectCallout">
              <a:avLst>
                <a:gd name="adj1" fmla="val 246501"/>
                <a:gd name="adj2" fmla="val -6644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enforces user policies allowing user access to all servers except finance</a:t>
              </a:r>
            </a:p>
          </p:txBody>
        </p:sp>
        <p:sp>
          <p:nvSpPr>
            <p:cNvPr id="172" name="Oval 171"/>
            <p:cNvSpPr/>
            <p:nvPr/>
          </p:nvSpPr>
          <p:spPr bwMode="gray">
            <a:xfrm>
              <a:off x="2052320" y="1384676"/>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5</a:t>
              </a:r>
              <a:endParaRPr lang="en-US" b="1" dirty="0">
                <a:solidFill>
                  <a:schemeClr val="accent1"/>
                </a:solidFill>
              </a:endParaRPr>
            </a:p>
          </p:txBody>
        </p:sp>
      </p:grpSp>
      <p:grpSp>
        <p:nvGrpSpPr>
          <p:cNvPr id="10" name="4"/>
          <p:cNvGrpSpPr/>
          <p:nvPr/>
        </p:nvGrpSpPr>
        <p:grpSpPr bwMode="gray">
          <a:xfrm>
            <a:off x="3810000" y="3597785"/>
            <a:ext cx="1524000" cy="1499616"/>
            <a:chOff x="2032000" y="1384676"/>
            <a:chExt cx="2032000" cy="750265"/>
          </a:xfrm>
        </p:grpSpPr>
        <p:sp>
          <p:nvSpPr>
            <p:cNvPr id="174" name="Rounded Rectangular Callout 173"/>
            <p:cNvSpPr/>
            <p:nvPr/>
          </p:nvSpPr>
          <p:spPr bwMode="gray">
            <a:xfrm>
              <a:off x="2032000" y="1485321"/>
              <a:ext cx="2032000" cy="649620"/>
            </a:xfrm>
            <a:prstGeom prst="wedgeRoundRectCallout">
              <a:avLst>
                <a:gd name="adj1" fmla="val 99921"/>
                <a:gd name="adj2" fmla="val 42813"/>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MAG pushes role based ACL and FW policies to the SRX and EX</a:t>
              </a:r>
            </a:p>
          </p:txBody>
        </p:sp>
        <p:sp>
          <p:nvSpPr>
            <p:cNvPr id="175" name="Oval 174"/>
            <p:cNvSpPr/>
            <p:nvPr/>
          </p:nvSpPr>
          <p:spPr bwMode="gray">
            <a:xfrm>
              <a:off x="2052320" y="1384676"/>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4</a:t>
              </a:r>
              <a:endParaRPr lang="en-US" b="1" dirty="0">
                <a:solidFill>
                  <a:schemeClr val="accent1"/>
                </a:solidFill>
              </a:endParaRPr>
            </a:p>
          </p:txBody>
        </p:sp>
      </p:grpSp>
      <p:pic>
        <p:nvPicPr>
          <p:cNvPr id="103" name="Picture 6" descr="C:\Documents and Settings\pdahl\My Documents\0Juniper\0Training\0Dev\0-IJWL-v7.4\Images\Flash-grey.TIF"/>
          <p:cNvPicPr>
            <a:picLocks noChangeAspect="1" noChangeArrowheads="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gray">
          <a:xfrm>
            <a:off x="3975378" y="5584462"/>
            <a:ext cx="3694484" cy="486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 name="Picture 105" descr="Endpoint Security.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487134" y="4820286"/>
            <a:ext cx="325794" cy="325794"/>
          </a:xfrm>
          <a:prstGeom prst="rect">
            <a:avLst/>
          </a:prstGeom>
        </p:spPr>
      </p:pic>
      <p:pic>
        <p:nvPicPr>
          <p:cNvPr id="107" name="Picture 106" descr="Endpoint Security.png"/>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6823554" y="4814609"/>
            <a:ext cx="325794" cy="325794"/>
          </a:xfrm>
          <a:prstGeom prst="rect">
            <a:avLst/>
          </a:prstGeom>
        </p:spPr>
      </p:pic>
      <p:pic>
        <p:nvPicPr>
          <p:cNvPr id="102" name="Picture 101" descr="Secured_W_Juniper.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3758839" y="5593477"/>
            <a:ext cx="262411" cy="362682"/>
          </a:xfrm>
          <a:prstGeom prst="rect">
            <a:avLst/>
          </a:prstGeom>
        </p:spPr>
      </p:pic>
      <p:sp>
        <p:nvSpPr>
          <p:cNvPr id="190" name="Oval 189"/>
          <p:cNvSpPr/>
          <p:nvPr/>
        </p:nvSpPr>
        <p:spPr bwMode="gray">
          <a:xfrm>
            <a:off x="7477734" y="5537000"/>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sp>
        <p:nvSpPr>
          <p:cNvPr id="104" name="TextBox 103"/>
          <p:cNvSpPr txBox="1"/>
          <p:nvPr/>
        </p:nvSpPr>
        <p:spPr>
          <a:xfrm>
            <a:off x="7695941" y="5729770"/>
            <a:ext cx="660758" cy="261610"/>
          </a:xfrm>
          <a:prstGeom prst="rect">
            <a:avLst/>
          </a:prstGeom>
          <a:noFill/>
        </p:spPr>
        <p:txBody>
          <a:bodyPr wrap="none" rtlCol="0">
            <a:spAutoFit/>
          </a:bodyPr>
          <a:lstStyle/>
          <a:p>
            <a:r>
              <a:rPr lang="en-US" sz="1100" dirty="0" smtClean="0"/>
              <a:t>Internet</a:t>
            </a:r>
            <a:endParaRPr lang="en-US" sz="1100" dirty="0"/>
          </a:p>
        </p:txBody>
      </p:sp>
      <p:cxnSp>
        <p:nvCxnSpPr>
          <p:cNvPr id="108" name="line 1"/>
          <p:cNvCxnSpPr/>
          <p:nvPr/>
        </p:nvCxnSpPr>
        <p:spPr bwMode="gray">
          <a:xfrm flipV="1">
            <a:off x="7413482" y="3526454"/>
            <a:ext cx="10281" cy="2132650"/>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0" name="line 1"/>
          <p:cNvCxnSpPr/>
          <p:nvPr/>
        </p:nvCxnSpPr>
        <p:spPr bwMode="gray">
          <a:xfrm flipH="1">
            <a:off x="6661145" y="3514240"/>
            <a:ext cx="667557" cy="0"/>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16" name="line 2"/>
          <p:cNvCxnSpPr/>
          <p:nvPr/>
        </p:nvCxnSpPr>
        <p:spPr bwMode="gray">
          <a:xfrm flipV="1">
            <a:off x="6611927" y="3452907"/>
            <a:ext cx="0" cy="577209"/>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3806237" y="5838068"/>
            <a:ext cx="3626004" cy="0"/>
          </a:xfrm>
          <a:prstGeom prst="line">
            <a:avLst/>
          </a:prstGeom>
          <a:ln w="152400" cap="rnd">
            <a:solidFill>
              <a:schemeClr val="accent1">
                <a:shade val="95000"/>
                <a:satMod val="105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6575396" y="3531754"/>
            <a:ext cx="845895" cy="0"/>
          </a:xfrm>
          <a:prstGeom prst="line">
            <a:avLst/>
          </a:prstGeom>
          <a:ln w="152400" cap="rnd">
            <a:solidFill>
              <a:schemeClr val="accent1">
                <a:shade val="95000"/>
                <a:satMod val="105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7413616" y="3536141"/>
            <a:ext cx="0" cy="2305659"/>
          </a:xfrm>
          <a:prstGeom prst="line">
            <a:avLst/>
          </a:prstGeom>
          <a:ln w="152400" cap="rnd">
            <a:solidFill>
              <a:schemeClr val="accent1">
                <a:shade val="95000"/>
                <a:satMod val="105000"/>
                <a:alpha val="37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flipV="1">
            <a:off x="6575396" y="3541280"/>
            <a:ext cx="0" cy="1441903"/>
          </a:xfrm>
          <a:prstGeom prst="line">
            <a:avLst/>
          </a:prstGeom>
          <a:ln w="152400" cap="rnd">
            <a:solidFill>
              <a:schemeClr val="accent1">
                <a:shade val="95000"/>
                <a:satMod val="105000"/>
                <a:alpha val="37000"/>
              </a:schemeClr>
            </a:solidFill>
          </a:ln>
        </p:spPr>
        <p:style>
          <a:lnRef idx="1">
            <a:schemeClr val="accent1"/>
          </a:lnRef>
          <a:fillRef idx="0">
            <a:schemeClr val="accent1"/>
          </a:fillRef>
          <a:effectRef idx="0">
            <a:schemeClr val="accent1"/>
          </a:effectRef>
          <a:fontRef idx="minor">
            <a:schemeClr val="tx1"/>
          </a:fontRef>
        </p:style>
      </p:cxnSp>
      <p:pic>
        <p:nvPicPr>
          <p:cNvPr id="129" name="Picture 128" descr="Secured_W_Juniper.png"/>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6465701" y="4802751"/>
            <a:ext cx="262411" cy="362682"/>
          </a:xfrm>
          <a:prstGeom prst="rect">
            <a:avLst/>
          </a:prstGeom>
        </p:spPr>
      </p:pic>
      <p:cxnSp>
        <p:nvCxnSpPr>
          <p:cNvPr id="140" name="line 1"/>
          <p:cNvCxnSpPr/>
          <p:nvPr/>
        </p:nvCxnSpPr>
        <p:spPr bwMode="gray">
          <a:xfrm flipV="1">
            <a:off x="7427638" y="3504400"/>
            <a:ext cx="0" cy="2153758"/>
          </a:xfrm>
          <a:prstGeom prst="line">
            <a:avLst/>
          </a:prstGeom>
          <a:noFill/>
          <a:ln w="41275" cap="rnd">
            <a:solidFill>
              <a:schemeClr val="bg2"/>
            </a:solidFill>
            <a:prstDash val="sysDot"/>
            <a:round/>
            <a:headEnd/>
            <a:tailEnd/>
          </a:ln>
        </p:spPr>
      </p:cxnSp>
      <p:cxnSp>
        <p:nvCxnSpPr>
          <p:cNvPr id="191" name="line 1"/>
          <p:cNvCxnSpPr/>
          <p:nvPr/>
        </p:nvCxnSpPr>
        <p:spPr bwMode="gray">
          <a:xfrm>
            <a:off x="3694414" y="5801865"/>
            <a:ext cx="3835002" cy="0"/>
          </a:xfrm>
          <a:prstGeom prst="line">
            <a:avLst/>
          </a:prstGeom>
          <a:noFill/>
          <a:ln w="41275" cap="rnd">
            <a:solidFill>
              <a:schemeClr val="bg2"/>
            </a:solidFill>
            <a:prstDash val="sysDot"/>
            <a:round/>
            <a:headEnd/>
            <a:tailEnd/>
          </a:ln>
        </p:spPr>
      </p:cxnSp>
      <p:cxnSp>
        <p:nvCxnSpPr>
          <p:cNvPr id="143" name="line 1"/>
          <p:cNvCxnSpPr/>
          <p:nvPr/>
        </p:nvCxnSpPr>
        <p:spPr bwMode="gray">
          <a:xfrm>
            <a:off x="6740328" y="4062049"/>
            <a:ext cx="656991" cy="0"/>
          </a:xfrm>
          <a:prstGeom prst="line">
            <a:avLst/>
          </a:prstGeom>
          <a:noFill/>
          <a:ln w="41275" cap="rnd">
            <a:solidFill>
              <a:schemeClr val="bg2"/>
            </a:solidFill>
            <a:prstDash val="sysDot"/>
            <a:round/>
            <a:headEnd/>
            <a:tailEnd/>
          </a:ln>
        </p:spPr>
      </p:cxnSp>
      <p:cxnSp>
        <p:nvCxnSpPr>
          <p:cNvPr id="151" name="line 1"/>
          <p:cNvCxnSpPr/>
          <p:nvPr/>
        </p:nvCxnSpPr>
        <p:spPr bwMode="gray">
          <a:xfrm>
            <a:off x="6596906" y="3526413"/>
            <a:ext cx="864011" cy="0"/>
          </a:xfrm>
          <a:prstGeom prst="line">
            <a:avLst/>
          </a:prstGeom>
          <a:noFill/>
          <a:ln w="41275" cap="rnd">
            <a:solidFill>
              <a:schemeClr val="bg2"/>
            </a:solidFill>
            <a:prstDash val="sysDot"/>
            <a:round/>
            <a:headEnd/>
            <a:tailEnd/>
          </a:ln>
        </p:spPr>
      </p:cxnSp>
      <p:cxnSp>
        <p:nvCxnSpPr>
          <p:cNvPr id="158" name="line 1"/>
          <p:cNvCxnSpPr/>
          <p:nvPr/>
        </p:nvCxnSpPr>
        <p:spPr bwMode="gray">
          <a:xfrm flipH="1" flipV="1">
            <a:off x="6595971" y="3484495"/>
            <a:ext cx="1" cy="530748"/>
          </a:xfrm>
          <a:prstGeom prst="line">
            <a:avLst/>
          </a:prstGeom>
          <a:noFill/>
          <a:ln w="41275" cap="rnd">
            <a:solidFill>
              <a:schemeClr val="bg2"/>
            </a:solidFill>
            <a:prstDash val="sysDot"/>
            <a:round/>
            <a:headEnd/>
            <a:tailEnd/>
          </a:ln>
        </p:spPr>
      </p:cxnSp>
      <p:cxnSp>
        <p:nvCxnSpPr>
          <p:cNvPr id="161" name="line 1"/>
          <p:cNvCxnSpPr/>
          <p:nvPr/>
        </p:nvCxnSpPr>
        <p:spPr bwMode="gray">
          <a:xfrm rot="16200000">
            <a:off x="6125042" y="4547044"/>
            <a:ext cx="801832" cy="0"/>
          </a:xfrm>
          <a:prstGeom prst="line">
            <a:avLst/>
          </a:prstGeom>
          <a:noFill/>
          <a:ln w="41275" cap="rnd">
            <a:solidFill>
              <a:schemeClr val="bg2"/>
            </a:solidFill>
            <a:prstDash val="sysDot"/>
            <a:round/>
            <a:headEnd/>
            <a:tailEnd/>
          </a:ln>
        </p:spPr>
      </p:cxnSp>
      <p:cxnSp>
        <p:nvCxnSpPr>
          <p:cNvPr id="164" name="line 1"/>
          <p:cNvCxnSpPr/>
          <p:nvPr/>
        </p:nvCxnSpPr>
        <p:spPr bwMode="gray">
          <a:xfrm rot="16200000">
            <a:off x="6211906" y="4525990"/>
            <a:ext cx="801832" cy="0"/>
          </a:xfrm>
          <a:prstGeom prst="line">
            <a:avLst/>
          </a:prstGeom>
          <a:noFill/>
          <a:ln w="41275" cap="rnd">
            <a:solidFill>
              <a:schemeClr val="bg2"/>
            </a:solidFill>
            <a:prstDash val="sysDot"/>
            <a:round/>
            <a:headEnd/>
            <a:tailEnd/>
          </a:ln>
        </p:spPr>
      </p:cxnSp>
    </p:spTree>
    <p:custDataLst>
      <p:tags r:id="rId1"/>
    </p:custDataLst>
    <p:extLst>
      <p:ext uri="{BB962C8B-B14F-4D97-AF65-F5344CB8AC3E}">
        <p14:creationId xmlns:p14="http://schemas.microsoft.com/office/powerpoint/2010/main" val="342526950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03"/>
                                        </p:tgtEl>
                                        <p:attrNameLst>
                                          <p:attrName>style.visibility</p:attrName>
                                        </p:attrNameLst>
                                      </p:cBhvr>
                                      <p:to>
                                        <p:strVal val="visible"/>
                                      </p:to>
                                    </p:set>
                                    <p:animEffect transition="in" filter="wipe(left)">
                                      <p:cBhvr>
                                        <p:cTn id="19" dur="1000"/>
                                        <p:tgtEl>
                                          <p:spTgt spid="103"/>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78"/>
                                        </p:tgtEl>
                                        <p:attrNameLst>
                                          <p:attrName>style.visibility</p:attrName>
                                        </p:attrNameLst>
                                      </p:cBhvr>
                                      <p:to>
                                        <p:strVal val="visible"/>
                                      </p:to>
                                    </p:set>
                                    <p:animEffect transition="in" filter="wipe(left)">
                                      <p:cBhvr>
                                        <p:cTn id="23" dur="1000"/>
                                        <p:tgtEl>
                                          <p:spTgt spid="178"/>
                                        </p:tgtEl>
                                      </p:cBhvr>
                                    </p:animEffect>
                                  </p:childTnLst>
                                </p:cTn>
                              </p:par>
                            </p:childTnLst>
                          </p:cTn>
                        </p:par>
                        <p:par>
                          <p:cTn id="24" fill="hold">
                            <p:stCondLst>
                              <p:cond delay="3000"/>
                            </p:stCondLst>
                            <p:childTnLst>
                              <p:par>
                                <p:cTn id="25" presetID="22" presetClass="entr" presetSubtype="4" fill="hold" nodeType="afterEffect">
                                  <p:stCondLst>
                                    <p:cond delay="0"/>
                                  </p:stCondLst>
                                  <p:childTnLst>
                                    <p:set>
                                      <p:cBhvr>
                                        <p:cTn id="26" dur="1" fill="hold">
                                          <p:stCondLst>
                                            <p:cond delay="0"/>
                                          </p:stCondLst>
                                        </p:cTn>
                                        <p:tgtEl>
                                          <p:spTgt spid="108"/>
                                        </p:tgtEl>
                                        <p:attrNameLst>
                                          <p:attrName>style.visibility</p:attrName>
                                        </p:attrNameLst>
                                      </p:cBhvr>
                                      <p:to>
                                        <p:strVal val="visible"/>
                                      </p:to>
                                    </p:set>
                                    <p:animEffect transition="in" filter="wipe(down)">
                                      <p:cBhvr>
                                        <p:cTn id="27" dur="1000"/>
                                        <p:tgtEl>
                                          <p:spTgt spid="108"/>
                                        </p:tgtEl>
                                      </p:cBhvr>
                                    </p:animEffect>
                                  </p:childTnLst>
                                </p:cTn>
                              </p:par>
                            </p:childTnLst>
                          </p:cTn>
                        </p:par>
                        <p:par>
                          <p:cTn id="28" fill="hold">
                            <p:stCondLst>
                              <p:cond delay="4000"/>
                            </p:stCondLst>
                            <p:childTnLst>
                              <p:par>
                                <p:cTn id="29" presetID="22" presetClass="entr" presetSubtype="2" fill="hold" nodeType="afterEffect">
                                  <p:stCondLst>
                                    <p:cond delay="0"/>
                                  </p:stCondLst>
                                  <p:childTnLst>
                                    <p:set>
                                      <p:cBhvr>
                                        <p:cTn id="30" dur="1" fill="hold">
                                          <p:stCondLst>
                                            <p:cond delay="0"/>
                                          </p:stCondLst>
                                        </p:cTn>
                                        <p:tgtEl>
                                          <p:spTgt spid="110"/>
                                        </p:tgtEl>
                                        <p:attrNameLst>
                                          <p:attrName>style.visibility</p:attrName>
                                        </p:attrNameLst>
                                      </p:cBhvr>
                                      <p:to>
                                        <p:strVal val="visible"/>
                                      </p:to>
                                    </p:set>
                                    <p:animEffect transition="in" filter="wipe(right)">
                                      <p:cBhvr>
                                        <p:cTn id="31" dur="1000"/>
                                        <p:tgtEl>
                                          <p:spTgt spid="110"/>
                                        </p:tgtEl>
                                      </p:cBhvr>
                                    </p:animEffect>
                                  </p:childTnLst>
                                </p:cTn>
                              </p:par>
                            </p:childTnLst>
                          </p:cTn>
                        </p:par>
                        <p:par>
                          <p:cTn id="32" fill="hold">
                            <p:stCondLst>
                              <p:cond delay="5000"/>
                            </p:stCondLst>
                            <p:childTnLst>
                              <p:par>
                                <p:cTn id="33" presetID="22" presetClass="entr" presetSubtype="1" fill="hold" nodeType="afterEffect">
                                  <p:stCondLst>
                                    <p:cond delay="0"/>
                                  </p:stCondLst>
                                  <p:childTnLst>
                                    <p:set>
                                      <p:cBhvr>
                                        <p:cTn id="34" dur="1" fill="hold">
                                          <p:stCondLst>
                                            <p:cond delay="0"/>
                                          </p:stCondLst>
                                        </p:cTn>
                                        <p:tgtEl>
                                          <p:spTgt spid="116"/>
                                        </p:tgtEl>
                                        <p:attrNameLst>
                                          <p:attrName>style.visibility</p:attrName>
                                        </p:attrNameLst>
                                      </p:cBhvr>
                                      <p:to>
                                        <p:strVal val="visible"/>
                                      </p:to>
                                    </p:set>
                                    <p:animEffect transition="in" filter="wipe(up)">
                                      <p:cBhvr>
                                        <p:cTn id="35" dur="1000"/>
                                        <p:tgtEl>
                                          <p:spTgt spid="116"/>
                                        </p:tgtEl>
                                      </p:cBhvr>
                                    </p:animEffect>
                                  </p:childTnLst>
                                </p:cTn>
                              </p:par>
                            </p:childTnLst>
                          </p:cTn>
                        </p:par>
                        <p:par>
                          <p:cTn id="36" fill="hold">
                            <p:stCondLst>
                              <p:cond delay="6000"/>
                            </p:stCondLst>
                            <p:childTnLst>
                              <p:par>
                                <p:cTn id="37" presetID="22" presetClass="entr" presetSubtype="1" fill="hold" nodeType="afterEffect">
                                  <p:stCondLst>
                                    <p:cond delay="0"/>
                                  </p:stCondLst>
                                  <p:childTnLst>
                                    <p:set>
                                      <p:cBhvr>
                                        <p:cTn id="38" dur="1" fill="hold">
                                          <p:stCondLst>
                                            <p:cond delay="0"/>
                                          </p:stCondLst>
                                        </p:cTn>
                                        <p:tgtEl>
                                          <p:spTgt spid="179"/>
                                        </p:tgtEl>
                                        <p:attrNameLst>
                                          <p:attrName>style.visibility</p:attrName>
                                        </p:attrNameLst>
                                      </p:cBhvr>
                                      <p:to>
                                        <p:strVal val="visible"/>
                                      </p:to>
                                    </p:set>
                                    <p:animEffect transition="in" filter="wipe(up)">
                                      <p:cBhvr>
                                        <p:cTn id="39" dur="1000"/>
                                        <p:tgtEl>
                                          <p:spTgt spid="17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1000"/>
                                        <p:tgtEl>
                                          <p:spTgt spid="5"/>
                                        </p:tgtEl>
                                      </p:cBhvr>
                                    </p:animEffect>
                                  </p:childTnLst>
                                </p:cTn>
                              </p:par>
                              <p:par>
                                <p:cTn id="45" presetID="10" presetClass="exit" presetSubtype="0" fill="hold" nodeType="withEffect">
                                  <p:stCondLst>
                                    <p:cond delay="0"/>
                                  </p:stCondLst>
                                  <p:childTnLst>
                                    <p:animEffect transition="out" filter="fade">
                                      <p:cBhvr>
                                        <p:cTn id="46" dur="500"/>
                                        <p:tgtEl>
                                          <p:spTgt spid="4"/>
                                        </p:tgtEl>
                                      </p:cBhvr>
                                    </p:animEffect>
                                    <p:set>
                                      <p:cBhvr>
                                        <p:cTn id="47" dur="1" fill="hold">
                                          <p:stCondLst>
                                            <p:cond delay="499"/>
                                          </p:stCondLst>
                                        </p:cTn>
                                        <p:tgtEl>
                                          <p:spTgt spid="4"/>
                                        </p:tgtEl>
                                        <p:attrNameLst>
                                          <p:attrName>style.visibility</p:attrName>
                                        </p:attrNameLst>
                                      </p:cBhvr>
                                      <p:to>
                                        <p:strVal val="hidden"/>
                                      </p:to>
                                    </p:set>
                                  </p:childTnLst>
                                </p:cTn>
                              </p:par>
                            </p:childTnLst>
                          </p:cTn>
                        </p:par>
                        <p:par>
                          <p:cTn id="48" fill="hold">
                            <p:stCondLst>
                              <p:cond delay="1000"/>
                            </p:stCondLst>
                            <p:childTnLst>
                              <p:par>
                                <p:cTn id="49" presetID="53" presetClass="entr" presetSubtype="16" fill="hold" nodeType="afterEffect">
                                  <p:stCondLst>
                                    <p:cond delay="0"/>
                                  </p:stCondLst>
                                  <p:childTnLst>
                                    <p:set>
                                      <p:cBhvr>
                                        <p:cTn id="50" dur="1" fill="hold">
                                          <p:stCondLst>
                                            <p:cond delay="0"/>
                                          </p:stCondLst>
                                        </p:cTn>
                                        <p:tgtEl>
                                          <p:spTgt spid="129"/>
                                        </p:tgtEl>
                                        <p:attrNameLst>
                                          <p:attrName>style.visibility</p:attrName>
                                        </p:attrNameLst>
                                      </p:cBhvr>
                                      <p:to>
                                        <p:strVal val="visible"/>
                                      </p:to>
                                    </p:set>
                                    <p:anim calcmode="lin" valueType="num">
                                      <p:cBhvr>
                                        <p:cTn id="51" dur="500" fill="hold"/>
                                        <p:tgtEl>
                                          <p:spTgt spid="129"/>
                                        </p:tgtEl>
                                        <p:attrNameLst>
                                          <p:attrName>ppt_w</p:attrName>
                                        </p:attrNameLst>
                                      </p:cBhvr>
                                      <p:tavLst>
                                        <p:tav tm="0">
                                          <p:val>
                                            <p:fltVal val="0"/>
                                          </p:val>
                                        </p:tav>
                                        <p:tav tm="100000">
                                          <p:val>
                                            <p:strVal val="#ppt_w"/>
                                          </p:val>
                                        </p:tav>
                                      </p:tavLst>
                                    </p:anim>
                                    <p:anim calcmode="lin" valueType="num">
                                      <p:cBhvr>
                                        <p:cTn id="52" dur="500" fill="hold"/>
                                        <p:tgtEl>
                                          <p:spTgt spid="129"/>
                                        </p:tgtEl>
                                        <p:attrNameLst>
                                          <p:attrName>ppt_h</p:attrName>
                                        </p:attrNameLst>
                                      </p:cBhvr>
                                      <p:tavLst>
                                        <p:tav tm="0">
                                          <p:val>
                                            <p:fltVal val="0"/>
                                          </p:val>
                                        </p:tav>
                                        <p:tav tm="100000">
                                          <p:val>
                                            <p:strVal val="#ppt_h"/>
                                          </p:val>
                                        </p:tav>
                                      </p:tavLst>
                                    </p:anim>
                                    <p:animEffect transition="in" filter="fade">
                                      <p:cBhvr>
                                        <p:cTn id="53" dur="500"/>
                                        <p:tgtEl>
                                          <p:spTgt spid="129"/>
                                        </p:tgtEl>
                                      </p:cBhvr>
                                    </p:animEffect>
                                  </p:childTnLst>
                                </p:cTn>
                              </p:par>
                            </p:childTnLst>
                          </p:cTn>
                        </p:par>
                        <p:par>
                          <p:cTn id="54" fill="hold">
                            <p:stCondLst>
                              <p:cond delay="1500"/>
                            </p:stCondLst>
                            <p:childTnLst>
                              <p:par>
                                <p:cTn id="55" presetID="22" presetClass="entr" presetSubtype="4" fill="hold" nodeType="afterEffect">
                                  <p:stCondLst>
                                    <p:cond delay="0"/>
                                  </p:stCondLst>
                                  <p:childTnLst>
                                    <p:set>
                                      <p:cBhvr>
                                        <p:cTn id="56" dur="1" fill="hold">
                                          <p:stCondLst>
                                            <p:cond delay="0"/>
                                          </p:stCondLst>
                                        </p:cTn>
                                        <p:tgtEl>
                                          <p:spTgt spid="127"/>
                                        </p:tgtEl>
                                        <p:attrNameLst>
                                          <p:attrName>style.visibility</p:attrName>
                                        </p:attrNameLst>
                                      </p:cBhvr>
                                      <p:to>
                                        <p:strVal val="visible"/>
                                      </p:to>
                                    </p:set>
                                    <p:animEffect transition="in" filter="wipe(down)">
                                      <p:cBhvr>
                                        <p:cTn id="57" dur="500"/>
                                        <p:tgtEl>
                                          <p:spTgt spid="127"/>
                                        </p:tgtEl>
                                      </p:cBhvr>
                                    </p:animEffect>
                                  </p:childTnLst>
                                </p:cTn>
                              </p:par>
                            </p:childTnLst>
                          </p:cTn>
                        </p:par>
                        <p:par>
                          <p:cTn id="58" fill="hold">
                            <p:stCondLst>
                              <p:cond delay="2000"/>
                            </p:stCondLst>
                            <p:childTnLst>
                              <p:par>
                                <p:cTn id="59" presetID="22" presetClass="entr" presetSubtype="8" fill="hold" nodeType="afterEffect">
                                  <p:stCondLst>
                                    <p:cond delay="0"/>
                                  </p:stCondLst>
                                  <p:childTnLst>
                                    <p:set>
                                      <p:cBhvr>
                                        <p:cTn id="60" dur="1" fill="hold">
                                          <p:stCondLst>
                                            <p:cond delay="0"/>
                                          </p:stCondLst>
                                        </p:cTn>
                                        <p:tgtEl>
                                          <p:spTgt spid="125"/>
                                        </p:tgtEl>
                                        <p:attrNameLst>
                                          <p:attrName>style.visibility</p:attrName>
                                        </p:attrNameLst>
                                      </p:cBhvr>
                                      <p:to>
                                        <p:strVal val="visible"/>
                                      </p:to>
                                    </p:set>
                                    <p:animEffect transition="in" filter="wipe(left)">
                                      <p:cBhvr>
                                        <p:cTn id="61" dur="500"/>
                                        <p:tgtEl>
                                          <p:spTgt spid="125"/>
                                        </p:tgtEl>
                                      </p:cBhvr>
                                    </p:animEffect>
                                  </p:childTnLst>
                                </p:cTn>
                              </p:par>
                            </p:childTnLst>
                          </p:cTn>
                        </p:par>
                        <p:par>
                          <p:cTn id="62" fill="hold">
                            <p:stCondLst>
                              <p:cond delay="2500"/>
                            </p:stCondLst>
                            <p:childTnLst>
                              <p:par>
                                <p:cTn id="63" presetID="22" presetClass="entr" presetSubtype="1" fill="hold" nodeType="afterEffect">
                                  <p:stCondLst>
                                    <p:cond delay="0"/>
                                  </p:stCondLst>
                                  <p:childTnLst>
                                    <p:set>
                                      <p:cBhvr>
                                        <p:cTn id="64" dur="1" fill="hold">
                                          <p:stCondLst>
                                            <p:cond delay="0"/>
                                          </p:stCondLst>
                                        </p:cTn>
                                        <p:tgtEl>
                                          <p:spTgt spid="126"/>
                                        </p:tgtEl>
                                        <p:attrNameLst>
                                          <p:attrName>style.visibility</p:attrName>
                                        </p:attrNameLst>
                                      </p:cBhvr>
                                      <p:to>
                                        <p:strVal val="visible"/>
                                      </p:to>
                                    </p:set>
                                    <p:animEffect transition="in" filter="wipe(up)">
                                      <p:cBhvr>
                                        <p:cTn id="65" dur="500"/>
                                        <p:tgtEl>
                                          <p:spTgt spid="126"/>
                                        </p:tgtEl>
                                      </p:cBhvr>
                                    </p:animEffect>
                                  </p:childTnLst>
                                </p:cTn>
                              </p:par>
                            </p:childTnLst>
                          </p:cTn>
                        </p:par>
                        <p:par>
                          <p:cTn id="66" fill="hold">
                            <p:stCondLst>
                              <p:cond delay="3000"/>
                            </p:stCondLst>
                            <p:childTnLst>
                              <p:par>
                                <p:cTn id="67" presetID="22" presetClass="entr" presetSubtype="2" fill="hold" nodeType="afterEffect">
                                  <p:stCondLst>
                                    <p:cond delay="0"/>
                                  </p:stCondLst>
                                  <p:childTnLst>
                                    <p:set>
                                      <p:cBhvr>
                                        <p:cTn id="68" dur="1" fill="hold">
                                          <p:stCondLst>
                                            <p:cond delay="0"/>
                                          </p:stCondLst>
                                        </p:cTn>
                                        <p:tgtEl>
                                          <p:spTgt spid="124"/>
                                        </p:tgtEl>
                                        <p:attrNameLst>
                                          <p:attrName>style.visibility</p:attrName>
                                        </p:attrNameLst>
                                      </p:cBhvr>
                                      <p:to>
                                        <p:strVal val="visible"/>
                                      </p:to>
                                    </p:set>
                                    <p:animEffect transition="in" filter="wipe(right)">
                                      <p:cBhvr>
                                        <p:cTn id="69" dur="500"/>
                                        <p:tgtEl>
                                          <p:spTgt spid="124"/>
                                        </p:tgtEl>
                                      </p:cBhvr>
                                    </p:animEffect>
                                  </p:childTnLst>
                                </p:cTn>
                              </p:par>
                            </p:childTnLst>
                          </p:cTn>
                        </p:par>
                        <p:par>
                          <p:cTn id="70" fill="hold">
                            <p:stCondLst>
                              <p:cond delay="3500"/>
                            </p:stCondLst>
                            <p:childTnLst>
                              <p:par>
                                <p:cTn id="71" presetID="53" presetClass="entr" presetSubtype="16" fill="hold" nodeType="afterEffect">
                                  <p:stCondLst>
                                    <p:cond delay="0"/>
                                  </p:stCondLst>
                                  <p:childTnLst>
                                    <p:set>
                                      <p:cBhvr>
                                        <p:cTn id="72" dur="1" fill="hold">
                                          <p:stCondLst>
                                            <p:cond delay="0"/>
                                          </p:stCondLst>
                                        </p:cTn>
                                        <p:tgtEl>
                                          <p:spTgt spid="102"/>
                                        </p:tgtEl>
                                        <p:attrNameLst>
                                          <p:attrName>style.visibility</p:attrName>
                                        </p:attrNameLst>
                                      </p:cBhvr>
                                      <p:to>
                                        <p:strVal val="visible"/>
                                      </p:to>
                                    </p:set>
                                    <p:anim calcmode="lin" valueType="num">
                                      <p:cBhvr>
                                        <p:cTn id="73" dur="500" fill="hold"/>
                                        <p:tgtEl>
                                          <p:spTgt spid="102"/>
                                        </p:tgtEl>
                                        <p:attrNameLst>
                                          <p:attrName>ppt_w</p:attrName>
                                        </p:attrNameLst>
                                      </p:cBhvr>
                                      <p:tavLst>
                                        <p:tav tm="0">
                                          <p:val>
                                            <p:fltVal val="0"/>
                                          </p:val>
                                        </p:tav>
                                        <p:tav tm="100000">
                                          <p:val>
                                            <p:strVal val="#ppt_w"/>
                                          </p:val>
                                        </p:tav>
                                      </p:tavLst>
                                    </p:anim>
                                    <p:anim calcmode="lin" valueType="num">
                                      <p:cBhvr>
                                        <p:cTn id="74" dur="500" fill="hold"/>
                                        <p:tgtEl>
                                          <p:spTgt spid="102"/>
                                        </p:tgtEl>
                                        <p:attrNameLst>
                                          <p:attrName>ppt_h</p:attrName>
                                        </p:attrNameLst>
                                      </p:cBhvr>
                                      <p:tavLst>
                                        <p:tav tm="0">
                                          <p:val>
                                            <p:fltVal val="0"/>
                                          </p:val>
                                        </p:tav>
                                        <p:tav tm="100000">
                                          <p:val>
                                            <p:strVal val="#ppt_h"/>
                                          </p:val>
                                        </p:tav>
                                      </p:tavLst>
                                    </p:anim>
                                    <p:animEffect transition="in" filter="fade">
                                      <p:cBhvr>
                                        <p:cTn id="75" dur="500"/>
                                        <p:tgtEl>
                                          <p:spTgt spid="102"/>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0"/>
                                        </p:tgtEl>
                                        <p:attrNameLst>
                                          <p:attrName>style.visibility</p:attrName>
                                        </p:attrNameLst>
                                      </p:cBhvr>
                                      <p:to>
                                        <p:strVal val="visible"/>
                                      </p:to>
                                    </p:set>
                                    <p:animEffect transition="in" filter="fade">
                                      <p:cBhvr>
                                        <p:cTn id="80" dur="1000"/>
                                        <p:tgtEl>
                                          <p:spTgt spid="10"/>
                                        </p:tgtEl>
                                      </p:cBhvr>
                                    </p:animEffect>
                                  </p:childTnLst>
                                </p:cTn>
                              </p:par>
                              <p:par>
                                <p:cTn id="81" presetID="10" presetClass="exit" presetSubtype="0" fill="hold" nodeType="withEffect">
                                  <p:stCondLst>
                                    <p:cond delay="0"/>
                                  </p:stCondLst>
                                  <p:childTnLst>
                                    <p:animEffect transition="out" filter="fade">
                                      <p:cBhvr>
                                        <p:cTn id="82" dur="500"/>
                                        <p:tgtEl>
                                          <p:spTgt spid="5"/>
                                        </p:tgtEl>
                                      </p:cBhvr>
                                    </p:animEffect>
                                    <p:set>
                                      <p:cBhvr>
                                        <p:cTn id="83" dur="1" fill="hold">
                                          <p:stCondLst>
                                            <p:cond delay="499"/>
                                          </p:stCondLst>
                                        </p:cTn>
                                        <p:tgtEl>
                                          <p:spTgt spid="5"/>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1000"/>
                                        <p:tgtEl>
                                          <p:spTgt spid="178"/>
                                        </p:tgtEl>
                                      </p:cBhvr>
                                    </p:animEffect>
                                    <p:set>
                                      <p:cBhvr>
                                        <p:cTn id="86" dur="1" fill="hold">
                                          <p:stCondLst>
                                            <p:cond delay="999"/>
                                          </p:stCondLst>
                                        </p:cTn>
                                        <p:tgtEl>
                                          <p:spTgt spid="17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1000"/>
                                        <p:tgtEl>
                                          <p:spTgt spid="179"/>
                                        </p:tgtEl>
                                      </p:cBhvr>
                                    </p:animEffect>
                                    <p:set>
                                      <p:cBhvr>
                                        <p:cTn id="89" dur="1" fill="hold">
                                          <p:stCondLst>
                                            <p:cond delay="999"/>
                                          </p:stCondLst>
                                        </p:cTn>
                                        <p:tgtEl>
                                          <p:spTgt spid="179"/>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108"/>
                                        </p:tgtEl>
                                      </p:cBhvr>
                                    </p:animEffect>
                                    <p:set>
                                      <p:cBhvr>
                                        <p:cTn id="92" dur="1" fill="hold">
                                          <p:stCondLst>
                                            <p:cond delay="499"/>
                                          </p:stCondLst>
                                        </p:cTn>
                                        <p:tgtEl>
                                          <p:spTgt spid="108"/>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110"/>
                                        </p:tgtEl>
                                      </p:cBhvr>
                                    </p:animEffect>
                                    <p:set>
                                      <p:cBhvr>
                                        <p:cTn id="95" dur="1" fill="hold">
                                          <p:stCondLst>
                                            <p:cond delay="499"/>
                                          </p:stCondLst>
                                        </p:cTn>
                                        <p:tgtEl>
                                          <p:spTgt spid="110"/>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16"/>
                                        </p:tgtEl>
                                      </p:cBhvr>
                                    </p:animEffect>
                                    <p:set>
                                      <p:cBhvr>
                                        <p:cTn id="98" dur="1" fill="hold">
                                          <p:stCondLst>
                                            <p:cond delay="499"/>
                                          </p:stCondLst>
                                        </p:cTn>
                                        <p:tgtEl>
                                          <p:spTgt spid="116"/>
                                        </p:tgtEl>
                                        <p:attrNameLst>
                                          <p:attrName>style.visibility</p:attrName>
                                        </p:attrNameLst>
                                      </p:cBhvr>
                                      <p:to>
                                        <p:strVal val="hidden"/>
                                      </p:to>
                                    </p:set>
                                  </p:childTnLst>
                                </p:cTn>
                              </p:par>
                              <p:par>
                                <p:cTn id="99" presetID="53" presetClass="entr" presetSubtype="16" fill="hold" nodeType="withEffect">
                                  <p:stCondLst>
                                    <p:cond delay="0"/>
                                  </p:stCondLst>
                                  <p:childTnLst>
                                    <p:set>
                                      <p:cBhvr>
                                        <p:cTn id="100" dur="1" fill="hold">
                                          <p:stCondLst>
                                            <p:cond delay="0"/>
                                          </p:stCondLst>
                                        </p:cTn>
                                        <p:tgtEl>
                                          <p:spTgt spid="106"/>
                                        </p:tgtEl>
                                        <p:attrNameLst>
                                          <p:attrName>style.visibility</p:attrName>
                                        </p:attrNameLst>
                                      </p:cBhvr>
                                      <p:to>
                                        <p:strVal val="visible"/>
                                      </p:to>
                                    </p:set>
                                    <p:anim calcmode="lin" valueType="num">
                                      <p:cBhvr>
                                        <p:cTn id="101" dur="500" fill="hold"/>
                                        <p:tgtEl>
                                          <p:spTgt spid="106"/>
                                        </p:tgtEl>
                                        <p:attrNameLst>
                                          <p:attrName>ppt_w</p:attrName>
                                        </p:attrNameLst>
                                      </p:cBhvr>
                                      <p:tavLst>
                                        <p:tav tm="0">
                                          <p:val>
                                            <p:fltVal val="0"/>
                                          </p:val>
                                        </p:tav>
                                        <p:tav tm="100000">
                                          <p:val>
                                            <p:strVal val="#ppt_w"/>
                                          </p:val>
                                        </p:tav>
                                      </p:tavLst>
                                    </p:anim>
                                    <p:anim calcmode="lin" valueType="num">
                                      <p:cBhvr>
                                        <p:cTn id="102" dur="500" fill="hold"/>
                                        <p:tgtEl>
                                          <p:spTgt spid="106"/>
                                        </p:tgtEl>
                                        <p:attrNameLst>
                                          <p:attrName>ppt_h</p:attrName>
                                        </p:attrNameLst>
                                      </p:cBhvr>
                                      <p:tavLst>
                                        <p:tav tm="0">
                                          <p:val>
                                            <p:fltVal val="0"/>
                                          </p:val>
                                        </p:tav>
                                        <p:tav tm="100000">
                                          <p:val>
                                            <p:strVal val="#ppt_h"/>
                                          </p:val>
                                        </p:tav>
                                      </p:tavLst>
                                    </p:anim>
                                    <p:animEffect transition="in" filter="fade">
                                      <p:cBhvr>
                                        <p:cTn id="103" dur="500"/>
                                        <p:tgtEl>
                                          <p:spTgt spid="106"/>
                                        </p:tgtEl>
                                      </p:cBhvr>
                                    </p:animEffect>
                                  </p:childTnLst>
                                </p:cTn>
                              </p:par>
                            </p:childTnLst>
                          </p:cTn>
                        </p:par>
                        <p:par>
                          <p:cTn id="104" fill="hold">
                            <p:stCondLst>
                              <p:cond delay="1000"/>
                            </p:stCondLst>
                            <p:childTnLst>
                              <p:par>
                                <p:cTn id="105" presetID="42" presetClass="path" presetSubtype="0" accel="50000" decel="50000" fill="hold" nodeType="afterEffect">
                                  <p:stCondLst>
                                    <p:cond delay="0"/>
                                  </p:stCondLst>
                                  <p:childTnLst>
                                    <p:animMotion origin="layout" path="M 5.55556E-7 -3.7037E-6 L -0.00104 -0.12338 " pathEditMode="relative" rAng="0" ptsTypes="AA">
                                      <p:cBhvr>
                                        <p:cTn id="106" dur="2000" fill="hold"/>
                                        <p:tgtEl>
                                          <p:spTgt spid="106"/>
                                        </p:tgtEl>
                                        <p:attrNameLst>
                                          <p:attrName>ppt_x</p:attrName>
                                          <p:attrName>ppt_y</p:attrName>
                                        </p:attrNameLst>
                                      </p:cBhvr>
                                      <p:rCtr x="-52" y="-6181"/>
                                    </p:animMotion>
                                  </p:childTnLst>
                                </p:cTn>
                              </p:par>
                            </p:childTnLst>
                          </p:cTn>
                        </p:par>
                        <p:par>
                          <p:cTn id="107" fill="hold">
                            <p:stCondLst>
                              <p:cond delay="3000"/>
                            </p:stCondLst>
                            <p:childTnLst>
                              <p:par>
                                <p:cTn id="108" presetID="53" presetClass="exit" presetSubtype="32" fill="hold" nodeType="afterEffect">
                                  <p:stCondLst>
                                    <p:cond delay="0"/>
                                  </p:stCondLst>
                                  <p:childTnLst>
                                    <p:anim calcmode="lin" valueType="num">
                                      <p:cBhvr>
                                        <p:cTn id="109" dur="500"/>
                                        <p:tgtEl>
                                          <p:spTgt spid="106"/>
                                        </p:tgtEl>
                                        <p:attrNameLst>
                                          <p:attrName>ppt_w</p:attrName>
                                        </p:attrNameLst>
                                      </p:cBhvr>
                                      <p:tavLst>
                                        <p:tav tm="0">
                                          <p:val>
                                            <p:strVal val="ppt_w"/>
                                          </p:val>
                                        </p:tav>
                                        <p:tav tm="100000">
                                          <p:val>
                                            <p:fltVal val="0"/>
                                          </p:val>
                                        </p:tav>
                                      </p:tavLst>
                                    </p:anim>
                                    <p:anim calcmode="lin" valueType="num">
                                      <p:cBhvr>
                                        <p:cTn id="110" dur="500"/>
                                        <p:tgtEl>
                                          <p:spTgt spid="106"/>
                                        </p:tgtEl>
                                        <p:attrNameLst>
                                          <p:attrName>ppt_h</p:attrName>
                                        </p:attrNameLst>
                                      </p:cBhvr>
                                      <p:tavLst>
                                        <p:tav tm="0">
                                          <p:val>
                                            <p:strVal val="ppt_h"/>
                                          </p:val>
                                        </p:tav>
                                        <p:tav tm="100000">
                                          <p:val>
                                            <p:fltVal val="0"/>
                                          </p:val>
                                        </p:tav>
                                      </p:tavLst>
                                    </p:anim>
                                    <p:animEffect transition="out" filter="fade">
                                      <p:cBhvr>
                                        <p:cTn id="111" dur="500"/>
                                        <p:tgtEl>
                                          <p:spTgt spid="106"/>
                                        </p:tgtEl>
                                      </p:cBhvr>
                                    </p:animEffect>
                                    <p:set>
                                      <p:cBhvr>
                                        <p:cTn id="112" dur="1" fill="hold">
                                          <p:stCondLst>
                                            <p:cond delay="499"/>
                                          </p:stCondLst>
                                        </p:cTn>
                                        <p:tgtEl>
                                          <p:spTgt spid="106"/>
                                        </p:tgtEl>
                                        <p:attrNameLst>
                                          <p:attrName>style.visibility</p:attrName>
                                        </p:attrNameLst>
                                      </p:cBhvr>
                                      <p:to>
                                        <p:strVal val="hidden"/>
                                      </p:to>
                                    </p:set>
                                  </p:childTnLst>
                                </p:cTn>
                              </p:par>
                              <p:par>
                                <p:cTn id="113" presetID="53" presetClass="entr" presetSubtype="16" fill="hold" nodeType="withEffect">
                                  <p:stCondLst>
                                    <p:cond delay="0"/>
                                  </p:stCondLst>
                                  <p:childTnLst>
                                    <p:set>
                                      <p:cBhvr>
                                        <p:cTn id="114" dur="1" fill="hold">
                                          <p:stCondLst>
                                            <p:cond delay="0"/>
                                          </p:stCondLst>
                                        </p:cTn>
                                        <p:tgtEl>
                                          <p:spTgt spid="107"/>
                                        </p:tgtEl>
                                        <p:attrNameLst>
                                          <p:attrName>style.visibility</p:attrName>
                                        </p:attrNameLst>
                                      </p:cBhvr>
                                      <p:to>
                                        <p:strVal val="visible"/>
                                      </p:to>
                                    </p:set>
                                    <p:anim calcmode="lin" valueType="num">
                                      <p:cBhvr>
                                        <p:cTn id="115" dur="500" fill="hold"/>
                                        <p:tgtEl>
                                          <p:spTgt spid="107"/>
                                        </p:tgtEl>
                                        <p:attrNameLst>
                                          <p:attrName>ppt_w</p:attrName>
                                        </p:attrNameLst>
                                      </p:cBhvr>
                                      <p:tavLst>
                                        <p:tav tm="0">
                                          <p:val>
                                            <p:fltVal val="0"/>
                                          </p:val>
                                        </p:tav>
                                        <p:tav tm="100000">
                                          <p:val>
                                            <p:strVal val="#ppt_w"/>
                                          </p:val>
                                        </p:tav>
                                      </p:tavLst>
                                    </p:anim>
                                    <p:anim calcmode="lin" valueType="num">
                                      <p:cBhvr>
                                        <p:cTn id="116" dur="500" fill="hold"/>
                                        <p:tgtEl>
                                          <p:spTgt spid="107"/>
                                        </p:tgtEl>
                                        <p:attrNameLst>
                                          <p:attrName>ppt_h</p:attrName>
                                        </p:attrNameLst>
                                      </p:cBhvr>
                                      <p:tavLst>
                                        <p:tav tm="0">
                                          <p:val>
                                            <p:fltVal val="0"/>
                                          </p:val>
                                        </p:tav>
                                        <p:tav tm="100000">
                                          <p:val>
                                            <p:strVal val="#ppt_h"/>
                                          </p:val>
                                        </p:tav>
                                      </p:tavLst>
                                    </p:anim>
                                    <p:animEffect transition="in" filter="fade">
                                      <p:cBhvr>
                                        <p:cTn id="117" dur="500"/>
                                        <p:tgtEl>
                                          <p:spTgt spid="107"/>
                                        </p:tgtEl>
                                      </p:cBhvr>
                                    </p:animEffect>
                                  </p:childTnLst>
                                </p:cTn>
                              </p:par>
                            </p:childTnLst>
                          </p:cTn>
                        </p:par>
                        <p:par>
                          <p:cTn id="118" fill="hold">
                            <p:stCondLst>
                              <p:cond delay="3500"/>
                            </p:stCondLst>
                            <p:childTnLst>
                              <p:par>
                                <p:cTn id="119" presetID="42" presetClass="path" presetSubtype="0" accel="50000" decel="50000" fill="hold" nodeType="afterEffect">
                                  <p:stCondLst>
                                    <p:cond delay="0"/>
                                  </p:stCondLst>
                                  <p:childTnLst>
                                    <p:animMotion origin="layout" path="M -2.5E-6 -4.44444E-6 L -2.5E-6 -0.20185 " pathEditMode="relative" rAng="0" ptsTypes="AA">
                                      <p:cBhvr>
                                        <p:cTn id="120" dur="2000" fill="hold"/>
                                        <p:tgtEl>
                                          <p:spTgt spid="107"/>
                                        </p:tgtEl>
                                        <p:attrNameLst>
                                          <p:attrName>ppt_x</p:attrName>
                                          <p:attrName>ppt_y</p:attrName>
                                        </p:attrNameLst>
                                      </p:cBhvr>
                                      <p:rCtr x="0" y="-10093"/>
                                    </p:animMotion>
                                  </p:childTnLst>
                                </p:cTn>
                              </p:par>
                            </p:childTnLst>
                          </p:cTn>
                        </p:par>
                        <p:par>
                          <p:cTn id="121" fill="hold">
                            <p:stCondLst>
                              <p:cond delay="5500"/>
                            </p:stCondLst>
                            <p:childTnLst>
                              <p:par>
                                <p:cTn id="122" presetID="53" presetClass="exit" presetSubtype="32" fill="hold" nodeType="afterEffect">
                                  <p:stCondLst>
                                    <p:cond delay="0"/>
                                  </p:stCondLst>
                                  <p:childTnLst>
                                    <p:anim calcmode="lin" valueType="num">
                                      <p:cBhvr>
                                        <p:cTn id="123" dur="500"/>
                                        <p:tgtEl>
                                          <p:spTgt spid="107"/>
                                        </p:tgtEl>
                                        <p:attrNameLst>
                                          <p:attrName>ppt_w</p:attrName>
                                        </p:attrNameLst>
                                      </p:cBhvr>
                                      <p:tavLst>
                                        <p:tav tm="0">
                                          <p:val>
                                            <p:strVal val="ppt_w"/>
                                          </p:val>
                                        </p:tav>
                                        <p:tav tm="100000">
                                          <p:val>
                                            <p:fltVal val="0"/>
                                          </p:val>
                                        </p:tav>
                                      </p:tavLst>
                                    </p:anim>
                                    <p:anim calcmode="lin" valueType="num">
                                      <p:cBhvr>
                                        <p:cTn id="124" dur="500"/>
                                        <p:tgtEl>
                                          <p:spTgt spid="107"/>
                                        </p:tgtEl>
                                        <p:attrNameLst>
                                          <p:attrName>ppt_h</p:attrName>
                                        </p:attrNameLst>
                                      </p:cBhvr>
                                      <p:tavLst>
                                        <p:tav tm="0">
                                          <p:val>
                                            <p:strVal val="ppt_h"/>
                                          </p:val>
                                        </p:tav>
                                        <p:tav tm="100000">
                                          <p:val>
                                            <p:fltVal val="0"/>
                                          </p:val>
                                        </p:tav>
                                      </p:tavLst>
                                    </p:anim>
                                    <p:animEffect transition="out" filter="fade">
                                      <p:cBhvr>
                                        <p:cTn id="125" dur="500"/>
                                        <p:tgtEl>
                                          <p:spTgt spid="107"/>
                                        </p:tgtEl>
                                      </p:cBhvr>
                                    </p:animEffect>
                                    <p:set>
                                      <p:cBhvr>
                                        <p:cTn id="126" dur="1" fill="hold">
                                          <p:stCondLst>
                                            <p:cond delay="499"/>
                                          </p:stCondLst>
                                        </p:cTn>
                                        <p:tgtEl>
                                          <p:spTgt spid="107"/>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nodeType="clickEffect">
                                  <p:stCondLst>
                                    <p:cond delay="0"/>
                                  </p:stCondLst>
                                  <p:childTnLst>
                                    <p:set>
                                      <p:cBhvr>
                                        <p:cTn id="130" dur="1" fill="hold">
                                          <p:stCondLst>
                                            <p:cond delay="0"/>
                                          </p:stCondLst>
                                        </p:cTn>
                                        <p:tgtEl>
                                          <p:spTgt spid="9"/>
                                        </p:tgtEl>
                                        <p:attrNameLst>
                                          <p:attrName>style.visibility</p:attrName>
                                        </p:attrNameLst>
                                      </p:cBhvr>
                                      <p:to>
                                        <p:strVal val="visible"/>
                                      </p:to>
                                    </p:set>
                                    <p:animEffect transition="in" filter="fade">
                                      <p:cBhvr>
                                        <p:cTn id="131" dur="1000"/>
                                        <p:tgtEl>
                                          <p:spTgt spid="9"/>
                                        </p:tgtEl>
                                      </p:cBhvr>
                                    </p:animEffect>
                                  </p:childTnLst>
                                </p:cTn>
                              </p:par>
                              <p:par>
                                <p:cTn id="132" presetID="10" presetClass="exit" presetSubtype="0" fill="hold" nodeType="withEffect">
                                  <p:stCondLst>
                                    <p:cond delay="0"/>
                                  </p:stCondLst>
                                  <p:childTnLst>
                                    <p:animEffect transition="out" filter="fade">
                                      <p:cBhvr>
                                        <p:cTn id="133" dur="500"/>
                                        <p:tgtEl>
                                          <p:spTgt spid="10"/>
                                        </p:tgtEl>
                                      </p:cBhvr>
                                    </p:animEffect>
                                    <p:set>
                                      <p:cBhvr>
                                        <p:cTn id="134" dur="1" fill="hold">
                                          <p:stCondLst>
                                            <p:cond delay="499"/>
                                          </p:stCondLst>
                                        </p:cTn>
                                        <p:tgtEl>
                                          <p:spTgt spid="10"/>
                                        </p:tgtEl>
                                        <p:attrNameLst>
                                          <p:attrName>style.visibility</p:attrName>
                                        </p:attrNameLst>
                                      </p:cBhvr>
                                      <p:to>
                                        <p:strVal val="hidden"/>
                                      </p:to>
                                    </p:set>
                                  </p:childTnLst>
                                </p:cTn>
                              </p:par>
                            </p:childTnLst>
                          </p:cTn>
                        </p:par>
                        <p:par>
                          <p:cTn id="135" fill="hold">
                            <p:stCondLst>
                              <p:cond delay="1000"/>
                            </p:stCondLst>
                            <p:childTnLst>
                              <p:par>
                                <p:cTn id="136" presetID="22" presetClass="entr" presetSubtype="8" fill="hold" nodeType="afterEffect">
                                  <p:stCondLst>
                                    <p:cond delay="0"/>
                                  </p:stCondLst>
                                  <p:childTnLst>
                                    <p:set>
                                      <p:cBhvr>
                                        <p:cTn id="137" dur="1" fill="hold">
                                          <p:stCondLst>
                                            <p:cond delay="0"/>
                                          </p:stCondLst>
                                        </p:cTn>
                                        <p:tgtEl>
                                          <p:spTgt spid="191"/>
                                        </p:tgtEl>
                                        <p:attrNameLst>
                                          <p:attrName>style.visibility</p:attrName>
                                        </p:attrNameLst>
                                      </p:cBhvr>
                                      <p:to>
                                        <p:strVal val="visible"/>
                                      </p:to>
                                    </p:set>
                                    <p:animEffect transition="in" filter="wipe(left)">
                                      <p:cBhvr>
                                        <p:cTn id="138" dur="1000"/>
                                        <p:tgtEl>
                                          <p:spTgt spid="191"/>
                                        </p:tgtEl>
                                      </p:cBhvr>
                                    </p:animEffect>
                                  </p:childTnLst>
                                </p:cTn>
                              </p:par>
                            </p:childTnLst>
                          </p:cTn>
                        </p:par>
                        <p:par>
                          <p:cTn id="139" fill="hold">
                            <p:stCondLst>
                              <p:cond delay="2000"/>
                            </p:stCondLst>
                            <p:childTnLst>
                              <p:par>
                                <p:cTn id="140" presetID="22" presetClass="entr" presetSubtype="4" fill="hold" nodeType="afterEffect">
                                  <p:stCondLst>
                                    <p:cond delay="0"/>
                                  </p:stCondLst>
                                  <p:childTnLst>
                                    <p:set>
                                      <p:cBhvr>
                                        <p:cTn id="141" dur="1" fill="hold">
                                          <p:stCondLst>
                                            <p:cond delay="0"/>
                                          </p:stCondLst>
                                        </p:cTn>
                                        <p:tgtEl>
                                          <p:spTgt spid="140"/>
                                        </p:tgtEl>
                                        <p:attrNameLst>
                                          <p:attrName>style.visibility</p:attrName>
                                        </p:attrNameLst>
                                      </p:cBhvr>
                                      <p:to>
                                        <p:strVal val="visible"/>
                                      </p:to>
                                    </p:set>
                                    <p:animEffect transition="in" filter="wipe(down)">
                                      <p:cBhvr>
                                        <p:cTn id="142" dur="1000"/>
                                        <p:tgtEl>
                                          <p:spTgt spid="140"/>
                                        </p:tgtEl>
                                      </p:cBhvr>
                                    </p:animEffect>
                                  </p:childTnLst>
                                </p:cTn>
                              </p:par>
                            </p:childTnLst>
                          </p:cTn>
                        </p:par>
                        <p:par>
                          <p:cTn id="143" fill="hold">
                            <p:stCondLst>
                              <p:cond delay="3000"/>
                            </p:stCondLst>
                            <p:childTnLst>
                              <p:par>
                                <p:cTn id="144" presetID="22" presetClass="entr" presetSubtype="2" fill="hold" nodeType="afterEffect">
                                  <p:stCondLst>
                                    <p:cond delay="0"/>
                                  </p:stCondLst>
                                  <p:childTnLst>
                                    <p:set>
                                      <p:cBhvr>
                                        <p:cTn id="145" dur="1" fill="hold">
                                          <p:stCondLst>
                                            <p:cond delay="0"/>
                                          </p:stCondLst>
                                        </p:cTn>
                                        <p:tgtEl>
                                          <p:spTgt spid="151"/>
                                        </p:tgtEl>
                                        <p:attrNameLst>
                                          <p:attrName>style.visibility</p:attrName>
                                        </p:attrNameLst>
                                      </p:cBhvr>
                                      <p:to>
                                        <p:strVal val="visible"/>
                                      </p:to>
                                    </p:set>
                                    <p:animEffect transition="in" filter="wipe(right)">
                                      <p:cBhvr>
                                        <p:cTn id="146" dur="1000"/>
                                        <p:tgtEl>
                                          <p:spTgt spid="151"/>
                                        </p:tgtEl>
                                      </p:cBhvr>
                                    </p:animEffect>
                                  </p:childTnLst>
                                </p:cTn>
                              </p:par>
                            </p:childTnLst>
                          </p:cTn>
                        </p:par>
                        <p:par>
                          <p:cTn id="147" fill="hold">
                            <p:stCondLst>
                              <p:cond delay="4000"/>
                            </p:stCondLst>
                            <p:childTnLst>
                              <p:par>
                                <p:cTn id="148" presetID="22" presetClass="entr" presetSubtype="1" fill="hold" nodeType="afterEffect">
                                  <p:stCondLst>
                                    <p:cond delay="0"/>
                                  </p:stCondLst>
                                  <p:childTnLst>
                                    <p:set>
                                      <p:cBhvr>
                                        <p:cTn id="149" dur="1" fill="hold">
                                          <p:stCondLst>
                                            <p:cond delay="0"/>
                                          </p:stCondLst>
                                        </p:cTn>
                                        <p:tgtEl>
                                          <p:spTgt spid="158"/>
                                        </p:tgtEl>
                                        <p:attrNameLst>
                                          <p:attrName>style.visibility</p:attrName>
                                        </p:attrNameLst>
                                      </p:cBhvr>
                                      <p:to>
                                        <p:strVal val="visible"/>
                                      </p:to>
                                    </p:set>
                                    <p:animEffect transition="in" filter="wipe(up)">
                                      <p:cBhvr>
                                        <p:cTn id="150" dur="1000"/>
                                        <p:tgtEl>
                                          <p:spTgt spid="158"/>
                                        </p:tgtEl>
                                      </p:cBhvr>
                                    </p:animEffect>
                                  </p:childTnLst>
                                </p:cTn>
                              </p:par>
                            </p:childTnLst>
                          </p:cTn>
                        </p:par>
                        <p:par>
                          <p:cTn id="151" fill="hold">
                            <p:stCondLst>
                              <p:cond delay="5000"/>
                            </p:stCondLst>
                            <p:childTnLst>
                              <p:par>
                                <p:cTn id="152" presetID="22" presetClass="entr" presetSubtype="1" fill="hold" nodeType="afterEffect">
                                  <p:stCondLst>
                                    <p:cond delay="0"/>
                                  </p:stCondLst>
                                  <p:childTnLst>
                                    <p:set>
                                      <p:cBhvr>
                                        <p:cTn id="153" dur="1" fill="hold">
                                          <p:stCondLst>
                                            <p:cond delay="0"/>
                                          </p:stCondLst>
                                        </p:cTn>
                                        <p:tgtEl>
                                          <p:spTgt spid="161"/>
                                        </p:tgtEl>
                                        <p:attrNameLst>
                                          <p:attrName>style.visibility</p:attrName>
                                        </p:attrNameLst>
                                      </p:cBhvr>
                                      <p:to>
                                        <p:strVal val="visible"/>
                                      </p:to>
                                    </p:set>
                                    <p:animEffect transition="in" filter="wipe(up)">
                                      <p:cBhvr>
                                        <p:cTn id="154" dur="1000"/>
                                        <p:tgtEl>
                                          <p:spTgt spid="161"/>
                                        </p:tgtEl>
                                      </p:cBhvr>
                                    </p:animEffect>
                                  </p:childTnLst>
                                </p:cTn>
                              </p:par>
                            </p:childTnLst>
                          </p:cTn>
                        </p:par>
                        <p:par>
                          <p:cTn id="155" fill="hold">
                            <p:stCondLst>
                              <p:cond delay="6000"/>
                            </p:stCondLst>
                            <p:childTnLst>
                              <p:par>
                                <p:cTn id="156" presetID="22" presetClass="entr" presetSubtype="4" fill="hold" nodeType="afterEffect">
                                  <p:stCondLst>
                                    <p:cond delay="0"/>
                                  </p:stCondLst>
                                  <p:childTnLst>
                                    <p:set>
                                      <p:cBhvr>
                                        <p:cTn id="157" dur="1" fill="hold">
                                          <p:stCondLst>
                                            <p:cond delay="0"/>
                                          </p:stCondLst>
                                        </p:cTn>
                                        <p:tgtEl>
                                          <p:spTgt spid="164"/>
                                        </p:tgtEl>
                                        <p:attrNameLst>
                                          <p:attrName>style.visibility</p:attrName>
                                        </p:attrNameLst>
                                      </p:cBhvr>
                                      <p:to>
                                        <p:strVal val="visible"/>
                                      </p:to>
                                    </p:set>
                                    <p:animEffect transition="in" filter="wipe(down)">
                                      <p:cBhvr>
                                        <p:cTn id="158" dur="1000"/>
                                        <p:tgtEl>
                                          <p:spTgt spid="164"/>
                                        </p:tgtEl>
                                      </p:cBhvr>
                                    </p:animEffect>
                                  </p:childTnLst>
                                </p:cTn>
                              </p:par>
                            </p:childTnLst>
                          </p:cTn>
                        </p:par>
                        <p:par>
                          <p:cTn id="159" fill="hold">
                            <p:stCondLst>
                              <p:cond delay="7000"/>
                            </p:stCondLst>
                            <p:childTnLst>
                              <p:par>
                                <p:cTn id="160" presetID="22" presetClass="entr" presetSubtype="8" fill="hold" nodeType="afterEffect">
                                  <p:stCondLst>
                                    <p:cond delay="0"/>
                                  </p:stCondLst>
                                  <p:childTnLst>
                                    <p:set>
                                      <p:cBhvr>
                                        <p:cTn id="161" dur="1" fill="hold">
                                          <p:stCondLst>
                                            <p:cond delay="0"/>
                                          </p:stCondLst>
                                        </p:cTn>
                                        <p:tgtEl>
                                          <p:spTgt spid="143"/>
                                        </p:tgtEl>
                                        <p:attrNameLst>
                                          <p:attrName>style.visibility</p:attrName>
                                        </p:attrNameLst>
                                      </p:cBhvr>
                                      <p:to>
                                        <p:strVal val="visible"/>
                                      </p:to>
                                    </p:set>
                                    <p:animEffect transition="in" filter="wipe(left)">
                                      <p:cBhvr>
                                        <p:cTn id="162" dur="1000"/>
                                        <p:tgtEl>
                                          <p:spTgt spid="143"/>
                                        </p:tgtEl>
                                      </p:cBhvr>
                                    </p:animEffect>
                                  </p:childTnLst>
                                </p:cTn>
                              </p:par>
                            </p:childTnLst>
                          </p:cTn>
                        </p:par>
                        <p:par>
                          <p:cTn id="163" fill="hold">
                            <p:stCondLst>
                              <p:cond delay="8000"/>
                            </p:stCondLst>
                            <p:childTnLst>
                              <p:par>
                                <p:cTn id="164" presetID="16" presetClass="entr" presetSubtype="37" fill="hold" nodeType="afterEffect">
                                  <p:stCondLst>
                                    <p:cond delay="0"/>
                                  </p:stCondLst>
                                  <p:childTnLst>
                                    <p:set>
                                      <p:cBhvr>
                                        <p:cTn id="165" dur="1" fill="hold">
                                          <p:stCondLst>
                                            <p:cond delay="0"/>
                                          </p:stCondLst>
                                        </p:cTn>
                                        <p:tgtEl>
                                          <p:spTgt spid="192"/>
                                        </p:tgtEl>
                                        <p:attrNameLst>
                                          <p:attrName>style.visibility</p:attrName>
                                        </p:attrNameLst>
                                      </p:cBhvr>
                                      <p:to>
                                        <p:strVal val="visible"/>
                                      </p:to>
                                    </p:set>
                                    <p:animEffect transition="in" filter="barn(outVertical)">
                                      <p:cBhvr>
                                        <p:cTn id="166" dur="500"/>
                                        <p:tgtEl>
                                          <p:spTgt spid="192"/>
                                        </p:tgtEl>
                                      </p:cBhvr>
                                    </p:animEffect>
                                  </p:childTnLst>
                                </p:cTn>
                              </p:par>
                            </p:childTnLst>
                          </p:cTn>
                        </p:par>
                        <p:par>
                          <p:cTn id="167" fill="hold">
                            <p:stCondLst>
                              <p:cond delay="8500"/>
                            </p:stCondLst>
                            <p:childTnLst>
                              <p:par>
                                <p:cTn id="168" presetID="22" presetClass="entr" presetSubtype="8" fill="hold" nodeType="afterEffect">
                                  <p:stCondLst>
                                    <p:cond delay="0"/>
                                  </p:stCondLst>
                                  <p:childTnLst>
                                    <p:set>
                                      <p:cBhvr>
                                        <p:cTn id="169" dur="1" fill="hold">
                                          <p:stCondLst>
                                            <p:cond delay="0"/>
                                          </p:stCondLst>
                                        </p:cTn>
                                        <p:tgtEl>
                                          <p:spTgt spid="7"/>
                                        </p:tgtEl>
                                        <p:attrNameLst>
                                          <p:attrName>style.visibility</p:attrName>
                                        </p:attrNameLst>
                                      </p:cBhvr>
                                      <p:to>
                                        <p:strVal val="visible"/>
                                      </p:to>
                                    </p:set>
                                    <p:animEffect transition="in" filter="wipe(left)">
                                      <p:cBhvr>
                                        <p:cTn id="170" dur="500"/>
                                        <p:tgtEl>
                                          <p:spTgt spid="7"/>
                                        </p:tgtEl>
                                      </p:cBhvr>
                                    </p:animEffect>
                                  </p:childTnLst>
                                </p:cTn>
                              </p:par>
                            </p:childTnLst>
                          </p:cTn>
                        </p:par>
                        <p:par>
                          <p:cTn id="171" fill="hold">
                            <p:stCondLst>
                              <p:cond delay="9000"/>
                            </p:stCondLst>
                            <p:childTnLst>
                              <p:par>
                                <p:cTn id="172" presetID="53" presetClass="entr" presetSubtype="0" fill="hold" grpId="0" nodeType="afterEffect">
                                  <p:stCondLst>
                                    <p:cond delay="0"/>
                                  </p:stCondLst>
                                  <p:childTnLst>
                                    <p:set>
                                      <p:cBhvr>
                                        <p:cTn id="173" dur="1" fill="hold">
                                          <p:stCondLst>
                                            <p:cond delay="0"/>
                                          </p:stCondLst>
                                        </p:cTn>
                                        <p:tgtEl>
                                          <p:spTgt spid="184"/>
                                        </p:tgtEl>
                                        <p:attrNameLst>
                                          <p:attrName>style.visibility</p:attrName>
                                        </p:attrNameLst>
                                      </p:cBhvr>
                                      <p:to>
                                        <p:strVal val="visible"/>
                                      </p:to>
                                    </p:set>
                                    <p:anim calcmode="lin" valueType="num">
                                      <p:cBhvr>
                                        <p:cTn id="174" dur="300" fill="hold"/>
                                        <p:tgtEl>
                                          <p:spTgt spid="184"/>
                                        </p:tgtEl>
                                        <p:attrNameLst>
                                          <p:attrName>ppt_w</p:attrName>
                                        </p:attrNameLst>
                                      </p:cBhvr>
                                      <p:tavLst>
                                        <p:tav tm="0">
                                          <p:val>
                                            <p:fltVal val="0"/>
                                          </p:val>
                                        </p:tav>
                                        <p:tav tm="100000">
                                          <p:val>
                                            <p:strVal val="#ppt_w"/>
                                          </p:val>
                                        </p:tav>
                                      </p:tavLst>
                                    </p:anim>
                                    <p:anim calcmode="lin" valueType="num">
                                      <p:cBhvr>
                                        <p:cTn id="175" dur="300" fill="hold"/>
                                        <p:tgtEl>
                                          <p:spTgt spid="184"/>
                                        </p:tgtEl>
                                        <p:attrNameLst>
                                          <p:attrName>ppt_h</p:attrName>
                                        </p:attrNameLst>
                                      </p:cBhvr>
                                      <p:tavLst>
                                        <p:tav tm="0">
                                          <p:val>
                                            <p:fltVal val="0"/>
                                          </p:val>
                                        </p:tav>
                                        <p:tav tm="100000">
                                          <p:val>
                                            <p:strVal val="#ppt_h"/>
                                          </p:val>
                                        </p:tav>
                                      </p:tavLst>
                                    </p:anim>
                                    <p:animEffect transition="in" filter="fade">
                                      <p:cBhvr>
                                        <p:cTn id="176" dur="300"/>
                                        <p:tgtEl>
                                          <p:spTgt spid="184"/>
                                        </p:tgtEl>
                                      </p:cBhvr>
                                    </p:animEffect>
                                  </p:childTnLst>
                                </p:cTn>
                              </p:par>
                            </p:childTnLst>
                          </p:cTn>
                        </p:par>
                        <p:par>
                          <p:cTn id="177" fill="hold">
                            <p:stCondLst>
                              <p:cond delay="9300"/>
                            </p:stCondLst>
                            <p:childTnLst>
                              <p:par>
                                <p:cTn id="178" presetID="53" presetClass="entr" presetSubtype="0" fill="hold" grpId="0" nodeType="afterEffect">
                                  <p:stCondLst>
                                    <p:cond delay="0"/>
                                  </p:stCondLst>
                                  <p:childTnLst>
                                    <p:set>
                                      <p:cBhvr>
                                        <p:cTn id="179" dur="1" fill="hold">
                                          <p:stCondLst>
                                            <p:cond delay="0"/>
                                          </p:stCondLst>
                                        </p:cTn>
                                        <p:tgtEl>
                                          <p:spTgt spid="186"/>
                                        </p:tgtEl>
                                        <p:attrNameLst>
                                          <p:attrName>style.visibility</p:attrName>
                                        </p:attrNameLst>
                                      </p:cBhvr>
                                      <p:to>
                                        <p:strVal val="visible"/>
                                      </p:to>
                                    </p:set>
                                    <p:anim calcmode="lin" valueType="num">
                                      <p:cBhvr>
                                        <p:cTn id="180" dur="300" fill="hold"/>
                                        <p:tgtEl>
                                          <p:spTgt spid="186"/>
                                        </p:tgtEl>
                                        <p:attrNameLst>
                                          <p:attrName>ppt_w</p:attrName>
                                        </p:attrNameLst>
                                      </p:cBhvr>
                                      <p:tavLst>
                                        <p:tav tm="0">
                                          <p:val>
                                            <p:fltVal val="0"/>
                                          </p:val>
                                        </p:tav>
                                        <p:tav tm="100000">
                                          <p:val>
                                            <p:strVal val="#ppt_w"/>
                                          </p:val>
                                        </p:tav>
                                      </p:tavLst>
                                    </p:anim>
                                    <p:anim calcmode="lin" valueType="num">
                                      <p:cBhvr>
                                        <p:cTn id="181" dur="300" fill="hold"/>
                                        <p:tgtEl>
                                          <p:spTgt spid="186"/>
                                        </p:tgtEl>
                                        <p:attrNameLst>
                                          <p:attrName>ppt_h</p:attrName>
                                        </p:attrNameLst>
                                      </p:cBhvr>
                                      <p:tavLst>
                                        <p:tav tm="0">
                                          <p:val>
                                            <p:fltVal val="0"/>
                                          </p:val>
                                        </p:tav>
                                        <p:tav tm="100000">
                                          <p:val>
                                            <p:strVal val="#ppt_h"/>
                                          </p:val>
                                        </p:tav>
                                      </p:tavLst>
                                    </p:anim>
                                    <p:animEffect transition="in" filter="fade">
                                      <p:cBhvr>
                                        <p:cTn id="182" dur="300"/>
                                        <p:tgtEl>
                                          <p:spTgt spid="186"/>
                                        </p:tgtEl>
                                      </p:cBhvr>
                                    </p:animEffect>
                                  </p:childTnLst>
                                </p:cTn>
                              </p:par>
                            </p:childTnLst>
                          </p:cTn>
                        </p:par>
                        <p:par>
                          <p:cTn id="183" fill="hold">
                            <p:stCondLst>
                              <p:cond delay="9600"/>
                            </p:stCondLst>
                            <p:childTnLst>
                              <p:par>
                                <p:cTn id="184" presetID="53" presetClass="entr" presetSubtype="0" fill="hold" grpId="0" nodeType="afterEffect">
                                  <p:stCondLst>
                                    <p:cond delay="0"/>
                                  </p:stCondLst>
                                  <p:childTnLst>
                                    <p:set>
                                      <p:cBhvr>
                                        <p:cTn id="185" dur="1" fill="hold">
                                          <p:stCondLst>
                                            <p:cond delay="0"/>
                                          </p:stCondLst>
                                        </p:cTn>
                                        <p:tgtEl>
                                          <p:spTgt spid="187"/>
                                        </p:tgtEl>
                                        <p:attrNameLst>
                                          <p:attrName>style.visibility</p:attrName>
                                        </p:attrNameLst>
                                      </p:cBhvr>
                                      <p:to>
                                        <p:strVal val="visible"/>
                                      </p:to>
                                    </p:set>
                                    <p:anim calcmode="lin" valueType="num">
                                      <p:cBhvr>
                                        <p:cTn id="186" dur="300" fill="hold"/>
                                        <p:tgtEl>
                                          <p:spTgt spid="187"/>
                                        </p:tgtEl>
                                        <p:attrNameLst>
                                          <p:attrName>ppt_w</p:attrName>
                                        </p:attrNameLst>
                                      </p:cBhvr>
                                      <p:tavLst>
                                        <p:tav tm="0">
                                          <p:val>
                                            <p:fltVal val="0"/>
                                          </p:val>
                                        </p:tav>
                                        <p:tav tm="100000">
                                          <p:val>
                                            <p:strVal val="#ppt_w"/>
                                          </p:val>
                                        </p:tav>
                                      </p:tavLst>
                                    </p:anim>
                                    <p:anim calcmode="lin" valueType="num">
                                      <p:cBhvr>
                                        <p:cTn id="187" dur="300" fill="hold"/>
                                        <p:tgtEl>
                                          <p:spTgt spid="187"/>
                                        </p:tgtEl>
                                        <p:attrNameLst>
                                          <p:attrName>ppt_h</p:attrName>
                                        </p:attrNameLst>
                                      </p:cBhvr>
                                      <p:tavLst>
                                        <p:tav tm="0">
                                          <p:val>
                                            <p:fltVal val="0"/>
                                          </p:val>
                                        </p:tav>
                                        <p:tav tm="100000">
                                          <p:val>
                                            <p:strVal val="#ppt_h"/>
                                          </p:val>
                                        </p:tav>
                                      </p:tavLst>
                                    </p:anim>
                                    <p:animEffect transition="in" filter="fade">
                                      <p:cBhvr>
                                        <p:cTn id="188" dur="300"/>
                                        <p:tgtEl>
                                          <p:spTgt spid="187"/>
                                        </p:tgtEl>
                                      </p:cBhvr>
                                    </p:animEffect>
                                  </p:childTnLst>
                                </p:cTn>
                              </p:par>
                            </p:childTnLst>
                          </p:cTn>
                        </p:par>
                        <p:par>
                          <p:cTn id="189" fill="hold">
                            <p:stCondLst>
                              <p:cond delay="9900"/>
                            </p:stCondLst>
                            <p:childTnLst>
                              <p:par>
                                <p:cTn id="190" presetID="53" presetClass="entr" presetSubtype="0" fill="hold" grpId="0" nodeType="afterEffect">
                                  <p:stCondLst>
                                    <p:cond delay="0"/>
                                  </p:stCondLst>
                                  <p:childTnLst>
                                    <p:set>
                                      <p:cBhvr>
                                        <p:cTn id="191" dur="1" fill="hold">
                                          <p:stCondLst>
                                            <p:cond delay="0"/>
                                          </p:stCondLst>
                                        </p:cTn>
                                        <p:tgtEl>
                                          <p:spTgt spid="185"/>
                                        </p:tgtEl>
                                        <p:attrNameLst>
                                          <p:attrName>style.visibility</p:attrName>
                                        </p:attrNameLst>
                                      </p:cBhvr>
                                      <p:to>
                                        <p:strVal val="visible"/>
                                      </p:to>
                                    </p:set>
                                    <p:anim calcmode="lin" valueType="num">
                                      <p:cBhvr>
                                        <p:cTn id="192" dur="300" fill="hold"/>
                                        <p:tgtEl>
                                          <p:spTgt spid="185"/>
                                        </p:tgtEl>
                                        <p:attrNameLst>
                                          <p:attrName>ppt_w</p:attrName>
                                        </p:attrNameLst>
                                      </p:cBhvr>
                                      <p:tavLst>
                                        <p:tav tm="0">
                                          <p:val>
                                            <p:fltVal val="0"/>
                                          </p:val>
                                        </p:tav>
                                        <p:tav tm="100000">
                                          <p:val>
                                            <p:strVal val="#ppt_w"/>
                                          </p:val>
                                        </p:tav>
                                      </p:tavLst>
                                    </p:anim>
                                    <p:anim calcmode="lin" valueType="num">
                                      <p:cBhvr>
                                        <p:cTn id="193" dur="300" fill="hold"/>
                                        <p:tgtEl>
                                          <p:spTgt spid="185"/>
                                        </p:tgtEl>
                                        <p:attrNameLst>
                                          <p:attrName>ppt_h</p:attrName>
                                        </p:attrNameLst>
                                      </p:cBhvr>
                                      <p:tavLst>
                                        <p:tav tm="0">
                                          <p:val>
                                            <p:fltVal val="0"/>
                                          </p:val>
                                        </p:tav>
                                        <p:tav tm="100000">
                                          <p:val>
                                            <p:strVal val="#ppt_h"/>
                                          </p:val>
                                        </p:tav>
                                      </p:tavLst>
                                    </p:anim>
                                    <p:animEffect transition="in" filter="fade">
                                      <p:cBhvr>
                                        <p:cTn id="194" dur="300"/>
                                        <p:tgtEl>
                                          <p:spTgt spid="185"/>
                                        </p:tgtEl>
                                      </p:cBhvr>
                                    </p:animEffect>
                                  </p:childTnLst>
                                </p:cTn>
                              </p:par>
                            </p:childTnLst>
                          </p:cTn>
                        </p:par>
                        <p:par>
                          <p:cTn id="195" fill="hold">
                            <p:stCondLst>
                              <p:cond delay="10200"/>
                            </p:stCondLst>
                            <p:childTnLst>
                              <p:par>
                                <p:cTn id="196" presetID="53" presetClass="entr" presetSubtype="0" fill="hold" nodeType="afterEffect">
                                  <p:stCondLst>
                                    <p:cond delay="0"/>
                                  </p:stCondLst>
                                  <p:childTnLst>
                                    <p:set>
                                      <p:cBhvr>
                                        <p:cTn id="197" dur="1" fill="hold">
                                          <p:stCondLst>
                                            <p:cond delay="0"/>
                                          </p:stCondLst>
                                        </p:cTn>
                                        <p:tgtEl>
                                          <p:spTgt spid="188"/>
                                        </p:tgtEl>
                                        <p:attrNameLst>
                                          <p:attrName>style.visibility</p:attrName>
                                        </p:attrNameLst>
                                      </p:cBhvr>
                                      <p:to>
                                        <p:strVal val="visible"/>
                                      </p:to>
                                    </p:set>
                                    <p:anim calcmode="lin" valueType="num">
                                      <p:cBhvr>
                                        <p:cTn id="198" dur="300" fill="hold"/>
                                        <p:tgtEl>
                                          <p:spTgt spid="188"/>
                                        </p:tgtEl>
                                        <p:attrNameLst>
                                          <p:attrName>ppt_w</p:attrName>
                                        </p:attrNameLst>
                                      </p:cBhvr>
                                      <p:tavLst>
                                        <p:tav tm="0">
                                          <p:val>
                                            <p:fltVal val="0"/>
                                          </p:val>
                                        </p:tav>
                                        <p:tav tm="100000">
                                          <p:val>
                                            <p:strVal val="#ppt_w"/>
                                          </p:val>
                                        </p:tav>
                                      </p:tavLst>
                                    </p:anim>
                                    <p:anim calcmode="lin" valueType="num">
                                      <p:cBhvr>
                                        <p:cTn id="199" dur="300" fill="hold"/>
                                        <p:tgtEl>
                                          <p:spTgt spid="188"/>
                                        </p:tgtEl>
                                        <p:attrNameLst>
                                          <p:attrName>ppt_h</p:attrName>
                                        </p:attrNameLst>
                                      </p:cBhvr>
                                      <p:tavLst>
                                        <p:tav tm="0">
                                          <p:val>
                                            <p:fltVal val="0"/>
                                          </p:val>
                                        </p:tav>
                                        <p:tav tm="100000">
                                          <p:val>
                                            <p:strVal val="#ppt_h"/>
                                          </p:val>
                                        </p:tav>
                                      </p:tavLst>
                                    </p:anim>
                                    <p:animEffect transition="in" filter="fade">
                                      <p:cBhvr>
                                        <p:cTn id="200" dur="300"/>
                                        <p:tgtEl>
                                          <p:spTgt spid="188"/>
                                        </p:tgtEl>
                                      </p:cBhvr>
                                    </p:animEffect>
                                  </p:childTnLst>
                                </p:cTn>
                              </p:par>
                            </p:childTnLst>
                          </p:cTn>
                        </p:par>
                        <p:par>
                          <p:cTn id="201" fill="hold">
                            <p:stCondLst>
                              <p:cond delay="10500"/>
                            </p:stCondLst>
                            <p:childTnLst>
                              <p:par>
                                <p:cTn id="202" presetID="53" presetClass="entr" presetSubtype="0" fill="hold" nodeType="afterEffect">
                                  <p:stCondLst>
                                    <p:cond delay="0"/>
                                  </p:stCondLst>
                                  <p:childTnLst>
                                    <p:set>
                                      <p:cBhvr>
                                        <p:cTn id="203" dur="1" fill="hold">
                                          <p:stCondLst>
                                            <p:cond delay="0"/>
                                          </p:stCondLst>
                                        </p:cTn>
                                        <p:tgtEl>
                                          <p:spTgt spid="215"/>
                                        </p:tgtEl>
                                        <p:attrNameLst>
                                          <p:attrName>style.visibility</p:attrName>
                                        </p:attrNameLst>
                                      </p:cBhvr>
                                      <p:to>
                                        <p:strVal val="visible"/>
                                      </p:to>
                                    </p:set>
                                    <p:anim calcmode="lin" valueType="num">
                                      <p:cBhvr>
                                        <p:cTn id="204" dur="300" fill="hold"/>
                                        <p:tgtEl>
                                          <p:spTgt spid="215"/>
                                        </p:tgtEl>
                                        <p:attrNameLst>
                                          <p:attrName>ppt_w</p:attrName>
                                        </p:attrNameLst>
                                      </p:cBhvr>
                                      <p:tavLst>
                                        <p:tav tm="0">
                                          <p:val>
                                            <p:fltVal val="0"/>
                                          </p:val>
                                        </p:tav>
                                        <p:tav tm="100000">
                                          <p:val>
                                            <p:strVal val="#ppt_w"/>
                                          </p:val>
                                        </p:tav>
                                      </p:tavLst>
                                    </p:anim>
                                    <p:anim calcmode="lin" valueType="num">
                                      <p:cBhvr>
                                        <p:cTn id="205" dur="300" fill="hold"/>
                                        <p:tgtEl>
                                          <p:spTgt spid="215"/>
                                        </p:tgtEl>
                                        <p:attrNameLst>
                                          <p:attrName>ppt_h</p:attrName>
                                        </p:attrNameLst>
                                      </p:cBhvr>
                                      <p:tavLst>
                                        <p:tav tm="0">
                                          <p:val>
                                            <p:fltVal val="0"/>
                                          </p:val>
                                        </p:tav>
                                        <p:tav tm="100000">
                                          <p:val>
                                            <p:strVal val="#ppt_h"/>
                                          </p:val>
                                        </p:tav>
                                      </p:tavLst>
                                    </p:anim>
                                    <p:animEffect transition="in" filter="fade">
                                      <p:cBhvr>
                                        <p:cTn id="206" dur="300"/>
                                        <p:tgtEl>
                                          <p:spTgt spid="215"/>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nodeType="clickEffect">
                                  <p:stCondLst>
                                    <p:cond delay="0"/>
                                  </p:stCondLst>
                                  <p:childTnLst>
                                    <p:set>
                                      <p:cBhvr>
                                        <p:cTn id="210" dur="1" fill="hold">
                                          <p:stCondLst>
                                            <p:cond delay="0"/>
                                          </p:stCondLst>
                                        </p:cTn>
                                        <p:tgtEl>
                                          <p:spTgt spid="6"/>
                                        </p:tgtEl>
                                        <p:attrNameLst>
                                          <p:attrName>style.visibility</p:attrName>
                                        </p:attrNameLst>
                                      </p:cBhvr>
                                      <p:to>
                                        <p:strVal val="visible"/>
                                      </p:to>
                                    </p:set>
                                    <p:animEffect transition="in" filter="fade">
                                      <p:cBhvr>
                                        <p:cTn id="211" dur="1000"/>
                                        <p:tgtEl>
                                          <p:spTgt spid="6"/>
                                        </p:tgtEl>
                                      </p:cBhvr>
                                    </p:animEffect>
                                  </p:childTnLst>
                                </p:cTn>
                              </p:par>
                              <p:par>
                                <p:cTn id="212" presetID="10" presetClass="exit" presetSubtype="0" fill="hold" nodeType="withEffect">
                                  <p:stCondLst>
                                    <p:cond delay="0"/>
                                  </p:stCondLst>
                                  <p:childTnLst>
                                    <p:animEffect transition="out" filter="fade">
                                      <p:cBhvr>
                                        <p:cTn id="213" dur="500"/>
                                        <p:tgtEl>
                                          <p:spTgt spid="9"/>
                                        </p:tgtEl>
                                      </p:cBhvr>
                                    </p:animEffect>
                                    <p:set>
                                      <p:cBhvr>
                                        <p:cTn id="214" dur="1" fill="hold">
                                          <p:stCondLst>
                                            <p:cond delay="499"/>
                                          </p:stCondLst>
                                        </p:cTn>
                                        <p:tgtEl>
                                          <p:spTgt spid="9"/>
                                        </p:tgtEl>
                                        <p:attrNameLst>
                                          <p:attrName>style.visibility</p:attrName>
                                        </p:attrNameLst>
                                      </p:cBhvr>
                                      <p:to>
                                        <p:strVal val="hidden"/>
                                      </p:to>
                                    </p:set>
                                  </p:childTnLst>
                                </p:cTn>
                              </p:par>
                            </p:childTnLst>
                          </p:cTn>
                        </p:par>
                        <p:par>
                          <p:cTn id="215" fill="hold">
                            <p:stCondLst>
                              <p:cond delay="1000"/>
                            </p:stCondLst>
                            <p:childTnLst>
                              <p:par>
                                <p:cTn id="216" presetID="53" presetClass="entr" presetSubtype="0" fill="hold" grpId="0" nodeType="afterEffect">
                                  <p:stCondLst>
                                    <p:cond delay="0"/>
                                  </p:stCondLst>
                                  <p:childTnLst>
                                    <p:set>
                                      <p:cBhvr>
                                        <p:cTn id="217" dur="1" fill="hold">
                                          <p:stCondLst>
                                            <p:cond delay="0"/>
                                          </p:stCondLst>
                                        </p:cTn>
                                        <p:tgtEl>
                                          <p:spTgt spid="190"/>
                                        </p:tgtEl>
                                        <p:attrNameLst>
                                          <p:attrName>style.visibility</p:attrName>
                                        </p:attrNameLst>
                                      </p:cBhvr>
                                      <p:to>
                                        <p:strVal val="visible"/>
                                      </p:to>
                                    </p:set>
                                    <p:anim calcmode="lin" valueType="num">
                                      <p:cBhvr>
                                        <p:cTn id="218" dur="500" fill="hold"/>
                                        <p:tgtEl>
                                          <p:spTgt spid="190"/>
                                        </p:tgtEl>
                                        <p:attrNameLst>
                                          <p:attrName>ppt_w</p:attrName>
                                        </p:attrNameLst>
                                      </p:cBhvr>
                                      <p:tavLst>
                                        <p:tav tm="0">
                                          <p:val>
                                            <p:fltVal val="0"/>
                                          </p:val>
                                        </p:tav>
                                        <p:tav tm="100000">
                                          <p:val>
                                            <p:strVal val="#ppt_w"/>
                                          </p:val>
                                        </p:tav>
                                      </p:tavLst>
                                    </p:anim>
                                    <p:anim calcmode="lin" valueType="num">
                                      <p:cBhvr>
                                        <p:cTn id="219" dur="500" fill="hold"/>
                                        <p:tgtEl>
                                          <p:spTgt spid="190"/>
                                        </p:tgtEl>
                                        <p:attrNameLst>
                                          <p:attrName>ppt_h</p:attrName>
                                        </p:attrNameLst>
                                      </p:cBhvr>
                                      <p:tavLst>
                                        <p:tav tm="0">
                                          <p:val>
                                            <p:fltVal val="0"/>
                                          </p:val>
                                        </p:tav>
                                        <p:tav tm="100000">
                                          <p:val>
                                            <p:strVal val="#ppt_h"/>
                                          </p:val>
                                        </p:tav>
                                      </p:tavLst>
                                    </p:anim>
                                    <p:animEffect transition="in" filter="fade">
                                      <p:cBhvr>
                                        <p:cTn id="220" dur="500"/>
                                        <p:tgtEl>
                                          <p:spTgt spid="190"/>
                                        </p:tgtEl>
                                      </p:cBhvr>
                                    </p:animEffect>
                                  </p:childTnLst>
                                </p:cTn>
                              </p:par>
                              <p:par>
                                <p:cTn id="221" presetID="10" presetClass="exit" presetSubtype="0" fill="hold" nodeType="withEffect">
                                  <p:stCondLst>
                                    <p:cond delay="0"/>
                                  </p:stCondLst>
                                  <p:childTnLst>
                                    <p:animEffect transition="out" filter="fade">
                                      <p:cBhvr>
                                        <p:cTn id="222" dur="500"/>
                                        <p:tgtEl>
                                          <p:spTgt spid="215"/>
                                        </p:tgtEl>
                                      </p:cBhvr>
                                    </p:animEffect>
                                    <p:set>
                                      <p:cBhvr>
                                        <p:cTn id="223" dur="1" fill="hold">
                                          <p:stCondLst>
                                            <p:cond delay="499"/>
                                          </p:stCondLst>
                                        </p:cTn>
                                        <p:tgtEl>
                                          <p:spTgt spid="215"/>
                                        </p:tgtEl>
                                        <p:attrNameLst>
                                          <p:attrName>style.visibility</p:attrName>
                                        </p:attrNameLst>
                                      </p:cBhvr>
                                      <p:to>
                                        <p:strVal val="hidden"/>
                                      </p:to>
                                    </p:se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226"/>
                                        </p:tgtEl>
                                        <p:attrNameLst>
                                          <p:attrName>style.visibility</p:attrName>
                                        </p:attrNameLst>
                                      </p:cBhvr>
                                      <p:to>
                                        <p:strVal val="visible"/>
                                      </p:to>
                                    </p:set>
                                    <p:animEffect transition="in" filter="fade">
                                      <p:cBhvr>
                                        <p:cTn id="228" dur="1000"/>
                                        <p:tgtEl>
                                          <p:spTgt spid="226"/>
                                        </p:tgtEl>
                                      </p:cBhvr>
                                    </p:animEffect>
                                  </p:childTnLst>
                                </p:cTn>
                              </p:par>
                              <p:par>
                                <p:cTn id="229" presetID="10" presetClass="exit" presetSubtype="0" fill="hold" nodeType="withEffect">
                                  <p:stCondLst>
                                    <p:cond delay="0"/>
                                  </p:stCondLst>
                                  <p:childTnLst>
                                    <p:animEffect transition="out" filter="fade">
                                      <p:cBhvr>
                                        <p:cTn id="230" dur="500"/>
                                        <p:tgtEl>
                                          <p:spTgt spid="6"/>
                                        </p:tgtEl>
                                      </p:cBhvr>
                                    </p:animEffect>
                                    <p:set>
                                      <p:cBhvr>
                                        <p:cTn id="231" dur="1" fill="hold">
                                          <p:stCondLst>
                                            <p:cond delay="499"/>
                                          </p:stCondLst>
                                        </p:cTn>
                                        <p:tgtEl>
                                          <p:spTgt spid="6"/>
                                        </p:tgtEl>
                                        <p:attrNameLst>
                                          <p:attrName>style.visibility</p:attrName>
                                        </p:attrNameLst>
                                      </p:cBhvr>
                                      <p:to>
                                        <p:strVal val="hidden"/>
                                      </p:to>
                                    </p:set>
                                  </p:childTnLst>
                                </p:cTn>
                              </p:par>
                              <p:par>
                                <p:cTn id="232" presetID="53" presetClass="entr" presetSubtype="0" fill="hold" nodeType="withEffect">
                                  <p:stCondLst>
                                    <p:cond delay="100"/>
                                  </p:stCondLst>
                                  <p:childTnLst>
                                    <p:set>
                                      <p:cBhvr>
                                        <p:cTn id="233" dur="1" fill="hold">
                                          <p:stCondLst>
                                            <p:cond delay="0"/>
                                          </p:stCondLst>
                                        </p:cTn>
                                        <p:tgtEl>
                                          <p:spTgt spid="8"/>
                                        </p:tgtEl>
                                        <p:attrNameLst>
                                          <p:attrName>style.visibility</p:attrName>
                                        </p:attrNameLst>
                                      </p:cBhvr>
                                      <p:to>
                                        <p:strVal val="visible"/>
                                      </p:to>
                                    </p:set>
                                    <p:anim calcmode="lin" valueType="num">
                                      <p:cBhvr>
                                        <p:cTn id="234" dur="1000" fill="hold"/>
                                        <p:tgtEl>
                                          <p:spTgt spid="8"/>
                                        </p:tgtEl>
                                        <p:attrNameLst>
                                          <p:attrName>ppt_w</p:attrName>
                                        </p:attrNameLst>
                                      </p:cBhvr>
                                      <p:tavLst>
                                        <p:tav tm="0">
                                          <p:val>
                                            <p:fltVal val="0"/>
                                          </p:val>
                                        </p:tav>
                                        <p:tav tm="100000">
                                          <p:val>
                                            <p:strVal val="#ppt_w"/>
                                          </p:val>
                                        </p:tav>
                                      </p:tavLst>
                                    </p:anim>
                                    <p:anim calcmode="lin" valueType="num">
                                      <p:cBhvr>
                                        <p:cTn id="235" dur="1000" fill="hold"/>
                                        <p:tgtEl>
                                          <p:spTgt spid="8"/>
                                        </p:tgtEl>
                                        <p:attrNameLst>
                                          <p:attrName>ppt_h</p:attrName>
                                        </p:attrNameLst>
                                      </p:cBhvr>
                                      <p:tavLst>
                                        <p:tav tm="0">
                                          <p:val>
                                            <p:fltVal val="0"/>
                                          </p:val>
                                        </p:tav>
                                        <p:tav tm="100000">
                                          <p:val>
                                            <p:strVal val="#ppt_h"/>
                                          </p:val>
                                        </p:tav>
                                      </p:tavLst>
                                    </p:anim>
                                    <p:animEffect transition="in" filter="fade">
                                      <p:cBhvr>
                                        <p:cTn id="23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 grpId="0" animBg="1"/>
      <p:bldP spid="185" grpId="0" animBg="1"/>
      <p:bldP spid="186" grpId="0" animBg="1"/>
      <p:bldP spid="187" grpId="0" animBg="1"/>
      <p:bldP spid="226" grpId="0" animBg="1"/>
      <p:bldP spid="19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456964" y="1477669"/>
            <a:ext cx="8432594" cy="4196989"/>
          </a:xfrm>
          <a:prstGeom prst="roundRect">
            <a:avLst>
              <a:gd name="adj" fmla="val 4657"/>
            </a:avLst>
          </a:prstGeom>
          <a:gradFill>
            <a:gsLst>
              <a:gs pos="0">
                <a:schemeClr val="bg1">
                  <a:lumMod val="85000"/>
                </a:schemeClr>
              </a:gs>
              <a:gs pos="100000">
                <a:schemeClr val="bg1">
                  <a:lumMod val="95000"/>
                  <a:shade val="100000"/>
                  <a:satMod val="115000"/>
                </a:schemeClr>
              </a:gs>
            </a:gsLst>
            <a:lin ang="16200000" scaled="1"/>
          </a:gradFill>
          <a:ln w="28575">
            <a:solidFill>
              <a:schemeClr val="bg1"/>
            </a:solidFill>
            <a:round/>
            <a:headEnd/>
            <a:tailEnd/>
          </a:ln>
          <a:effectLst>
            <a:outerShdw blurRad="63500" sx="101000" sy="101000" algn="ctr" rotWithShape="0">
              <a:prstClr val="black">
                <a:alpha val="40000"/>
              </a:prstClr>
            </a:outerShdw>
          </a:effectLst>
        </p:spPr>
        <p:txBody>
          <a:bodyPr lIns="274320" tIns="182880" rIns="365760" bIns="182880" anchor="ctr"/>
          <a:lstStyle/>
          <a:p>
            <a:pPr marL="914400" fontAlgn="auto">
              <a:spcBef>
                <a:spcPts val="0"/>
              </a:spcBef>
              <a:spcAft>
                <a:spcPts val="1200"/>
              </a:spcAft>
              <a:buClr>
                <a:srgbClr val="4D4D4D"/>
              </a:buClr>
              <a:defRPr/>
            </a:pPr>
            <a:endParaRPr lang="en-US" dirty="0">
              <a:solidFill>
                <a:srgbClr val="333333"/>
              </a:solidFill>
              <a:latin typeface="+mn-lt"/>
              <a:ea typeface="ＭＳ Ｐゴシック" charset="0"/>
              <a:cs typeface="ＭＳ Ｐゴシック" charset="0"/>
            </a:endParaRPr>
          </a:p>
        </p:txBody>
      </p:sp>
      <p:sp>
        <p:nvSpPr>
          <p:cNvPr id="2" name="Title 1"/>
          <p:cNvSpPr>
            <a:spLocks noGrp="1"/>
          </p:cNvSpPr>
          <p:nvPr>
            <p:ph type="title"/>
          </p:nvPr>
        </p:nvSpPr>
        <p:spPr/>
        <p:txBody>
          <a:bodyPr/>
          <a:lstStyle/>
          <a:p>
            <a:r>
              <a:rPr lang="en-US" dirty="0" smtClean="0"/>
              <a:t>Campus branch Solution - </a:t>
            </a:r>
            <a:r>
              <a:rPr lang="en-US" dirty="0" smtClean="0">
                <a:solidFill>
                  <a:srgbClr val="0070C0"/>
                </a:solidFill>
              </a:rPr>
              <a:t>Evolution</a:t>
            </a:r>
            <a:endParaRPr lang="en-US" dirty="0">
              <a:solidFill>
                <a:srgbClr val="0070C0"/>
              </a:solidFill>
            </a:endParaRPr>
          </a:p>
        </p:txBody>
      </p:sp>
      <p:sp>
        <p:nvSpPr>
          <p:cNvPr id="37" name="Flowchart: Process 36"/>
          <p:cNvSpPr/>
          <p:nvPr/>
        </p:nvSpPr>
        <p:spPr>
          <a:xfrm>
            <a:off x="3134787" y="1515035"/>
            <a:ext cx="2761130" cy="4105835"/>
          </a:xfrm>
          <a:prstGeom prst="flowChartProcess">
            <a:avLst/>
          </a:prstGeom>
          <a:gradFill flip="none" rotWithShape="1">
            <a:gsLst>
              <a:gs pos="94167">
                <a:srgbClr val="BED2DF">
                  <a:alpha val="0"/>
                </a:srgbClr>
              </a:gs>
              <a:gs pos="8000">
                <a:schemeClr val="bg1"/>
              </a:gs>
              <a:gs pos="40000">
                <a:schemeClr val="accent1">
                  <a:alpha val="25000"/>
                </a:schemeClr>
              </a:gs>
              <a:gs pos="55000">
                <a:schemeClr val="bg1">
                  <a:alpha val="23000"/>
                </a:schemeClr>
              </a:gs>
            </a:gsLst>
            <a:path path="circl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tIns="91440" rIns="45720" bIns="0"/>
          <a:lstStyle/>
          <a:p>
            <a:pPr algn="ctr"/>
            <a:r>
              <a:rPr lang="en-US" sz="1600" b="1" dirty="0">
                <a:solidFill>
                  <a:srgbClr val="0067AC"/>
                </a:solidFill>
                <a:cs typeface="Arial" charset="0"/>
              </a:rPr>
              <a:t>  </a:t>
            </a:r>
          </a:p>
        </p:txBody>
      </p:sp>
      <p:grpSp>
        <p:nvGrpSpPr>
          <p:cNvPr id="3" name="Group 118"/>
          <p:cNvGrpSpPr/>
          <p:nvPr/>
        </p:nvGrpSpPr>
        <p:grpSpPr>
          <a:xfrm>
            <a:off x="4847952" y="3633454"/>
            <a:ext cx="3995928" cy="1783080"/>
            <a:chOff x="4847952" y="3633454"/>
            <a:chExt cx="3995928" cy="1783080"/>
          </a:xfrm>
        </p:grpSpPr>
        <p:sp>
          <p:nvSpPr>
            <p:cNvPr id="90" name="Right Arrow 89"/>
            <p:cNvSpPr/>
            <p:nvPr/>
          </p:nvSpPr>
          <p:spPr>
            <a:xfrm rot="199515">
              <a:off x="4847952" y="3633454"/>
              <a:ext cx="3995928" cy="1783080"/>
            </a:xfrm>
            <a:prstGeom prst="rightArrow">
              <a:avLst/>
            </a:prstGeom>
            <a:gradFill flip="none" rotWithShape="1">
              <a:gsLst>
                <a:gs pos="9000">
                  <a:schemeClr val="accent1">
                    <a:lumMod val="50000"/>
                  </a:schemeClr>
                </a:gs>
                <a:gs pos="56000">
                  <a:srgbClr val="0070C0"/>
                </a:gs>
                <a:gs pos="100000">
                  <a:schemeClr val="accent1">
                    <a:lumMod val="60000"/>
                    <a:lumOff val="40000"/>
                  </a:schemeClr>
                </a:gs>
              </a:gsLst>
              <a:lin ang="8100000" scaled="1"/>
              <a:tileRect/>
            </a:gradFill>
            <a:ln>
              <a:noFill/>
            </a:ln>
            <a:effectLst/>
            <a:scene3d>
              <a:camera prst="isometricOffAxis1Top">
                <a:rot lat="18313245" lon="20392295" rev="1136426"/>
              </a:camera>
              <a:lightRig rig="soft" dir="t">
                <a:rot lat="0" lon="0" rev="16200000"/>
              </a:lightRig>
            </a:scene3d>
            <a:sp3d extrusionH="44450" prstMaterial="matte">
              <a:bevelT w="6350" h="0" prst="angle"/>
              <a:extrusionClr>
                <a:srgbClr val="0070C0"/>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5545720" y="4805718"/>
              <a:ext cx="1686680" cy="307777"/>
            </a:xfrm>
            <a:prstGeom prst="rect">
              <a:avLst/>
            </a:prstGeom>
            <a:noFill/>
          </p:spPr>
          <p:txBody>
            <a:bodyPr wrap="none" rtlCol="0">
              <a:spAutoFit/>
            </a:bodyPr>
            <a:lstStyle/>
            <a:p>
              <a:r>
                <a:rPr lang="en-US" sz="1400" dirty="0" smtClean="0"/>
                <a:t>Integrated Solution</a:t>
              </a:r>
              <a:endParaRPr lang="en-US" sz="1400" dirty="0"/>
            </a:p>
          </p:txBody>
        </p:sp>
        <p:grpSp>
          <p:nvGrpSpPr>
            <p:cNvPr id="4" name="Group 113"/>
            <p:cNvGrpSpPr/>
            <p:nvPr/>
          </p:nvGrpSpPr>
          <p:grpSpPr>
            <a:xfrm>
              <a:off x="5066693" y="4266576"/>
              <a:ext cx="3242932" cy="535360"/>
              <a:chOff x="5066693" y="4266576"/>
              <a:chExt cx="3242932" cy="535360"/>
            </a:xfrm>
          </p:grpSpPr>
          <p:pic>
            <p:nvPicPr>
              <p:cNvPr id="99" name="Picture 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6486" y="4266576"/>
                <a:ext cx="803040" cy="535360"/>
              </a:xfrm>
              <a:prstGeom prst="rect">
                <a:avLst/>
              </a:prstGeom>
              <a:effectLst>
                <a:outerShdw blurRad="50800" dist="38100" dir="2700000" algn="tl" rotWithShape="0">
                  <a:prstClr val="black">
                    <a:alpha val="40000"/>
                  </a:prstClr>
                </a:outerShdw>
              </a:effectLst>
            </p:spPr>
          </p:pic>
          <p:grpSp>
            <p:nvGrpSpPr>
              <p:cNvPr id="5" name="Group 112"/>
              <p:cNvGrpSpPr/>
              <p:nvPr/>
            </p:nvGrpSpPr>
            <p:grpSpPr>
              <a:xfrm>
                <a:off x="5828030" y="4416361"/>
                <a:ext cx="636380" cy="299059"/>
                <a:chOff x="5764422" y="4384557"/>
                <a:chExt cx="636380" cy="299059"/>
              </a:xfrm>
            </p:grpSpPr>
            <p:pic>
              <p:nvPicPr>
                <p:cNvPr id="61" name="Picture 32" descr="ex4200_48t_left_low.png"/>
                <p:cNvPicPr preferRelativeResize="0">
                  <a:picLocks noChangeAspect="1"/>
                </p:cNvPicPr>
                <p:nvPr/>
              </p:nvPicPr>
              <p:blipFill>
                <a:blip r:embed="rId4" cstate="print">
                  <a:lum contrast="10000"/>
                </a:blip>
                <a:srcRect/>
                <a:stretch>
                  <a:fillRect/>
                </a:stretch>
              </p:blipFill>
              <p:spPr bwMode="auto">
                <a:xfrm>
                  <a:off x="5765429" y="4506396"/>
                  <a:ext cx="635373" cy="177220"/>
                </a:xfrm>
                <a:prstGeom prst="rect">
                  <a:avLst/>
                </a:prstGeom>
                <a:noFill/>
                <a:ln w="28575">
                  <a:noFill/>
                  <a:miter lim="800000"/>
                  <a:headEnd/>
                  <a:tailEnd/>
                </a:ln>
                <a:effectLst>
                  <a:outerShdw blurRad="63500" dist="25400" dir="2700000" algn="ctr" rotWithShape="0">
                    <a:schemeClr val="accent6">
                      <a:lumMod val="50000"/>
                    </a:schemeClr>
                  </a:outerShdw>
                </a:effectLst>
              </p:spPr>
            </p:pic>
            <p:pic>
              <p:nvPicPr>
                <p:cNvPr id="62" name="Picture 35" descr="ex4200_48t_left_low.png"/>
                <p:cNvPicPr preferRelativeResize="0">
                  <a:picLocks noChangeAspect="1"/>
                </p:cNvPicPr>
                <p:nvPr/>
              </p:nvPicPr>
              <p:blipFill>
                <a:blip r:embed="rId5" cstate="print">
                  <a:lum contrast="10000"/>
                </a:blip>
                <a:srcRect/>
                <a:stretch>
                  <a:fillRect/>
                </a:stretch>
              </p:blipFill>
              <p:spPr bwMode="auto">
                <a:xfrm>
                  <a:off x="5765429" y="4444973"/>
                  <a:ext cx="635373" cy="178227"/>
                </a:xfrm>
                <a:prstGeom prst="rect">
                  <a:avLst/>
                </a:prstGeom>
                <a:noFill/>
                <a:ln w="28575">
                  <a:noFill/>
                  <a:miter lim="800000"/>
                  <a:headEnd/>
                  <a:tailEnd/>
                </a:ln>
                <a:effectLst>
                  <a:outerShdw blurRad="63500" dist="25400" dir="2700000" algn="ctr" rotWithShape="0">
                    <a:schemeClr val="accent6">
                      <a:lumMod val="50000"/>
                    </a:schemeClr>
                  </a:outerShdw>
                </a:effectLst>
              </p:spPr>
            </p:pic>
            <p:pic>
              <p:nvPicPr>
                <p:cNvPr id="84" name="Picture 36" descr="ex4200_48t_left_low.png"/>
                <p:cNvPicPr preferRelativeResize="0">
                  <a:picLocks noChangeAspect="1"/>
                </p:cNvPicPr>
                <p:nvPr/>
              </p:nvPicPr>
              <p:blipFill>
                <a:blip r:embed="rId4" cstate="print">
                  <a:lum contrast="10000"/>
                </a:blip>
                <a:srcRect/>
                <a:stretch>
                  <a:fillRect/>
                </a:stretch>
              </p:blipFill>
              <p:spPr bwMode="auto">
                <a:xfrm>
                  <a:off x="5764422" y="4384557"/>
                  <a:ext cx="634366" cy="177220"/>
                </a:xfrm>
                <a:prstGeom prst="rect">
                  <a:avLst/>
                </a:prstGeom>
                <a:noFill/>
                <a:ln w="28575">
                  <a:noFill/>
                  <a:miter lim="800000"/>
                  <a:headEnd/>
                  <a:tailEnd/>
                </a:ln>
                <a:effectLst>
                  <a:outerShdw blurRad="63500" dist="25400" dir="2700000" algn="ctr" rotWithShape="0">
                    <a:schemeClr val="accent6">
                      <a:lumMod val="50000"/>
                    </a:schemeClr>
                  </a:outerShdw>
                </a:effectLst>
              </p:spPr>
            </p:pic>
          </p:grpSp>
          <p:pic>
            <p:nvPicPr>
              <p:cNvPr id="55" name="Picture 3" descr="\\mimas.juniper.net\Marketingbkup\Photos\Products\SRX\Pre-launch_SRX3400_current\SRX3400\Low-Res_PNGs\SRX3400_HeroL.png"/>
              <p:cNvPicPr preferRelativeResize="0">
                <a:picLocks noChangeAspect="1" noChangeArrowheads="1"/>
              </p:cNvPicPr>
              <p:nvPr/>
            </p:nvPicPr>
            <p:blipFill>
              <a:blip r:embed="rId6" cstate="print">
                <a:lum contrast="10000"/>
              </a:blip>
              <a:srcRect/>
              <a:stretch>
                <a:fillRect/>
              </a:stretch>
            </p:blipFill>
            <p:spPr bwMode="auto">
              <a:xfrm>
                <a:off x="5066693" y="4379769"/>
                <a:ext cx="648339" cy="359180"/>
              </a:xfrm>
              <a:prstGeom prst="rect">
                <a:avLst/>
              </a:prstGeom>
              <a:noFill/>
              <a:ln w="28575">
                <a:noFill/>
                <a:miter lim="800000"/>
                <a:headEnd/>
                <a:tailEnd/>
              </a:ln>
              <a:effectLst>
                <a:outerShdw blurRad="63500" dist="25400" dir="2700000" algn="ctr" rotWithShape="0">
                  <a:schemeClr val="accent6">
                    <a:lumMod val="50000"/>
                  </a:schemeClr>
                </a:outerShdw>
              </a:effectLst>
            </p:spPr>
          </p:pic>
          <p:pic>
            <p:nvPicPr>
              <p:cNvPr id="91" name="Picture 60" descr="mx240_left_low.png"/>
              <p:cNvPicPr preferRelativeResize="0">
                <a:picLocks noChangeAspect="1"/>
              </p:cNvPicPr>
              <p:nvPr/>
            </p:nvPicPr>
            <p:blipFill>
              <a:blip r:embed="rId7" cstate="print">
                <a:lum contrast="10000"/>
              </a:blip>
              <a:srcRect/>
              <a:stretch>
                <a:fillRect/>
              </a:stretch>
            </p:blipFill>
            <p:spPr bwMode="auto">
              <a:xfrm>
                <a:off x="7295389" y="4428588"/>
                <a:ext cx="476388" cy="274841"/>
              </a:xfrm>
              <a:prstGeom prst="rect">
                <a:avLst/>
              </a:prstGeom>
              <a:noFill/>
              <a:ln w="28575">
                <a:noFill/>
                <a:miter lim="800000"/>
                <a:headEnd/>
                <a:tailEnd/>
              </a:ln>
              <a:effectLst>
                <a:outerShdw blurRad="63500" dist="25400" dir="2700000" algn="ctr" rotWithShape="0">
                  <a:schemeClr val="accent6">
                    <a:lumMod val="50000"/>
                  </a:schemeClr>
                </a:outerShdw>
              </a:effectLst>
            </p:spPr>
          </p:pic>
          <p:pic>
            <p:nvPicPr>
              <p:cNvPr id="95" name="Picture 94" descr="AP.gif"/>
              <p:cNvPicPr>
                <a:picLocks noChangeAspect="1"/>
              </p:cNvPicPr>
              <p:nvPr/>
            </p:nvPicPr>
            <p:blipFill>
              <a:blip r:embed="rId8" cstate="print"/>
              <a:stretch>
                <a:fillRect/>
              </a:stretch>
            </p:blipFill>
            <p:spPr>
              <a:xfrm>
                <a:off x="7888711" y="4359020"/>
                <a:ext cx="236822" cy="242032"/>
              </a:xfrm>
              <a:prstGeom prst="rect">
                <a:avLst/>
              </a:prstGeom>
              <a:effectLst>
                <a:outerShdw blurRad="50800" dist="38100" dir="2700000" algn="tl" rotWithShape="0">
                  <a:prstClr val="black">
                    <a:alpha val="40000"/>
                  </a:prstClr>
                </a:outerShdw>
              </a:effectLst>
            </p:spPr>
          </p:pic>
          <p:pic>
            <p:nvPicPr>
              <p:cNvPr id="101" name="Picture 100" descr="newap.gif"/>
              <p:cNvPicPr>
                <a:picLocks noChangeAspect="1"/>
              </p:cNvPicPr>
              <p:nvPr/>
            </p:nvPicPr>
            <p:blipFill>
              <a:blip r:embed="rId9" cstate="print"/>
              <a:stretch>
                <a:fillRect/>
              </a:stretch>
            </p:blipFill>
            <p:spPr>
              <a:xfrm rot="5592447">
                <a:off x="8112410" y="4598739"/>
                <a:ext cx="204519" cy="189911"/>
              </a:xfrm>
              <a:prstGeom prst="rect">
                <a:avLst/>
              </a:prstGeom>
              <a:effectLst>
                <a:outerShdw blurRad="50800" dist="38100" dir="2700000" algn="tl" rotWithShape="0">
                  <a:prstClr val="black">
                    <a:alpha val="40000"/>
                  </a:prstClr>
                </a:outerShdw>
              </a:effectLst>
            </p:spPr>
          </p:pic>
        </p:grpSp>
      </p:grpSp>
      <p:grpSp>
        <p:nvGrpSpPr>
          <p:cNvPr id="6" name="Group 117"/>
          <p:cNvGrpSpPr/>
          <p:nvPr/>
        </p:nvGrpSpPr>
        <p:grpSpPr>
          <a:xfrm>
            <a:off x="4799569" y="2674033"/>
            <a:ext cx="3997124" cy="1785601"/>
            <a:chOff x="4799569" y="2674033"/>
            <a:chExt cx="3997124" cy="1785601"/>
          </a:xfrm>
        </p:grpSpPr>
        <p:sp>
          <p:nvSpPr>
            <p:cNvPr id="92" name="Right Arrow 91"/>
            <p:cNvSpPr>
              <a:spLocks noChangeAspect="1"/>
            </p:cNvSpPr>
            <p:nvPr/>
          </p:nvSpPr>
          <p:spPr>
            <a:xfrm rot="199515">
              <a:off x="4799569" y="2674033"/>
              <a:ext cx="3997124" cy="1785601"/>
            </a:xfrm>
            <a:prstGeom prst="rightArrow">
              <a:avLst/>
            </a:prstGeom>
            <a:gradFill>
              <a:gsLst>
                <a:gs pos="9000">
                  <a:srgbClr val="F2B800"/>
                </a:gs>
                <a:gs pos="56000">
                  <a:srgbClr val="FFFF00"/>
                </a:gs>
                <a:gs pos="100000">
                  <a:srgbClr val="FFFF00"/>
                </a:gs>
              </a:gsLst>
              <a:lin ang="5400000" scaled="1"/>
            </a:gradFill>
            <a:ln>
              <a:noFill/>
            </a:ln>
            <a:effectLst/>
            <a:scene3d>
              <a:camera prst="isometricOffAxis1Top">
                <a:rot lat="18313245" lon="20392295" rev="1136426"/>
              </a:camera>
              <a:lightRig rig="soft" dir="t">
                <a:rot lat="0" lon="0" rev="16200000"/>
              </a:lightRig>
            </a:scene3d>
            <a:sp3d extrusionH="44450" prstMaterial="matte">
              <a:bevelT w="6350" h="0" prst="angle"/>
              <a:extrusionClr>
                <a:srgbClr val="FFFF00"/>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6" name="TextBox 95"/>
            <p:cNvSpPr txBox="1"/>
            <p:nvPr/>
          </p:nvSpPr>
          <p:spPr>
            <a:xfrm>
              <a:off x="5530538" y="3832190"/>
              <a:ext cx="763351" cy="307777"/>
            </a:xfrm>
            <a:prstGeom prst="rect">
              <a:avLst/>
            </a:prstGeom>
            <a:noFill/>
          </p:spPr>
          <p:txBody>
            <a:bodyPr wrap="none" rtlCol="0">
              <a:spAutoFit/>
            </a:bodyPr>
            <a:lstStyle/>
            <a:p>
              <a:r>
                <a:rPr lang="en-US" sz="1400" dirty="0" smtClean="0"/>
                <a:t>Access</a:t>
              </a:r>
              <a:endParaRPr lang="en-US" sz="1400" dirty="0"/>
            </a:p>
          </p:txBody>
        </p:sp>
        <p:sp>
          <p:nvSpPr>
            <p:cNvPr id="97" name="TextBox 96"/>
            <p:cNvSpPr txBox="1"/>
            <p:nvPr/>
          </p:nvSpPr>
          <p:spPr>
            <a:xfrm>
              <a:off x="6750332" y="3832190"/>
              <a:ext cx="830677" cy="307777"/>
            </a:xfrm>
            <a:prstGeom prst="rect">
              <a:avLst/>
            </a:prstGeom>
            <a:noFill/>
          </p:spPr>
          <p:txBody>
            <a:bodyPr wrap="none" rtlCol="0">
              <a:spAutoFit/>
            </a:bodyPr>
            <a:lstStyle/>
            <a:p>
              <a:r>
                <a:rPr lang="en-US" sz="1400" dirty="0" smtClean="0"/>
                <a:t>Manage</a:t>
              </a:r>
              <a:endParaRPr lang="en-US" sz="1400" dirty="0"/>
            </a:p>
          </p:txBody>
        </p:sp>
        <p:grpSp>
          <p:nvGrpSpPr>
            <p:cNvPr id="7" name="Group 114"/>
            <p:cNvGrpSpPr/>
            <p:nvPr/>
          </p:nvGrpSpPr>
          <p:grpSpPr>
            <a:xfrm>
              <a:off x="5455776" y="3328935"/>
              <a:ext cx="2035393" cy="516631"/>
              <a:chOff x="5455776" y="3328935"/>
              <a:chExt cx="2035393" cy="516631"/>
            </a:xfrm>
          </p:grpSpPr>
          <p:pic>
            <p:nvPicPr>
              <p:cNvPr id="93" name="Picture 12" descr="junos_pulse_rgb_1800x1200"/>
              <p:cNvPicPr>
                <a:picLocks noChangeAspect="1" noChangeArrowheads="1"/>
              </p:cNvPicPr>
              <p:nvPr/>
            </p:nvPicPr>
            <p:blipFill>
              <a:blip r:embed="rId10" cstate="print"/>
              <a:srcRect/>
              <a:stretch>
                <a:fillRect/>
              </a:stretch>
            </p:blipFill>
            <p:spPr bwMode="auto">
              <a:xfrm>
                <a:off x="5455776" y="3328935"/>
                <a:ext cx="744430" cy="49562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4" name="Picture 13" descr="junos_space_rgb_1800x1200.png"/>
              <p:cNvPicPr>
                <a:picLocks noChangeAspect="1"/>
              </p:cNvPicPr>
              <p:nvPr/>
            </p:nvPicPr>
            <p:blipFill>
              <a:blip r:embed="rId11" cstate="print"/>
              <a:srcRect/>
              <a:stretch>
                <a:fillRect/>
              </a:stretch>
            </p:blipFill>
            <p:spPr bwMode="auto">
              <a:xfrm>
                <a:off x="6743077" y="3346838"/>
                <a:ext cx="748092" cy="498728"/>
              </a:xfrm>
              <a:prstGeom prst="rect">
                <a:avLst/>
              </a:prstGeom>
              <a:noFill/>
              <a:ln w="9525">
                <a:noFill/>
                <a:miter lim="800000"/>
                <a:headEnd/>
                <a:tailEnd/>
              </a:ln>
              <a:effectLst>
                <a:outerShdw blurRad="50800" dist="38100" dir="2700000" algn="tl" rotWithShape="0">
                  <a:prstClr val="black">
                    <a:alpha val="40000"/>
                  </a:prstClr>
                </a:outerShdw>
              </a:effectLst>
            </p:spPr>
          </p:pic>
        </p:grpSp>
      </p:grpSp>
      <p:grpSp>
        <p:nvGrpSpPr>
          <p:cNvPr id="8" name="Group 116"/>
          <p:cNvGrpSpPr/>
          <p:nvPr/>
        </p:nvGrpSpPr>
        <p:grpSpPr>
          <a:xfrm>
            <a:off x="4799602" y="1707588"/>
            <a:ext cx="3994418" cy="1791537"/>
            <a:chOff x="4799602" y="1707588"/>
            <a:chExt cx="3994418" cy="1791537"/>
          </a:xfrm>
        </p:grpSpPr>
        <p:sp>
          <p:nvSpPr>
            <p:cNvPr id="85" name="Right Arrow 84"/>
            <p:cNvSpPr>
              <a:spLocks noChangeAspect="1"/>
            </p:cNvSpPr>
            <p:nvPr/>
          </p:nvSpPr>
          <p:spPr>
            <a:xfrm rot="199515">
              <a:off x="4799602" y="1707588"/>
              <a:ext cx="3994418" cy="1791537"/>
            </a:xfrm>
            <a:prstGeom prst="rightArrow">
              <a:avLst/>
            </a:prstGeom>
            <a:gradFill>
              <a:gsLst>
                <a:gs pos="9000">
                  <a:schemeClr val="tx2">
                    <a:lumMod val="75000"/>
                  </a:schemeClr>
                </a:gs>
                <a:gs pos="56000">
                  <a:schemeClr val="accent3">
                    <a:lumMod val="75000"/>
                  </a:schemeClr>
                </a:gs>
                <a:gs pos="100000">
                  <a:srgbClr val="FF0000"/>
                </a:gs>
              </a:gsLst>
              <a:lin ang="5400000" scaled="1"/>
            </a:gradFill>
            <a:ln>
              <a:noFill/>
            </a:ln>
            <a:effectLst/>
            <a:scene3d>
              <a:camera prst="isometricOffAxis1Top">
                <a:rot lat="18313245" lon="20392295" rev="1136426"/>
              </a:camera>
              <a:lightRig rig="soft" dir="t">
                <a:rot lat="0" lon="0" rev="16200000"/>
              </a:lightRig>
            </a:scene3d>
            <a:sp3d extrusionH="44450" prstMaterial="matte">
              <a:bevelT w="6350" h="0" prst="angle"/>
              <a:extrusionClr>
                <a:srgbClr val="C00000"/>
              </a:extrusionClr>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TextBox 97"/>
            <p:cNvSpPr txBox="1"/>
            <p:nvPr/>
          </p:nvSpPr>
          <p:spPr>
            <a:xfrm>
              <a:off x="5346665" y="2899966"/>
              <a:ext cx="1548822" cy="307777"/>
            </a:xfrm>
            <a:prstGeom prst="rect">
              <a:avLst/>
            </a:prstGeom>
            <a:noFill/>
          </p:spPr>
          <p:txBody>
            <a:bodyPr wrap="none" rtlCol="0">
              <a:spAutoFit/>
            </a:bodyPr>
            <a:lstStyle/>
            <a:p>
              <a:r>
                <a:rPr lang="en-US" sz="1400" dirty="0" smtClean="0"/>
                <a:t>Overlay Solution</a:t>
              </a:r>
              <a:endParaRPr lang="en-US" sz="1400" dirty="0"/>
            </a:p>
          </p:txBody>
        </p:sp>
        <p:grpSp>
          <p:nvGrpSpPr>
            <p:cNvPr id="9" name="Group 115"/>
            <p:cNvGrpSpPr/>
            <p:nvPr/>
          </p:nvGrpSpPr>
          <p:grpSpPr>
            <a:xfrm>
              <a:off x="5382499" y="2418041"/>
              <a:ext cx="1980210" cy="411106"/>
              <a:chOff x="5382499" y="2418041"/>
              <a:chExt cx="1980210" cy="411106"/>
            </a:xfrm>
          </p:grpSpPr>
          <p:pic>
            <p:nvPicPr>
              <p:cNvPr id="86" name="Picture 85" descr="AP.gif"/>
              <p:cNvPicPr>
                <a:picLocks noChangeAspect="1"/>
              </p:cNvPicPr>
              <p:nvPr/>
            </p:nvPicPr>
            <p:blipFill>
              <a:blip r:embed="rId8" cstate="print"/>
              <a:stretch>
                <a:fillRect/>
              </a:stretch>
            </p:blipFill>
            <p:spPr>
              <a:xfrm>
                <a:off x="7125887" y="2587115"/>
                <a:ext cx="236822" cy="242032"/>
              </a:xfrm>
              <a:prstGeom prst="rect">
                <a:avLst/>
              </a:prstGeom>
              <a:effectLst>
                <a:outerShdw blurRad="50800" dist="38100" dir="2700000" algn="tl" rotWithShape="0">
                  <a:prstClr val="black">
                    <a:alpha val="40000"/>
                  </a:prstClr>
                </a:outerShdw>
              </a:effectLst>
            </p:spPr>
          </p:pic>
          <p:pic>
            <p:nvPicPr>
              <p:cNvPr id="87" name="Picture 86" descr="632.gif"/>
              <p:cNvPicPr>
                <a:picLocks noChangeAspect="1"/>
              </p:cNvPicPr>
              <p:nvPr/>
            </p:nvPicPr>
            <p:blipFill>
              <a:blip r:embed="rId12" cstate="print"/>
              <a:stretch>
                <a:fillRect/>
              </a:stretch>
            </p:blipFill>
            <p:spPr>
              <a:xfrm>
                <a:off x="6820837" y="2418370"/>
                <a:ext cx="255129" cy="288806"/>
              </a:xfrm>
              <a:prstGeom prst="rect">
                <a:avLst/>
              </a:prstGeom>
              <a:effectLst>
                <a:outerShdw blurRad="50800" dist="38100" dir="2700000" algn="tl" rotWithShape="0">
                  <a:prstClr val="black">
                    <a:alpha val="40000"/>
                  </a:prstClr>
                </a:outerShdw>
              </a:effectLst>
            </p:spPr>
          </p:pic>
          <p:pic>
            <p:nvPicPr>
              <p:cNvPr id="89" name="Picture 88" descr="800.gif"/>
              <p:cNvPicPr>
                <a:picLocks noChangeAspect="1"/>
              </p:cNvPicPr>
              <p:nvPr/>
            </p:nvPicPr>
            <p:blipFill>
              <a:blip r:embed="rId13" cstate="print"/>
              <a:stretch>
                <a:fillRect/>
              </a:stretch>
            </p:blipFill>
            <p:spPr>
              <a:xfrm>
                <a:off x="5739186" y="2418041"/>
                <a:ext cx="811758" cy="168845"/>
              </a:xfrm>
              <a:prstGeom prst="rect">
                <a:avLst/>
              </a:prstGeom>
              <a:effectLst>
                <a:outerShdw blurRad="50800" dist="38100" dir="2700000" algn="tl" rotWithShape="0">
                  <a:prstClr val="black">
                    <a:alpha val="40000"/>
                  </a:prstClr>
                </a:outerShdw>
              </a:effectLst>
            </p:spPr>
          </p:pic>
          <p:pic>
            <p:nvPicPr>
              <p:cNvPr id="88" name="Picture 87" descr="800.gif"/>
              <p:cNvPicPr>
                <a:picLocks noChangeAspect="1"/>
              </p:cNvPicPr>
              <p:nvPr/>
            </p:nvPicPr>
            <p:blipFill>
              <a:blip r:embed="rId13" cstate="print"/>
              <a:stretch>
                <a:fillRect/>
              </a:stretch>
            </p:blipFill>
            <p:spPr>
              <a:xfrm>
                <a:off x="5382499" y="2625565"/>
                <a:ext cx="811758" cy="168845"/>
              </a:xfrm>
              <a:prstGeom prst="rect">
                <a:avLst/>
              </a:prstGeom>
              <a:effectLst>
                <a:outerShdw blurRad="50800" dist="38100" dir="2700000" algn="tl" rotWithShape="0">
                  <a:prstClr val="black">
                    <a:alpha val="40000"/>
                  </a:prstClr>
                </a:outerShdw>
              </a:effectLst>
            </p:spPr>
          </p:pic>
        </p:grpSp>
      </p:grpSp>
      <p:grpSp>
        <p:nvGrpSpPr>
          <p:cNvPr id="10" name="Group 55"/>
          <p:cNvGrpSpPr/>
          <p:nvPr/>
        </p:nvGrpSpPr>
        <p:grpSpPr>
          <a:xfrm>
            <a:off x="3735409" y="2264431"/>
            <a:ext cx="1403297" cy="2616017"/>
            <a:chOff x="1986206" y="3098108"/>
            <a:chExt cx="898686" cy="1383666"/>
          </a:xfrm>
        </p:grpSpPr>
        <p:sp>
          <p:nvSpPr>
            <p:cNvPr id="43" name="Oval 42"/>
            <p:cNvSpPr/>
            <p:nvPr/>
          </p:nvSpPr>
          <p:spPr>
            <a:xfrm>
              <a:off x="1986206" y="3116375"/>
              <a:ext cx="805470" cy="1365399"/>
            </a:xfrm>
            <a:prstGeom prst="ellipse">
              <a:avLst/>
            </a:prstGeom>
            <a:gradFill>
              <a:gsLst>
                <a:gs pos="0">
                  <a:srgbClr val="FFFFFF">
                    <a:alpha val="55000"/>
                  </a:srgbClr>
                </a:gs>
                <a:gs pos="7001">
                  <a:srgbClr val="E6E6E6">
                    <a:alpha val="76000"/>
                  </a:srgbClr>
                </a:gs>
                <a:gs pos="32001">
                  <a:srgbClr val="7D8496">
                    <a:alpha val="73000"/>
                  </a:srgbClr>
                </a:gs>
                <a:gs pos="47000">
                  <a:srgbClr val="E6E6E6">
                    <a:alpha val="68000"/>
                  </a:srgbClr>
                </a:gs>
                <a:gs pos="85001">
                  <a:srgbClr val="7D8496">
                    <a:alpha val="71000"/>
                  </a:srgbClr>
                </a:gs>
                <a:gs pos="100000">
                  <a:srgbClr val="E6E6E6">
                    <a:alpha val="81000"/>
                  </a:srgbClr>
                </a:gs>
              </a:gsLst>
              <a:lin ang="16200000" scaled="0"/>
            </a:gradFill>
            <a:ln>
              <a:solidFill>
                <a:schemeClr val="bg1">
                  <a:lumMod val="50000"/>
                </a:schemeClr>
              </a:solidFill>
            </a:ln>
            <a:effectLst>
              <a:outerShdw blurRad="40000" dist="23000" dir="5400000" rotWithShape="0">
                <a:srgbClr val="000000">
                  <a:alpha val="35000"/>
                </a:srgbClr>
              </a:outerShdw>
            </a:effectLst>
            <a:scene3d>
              <a:camera prst="orthographicFront">
                <a:rot lat="0" lon="2700000" rev="300000"/>
              </a:camera>
              <a:lightRig rig="soft" dir="t"/>
            </a:scene3d>
            <a:sp3d extrusionH="234950">
              <a:bevelT w="88900" h="63500" prst="slope"/>
              <a:extrusionClr>
                <a:schemeClr val="tx1">
                  <a:lumMod val="50000"/>
                  <a:lumOff val="50000"/>
                </a:schemeClr>
              </a:extrusionClr>
              <a:contourClr>
                <a:schemeClr val="accent1"/>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43"/>
            <p:cNvSpPr/>
            <p:nvPr/>
          </p:nvSpPr>
          <p:spPr>
            <a:xfrm>
              <a:off x="2324335" y="3098108"/>
              <a:ext cx="560557" cy="1383665"/>
            </a:xfrm>
            <a:custGeom>
              <a:avLst/>
              <a:gdLst>
                <a:gd name="connsiteX0" fmla="*/ 0 w 574334"/>
                <a:gd name="connsiteY0" fmla="*/ 7557 h 1571862"/>
                <a:gd name="connsiteX1" fmla="*/ 241825 w 574334"/>
                <a:gd name="connsiteY1" fmla="*/ 0 h 1571862"/>
                <a:gd name="connsiteX2" fmla="*/ 574334 w 574334"/>
                <a:gd name="connsiteY2" fmla="*/ 725475 h 1571862"/>
                <a:gd name="connsiteX3" fmla="*/ 385408 w 574334"/>
                <a:gd name="connsiteY3" fmla="*/ 1556748 h 1571862"/>
                <a:gd name="connsiteX4" fmla="*/ 173812 w 574334"/>
                <a:gd name="connsiteY4" fmla="*/ 1571862 h 1571862"/>
                <a:gd name="connsiteX5" fmla="*/ 370294 w 574334"/>
                <a:gd name="connsiteY5" fmla="*/ 778374 h 1571862"/>
                <a:gd name="connsiteX6" fmla="*/ 0 w 574334"/>
                <a:gd name="connsiteY6" fmla="*/ 7557 h 1571862"/>
                <a:gd name="connsiteX0" fmla="*/ 0 w 574334"/>
                <a:gd name="connsiteY0" fmla="*/ 7557 h 1571862"/>
                <a:gd name="connsiteX1" fmla="*/ 241825 w 574334"/>
                <a:gd name="connsiteY1" fmla="*/ 0 h 1571862"/>
                <a:gd name="connsiteX2" fmla="*/ 574334 w 574334"/>
                <a:gd name="connsiteY2" fmla="*/ 725475 h 1571862"/>
                <a:gd name="connsiteX3" fmla="*/ 385408 w 574334"/>
                <a:gd name="connsiteY3" fmla="*/ 1556748 h 1571862"/>
                <a:gd name="connsiteX4" fmla="*/ 173812 w 574334"/>
                <a:gd name="connsiteY4" fmla="*/ 1571862 h 1571862"/>
                <a:gd name="connsiteX5" fmla="*/ 370294 w 574334"/>
                <a:gd name="connsiteY5" fmla="*/ 778374 h 1571862"/>
                <a:gd name="connsiteX6" fmla="*/ 0 w 574334"/>
                <a:gd name="connsiteY6" fmla="*/ 7557 h 1571862"/>
                <a:gd name="connsiteX0" fmla="*/ 0 w 574400"/>
                <a:gd name="connsiteY0" fmla="*/ 7557 h 1571862"/>
                <a:gd name="connsiteX1" fmla="*/ 241825 w 574400"/>
                <a:gd name="connsiteY1" fmla="*/ 0 h 1571862"/>
                <a:gd name="connsiteX2" fmla="*/ 574334 w 574400"/>
                <a:gd name="connsiteY2" fmla="*/ 725475 h 1571862"/>
                <a:gd name="connsiteX3" fmla="*/ 385408 w 574400"/>
                <a:gd name="connsiteY3" fmla="*/ 1556748 h 1571862"/>
                <a:gd name="connsiteX4" fmla="*/ 173812 w 574400"/>
                <a:gd name="connsiteY4" fmla="*/ 1571862 h 1571862"/>
                <a:gd name="connsiteX5" fmla="*/ 370294 w 574400"/>
                <a:gd name="connsiteY5" fmla="*/ 778374 h 1571862"/>
                <a:gd name="connsiteX6" fmla="*/ 0 w 574400"/>
                <a:gd name="connsiteY6" fmla="*/ 7557 h 1571862"/>
                <a:gd name="connsiteX0" fmla="*/ 0 w 574400"/>
                <a:gd name="connsiteY0" fmla="*/ 7557 h 1571862"/>
                <a:gd name="connsiteX1" fmla="*/ 241825 w 574400"/>
                <a:gd name="connsiteY1" fmla="*/ 0 h 1571862"/>
                <a:gd name="connsiteX2" fmla="*/ 574334 w 574400"/>
                <a:gd name="connsiteY2" fmla="*/ 725475 h 1571862"/>
                <a:gd name="connsiteX3" fmla="*/ 385408 w 574400"/>
                <a:gd name="connsiteY3" fmla="*/ 1556748 h 1571862"/>
                <a:gd name="connsiteX4" fmla="*/ 173812 w 574400"/>
                <a:gd name="connsiteY4" fmla="*/ 1571862 h 1571862"/>
                <a:gd name="connsiteX5" fmla="*/ 370294 w 574400"/>
                <a:gd name="connsiteY5" fmla="*/ 778374 h 1571862"/>
                <a:gd name="connsiteX6" fmla="*/ 0 w 574400"/>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73812 w 574585"/>
                <a:gd name="connsiteY4" fmla="*/ 1571862 h 1571862"/>
                <a:gd name="connsiteX5" fmla="*/ 370294 w 574585"/>
                <a:gd name="connsiteY5" fmla="*/ 778374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73812 w 574585"/>
                <a:gd name="connsiteY4" fmla="*/ 1571862 h 1571862"/>
                <a:gd name="connsiteX5" fmla="*/ 370294 w 574585"/>
                <a:gd name="connsiteY5" fmla="*/ 778374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73812 w 574585"/>
                <a:gd name="connsiteY4" fmla="*/ 1571862 h 1571862"/>
                <a:gd name="connsiteX5" fmla="*/ 370294 w 574585"/>
                <a:gd name="connsiteY5" fmla="*/ 778374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73812 w 574585"/>
                <a:gd name="connsiteY4" fmla="*/ 1571862 h 1571862"/>
                <a:gd name="connsiteX5" fmla="*/ 370294 w 574585"/>
                <a:gd name="connsiteY5" fmla="*/ 778374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73812 w 574585"/>
                <a:gd name="connsiteY4" fmla="*/ 1571862 h 1571862"/>
                <a:gd name="connsiteX5" fmla="*/ 370294 w 574585"/>
                <a:gd name="connsiteY5" fmla="*/ 778374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73812 w 574585"/>
                <a:gd name="connsiteY4" fmla="*/ 1571862 h 1571862"/>
                <a:gd name="connsiteX5" fmla="*/ 370294 w 574585"/>
                <a:gd name="connsiteY5" fmla="*/ 778374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73812 w 574585"/>
                <a:gd name="connsiteY4" fmla="*/ 1571862 h 1571862"/>
                <a:gd name="connsiteX5" fmla="*/ 364258 w 574585"/>
                <a:gd name="connsiteY5" fmla="*/ 760267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61741 w 574585"/>
                <a:gd name="connsiteY4" fmla="*/ 1571862 h 1571862"/>
                <a:gd name="connsiteX5" fmla="*/ 364258 w 574585"/>
                <a:gd name="connsiteY5" fmla="*/ 760267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61741 w 574585"/>
                <a:gd name="connsiteY4" fmla="*/ 1571862 h 1571862"/>
                <a:gd name="connsiteX5" fmla="*/ 364258 w 574585"/>
                <a:gd name="connsiteY5" fmla="*/ 760267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61741 w 574585"/>
                <a:gd name="connsiteY4" fmla="*/ 1571862 h 1571862"/>
                <a:gd name="connsiteX5" fmla="*/ 361240 w 574585"/>
                <a:gd name="connsiteY5" fmla="*/ 772339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61741 w 574585"/>
                <a:gd name="connsiteY4" fmla="*/ 1571862 h 1571862"/>
                <a:gd name="connsiteX5" fmla="*/ 361240 w 574585"/>
                <a:gd name="connsiteY5" fmla="*/ 772339 h 1571862"/>
                <a:gd name="connsiteX6" fmla="*/ 0 w 574585"/>
                <a:gd name="connsiteY6" fmla="*/ 7557 h 1571862"/>
                <a:gd name="connsiteX0" fmla="*/ 0 w 574585"/>
                <a:gd name="connsiteY0" fmla="*/ 7557 h 1571862"/>
                <a:gd name="connsiteX1" fmla="*/ 241825 w 574585"/>
                <a:gd name="connsiteY1" fmla="*/ 0 h 1571862"/>
                <a:gd name="connsiteX2" fmla="*/ 574334 w 574585"/>
                <a:gd name="connsiteY2" fmla="*/ 725475 h 1571862"/>
                <a:gd name="connsiteX3" fmla="*/ 385408 w 574585"/>
                <a:gd name="connsiteY3" fmla="*/ 1556748 h 1571862"/>
                <a:gd name="connsiteX4" fmla="*/ 161741 w 574585"/>
                <a:gd name="connsiteY4" fmla="*/ 1571862 h 1571862"/>
                <a:gd name="connsiteX5" fmla="*/ 361240 w 574585"/>
                <a:gd name="connsiteY5" fmla="*/ 772339 h 1571862"/>
                <a:gd name="connsiteX6" fmla="*/ 0 w 574585"/>
                <a:gd name="connsiteY6" fmla="*/ 7557 h 1571862"/>
                <a:gd name="connsiteX0" fmla="*/ 0 w 565610"/>
                <a:gd name="connsiteY0" fmla="*/ 7557 h 1571862"/>
                <a:gd name="connsiteX1" fmla="*/ 241825 w 565610"/>
                <a:gd name="connsiteY1" fmla="*/ 0 h 1571862"/>
                <a:gd name="connsiteX2" fmla="*/ 565281 w 565610"/>
                <a:gd name="connsiteY2" fmla="*/ 728492 h 1571862"/>
                <a:gd name="connsiteX3" fmla="*/ 385408 w 565610"/>
                <a:gd name="connsiteY3" fmla="*/ 1556748 h 1571862"/>
                <a:gd name="connsiteX4" fmla="*/ 161741 w 565610"/>
                <a:gd name="connsiteY4" fmla="*/ 1571862 h 1571862"/>
                <a:gd name="connsiteX5" fmla="*/ 361240 w 565610"/>
                <a:gd name="connsiteY5" fmla="*/ 772339 h 1571862"/>
                <a:gd name="connsiteX6" fmla="*/ 0 w 565610"/>
                <a:gd name="connsiteY6" fmla="*/ 7557 h 1571862"/>
                <a:gd name="connsiteX0" fmla="*/ 0 w 565610"/>
                <a:gd name="connsiteY0" fmla="*/ 7557 h 1571862"/>
                <a:gd name="connsiteX1" fmla="*/ 241825 w 565610"/>
                <a:gd name="connsiteY1" fmla="*/ 0 h 1571862"/>
                <a:gd name="connsiteX2" fmla="*/ 565281 w 565610"/>
                <a:gd name="connsiteY2" fmla="*/ 728492 h 1571862"/>
                <a:gd name="connsiteX3" fmla="*/ 385408 w 565610"/>
                <a:gd name="connsiteY3" fmla="*/ 1556748 h 1571862"/>
                <a:gd name="connsiteX4" fmla="*/ 161741 w 565610"/>
                <a:gd name="connsiteY4" fmla="*/ 1571862 h 1571862"/>
                <a:gd name="connsiteX5" fmla="*/ 361240 w 565610"/>
                <a:gd name="connsiteY5" fmla="*/ 772339 h 1571862"/>
                <a:gd name="connsiteX6" fmla="*/ 0 w 565610"/>
                <a:gd name="connsiteY6" fmla="*/ 7557 h 1571862"/>
                <a:gd name="connsiteX0" fmla="*/ 0 w 570721"/>
                <a:gd name="connsiteY0" fmla="*/ 7557 h 1571862"/>
                <a:gd name="connsiteX1" fmla="*/ 241825 w 570721"/>
                <a:gd name="connsiteY1" fmla="*/ 0 h 1571862"/>
                <a:gd name="connsiteX2" fmla="*/ 565281 w 570721"/>
                <a:gd name="connsiteY2" fmla="*/ 728492 h 1571862"/>
                <a:gd name="connsiteX3" fmla="*/ 385408 w 570721"/>
                <a:gd name="connsiteY3" fmla="*/ 1556748 h 1571862"/>
                <a:gd name="connsiteX4" fmla="*/ 161741 w 570721"/>
                <a:gd name="connsiteY4" fmla="*/ 1571862 h 1571862"/>
                <a:gd name="connsiteX5" fmla="*/ 361240 w 570721"/>
                <a:gd name="connsiteY5" fmla="*/ 772339 h 1571862"/>
                <a:gd name="connsiteX6" fmla="*/ 0 w 570721"/>
                <a:gd name="connsiteY6" fmla="*/ 7557 h 1571862"/>
                <a:gd name="connsiteX0" fmla="*/ 0 w 570721"/>
                <a:gd name="connsiteY0" fmla="*/ 7557 h 1571862"/>
                <a:gd name="connsiteX1" fmla="*/ 241825 w 570721"/>
                <a:gd name="connsiteY1" fmla="*/ 0 h 1571862"/>
                <a:gd name="connsiteX2" fmla="*/ 565281 w 570721"/>
                <a:gd name="connsiteY2" fmla="*/ 728492 h 1571862"/>
                <a:gd name="connsiteX3" fmla="*/ 385408 w 570721"/>
                <a:gd name="connsiteY3" fmla="*/ 1556748 h 1571862"/>
                <a:gd name="connsiteX4" fmla="*/ 161741 w 570721"/>
                <a:gd name="connsiteY4" fmla="*/ 1571862 h 1571862"/>
                <a:gd name="connsiteX5" fmla="*/ 361240 w 570721"/>
                <a:gd name="connsiteY5" fmla="*/ 772339 h 1571862"/>
                <a:gd name="connsiteX6" fmla="*/ 0 w 570721"/>
                <a:gd name="connsiteY6" fmla="*/ 7557 h 1571862"/>
                <a:gd name="connsiteX0" fmla="*/ 0 w 570721"/>
                <a:gd name="connsiteY0" fmla="*/ 7557 h 1571862"/>
                <a:gd name="connsiteX1" fmla="*/ 241825 w 570721"/>
                <a:gd name="connsiteY1" fmla="*/ 0 h 1571862"/>
                <a:gd name="connsiteX2" fmla="*/ 565281 w 570721"/>
                <a:gd name="connsiteY2" fmla="*/ 728492 h 1571862"/>
                <a:gd name="connsiteX3" fmla="*/ 385408 w 570721"/>
                <a:gd name="connsiteY3" fmla="*/ 1556748 h 1571862"/>
                <a:gd name="connsiteX4" fmla="*/ 161741 w 570721"/>
                <a:gd name="connsiteY4" fmla="*/ 1571862 h 1571862"/>
                <a:gd name="connsiteX5" fmla="*/ 361240 w 570721"/>
                <a:gd name="connsiteY5" fmla="*/ 772339 h 1571862"/>
                <a:gd name="connsiteX6" fmla="*/ 0 w 570721"/>
                <a:gd name="connsiteY6" fmla="*/ 7557 h 1571862"/>
                <a:gd name="connsiteX0" fmla="*/ 0 w 570721"/>
                <a:gd name="connsiteY0" fmla="*/ 7557 h 1571862"/>
                <a:gd name="connsiteX1" fmla="*/ 241825 w 570721"/>
                <a:gd name="connsiteY1" fmla="*/ 0 h 1571862"/>
                <a:gd name="connsiteX2" fmla="*/ 565281 w 570721"/>
                <a:gd name="connsiteY2" fmla="*/ 728492 h 1571862"/>
                <a:gd name="connsiteX3" fmla="*/ 385408 w 570721"/>
                <a:gd name="connsiteY3" fmla="*/ 1556748 h 1571862"/>
                <a:gd name="connsiteX4" fmla="*/ 161741 w 570721"/>
                <a:gd name="connsiteY4" fmla="*/ 1571862 h 1571862"/>
                <a:gd name="connsiteX5" fmla="*/ 388401 w 570721"/>
                <a:gd name="connsiteY5" fmla="*/ 769321 h 1571862"/>
                <a:gd name="connsiteX6" fmla="*/ 0 w 570721"/>
                <a:gd name="connsiteY6" fmla="*/ 7557 h 1571862"/>
                <a:gd name="connsiteX0" fmla="*/ 0 w 570721"/>
                <a:gd name="connsiteY0" fmla="*/ 7557 h 1571862"/>
                <a:gd name="connsiteX1" fmla="*/ 241825 w 570721"/>
                <a:gd name="connsiteY1" fmla="*/ 0 h 1571862"/>
                <a:gd name="connsiteX2" fmla="*/ 565281 w 570721"/>
                <a:gd name="connsiteY2" fmla="*/ 728492 h 1571862"/>
                <a:gd name="connsiteX3" fmla="*/ 385408 w 570721"/>
                <a:gd name="connsiteY3" fmla="*/ 1556748 h 1571862"/>
                <a:gd name="connsiteX4" fmla="*/ 161741 w 570721"/>
                <a:gd name="connsiteY4" fmla="*/ 1571862 h 1571862"/>
                <a:gd name="connsiteX5" fmla="*/ 355205 w 570721"/>
                <a:gd name="connsiteY5" fmla="*/ 769321 h 1571862"/>
                <a:gd name="connsiteX6" fmla="*/ 0 w 570721"/>
                <a:gd name="connsiteY6" fmla="*/ 7557 h 1571862"/>
                <a:gd name="connsiteX0" fmla="*/ 0 w 570721"/>
                <a:gd name="connsiteY0" fmla="*/ 7557 h 1571862"/>
                <a:gd name="connsiteX1" fmla="*/ 241825 w 570721"/>
                <a:gd name="connsiteY1" fmla="*/ 0 h 1571862"/>
                <a:gd name="connsiteX2" fmla="*/ 565281 w 570721"/>
                <a:gd name="connsiteY2" fmla="*/ 728492 h 1571862"/>
                <a:gd name="connsiteX3" fmla="*/ 385408 w 570721"/>
                <a:gd name="connsiteY3" fmla="*/ 1556748 h 1571862"/>
                <a:gd name="connsiteX4" fmla="*/ 161741 w 570721"/>
                <a:gd name="connsiteY4" fmla="*/ 1571862 h 1571862"/>
                <a:gd name="connsiteX5" fmla="*/ 355205 w 570721"/>
                <a:gd name="connsiteY5" fmla="*/ 769321 h 1571862"/>
                <a:gd name="connsiteX6" fmla="*/ 0 w 570721"/>
                <a:gd name="connsiteY6" fmla="*/ 7557 h 1571862"/>
                <a:gd name="connsiteX0" fmla="*/ 0 w 570721"/>
                <a:gd name="connsiteY0" fmla="*/ 7557 h 1571862"/>
                <a:gd name="connsiteX1" fmla="*/ 241825 w 570721"/>
                <a:gd name="connsiteY1" fmla="*/ 0 h 1571862"/>
                <a:gd name="connsiteX2" fmla="*/ 565281 w 570721"/>
                <a:gd name="connsiteY2" fmla="*/ 728492 h 1571862"/>
                <a:gd name="connsiteX3" fmla="*/ 385408 w 570721"/>
                <a:gd name="connsiteY3" fmla="*/ 1556748 h 1571862"/>
                <a:gd name="connsiteX4" fmla="*/ 161741 w 570721"/>
                <a:gd name="connsiteY4" fmla="*/ 1571862 h 1571862"/>
                <a:gd name="connsiteX5" fmla="*/ 355205 w 570721"/>
                <a:gd name="connsiteY5" fmla="*/ 769321 h 1571862"/>
                <a:gd name="connsiteX6" fmla="*/ 0 w 570721"/>
                <a:gd name="connsiteY6" fmla="*/ 7557 h 1571862"/>
                <a:gd name="connsiteX0" fmla="*/ 0 w 554766"/>
                <a:gd name="connsiteY0" fmla="*/ 7557 h 1571862"/>
                <a:gd name="connsiteX1" fmla="*/ 241825 w 554766"/>
                <a:gd name="connsiteY1" fmla="*/ 0 h 1571862"/>
                <a:gd name="connsiteX2" fmla="*/ 547780 w 554766"/>
                <a:gd name="connsiteY2" fmla="*/ 717272 h 1571862"/>
                <a:gd name="connsiteX3" fmla="*/ 385408 w 554766"/>
                <a:gd name="connsiteY3" fmla="*/ 1556748 h 1571862"/>
                <a:gd name="connsiteX4" fmla="*/ 161741 w 554766"/>
                <a:gd name="connsiteY4" fmla="*/ 1571862 h 1571862"/>
                <a:gd name="connsiteX5" fmla="*/ 355205 w 554766"/>
                <a:gd name="connsiteY5" fmla="*/ 769321 h 1571862"/>
                <a:gd name="connsiteX6" fmla="*/ 0 w 554766"/>
                <a:gd name="connsiteY6" fmla="*/ 7557 h 1571862"/>
                <a:gd name="connsiteX0" fmla="*/ 0 w 568021"/>
                <a:gd name="connsiteY0" fmla="*/ 7557 h 1571862"/>
                <a:gd name="connsiteX1" fmla="*/ 241825 w 568021"/>
                <a:gd name="connsiteY1" fmla="*/ 0 h 1571862"/>
                <a:gd name="connsiteX2" fmla="*/ 562364 w 568021"/>
                <a:gd name="connsiteY2" fmla="*/ 714467 h 1571862"/>
                <a:gd name="connsiteX3" fmla="*/ 385408 w 568021"/>
                <a:gd name="connsiteY3" fmla="*/ 1556748 h 1571862"/>
                <a:gd name="connsiteX4" fmla="*/ 161741 w 568021"/>
                <a:gd name="connsiteY4" fmla="*/ 1571862 h 1571862"/>
                <a:gd name="connsiteX5" fmla="*/ 355205 w 568021"/>
                <a:gd name="connsiteY5" fmla="*/ 769321 h 1571862"/>
                <a:gd name="connsiteX6" fmla="*/ 0 w 568021"/>
                <a:gd name="connsiteY6" fmla="*/ 7557 h 1571862"/>
                <a:gd name="connsiteX0" fmla="*/ 0 w 570124"/>
                <a:gd name="connsiteY0" fmla="*/ 7557 h 1571862"/>
                <a:gd name="connsiteX1" fmla="*/ 241825 w 570124"/>
                <a:gd name="connsiteY1" fmla="*/ 0 h 1571862"/>
                <a:gd name="connsiteX2" fmla="*/ 562364 w 570124"/>
                <a:gd name="connsiteY2" fmla="*/ 714467 h 1571862"/>
                <a:gd name="connsiteX3" fmla="*/ 385408 w 570124"/>
                <a:gd name="connsiteY3" fmla="*/ 1556748 h 1571862"/>
                <a:gd name="connsiteX4" fmla="*/ 161741 w 570124"/>
                <a:gd name="connsiteY4" fmla="*/ 1571862 h 1571862"/>
                <a:gd name="connsiteX5" fmla="*/ 355205 w 570124"/>
                <a:gd name="connsiteY5" fmla="*/ 769321 h 1571862"/>
                <a:gd name="connsiteX6" fmla="*/ 0 w 570124"/>
                <a:gd name="connsiteY6" fmla="*/ 7557 h 1571862"/>
                <a:gd name="connsiteX0" fmla="*/ 0 w 570124"/>
                <a:gd name="connsiteY0" fmla="*/ 7557 h 1571862"/>
                <a:gd name="connsiteX1" fmla="*/ 241825 w 570124"/>
                <a:gd name="connsiteY1" fmla="*/ 0 h 1571862"/>
                <a:gd name="connsiteX2" fmla="*/ 562364 w 570124"/>
                <a:gd name="connsiteY2" fmla="*/ 714467 h 1571862"/>
                <a:gd name="connsiteX3" fmla="*/ 385408 w 570124"/>
                <a:gd name="connsiteY3" fmla="*/ 1556748 h 1571862"/>
                <a:gd name="connsiteX4" fmla="*/ 161741 w 570124"/>
                <a:gd name="connsiteY4" fmla="*/ 1571862 h 1571862"/>
                <a:gd name="connsiteX5" fmla="*/ 355205 w 570124"/>
                <a:gd name="connsiteY5" fmla="*/ 769321 h 1571862"/>
                <a:gd name="connsiteX6" fmla="*/ 0 w 570124"/>
                <a:gd name="connsiteY6" fmla="*/ 7557 h 1571862"/>
                <a:gd name="connsiteX0" fmla="*/ 0 w 570983"/>
                <a:gd name="connsiteY0" fmla="*/ 7557 h 1571862"/>
                <a:gd name="connsiteX1" fmla="*/ 241825 w 570983"/>
                <a:gd name="connsiteY1" fmla="*/ 0 h 1571862"/>
                <a:gd name="connsiteX2" fmla="*/ 562364 w 570983"/>
                <a:gd name="connsiteY2" fmla="*/ 714467 h 1571862"/>
                <a:gd name="connsiteX3" fmla="*/ 394159 w 570983"/>
                <a:gd name="connsiteY3" fmla="*/ 1545528 h 1571862"/>
                <a:gd name="connsiteX4" fmla="*/ 161741 w 570983"/>
                <a:gd name="connsiteY4" fmla="*/ 1571862 h 1571862"/>
                <a:gd name="connsiteX5" fmla="*/ 355205 w 570983"/>
                <a:gd name="connsiteY5" fmla="*/ 769321 h 1571862"/>
                <a:gd name="connsiteX6" fmla="*/ 0 w 570983"/>
                <a:gd name="connsiteY6" fmla="*/ 7557 h 1571862"/>
                <a:gd name="connsiteX0" fmla="*/ 0 w 570983"/>
                <a:gd name="connsiteY0" fmla="*/ 15972 h 1580277"/>
                <a:gd name="connsiteX1" fmla="*/ 230158 w 570983"/>
                <a:gd name="connsiteY1" fmla="*/ 0 h 1580277"/>
                <a:gd name="connsiteX2" fmla="*/ 562364 w 570983"/>
                <a:gd name="connsiteY2" fmla="*/ 722882 h 1580277"/>
                <a:gd name="connsiteX3" fmla="*/ 394159 w 570983"/>
                <a:gd name="connsiteY3" fmla="*/ 1553943 h 1580277"/>
                <a:gd name="connsiteX4" fmla="*/ 161741 w 570983"/>
                <a:gd name="connsiteY4" fmla="*/ 1580277 h 1580277"/>
                <a:gd name="connsiteX5" fmla="*/ 355205 w 570983"/>
                <a:gd name="connsiteY5" fmla="*/ 777736 h 1580277"/>
                <a:gd name="connsiteX6" fmla="*/ 0 w 570983"/>
                <a:gd name="connsiteY6" fmla="*/ 15972 h 1580277"/>
                <a:gd name="connsiteX0" fmla="*/ 0 w 570983"/>
                <a:gd name="connsiteY0" fmla="*/ 15972 h 1580277"/>
                <a:gd name="connsiteX1" fmla="*/ 230158 w 570983"/>
                <a:gd name="connsiteY1" fmla="*/ 0 h 1580277"/>
                <a:gd name="connsiteX2" fmla="*/ 562364 w 570983"/>
                <a:gd name="connsiteY2" fmla="*/ 722882 h 1580277"/>
                <a:gd name="connsiteX3" fmla="*/ 394159 w 570983"/>
                <a:gd name="connsiteY3" fmla="*/ 1553943 h 1580277"/>
                <a:gd name="connsiteX4" fmla="*/ 161741 w 570983"/>
                <a:gd name="connsiteY4" fmla="*/ 1580277 h 1580277"/>
                <a:gd name="connsiteX5" fmla="*/ 355205 w 570983"/>
                <a:gd name="connsiteY5" fmla="*/ 777736 h 1580277"/>
                <a:gd name="connsiteX6" fmla="*/ 0 w 570983"/>
                <a:gd name="connsiteY6" fmla="*/ 15972 h 1580277"/>
                <a:gd name="connsiteX0" fmla="*/ 0 w 585567"/>
                <a:gd name="connsiteY0" fmla="*/ 21581 h 1580277"/>
                <a:gd name="connsiteX1" fmla="*/ 244742 w 585567"/>
                <a:gd name="connsiteY1" fmla="*/ 0 h 1580277"/>
                <a:gd name="connsiteX2" fmla="*/ 576948 w 585567"/>
                <a:gd name="connsiteY2" fmla="*/ 722882 h 1580277"/>
                <a:gd name="connsiteX3" fmla="*/ 408743 w 585567"/>
                <a:gd name="connsiteY3" fmla="*/ 1553943 h 1580277"/>
                <a:gd name="connsiteX4" fmla="*/ 176325 w 585567"/>
                <a:gd name="connsiteY4" fmla="*/ 1580277 h 1580277"/>
                <a:gd name="connsiteX5" fmla="*/ 369789 w 585567"/>
                <a:gd name="connsiteY5" fmla="*/ 777736 h 1580277"/>
                <a:gd name="connsiteX6" fmla="*/ 0 w 585567"/>
                <a:gd name="connsiteY6" fmla="*/ 21581 h 1580277"/>
                <a:gd name="connsiteX0" fmla="*/ 0 w 585567"/>
                <a:gd name="connsiteY0" fmla="*/ 21581 h 1580277"/>
                <a:gd name="connsiteX1" fmla="*/ 244742 w 585567"/>
                <a:gd name="connsiteY1" fmla="*/ 0 h 1580277"/>
                <a:gd name="connsiteX2" fmla="*/ 576948 w 585567"/>
                <a:gd name="connsiteY2" fmla="*/ 722882 h 1580277"/>
                <a:gd name="connsiteX3" fmla="*/ 408743 w 585567"/>
                <a:gd name="connsiteY3" fmla="*/ 1553943 h 1580277"/>
                <a:gd name="connsiteX4" fmla="*/ 176325 w 585567"/>
                <a:gd name="connsiteY4" fmla="*/ 1580277 h 1580277"/>
                <a:gd name="connsiteX5" fmla="*/ 369789 w 585567"/>
                <a:gd name="connsiteY5" fmla="*/ 777736 h 1580277"/>
                <a:gd name="connsiteX6" fmla="*/ 0 w 585567"/>
                <a:gd name="connsiteY6" fmla="*/ 21581 h 1580277"/>
                <a:gd name="connsiteX0" fmla="*/ 0 w 585567"/>
                <a:gd name="connsiteY0" fmla="*/ 21581 h 1580277"/>
                <a:gd name="connsiteX1" fmla="*/ 244742 w 585567"/>
                <a:gd name="connsiteY1" fmla="*/ 0 h 1580277"/>
                <a:gd name="connsiteX2" fmla="*/ 576948 w 585567"/>
                <a:gd name="connsiteY2" fmla="*/ 722882 h 1580277"/>
                <a:gd name="connsiteX3" fmla="*/ 408743 w 585567"/>
                <a:gd name="connsiteY3" fmla="*/ 1553943 h 1580277"/>
                <a:gd name="connsiteX4" fmla="*/ 176325 w 585567"/>
                <a:gd name="connsiteY4" fmla="*/ 1580277 h 1580277"/>
                <a:gd name="connsiteX5" fmla="*/ 390207 w 585567"/>
                <a:gd name="connsiteY5" fmla="*/ 774931 h 1580277"/>
                <a:gd name="connsiteX6" fmla="*/ 0 w 585567"/>
                <a:gd name="connsiteY6" fmla="*/ 21581 h 1580277"/>
                <a:gd name="connsiteX0" fmla="*/ 0 w 585567"/>
                <a:gd name="connsiteY0" fmla="*/ 21581 h 1580277"/>
                <a:gd name="connsiteX1" fmla="*/ 244742 w 585567"/>
                <a:gd name="connsiteY1" fmla="*/ 0 h 1580277"/>
                <a:gd name="connsiteX2" fmla="*/ 576948 w 585567"/>
                <a:gd name="connsiteY2" fmla="*/ 722882 h 1580277"/>
                <a:gd name="connsiteX3" fmla="*/ 408743 w 585567"/>
                <a:gd name="connsiteY3" fmla="*/ 1553943 h 1580277"/>
                <a:gd name="connsiteX4" fmla="*/ 167574 w 585567"/>
                <a:gd name="connsiteY4" fmla="*/ 1580277 h 1580277"/>
                <a:gd name="connsiteX5" fmla="*/ 390207 w 585567"/>
                <a:gd name="connsiteY5" fmla="*/ 774931 h 1580277"/>
                <a:gd name="connsiteX6" fmla="*/ 0 w 585567"/>
                <a:gd name="connsiteY6" fmla="*/ 21581 h 1580277"/>
                <a:gd name="connsiteX0" fmla="*/ 0 w 585567"/>
                <a:gd name="connsiteY0" fmla="*/ 21581 h 1580277"/>
                <a:gd name="connsiteX1" fmla="*/ 244742 w 585567"/>
                <a:gd name="connsiteY1" fmla="*/ 0 h 1580277"/>
                <a:gd name="connsiteX2" fmla="*/ 576948 w 585567"/>
                <a:gd name="connsiteY2" fmla="*/ 722882 h 1580277"/>
                <a:gd name="connsiteX3" fmla="*/ 408743 w 585567"/>
                <a:gd name="connsiteY3" fmla="*/ 1553943 h 1580277"/>
                <a:gd name="connsiteX4" fmla="*/ 167574 w 585567"/>
                <a:gd name="connsiteY4" fmla="*/ 1580277 h 1580277"/>
                <a:gd name="connsiteX5" fmla="*/ 390207 w 585567"/>
                <a:gd name="connsiteY5" fmla="*/ 774931 h 1580277"/>
                <a:gd name="connsiteX6" fmla="*/ 0 w 585567"/>
                <a:gd name="connsiteY6" fmla="*/ 21581 h 1580277"/>
                <a:gd name="connsiteX0" fmla="*/ 0 w 585567"/>
                <a:gd name="connsiteY0" fmla="*/ 21581 h 1580277"/>
                <a:gd name="connsiteX1" fmla="*/ 244742 w 585567"/>
                <a:gd name="connsiteY1" fmla="*/ 0 h 1580277"/>
                <a:gd name="connsiteX2" fmla="*/ 576948 w 585567"/>
                <a:gd name="connsiteY2" fmla="*/ 722882 h 1580277"/>
                <a:gd name="connsiteX3" fmla="*/ 408743 w 585567"/>
                <a:gd name="connsiteY3" fmla="*/ 1553943 h 1580277"/>
                <a:gd name="connsiteX4" fmla="*/ 167574 w 585567"/>
                <a:gd name="connsiteY4" fmla="*/ 1580277 h 1580277"/>
                <a:gd name="connsiteX5" fmla="*/ 390207 w 585567"/>
                <a:gd name="connsiteY5" fmla="*/ 774931 h 1580277"/>
                <a:gd name="connsiteX6" fmla="*/ 0 w 585567"/>
                <a:gd name="connsiteY6" fmla="*/ 21581 h 1580277"/>
                <a:gd name="connsiteX0" fmla="*/ 0 w 585567"/>
                <a:gd name="connsiteY0" fmla="*/ 21581 h 1580277"/>
                <a:gd name="connsiteX1" fmla="*/ 244742 w 585567"/>
                <a:gd name="connsiteY1" fmla="*/ 0 h 1580277"/>
                <a:gd name="connsiteX2" fmla="*/ 576948 w 585567"/>
                <a:gd name="connsiteY2" fmla="*/ 722882 h 1580277"/>
                <a:gd name="connsiteX3" fmla="*/ 408743 w 585567"/>
                <a:gd name="connsiteY3" fmla="*/ 1553943 h 1580277"/>
                <a:gd name="connsiteX4" fmla="*/ 167574 w 585567"/>
                <a:gd name="connsiteY4" fmla="*/ 1580277 h 1580277"/>
                <a:gd name="connsiteX5" fmla="*/ 396042 w 585567"/>
                <a:gd name="connsiteY5" fmla="*/ 772126 h 1580277"/>
                <a:gd name="connsiteX6" fmla="*/ 0 w 585567"/>
                <a:gd name="connsiteY6" fmla="*/ 21581 h 1580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567" h="1580277">
                  <a:moveTo>
                    <a:pt x="0" y="21581"/>
                  </a:moveTo>
                  <a:lnTo>
                    <a:pt x="244742" y="0"/>
                  </a:lnTo>
                  <a:cubicBezTo>
                    <a:pt x="424383" y="46092"/>
                    <a:pt x="560069" y="483473"/>
                    <a:pt x="576948" y="722882"/>
                  </a:cubicBezTo>
                  <a:cubicBezTo>
                    <a:pt x="604305" y="1071762"/>
                    <a:pt x="571306" y="1418690"/>
                    <a:pt x="408743" y="1553943"/>
                  </a:cubicBezTo>
                  <a:lnTo>
                    <a:pt x="167574" y="1580277"/>
                  </a:lnTo>
                  <a:cubicBezTo>
                    <a:pt x="439884" y="1430671"/>
                    <a:pt x="399957" y="940051"/>
                    <a:pt x="396042" y="772126"/>
                  </a:cubicBezTo>
                  <a:cubicBezTo>
                    <a:pt x="381253" y="614775"/>
                    <a:pt x="273818" y="35993"/>
                    <a:pt x="0" y="21581"/>
                  </a:cubicBezTo>
                  <a:close/>
                </a:path>
              </a:pathLst>
            </a:custGeom>
            <a:gradFill flip="none" rotWithShape="1">
              <a:gsLst>
                <a:gs pos="22490">
                  <a:schemeClr val="bg1">
                    <a:lumMod val="85000"/>
                  </a:schemeClr>
                </a:gs>
                <a:gs pos="4000">
                  <a:schemeClr val="bg1">
                    <a:lumMod val="50000"/>
                  </a:schemeClr>
                </a:gs>
                <a:gs pos="40000">
                  <a:schemeClr val="bg1">
                    <a:lumMod val="95000"/>
                  </a:schemeClr>
                </a:gs>
                <a:gs pos="58350">
                  <a:schemeClr val="bg1">
                    <a:lumMod val="65000"/>
                  </a:schemeClr>
                </a:gs>
                <a:gs pos="46000">
                  <a:schemeClr val="bg1"/>
                </a:gs>
                <a:gs pos="90000">
                  <a:srgbClr val="717171"/>
                </a:gs>
                <a:gs pos="99000">
                  <a:schemeClr val="tx1">
                    <a:lumMod val="75000"/>
                    <a:lumOff val="25000"/>
                  </a:schemeClr>
                </a:gs>
              </a:gsLst>
              <a:lin ang="5400000" scaled="1"/>
              <a:tileRect/>
            </a:gra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9" name="Round Same Side Corner Rectangle 58"/>
          <p:cNvSpPr/>
          <p:nvPr/>
        </p:nvSpPr>
        <p:spPr>
          <a:xfrm>
            <a:off x="485193" y="1504822"/>
            <a:ext cx="8388220" cy="548462"/>
          </a:xfrm>
          <a:prstGeom prst="round2SameRect">
            <a:avLst>
              <a:gd name="adj1" fmla="val 28361"/>
              <a:gd name="adj2" fmla="val 0"/>
            </a:avLst>
          </a:prstGeom>
          <a:gradFill>
            <a:gsLst>
              <a:gs pos="0">
                <a:srgbClr val="5D87A1"/>
              </a:gs>
              <a:gs pos="100000">
                <a:schemeClr val="accent5"/>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 name="TextBox 38"/>
          <p:cNvSpPr txBox="1"/>
          <p:nvPr/>
        </p:nvSpPr>
        <p:spPr>
          <a:xfrm>
            <a:off x="542568" y="1603819"/>
            <a:ext cx="2584163" cy="328591"/>
          </a:xfrm>
          <a:prstGeom prst="rect">
            <a:avLst/>
          </a:prstGeom>
          <a:noFill/>
        </p:spPr>
        <p:txBody>
          <a:bodyPr wrap="none" lIns="0" tIns="0" rIns="0" bIns="0" rtlCol="0">
            <a:noAutofit/>
          </a:bodyPr>
          <a:lstStyle/>
          <a:p>
            <a:pPr algn="ctr"/>
            <a:r>
              <a:rPr lang="en-US" sz="2400" dirty="0" smtClean="0">
                <a:solidFill>
                  <a:schemeClr val="bg1"/>
                </a:solidFill>
              </a:rPr>
              <a:t>Today</a:t>
            </a:r>
            <a:endParaRPr lang="en-US" sz="2800" dirty="0">
              <a:solidFill>
                <a:schemeClr val="bg1"/>
              </a:solidFill>
            </a:endParaRPr>
          </a:p>
        </p:txBody>
      </p:sp>
      <p:grpSp>
        <p:nvGrpSpPr>
          <p:cNvPr id="11" name="Group 71"/>
          <p:cNvGrpSpPr/>
          <p:nvPr/>
        </p:nvGrpSpPr>
        <p:grpSpPr>
          <a:xfrm>
            <a:off x="634872" y="1704484"/>
            <a:ext cx="3994418" cy="1791537"/>
            <a:chOff x="1038046" y="1967140"/>
            <a:chExt cx="3994418" cy="1791537"/>
          </a:xfrm>
        </p:grpSpPr>
        <p:sp>
          <p:nvSpPr>
            <p:cNvPr id="46" name="Right Arrow 45"/>
            <p:cNvSpPr>
              <a:spLocks noChangeAspect="1"/>
            </p:cNvSpPr>
            <p:nvPr/>
          </p:nvSpPr>
          <p:spPr>
            <a:xfrm rot="199515">
              <a:off x="1038046" y="1967140"/>
              <a:ext cx="3994418" cy="1791537"/>
            </a:xfrm>
            <a:prstGeom prst="rightArrow">
              <a:avLst/>
            </a:prstGeom>
            <a:gradFill>
              <a:gsLst>
                <a:gs pos="9000">
                  <a:schemeClr val="tx2">
                    <a:lumMod val="75000"/>
                  </a:schemeClr>
                </a:gs>
                <a:gs pos="56000">
                  <a:schemeClr val="accent3">
                    <a:lumMod val="75000"/>
                  </a:schemeClr>
                </a:gs>
                <a:gs pos="100000">
                  <a:srgbClr val="FF0000"/>
                </a:gs>
              </a:gsLst>
              <a:lin ang="5400000" scaled="1"/>
            </a:gradFill>
            <a:ln>
              <a:noFill/>
            </a:ln>
            <a:effectLst/>
            <a:scene3d>
              <a:camera prst="isometricOffAxis1Top">
                <a:rot lat="18313245" lon="20392295" rev="1136426"/>
              </a:camera>
              <a:lightRig rig="soft" dir="t">
                <a:rot lat="0" lon="0" rev="16200000"/>
              </a:lightRig>
            </a:scene3d>
            <a:sp3d extrusionH="44450" prstMaterial="matte">
              <a:bevelT w="6350" h="0" prst="angle"/>
              <a:extrusionClr>
                <a:srgbClr val="C00000"/>
              </a:extrusionClr>
              <a:contourClr>
                <a:schemeClr val="tx2"/>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0" name="Picture 59" descr="AP.gif"/>
            <p:cNvPicPr>
              <a:picLocks noChangeAspect="1"/>
            </p:cNvPicPr>
            <p:nvPr/>
          </p:nvPicPr>
          <p:blipFill>
            <a:blip r:embed="rId8" cstate="print"/>
            <a:stretch>
              <a:fillRect/>
            </a:stretch>
          </p:blipFill>
          <p:spPr>
            <a:xfrm>
              <a:off x="3364331" y="2846667"/>
              <a:ext cx="236822" cy="242032"/>
            </a:xfrm>
            <a:prstGeom prst="rect">
              <a:avLst/>
            </a:prstGeom>
            <a:effectLst>
              <a:outerShdw blurRad="50800" dist="38100" dir="2700000" algn="tl" rotWithShape="0">
                <a:prstClr val="black">
                  <a:alpha val="40000"/>
                </a:prstClr>
              </a:outerShdw>
            </a:effectLst>
          </p:spPr>
        </p:pic>
        <p:pic>
          <p:nvPicPr>
            <p:cNvPr id="63" name="Picture 62" descr="632.gif"/>
            <p:cNvPicPr>
              <a:picLocks noChangeAspect="1"/>
            </p:cNvPicPr>
            <p:nvPr/>
          </p:nvPicPr>
          <p:blipFill>
            <a:blip r:embed="rId12" cstate="print"/>
            <a:stretch>
              <a:fillRect/>
            </a:stretch>
          </p:blipFill>
          <p:spPr>
            <a:xfrm>
              <a:off x="3059281" y="2677922"/>
              <a:ext cx="255129" cy="288806"/>
            </a:xfrm>
            <a:prstGeom prst="rect">
              <a:avLst/>
            </a:prstGeom>
            <a:effectLst>
              <a:outerShdw blurRad="50800" dist="38100" dir="2700000" algn="tl" rotWithShape="0">
                <a:prstClr val="black">
                  <a:alpha val="40000"/>
                </a:prstClr>
              </a:outerShdw>
            </a:effectLst>
          </p:spPr>
        </p:pic>
        <p:pic>
          <p:nvPicPr>
            <p:cNvPr id="64" name="Picture 63" descr="800.gif"/>
            <p:cNvPicPr>
              <a:picLocks noChangeAspect="1"/>
            </p:cNvPicPr>
            <p:nvPr/>
          </p:nvPicPr>
          <p:blipFill>
            <a:blip r:embed="rId13" cstate="print"/>
            <a:stretch>
              <a:fillRect/>
            </a:stretch>
          </p:blipFill>
          <p:spPr>
            <a:xfrm>
              <a:off x="1266365" y="2885117"/>
              <a:ext cx="811758" cy="168845"/>
            </a:xfrm>
            <a:prstGeom prst="rect">
              <a:avLst/>
            </a:prstGeom>
            <a:effectLst>
              <a:outerShdw blurRad="50800" dist="38100" dir="2700000" algn="tl" rotWithShape="0">
                <a:prstClr val="black">
                  <a:alpha val="40000"/>
                </a:prstClr>
              </a:outerShdw>
            </a:effectLst>
          </p:spPr>
        </p:pic>
        <p:pic>
          <p:nvPicPr>
            <p:cNvPr id="65" name="Picture 64" descr="800.gif"/>
            <p:cNvPicPr>
              <a:picLocks noChangeAspect="1"/>
            </p:cNvPicPr>
            <p:nvPr/>
          </p:nvPicPr>
          <p:blipFill>
            <a:blip r:embed="rId13" cstate="print"/>
            <a:stretch>
              <a:fillRect/>
            </a:stretch>
          </p:blipFill>
          <p:spPr>
            <a:xfrm>
              <a:off x="1623052" y="2677593"/>
              <a:ext cx="811758" cy="168845"/>
            </a:xfrm>
            <a:prstGeom prst="rect">
              <a:avLst/>
            </a:prstGeom>
            <a:effectLst>
              <a:outerShdw blurRad="50800" dist="38100" dir="2700000" algn="tl" rotWithShape="0">
                <a:prstClr val="black">
                  <a:alpha val="40000"/>
                </a:prstClr>
              </a:outerShdw>
            </a:effectLst>
          </p:spPr>
        </p:pic>
      </p:grpSp>
      <p:sp>
        <p:nvSpPr>
          <p:cNvPr id="66" name="TextBox 65"/>
          <p:cNvSpPr txBox="1"/>
          <p:nvPr/>
        </p:nvSpPr>
        <p:spPr>
          <a:xfrm>
            <a:off x="6074552" y="1600571"/>
            <a:ext cx="2584163" cy="328591"/>
          </a:xfrm>
          <a:prstGeom prst="rect">
            <a:avLst/>
          </a:prstGeom>
          <a:noFill/>
        </p:spPr>
        <p:txBody>
          <a:bodyPr wrap="none" lIns="0" tIns="0" rIns="0" bIns="0" rtlCol="0">
            <a:noAutofit/>
          </a:bodyPr>
          <a:lstStyle/>
          <a:p>
            <a:pPr algn="ctr"/>
            <a:r>
              <a:rPr lang="en-US" sz="2400" dirty="0" smtClean="0">
                <a:solidFill>
                  <a:schemeClr val="bg1"/>
                </a:solidFill>
              </a:rPr>
              <a:t>Tomorrow</a:t>
            </a:r>
            <a:endParaRPr lang="en-US" sz="2800" dirty="0">
              <a:solidFill>
                <a:schemeClr val="bg1"/>
              </a:solidFill>
            </a:endParaRPr>
          </a:p>
        </p:txBody>
      </p:sp>
      <p:sp>
        <p:nvSpPr>
          <p:cNvPr id="69" name="Right Arrow 68"/>
          <p:cNvSpPr/>
          <p:nvPr/>
        </p:nvSpPr>
        <p:spPr>
          <a:xfrm rot="199515">
            <a:off x="683222" y="3630350"/>
            <a:ext cx="3995928" cy="1783080"/>
          </a:xfrm>
          <a:prstGeom prst="rightArrow">
            <a:avLst/>
          </a:prstGeom>
          <a:gradFill>
            <a:gsLst>
              <a:gs pos="9000">
                <a:schemeClr val="bg2"/>
              </a:gs>
              <a:gs pos="56000">
                <a:schemeClr val="bg2">
                  <a:lumMod val="60000"/>
                  <a:lumOff val="40000"/>
                </a:schemeClr>
              </a:gs>
              <a:gs pos="100000">
                <a:schemeClr val="bg2">
                  <a:lumMod val="20000"/>
                  <a:lumOff val="80000"/>
                </a:schemeClr>
              </a:gs>
            </a:gsLst>
            <a:lin ang="5400000" scaled="1"/>
          </a:gradFill>
          <a:ln>
            <a:noFill/>
          </a:ln>
          <a:effectLst/>
          <a:scene3d>
            <a:camera prst="isometricOffAxis1Top">
              <a:rot lat="18313245" lon="20392295" rev="1136426"/>
            </a:camera>
            <a:lightRig rig="soft" dir="t">
              <a:rot lat="0" lon="0" rev="16200000"/>
            </a:lightRig>
          </a:scene3d>
          <a:sp3d extrusionH="44450" prstMaterial="matte">
            <a:bevelT w="6350" h="0" prst="angle"/>
            <a:extrusionClr>
              <a:schemeClr val="bg2"/>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70"/>
          <p:cNvGrpSpPr/>
          <p:nvPr/>
        </p:nvGrpSpPr>
        <p:grpSpPr>
          <a:xfrm>
            <a:off x="634872" y="2669758"/>
            <a:ext cx="3999931" cy="1786855"/>
            <a:chOff x="1037906" y="2736651"/>
            <a:chExt cx="3999931" cy="1786855"/>
          </a:xfrm>
        </p:grpSpPr>
        <p:sp>
          <p:nvSpPr>
            <p:cNvPr id="48" name="Right Arrow 47"/>
            <p:cNvSpPr>
              <a:spLocks noChangeAspect="1"/>
            </p:cNvSpPr>
            <p:nvPr/>
          </p:nvSpPr>
          <p:spPr>
            <a:xfrm rot="199515">
              <a:off x="1037906" y="2736651"/>
              <a:ext cx="3999931" cy="1786855"/>
            </a:xfrm>
            <a:prstGeom prst="rightArrow">
              <a:avLst/>
            </a:prstGeom>
            <a:gradFill>
              <a:gsLst>
                <a:gs pos="9000">
                  <a:srgbClr val="FFC000"/>
                </a:gs>
                <a:gs pos="56000">
                  <a:srgbClr val="FFFF00"/>
                </a:gs>
                <a:gs pos="100000">
                  <a:srgbClr val="FFFF00"/>
                </a:gs>
              </a:gsLst>
              <a:lin ang="5400000" scaled="1"/>
            </a:gradFill>
            <a:ln>
              <a:noFill/>
            </a:ln>
            <a:effectLst/>
            <a:scene3d>
              <a:camera prst="isometricOffAxis1Top">
                <a:rot lat="18313245" lon="20392295" rev="1136426"/>
              </a:camera>
              <a:lightRig rig="soft" dir="t">
                <a:rot lat="0" lon="0" rev="16200000"/>
              </a:lightRig>
            </a:scene3d>
            <a:sp3d extrusionH="44450" prstMaterial="matte">
              <a:bevelT w="6350" h="0" prst="angle"/>
              <a:extrusionClr>
                <a:srgbClr val="FFFF00"/>
              </a:extrusion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12" descr="junos_pulse_rgb_1800x1200"/>
            <p:cNvPicPr>
              <a:picLocks noChangeAspect="1" noChangeArrowheads="1"/>
            </p:cNvPicPr>
            <p:nvPr/>
          </p:nvPicPr>
          <p:blipFill>
            <a:blip r:embed="rId10" cstate="print"/>
            <a:srcRect/>
            <a:stretch>
              <a:fillRect/>
            </a:stretch>
          </p:blipFill>
          <p:spPr bwMode="auto">
            <a:xfrm>
              <a:off x="2097328" y="3392724"/>
              <a:ext cx="744430" cy="495623"/>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68" name="Picture 13" descr="junos_space_rgb_1800x1200.png"/>
            <p:cNvPicPr>
              <a:picLocks noChangeAspect="1"/>
            </p:cNvPicPr>
            <p:nvPr/>
          </p:nvPicPr>
          <p:blipFill>
            <a:blip r:embed="rId11" cstate="print"/>
            <a:srcRect/>
            <a:stretch>
              <a:fillRect/>
            </a:stretch>
          </p:blipFill>
          <p:spPr bwMode="auto">
            <a:xfrm>
              <a:off x="2921739" y="3391965"/>
              <a:ext cx="748092" cy="498728"/>
            </a:xfrm>
            <a:prstGeom prst="rect">
              <a:avLst/>
            </a:prstGeom>
            <a:noFill/>
            <a:ln w="9525">
              <a:noFill/>
              <a:miter lim="800000"/>
              <a:headEnd/>
              <a:tailEnd/>
            </a:ln>
            <a:effectLst>
              <a:outerShdw blurRad="50800" dist="38100" dir="2700000" algn="tl" rotWithShape="0">
                <a:prstClr val="black">
                  <a:alpha val="40000"/>
                </a:prstClr>
              </a:outerShdw>
            </a:effectLst>
          </p:spPr>
        </p:pic>
      </p:grpSp>
      <p:pic>
        <p:nvPicPr>
          <p:cNvPr id="73" name="Picture 3" descr="\\mimas.juniper.net\Marketingbkup\Photos\Products\SRX\Pre-launch_SRX3400_current\SRX3400\Low-Res_PNGs\SRX3400_HeroL.png"/>
          <p:cNvPicPr preferRelativeResize="0">
            <a:picLocks noChangeAspect="1" noChangeArrowheads="1"/>
          </p:cNvPicPr>
          <p:nvPr/>
        </p:nvPicPr>
        <p:blipFill>
          <a:blip r:embed="rId6" cstate="print">
            <a:lum contrast="10000"/>
          </a:blip>
          <a:srcRect/>
          <a:stretch>
            <a:fillRect/>
          </a:stretch>
        </p:blipFill>
        <p:spPr bwMode="auto">
          <a:xfrm>
            <a:off x="743677" y="4310097"/>
            <a:ext cx="648339" cy="359180"/>
          </a:xfrm>
          <a:prstGeom prst="rect">
            <a:avLst/>
          </a:prstGeom>
          <a:noFill/>
          <a:ln w="28575">
            <a:noFill/>
            <a:miter lim="800000"/>
            <a:headEnd/>
            <a:tailEnd/>
          </a:ln>
          <a:effectLst>
            <a:outerShdw blurRad="63500" dist="25400" dir="2700000" algn="ctr" rotWithShape="0">
              <a:schemeClr val="accent6">
                <a:lumMod val="50000"/>
              </a:schemeClr>
            </a:outerShdw>
          </a:effectLst>
        </p:spPr>
      </p:pic>
      <p:grpSp>
        <p:nvGrpSpPr>
          <p:cNvPr id="13" name="Group 105"/>
          <p:cNvGrpSpPr>
            <a:grpSpLocks noChangeAspect="1"/>
          </p:cNvGrpSpPr>
          <p:nvPr/>
        </p:nvGrpSpPr>
        <p:grpSpPr bwMode="auto">
          <a:xfrm>
            <a:off x="1515153" y="4330787"/>
            <a:ext cx="688637" cy="323616"/>
            <a:chOff x="5381625" y="5473700"/>
            <a:chExt cx="1003301" cy="471488"/>
          </a:xfrm>
        </p:grpSpPr>
        <p:pic>
          <p:nvPicPr>
            <p:cNvPr id="75" name="Picture 32" descr="ex4200_48t_left_low.png"/>
            <p:cNvPicPr preferRelativeResize="0">
              <a:picLocks noChangeAspect="1"/>
            </p:cNvPicPr>
            <p:nvPr/>
          </p:nvPicPr>
          <p:blipFill>
            <a:blip r:embed="rId4" cstate="print">
              <a:lum contrast="10000"/>
            </a:blip>
            <a:srcRect/>
            <a:stretch>
              <a:fillRect/>
            </a:stretch>
          </p:blipFill>
          <p:spPr bwMode="auto">
            <a:xfrm>
              <a:off x="5383213" y="5665788"/>
              <a:ext cx="1001713" cy="279400"/>
            </a:xfrm>
            <a:prstGeom prst="rect">
              <a:avLst/>
            </a:prstGeom>
            <a:noFill/>
            <a:ln w="28575">
              <a:noFill/>
              <a:miter lim="800000"/>
              <a:headEnd/>
              <a:tailEnd/>
            </a:ln>
            <a:effectLst>
              <a:outerShdw blurRad="63500" dist="25400" dir="2700000" algn="ctr" rotWithShape="0">
                <a:schemeClr val="accent6">
                  <a:lumMod val="50000"/>
                </a:schemeClr>
              </a:outerShdw>
            </a:effectLst>
          </p:spPr>
        </p:pic>
        <p:pic>
          <p:nvPicPr>
            <p:cNvPr id="76" name="Picture 35" descr="ex4200_48t_left_low.png"/>
            <p:cNvPicPr preferRelativeResize="0">
              <a:picLocks noChangeAspect="1"/>
            </p:cNvPicPr>
            <p:nvPr/>
          </p:nvPicPr>
          <p:blipFill>
            <a:blip r:embed="rId5" cstate="print">
              <a:lum contrast="10000"/>
            </a:blip>
            <a:srcRect/>
            <a:stretch>
              <a:fillRect/>
            </a:stretch>
          </p:blipFill>
          <p:spPr bwMode="auto">
            <a:xfrm>
              <a:off x="5383213" y="5568950"/>
              <a:ext cx="1001713" cy="280988"/>
            </a:xfrm>
            <a:prstGeom prst="rect">
              <a:avLst/>
            </a:prstGeom>
            <a:noFill/>
            <a:ln w="28575">
              <a:noFill/>
              <a:miter lim="800000"/>
              <a:headEnd/>
              <a:tailEnd/>
            </a:ln>
            <a:effectLst>
              <a:outerShdw blurRad="63500" dist="25400" dir="2700000" algn="ctr" rotWithShape="0">
                <a:schemeClr val="accent6">
                  <a:lumMod val="50000"/>
                </a:schemeClr>
              </a:outerShdw>
            </a:effectLst>
          </p:spPr>
        </p:pic>
        <p:pic>
          <p:nvPicPr>
            <p:cNvPr id="77" name="Picture 36" descr="ex4200_48t_left_low.png"/>
            <p:cNvPicPr preferRelativeResize="0">
              <a:picLocks noChangeAspect="1"/>
            </p:cNvPicPr>
            <p:nvPr/>
          </p:nvPicPr>
          <p:blipFill>
            <a:blip r:embed="rId4" cstate="print">
              <a:lum contrast="10000"/>
            </a:blip>
            <a:srcRect/>
            <a:stretch>
              <a:fillRect/>
            </a:stretch>
          </p:blipFill>
          <p:spPr bwMode="auto">
            <a:xfrm>
              <a:off x="5381625" y="5473700"/>
              <a:ext cx="1000126" cy="279400"/>
            </a:xfrm>
            <a:prstGeom prst="rect">
              <a:avLst/>
            </a:prstGeom>
            <a:noFill/>
            <a:ln w="28575">
              <a:noFill/>
              <a:miter lim="800000"/>
              <a:headEnd/>
              <a:tailEnd/>
            </a:ln>
            <a:effectLst>
              <a:outerShdw blurRad="63500" dist="25400" dir="2700000" algn="ctr" rotWithShape="0">
                <a:schemeClr val="accent6">
                  <a:lumMod val="50000"/>
                </a:schemeClr>
              </a:outerShdw>
            </a:effectLst>
          </p:spPr>
        </p:pic>
      </p:grpSp>
      <p:pic>
        <p:nvPicPr>
          <p:cNvPr id="78" name="Picture 60" descr="mx240_left_low.png"/>
          <p:cNvPicPr preferRelativeResize="0">
            <a:picLocks noChangeAspect="1"/>
          </p:cNvPicPr>
          <p:nvPr/>
        </p:nvPicPr>
        <p:blipFill>
          <a:blip r:embed="rId7" cstate="print">
            <a:lum contrast="10000"/>
          </a:blip>
          <a:srcRect/>
          <a:stretch>
            <a:fillRect/>
          </a:stretch>
        </p:blipFill>
        <p:spPr bwMode="auto">
          <a:xfrm>
            <a:off x="2355815" y="4350965"/>
            <a:ext cx="548373" cy="316371"/>
          </a:xfrm>
          <a:prstGeom prst="rect">
            <a:avLst/>
          </a:prstGeom>
          <a:noFill/>
          <a:ln w="28575">
            <a:noFill/>
            <a:miter lim="800000"/>
            <a:headEnd/>
            <a:tailEnd/>
          </a:ln>
          <a:effectLst>
            <a:outerShdw blurRad="63500" dist="25400" dir="2700000" algn="ctr" rotWithShape="0">
              <a:schemeClr val="accent6">
                <a:lumMod val="50000"/>
              </a:schemeClr>
            </a:outerShdw>
          </a:effectLst>
        </p:spPr>
      </p:pic>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9592" y="4264091"/>
            <a:ext cx="810716" cy="540478"/>
          </a:xfrm>
          <a:prstGeom prst="rect">
            <a:avLst/>
          </a:prstGeom>
          <a:effectLst>
            <a:outerShdw blurRad="50800" dist="38100" dir="2700000" algn="tl" rotWithShape="0">
              <a:prstClr val="black">
                <a:alpha val="40000"/>
              </a:prstClr>
            </a:outerShdw>
          </a:effectLst>
        </p:spPr>
      </p:pic>
      <p:pic>
        <p:nvPicPr>
          <p:cNvPr id="80" name="Picture 79" descr="200.gif"/>
          <p:cNvPicPr>
            <a:picLocks noChangeAspect="1"/>
          </p:cNvPicPr>
          <p:nvPr/>
        </p:nvPicPr>
        <p:blipFill>
          <a:blip r:embed="rId14" cstate="print"/>
          <a:stretch>
            <a:fillRect/>
          </a:stretch>
        </p:blipFill>
        <p:spPr>
          <a:xfrm>
            <a:off x="1836172" y="2655610"/>
            <a:ext cx="692421" cy="149563"/>
          </a:xfrm>
          <a:prstGeom prst="rect">
            <a:avLst/>
          </a:prstGeom>
        </p:spPr>
      </p:pic>
      <p:sp>
        <p:nvSpPr>
          <p:cNvPr id="81" name="TextBox 80"/>
          <p:cNvSpPr txBox="1"/>
          <p:nvPr/>
        </p:nvSpPr>
        <p:spPr>
          <a:xfrm>
            <a:off x="790033" y="2850203"/>
            <a:ext cx="2247475" cy="307777"/>
          </a:xfrm>
          <a:prstGeom prst="rect">
            <a:avLst/>
          </a:prstGeom>
          <a:noFill/>
        </p:spPr>
        <p:txBody>
          <a:bodyPr wrap="none" rtlCol="0">
            <a:spAutoFit/>
          </a:bodyPr>
          <a:lstStyle/>
          <a:p>
            <a:r>
              <a:rPr lang="en-US" sz="1400" dirty="0" smtClean="0"/>
              <a:t>WLC &amp; WLA product lines</a:t>
            </a:r>
            <a:endParaRPr lang="en-US" sz="1400" dirty="0"/>
          </a:p>
        </p:txBody>
      </p:sp>
      <p:sp>
        <p:nvSpPr>
          <p:cNvPr id="82" name="TextBox 81"/>
          <p:cNvSpPr txBox="1"/>
          <p:nvPr/>
        </p:nvSpPr>
        <p:spPr>
          <a:xfrm>
            <a:off x="790033" y="3819755"/>
            <a:ext cx="3094117" cy="307777"/>
          </a:xfrm>
          <a:prstGeom prst="rect">
            <a:avLst/>
          </a:prstGeom>
          <a:noFill/>
        </p:spPr>
        <p:txBody>
          <a:bodyPr wrap="none" rtlCol="0">
            <a:spAutoFit/>
          </a:bodyPr>
          <a:lstStyle/>
          <a:p>
            <a:r>
              <a:rPr lang="en-US" sz="1400" dirty="0" smtClean="0"/>
              <a:t>RINGMASTER +    Pulse   +   Space</a:t>
            </a:r>
            <a:endParaRPr lang="en-US" sz="1400" dirty="0"/>
          </a:p>
        </p:txBody>
      </p:sp>
      <p:sp>
        <p:nvSpPr>
          <p:cNvPr id="83" name="TextBox 82"/>
          <p:cNvSpPr txBox="1"/>
          <p:nvPr/>
        </p:nvSpPr>
        <p:spPr>
          <a:xfrm>
            <a:off x="790033" y="4799035"/>
            <a:ext cx="2919389" cy="307777"/>
          </a:xfrm>
          <a:prstGeom prst="rect">
            <a:avLst/>
          </a:prstGeom>
          <a:noFill/>
        </p:spPr>
        <p:txBody>
          <a:bodyPr wrap="none" rtlCol="0">
            <a:spAutoFit/>
          </a:bodyPr>
          <a:lstStyle/>
          <a:p>
            <a:r>
              <a:rPr lang="en-US" sz="1400" dirty="0" smtClean="0"/>
              <a:t>EX, SRX, MX product line + Junos</a:t>
            </a:r>
            <a:endParaRPr lang="en-US" sz="1400" dirty="0"/>
          </a:p>
        </p:txBody>
      </p:sp>
      <p:pic>
        <p:nvPicPr>
          <p:cNvPr id="40" name="Picture 39" descr="juniper_black.png"/>
          <p:cNvPicPr>
            <a:picLocks noChangeAspect="1"/>
          </p:cNvPicPr>
          <p:nvPr/>
        </p:nvPicPr>
        <p:blipFill>
          <a:blip r:embed="rId15" cstate="print"/>
          <a:stretch>
            <a:fillRect/>
          </a:stretch>
        </p:blipFill>
        <p:spPr>
          <a:xfrm>
            <a:off x="3882697" y="5193121"/>
            <a:ext cx="1480451" cy="403759"/>
          </a:xfrm>
          <a:prstGeom prst="rect">
            <a:avLst/>
          </a:prstGeom>
        </p:spPr>
      </p:pic>
      <p:pic>
        <p:nvPicPr>
          <p:cNvPr id="108" name="Picture 107" descr="200.gif"/>
          <p:cNvPicPr>
            <a:picLocks noChangeAspect="1"/>
          </p:cNvPicPr>
          <p:nvPr/>
        </p:nvPicPr>
        <p:blipFill>
          <a:blip r:embed="rId16" cstate="print"/>
          <a:stretch>
            <a:fillRect/>
          </a:stretch>
        </p:blipFill>
        <p:spPr>
          <a:xfrm>
            <a:off x="774327" y="3493693"/>
            <a:ext cx="695885" cy="214332"/>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par>
                                <p:cTn id="10" presetID="2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ppt_x</p:attrName>
                                        </p:attrNameLst>
                                      </p:cBhvr>
                                      <p:tavLst>
                                        <p:tav tm="0">
                                          <p:val>
                                            <p:strVal val="#ppt_x-.2"/>
                                          </p:val>
                                        </p:tav>
                                        <p:tav tm="100000">
                                          <p:val>
                                            <p:strVal val="#ppt_x"/>
                                          </p:val>
                                        </p:tav>
                                      </p:tavLst>
                                    </p:anim>
                                    <p:anim calcmode="lin" valueType="num">
                                      <p:cBhvr>
                                        <p:cTn id="1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14591"/>
            <a:ext cx="7979230" cy="963137"/>
          </a:xfrm>
        </p:spPr>
        <p:txBody>
          <a:bodyPr/>
          <a:lstStyle/>
          <a:p>
            <a:r>
              <a:rPr lang="en-US" dirty="0" smtClean="0"/>
              <a:t>SIMPLY CONNECTED</a:t>
            </a:r>
            <a:br>
              <a:rPr lang="en-US" dirty="0" smtClean="0"/>
            </a:br>
            <a:r>
              <a:rPr lang="en-US" sz="2400" b="0" dirty="0" smtClean="0"/>
              <a:t>Juniper Switching</a:t>
            </a:r>
            <a:endParaRPr lang="en-US" sz="2000" b="0" dirty="0"/>
          </a:p>
        </p:txBody>
      </p:sp>
      <p:sp>
        <p:nvSpPr>
          <p:cNvPr id="6" name="Subtitle 5"/>
          <p:cNvSpPr>
            <a:spLocks noGrp="1"/>
          </p:cNvSpPr>
          <p:nvPr>
            <p:ph type="subTitle" idx="1"/>
          </p:nvPr>
        </p:nvSpPr>
        <p:spPr/>
        <p:txBody>
          <a:bodyPr/>
          <a:lstStyle/>
          <a:p>
            <a:endParaRPr lang="en-US" dirty="0" smtClean="0"/>
          </a:p>
          <a:p>
            <a:r>
              <a:rPr lang="en-US" dirty="0" smtClean="0"/>
              <a:t>March 14, 2012</a:t>
            </a:r>
            <a:endParaRPr lang="en-US" dirty="0"/>
          </a:p>
        </p:txBody>
      </p:sp>
    </p:spTree>
    <p:custDataLst>
      <p:tags r:id="rId1"/>
    </p:custDataLst>
    <p:extLst>
      <p:ext uri="{BB962C8B-B14F-4D97-AF65-F5344CB8AC3E}">
        <p14:creationId xmlns:p14="http://schemas.microsoft.com/office/powerpoint/2010/main" val="13045445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5" name="TextBox 34"/>
          <p:cNvSpPr txBox="1"/>
          <p:nvPr/>
        </p:nvSpPr>
        <p:spPr>
          <a:xfrm>
            <a:off x="462310" y="4096477"/>
            <a:ext cx="4719289" cy="1466123"/>
          </a:xfrm>
          <a:prstGeom prst="round2SameRect">
            <a:avLst>
              <a:gd name="adj1" fmla="val 0"/>
              <a:gd name="adj2" fmla="val 0"/>
            </a:avLst>
          </a:prstGeom>
          <a:gradFill>
            <a:gsLst>
              <a:gs pos="0">
                <a:schemeClr val="bg1">
                  <a:lumMod val="85000"/>
                  <a:alpha val="53000"/>
                </a:schemeClr>
              </a:gs>
              <a:gs pos="100000">
                <a:schemeClr val="bg1">
                  <a:alpha val="0"/>
                </a:schemeClr>
              </a:gs>
            </a:gsLst>
            <a:lin ang="5400000" scaled="1"/>
          </a:gradFill>
        </p:spPr>
        <p:txBody>
          <a:bodyPr vert="horz" lIns="137160" tIns="91440" rIns="0" bIns="91440" rtlCol="0" anchor="t" anchorCtr="0">
            <a:noAutofit/>
          </a:bodyPr>
          <a:lstStyle>
            <a:defPPr>
              <a:defRPr lang="en-US"/>
            </a:defPPr>
            <a:lvl2pPr marL="0" lvl="1"/>
          </a:lstStyle>
          <a:p>
            <a:pPr marL="231775" indent="-231775">
              <a:spcBef>
                <a:spcPts val="600"/>
              </a:spcBef>
              <a:buClr>
                <a:srgbClr val="5D87A1"/>
              </a:buClr>
              <a:buFont typeface="Wingdings" pitchFamily="2" charset="2"/>
              <a:buChar char="§"/>
            </a:pPr>
            <a:r>
              <a:rPr lang="en-US" dirty="0" smtClean="0"/>
              <a:t>High performance</a:t>
            </a:r>
          </a:p>
          <a:p>
            <a:pPr marL="231775" indent="-231775">
              <a:spcBef>
                <a:spcPts val="600"/>
              </a:spcBef>
              <a:buClr>
                <a:srgbClr val="5D87A1"/>
              </a:buClr>
              <a:buFont typeface="Wingdings" pitchFamily="2" charset="2"/>
              <a:buChar char="§"/>
            </a:pPr>
            <a:r>
              <a:rPr lang="en-US" dirty="0" smtClean="0"/>
              <a:t>Carrier-class resiliency</a:t>
            </a:r>
          </a:p>
          <a:p>
            <a:pPr marL="231775" indent="-231775">
              <a:spcBef>
                <a:spcPts val="600"/>
              </a:spcBef>
              <a:buClr>
                <a:srgbClr val="5D87A1"/>
              </a:buClr>
              <a:buFont typeface="Wingdings" pitchFamily="2" charset="2"/>
              <a:buChar char="§"/>
            </a:pPr>
            <a:r>
              <a:rPr lang="en-US" dirty="0" smtClean="0"/>
              <a:t>Standards-based open architecture</a:t>
            </a:r>
          </a:p>
        </p:txBody>
      </p:sp>
      <p:sp>
        <p:nvSpPr>
          <p:cNvPr id="34" name="TextBox 33"/>
          <p:cNvSpPr txBox="1"/>
          <p:nvPr/>
        </p:nvSpPr>
        <p:spPr>
          <a:xfrm>
            <a:off x="462310" y="1545396"/>
            <a:ext cx="4719289" cy="1578804"/>
          </a:xfrm>
          <a:prstGeom prst="round2SameRect">
            <a:avLst>
              <a:gd name="adj1" fmla="val 0"/>
              <a:gd name="adj2" fmla="val 0"/>
            </a:avLst>
          </a:prstGeom>
          <a:gradFill>
            <a:gsLst>
              <a:gs pos="0">
                <a:schemeClr val="bg1">
                  <a:lumMod val="85000"/>
                  <a:alpha val="53000"/>
                </a:schemeClr>
              </a:gs>
              <a:gs pos="100000">
                <a:schemeClr val="bg1">
                  <a:alpha val="0"/>
                </a:schemeClr>
              </a:gs>
            </a:gsLst>
            <a:lin ang="5400000" scaled="1"/>
          </a:gradFill>
        </p:spPr>
        <p:txBody>
          <a:bodyPr vert="horz" lIns="137160" tIns="91440" rIns="0" bIns="91440" rtlCol="0" anchor="t" anchorCtr="0">
            <a:noAutofit/>
          </a:bodyPr>
          <a:lstStyle>
            <a:defPPr>
              <a:defRPr lang="en-US"/>
            </a:defPPr>
            <a:lvl2pPr marL="0" lvl="1"/>
          </a:lstStyle>
          <a:p>
            <a:pPr marL="231775" indent="-231775">
              <a:lnSpc>
                <a:spcPct val="90000"/>
              </a:lnSpc>
              <a:spcBef>
                <a:spcPts val="600"/>
              </a:spcBef>
              <a:buClr>
                <a:srgbClr val="5D87A1"/>
              </a:buClr>
              <a:buFont typeface="Wingdings" pitchFamily="2" charset="2"/>
              <a:buChar char="§"/>
            </a:pPr>
            <a:r>
              <a:rPr lang="en-US" dirty="0" smtClean="0"/>
              <a:t>Over 3,000 customers, 7M ports</a:t>
            </a:r>
          </a:p>
          <a:p>
            <a:pPr marL="231775" indent="-231775">
              <a:lnSpc>
                <a:spcPct val="90000"/>
              </a:lnSpc>
              <a:spcBef>
                <a:spcPts val="600"/>
              </a:spcBef>
              <a:buClr>
                <a:srgbClr val="5D87A1"/>
              </a:buClr>
              <a:buFont typeface="Wingdings" pitchFamily="2" charset="2"/>
              <a:buChar char="§"/>
            </a:pPr>
            <a:r>
              <a:rPr lang="en-US" dirty="0" smtClean="0"/>
              <a:t>Data center, campus, branch, SP</a:t>
            </a:r>
          </a:p>
          <a:p>
            <a:pPr marL="231775" indent="-231775">
              <a:lnSpc>
                <a:spcPct val="90000"/>
              </a:lnSpc>
              <a:spcBef>
                <a:spcPts val="600"/>
              </a:spcBef>
              <a:buClr>
                <a:srgbClr val="5D87A1"/>
              </a:buClr>
              <a:buFont typeface="Wingdings" pitchFamily="2" charset="2"/>
              <a:buChar char="§"/>
            </a:pPr>
            <a:r>
              <a:rPr lang="en-US" dirty="0" smtClean="0"/>
              <a:t>Financials, Healthcare, Education</a:t>
            </a:r>
          </a:p>
          <a:p>
            <a:pPr marL="231775" indent="-231775">
              <a:lnSpc>
                <a:spcPct val="90000"/>
              </a:lnSpc>
              <a:spcBef>
                <a:spcPts val="600"/>
              </a:spcBef>
              <a:buClr>
                <a:srgbClr val="5D87A1"/>
              </a:buClr>
              <a:buFont typeface="Wingdings" pitchFamily="2" charset="2"/>
              <a:buChar char="§"/>
            </a:pPr>
            <a:r>
              <a:rPr lang="en-US" dirty="0" smtClean="0"/>
              <a:t> #3 LAN switching vendor</a:t>
            </a:r>
            <a:endParaRPr lang="en-US" dirty="0">
              <a:solidFill>
                <a:srgbClr val="FF0000"/>
              </a:solidFill>
            </a:endParaRPr>
          </a:p>
        </p:txBody>
      </p:sp>
      <p:sp>
        <p:nvSpPr>
          <p:cNvPr id="24" name="Rectangle 23"/>
          <p:cNvSpPr/>
          <p:nvPr/>
        </p:nvSpPr>
        <p:spPr>
          <a:xfrm>
            <a:off x="462311" y="3672988"/>
            <a:ext cx="4716665" cy="424732"/>
          </a:xfrm>
          <a:prstGeom prst="rect">
            <a:avLst/>
          </a:prstGeom>
          <a:gradFill flip="none" rotWithShape="1">
            <a:gsLst>
              <a:gs pos="0">
                <a:srgbClr val="5D87A1">
                  <a:shade val="30000"/>
                  <a:satMod val="115000"/>
                </a:srgbClr>
              </a:gs>
              <a:gs pos="50000">
                <a:srgbClr val="5D87A1">
                  <a:shade val="67500"/>
                  <a:satMod val="115000"/>
                </a:srgbClr>
              </a:gs>
              <a:gs pos="100000">
                <a:srgbClr val="5D87A1">
                  <a:shade val="100000"/>
                  <a:satMod val="115000"/>
                </a:srgbClr>
              </a:gs>
            </a:gsLst>
            <a:lin ang="16200000" scaled="1"/>
            <a:tileRect/>
          </a:gradFill>
          <a:ln w="285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smtClean="0">
                <a:solidFill>
                  <a:schemeClr val="bg1"/>
                </a:solidFill>
              </a:rPr>
              <a:t>Why We Win</a:t>
            </a:r>
            <a:endParaRPr lang="en-US" b="1">
              <a:solidFill>
                <a:schemeClr val="bg1"/>
              </a:solidFill>
            </a:endParaRPr>
          </a:p>
        </p:txBody>
      </p:sp>
      <p:sp>
        <p:nvSpPr>
          <p:cNvPr id="33" name="Rectangle 32"/>
          <p:cNvSpPr/>
          <p:nvPr/>
        </p:nvSpPr>
        <p:spPr>
          <a:xfrm>
            <a:off x="462310" y="1121907"/>
            <a:ext cx="4719289" cy="424732"/>
          </a:xfrm>
          <a:prstGeom prst="rect">
            <a:avLst/>
          </a:prstGeom>
          <a:gradFill flip="none" rotWithShape="1">
            <a:gsLst>
              <a:gs pos="0">
                <a:srgbClr val="5D87A1">
                  <a:shade val="30000"/>
                  <a:satMod val="115000"/>
                </a:srgbClr>
              </a:gs>
              <a:gs pos="50000">
                <a:srgbClr val="5D87A1">
                  <a:shade val="67500"/>
                  <a:satMod val="115000"/>
                </a:srgbClr>
              </a:gs>
              <a:gs pos="100000">
                <a:srgbClr val="5D87A1">
                  <a:shade val="100000"/>
                  <a:satMod val="115000"/>
                </a:srgbClr>
              </a:gs>
            </a:gsLst>
            <a:lin ang="16200000" scaled="1"/>
            <a:tileRect/>
          </a:gradFill>
          <a:ln w="285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b="1" dirty="0" smtClean="0">
                <a:solidFill>
                  <a:schemeClr val="bg1"/>
                </a:solidFill>
              </a:rPr>
              <a:t>Deployed Extensively</a:t>
            </a:r>
            <a:endParaRPr lang="en-US" b="1" dirty="0">
              <a:solidFill>
                <a:schemeClr val="bg1"/>
              </a:solidFill>
            </a:endParaRPr>
          </a:p>
        </p:txBody>
      </p:sp>
      <p:sp>
        <p:nvSpPr>
          <p:cNvPr id="2" name="Title 1"/>
          <p:cNvSpPr>
            <a:spLocks noGrp="1"/>
          </p:cNvSpPr>
          <p:nvPr>
            <p:ph type="title"/>
          </p:nvPr>
        </p:nvSpPr>
        <p:spPr/>
        <p:txBody>
          <a:bodyPr/>
          <a:lstStyle/>
          <a:p>
            <a:r>
              <a:rPr lang="en-US" dirty="0" smtClean="0"/>
              <a:t>EX series switches</a:t>
            </a:r>
            <a:endParaRPr lang="en-US" dirty="0"/>
          </a:p>
        </p:txBody>
      </p:sp>
      <p:pic>
        <p:nvPicPr>
          <p:cNvPr id="16" name="Picture 6" descr="http://adbinge.files.wordpress.com/2011/02/ibm_logo.jpg"/>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895475" y="3228975"/>
            <a:ext cx="651862" cy="311963"/>
          </a:xfrm>
          <a:prstGeom prst="rect">
            <a:avLst/>
          </a:prstGeom>
          <a:noFill/>
          <a:ln>
            <a:noFill/>
          </a:ln>
        </p:spPr>
      </p:pic>
      <p:pic>
        <p:nvPicPr>
          <p:cNvPr id="19" name="Picture 10" descr="http://cdn.softsailor.com/wp-content/uploads/2010/09/Verizon-logo.jp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952876" y="2969626"/>
            <a:ext cx="1009406" cy="663631"/>
          </a:xfrm>
          <a:prstGeom prst="rect">
            <a:avLst/>
          </a:prstGeom>
          <a:noFill/>
        </p:spPr>
      </p:pic>
      <p:pic>
        <p:nvPicPr>
          <p:cNvPr id="21" name="Picture 20" descr="comcast.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71748" y="2924175"/>
            <a:ext cx="1014202" cy="257707"/>
          </a:xfrm>
          <a:prstGeom prst="rect">
            <a:avLst/>
          </a:prstGeom>
          <a:noFill/>
          <a:ln>
            <a:noFill/>
          </a:ln>
        </p:spPr>
      </p:pic>
      <p:sp>
        <p:nvSpPr>
          <p:cNvPr id="18" name="TextBox 17"/>
          <p:cNvSpPr txBox="1">
            <a:spLocks noChangeArrowheads="1"/>
          </p:cNvSpPr>
          <p:nvPr/>
        </p:nvSpPr>
        <p:spPr>
          <a:xfrm>
            <a:off x="462309" y="5555412"/>
            <a:ext cx="8241743" cy="576934"/>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6075" lvl="1" indent="-342900" algn="ctr" eaLnBrk="0" fontAlgn="base" hangingPunct="0">
              <a:spcBef>
                <a:spcPct val="0"/>
              </a:spcBef>
              <a:spcAft>
                <a:spcPts val="500"/>
              </a:spcAft>
              <a:buClr>
                <a:schemeClr val="bg1"/>
              </a:buClr>
              <a:buSzPct val="90000"/>
              <a:defRPr/>
            </a:pPr>
            <a:r>
              <a:rPr lang="en-US" sz="2400" b="1" dirty="0" smtClean="0">
                <a:latin typeface="Arial" pitchFamily="34" charset="0"/>
              </a:rPr>
              <a:t>Operational Simplicity</a:t>
            </a:r>
          </a:p>
        </p:txBody>
      </p:sp>
      <p:pic>
        <p:nvPicPr>
          <p:cNvPr id="48130"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2377" y="3063061"/>
            <a:ext cx="1083759" cy="415887"/>
          </a:xfrm>
          <a:prstGeom prst="rect">
            <a:avLst/>
          </a:prstGeom>
          <a:noFill/>
          <a:ln w="9525">
            <a:noFill/>
            <a:miter lim="800000"/>
            <a:headEnd/>
            <a:tailEnd/>
          </a:ln>
          <a:effectLst/>
        </p:spPr>
      </p:pic>
      <p:pic>
        <p:nvPicPr>
          <p:cNvPr id="48131" name="Picture 3"/>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722601" y="3305791"/>
            <a:ext cx="1247233" cy="229340"/>
          </a:xfrm>
          <a:prstGeom prst="rect">
            <a:avLst/>
          </a:prstGeom>
          <a:noFill/>
          <a:ln w="9525">
            <a:noFill/>
            <a:miter lim="800000"/>
            <a:headEnd/>
            <a:tailEnd/>
          </a:ln>
          <a:effectLst/>
        </p:spPr>
      </p:pic>
      <p:pic>
        <p:nvPicPr>
          <p:cNvPr id="48132" name="Picture 4"/>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4076624" y="2676998"/>
            <a:ext cx="684948" cy="300456"/>
          </a:xfrm>
          <a:prstGeom prst="rect">
            <a:avLst/>
          </a:prstGeom>
          <a:noFill/>
          <a:ln w="9525">
            <a:noFill/>
            <a:miter lim="800000"/>
            <a:headEnd/>
            <a:tailEnd/>
          </a:ln>
          <a:effectLst/>
        </p:spPr>
      </p:pic>
      <p:pic>
        <p:nvPicPr>
          <p:cNvPr id="48133" name="Picture 5"/>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846365" y="969344"/>
            <a:ext cx="3865563" cy="4560887"/>
          </a:xfrm>
          <a:prstGeom prst="rect">
            <a:avLst/>
          </a:prstGeom>
          <a:noFill/>
          <a:ln w="9525">
            <a:noFill/>
            <a:miter lim="800000"/>
            <a:headEnd/>
            <a:tailEnd/>
          </a:ln>
          <a:effectLst/>
        </p:spPr>
      </p:pic>
    </p:spTree>
    <p:extLst>
      <p:ext uri="{BB962C8B-B14F-4D97-AF65-F5344CB8AC3E}">
        <p14:creationId xmlns:p14="http://schemas.microsoft.com/office/powerpoint/2010/main" val="40554817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smtClean="0"/>
              <a:t>EX Series</a:t>
            </a:r>
            <a:r>
              <a:rPr dirty="0" smtClean="0"/>
              <a:t>: Campus </a:t>
            </a:r>
            <a:r>
              <a:rPr dirty="0"/>
              <a:t>Products</a:t>
            </a:r>
          </a:p>
        </p:txBody>
      </p:sp>
      <p:graphicFrame>
        <p:nvGraphicFramePr>
          <p:cNvPr id="37" name="Table 36"/>
          <p:cNvGraphicFramePr>
            <a:graphicFrameLocks noGrp="1"/>
          </p:cNvGraphicFramePr>
          <p:nvPr/>
        </p:nvGraphicFramePr>
        <p:xfrm>
          <a:off x="457200" y="1143001"/>
          <a:ext cx="8229600" cy="4953000"/>
        </p:xfrm>
        <a:graphic>
          <a:graphicData uri="http://schemas.openxmlformats.org/drawingml/2006/table">
            <a:tbl>
              <a:tblPr firstRow="1" bandRow="1">
                <a:tableStyleId>{5C22544A-7EE6-4342-B048-85BDC9FD1C3A}</a:tableStyleId>
              </a:tblPr>
              <a:tblGrid>
                <a:gridCol w="457200"/>
                <a:gridCol w="2590800"/>
                <a:gridCol w="2590800"/>
                <a:gridCol w="2590800"/>
              </a:tblGrid>
              <a:tr h="304799">
                <a:tc>
                  <a:txBody>
                    <a:bodyPr/>
                    <a:lstStyle/>
                    <a:p>
                      <a:pPr>
                        <a:lnSpc>
                          <a:spcPct val="90000"/>
                        </a:lnSpc>
                      </a:pPr>
                      <a:endParaRPr lang="en-US" dirty="0"/>
                    </a:p>
                  </a:txBody>
                  <a:tcPr marT="91440" marB="91440"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lnSpc>
                          <a:spcPct val="90000"/>
                        </a:lnSpc>
                      </a:pPr>
                      <a:r>
                        <a:rPr lang="en-US" dirty="0" smtClean="0"/>
                        <a:t>Small Campus</a:t>
                      </a:r>
                      <a:endParaRPr lang="en-US" dirty="0"/>
                    </a:p>
                  </a:txBody>
                  <a:tcPr marT="91440" marB="9144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04552"/>
                    </a:solidFill>
                  </a:tcPr>
                </a:tc>
                <a:tc>
                  <a:txBody>
                    <a:bodyPr/>
                    <a:lstStyle/>
                    <a:p>
                      <a:pPr algn="ctr">
                        <a:lnSpc>
                          <a:spcPct val="90000"/>
                        </a:lnSpc>
                      </a:pPr>
                      <a:r>
                        <a:rPr lang="en-US" smtClean="0"/>
                        <a:t>Medium Campus</a:t>
                      </a:r>
                      <a:endParaRPr lang="en-US"/>
                    </a:p>
                  </a:txBody>
                  <a:tcPr marT="91440" marB="9144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304552"/>
                    </a:solidFill>
                  </a:tcPr>
                </a:tc>
                <a:tc>
                  <a:txBody>
                    <a:bodyPr/>
                    <a:lstStyle/>
                    <a:p>
                      <a:pPr algn="ctr">
                        <a:lnSpc>
                          <a:spcPct val="90000"/>
                        </a:lnSpc>
                      </a:pPr>
                      <a:r>
                        <a:rPr lang="en-US" smtClean="0"/>
                        <a:t>Large Campus</a:t>
                      </a:r>
                      <a:endParaRPr lang="en-US"/>
                    </a:p>
                  </a:txBody>
                  <a:tcPr marT="91440" marB="91440"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304552"/>
                    </a:solidFill>
                  </a:tcPr>
                </a:tc>
              </a:tr>
              <a:tr h="1507744">
                <a:tc>
                  <a:txBody>
                    <a:bodyPr/>
                    <a:lstStyle/>
                    <a:p>
                      <a:pPr algn="ctr">
                        <a:lnSpc>
                          <a:spcPct val="90000"/>
                        </a:lnSpc>
                      </a:pPr>
                      <a:r>
                        <a:rPr lang="en-US" b="1" smtClean="0">
                          <a:solidFill>
                            <a:schemeClr val="bg1"/>
                          </a:solidFill>
                        </a:rPr>
                        <a:t>Core</a:t>
                      </a:r>
                      <a:endParaRPr lang="en-US" b="1">
                        <a:solidFill>
                          <a:schemeClr val="bg1"/>
                        </a:solidFill>
                      </a:endParaRPr>
                    </a:p>
                  </a:txBody>
                  <a:tcPr marT="0" marB="0" vert="vert27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nSpc>
                          <a:spcPct val="90000"/>
                        </a:lnSpc>
                      </a:pPr>
                      <a:endParaRPr lang="en-US"/>
                    </a:p>
                  </a:txBody>
                  <a:tcPr>
                    <a:lnL w="12700" cmpd="sng">
                      <a:noFill/>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C852D">
                        <a:alpha val="30196"/>
                      </a:srgbClr>
                    </a:solidFill>
                  </a:tcPr>
                </a:tc>
                <a:tc>
                  <a:txBody>
                    <a:bodyPr/>
                    <a:lstStyle/>
                    <a:p>
                      <a:pPr>
                        <a:lnSpc>
                          <a:spcPct val="90000"/>
                        </a:lnSpc>
                      </a:pPr>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C852D">
                        <a:alpha val="30196"/>
                      </a:srgbClr>
                    </a:solidFill>
                  </a:tcPr>
                </a:tc>
                <a:tc>
                  <a:txBody>
                    <a:bodyPr/>
                    <a:lstStyle/>
                    <a:p>
                      <a:pPr>
                        <a:lnSpc>
                          <a:spcPct val="90000"/>
                        </a:lnSpc>
                      </a:pPr>
                      <a:endParaRPr lang="en-US"/>
                    </a:p>
                  </a:txBody>
                  <a:tcPr>
                    <a:lnL w="12700" cap="flat" cmpd="sng" algn="ctr">
                      <a:solidFill>
                        <a:schemeClr val="bg1"/>
                      </a:solidFill>
                      <a:prstDash val="solid"/>
                      <a:round/>
                      <a:headEnd type="none" w="med" len="med"/>
                      <a:tailEnd type="none" w="med" len="med"/>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5C852D">
                        <a:alpha val="30196"/>
                      </a:srgbClr>
                    </a:solidFill>
                  </a:tcPr>
                </a:tc>
              </a:tr>
              <a:tr h="1507744">
                <a:tc>
                  <a:txBody>
                    <a:bodyPr/>
                    <a:lstStyle/>
                    <a:p>
                      <a:pPr algn="ctr">
                        <a:lnSpc>
                          <a:spcPct val="90000"/>
                        </a:lnSpc>
                      </a:pPr>
                      <a:r>
                        <a:rPr lang="en-US" b="1" dirty="0" smtClean="0">
                          <a:solidFill>
                            <a:schemeClr val="bg1"/>
                          </a:solidFill>
                        </a:rPr>
                        <a:t>Aggregation</a:t>
                      </a:r>
                      <a:endParaRPr lang="en-US" b="1" dirty="0">
                        <a:solidFill>
                          <a:schemeClr val="bg1"/>
                        </a:solidFill>
                      </a:endParaRPr>
                    </a:p>
                  </a:txBody>
                  <a:tcPr marT="0" marB="0" vert="vert27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p>
                      <a:pPr>
                        <a:lnSpc>
                          <a:spcPct val="90000"/>
                        </a:lnSpc>
                      </a:pPr>
                      <a:endParaRPr lang="en-US"/>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C16B">
                        <a:alpha val="30196"/>
                      </a:srgbClr>
                    </a:solidFill>
                  </a:tcPr>
                </a:tc>
                <a:tc>
                  <a:txBody>
                    <a:bodyPr/>
                    <a:lstStyle/>
                    <a:p>
                      <a:pPr>
                        <a:lnSpc>
                          <a:spcPct val="90000"/>
                        </a:lnSpc>
                      </a:pPr>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C16B">
                        <a:alpha val="30196"/>
                      </a:srgbClr>
                    </a:solidFill>
                  </a:tcPr>
                </a:tc>
                <a:tc>
                  <a:txBody>
                    <a:bodyPr/>
                    <a:lstStyle/>
                    <a:p>
                      <a:pPr>
                        <a:lnSpc>
                          <a:spcPct val="90000"/>
                        </a:lnSpc>
                      </a:pPr>
                      <a:endParaRPr lang="en-US"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FC16B">
                        <a:alpha val="30196"/>
                      </a:srgbClr>
                    </a:solidFill>
                  </a:tcPr>
                </a:tc>
              </a:tr>
              <a:tr h="1507744">
                <a:tc>
                  <a:txBody>
                    <a:bodyPr/>
                    <a:lstStyle/>
                    <a:p>
                      <a:pPr algn="ctr">
                        <a:lnSpc>
                          <a:spcPct val="90000"/>
                        </a:lnSpc>
                      </a:pPr>
                      <a:r>
                        <a:rPr lang="en-US" b="1" smtClean="0">
                          <a:solidFill>
                            <a:schemeClr val="bg1"/>
                          </a:solidFill>
                        </a:rPr>
                        <a:t>Access</a:t>
                      </a:r>
                      <a:endParaRPr lang="en-US" b="1">
                        <a:solidFill>
                          <a:schemeClr val="bg1"/>
                        </a:solidFill>
                      </a:endParaRPr>
                    </a:p>
                  </a:txBody>
                  <a:tcPr marT="0" marB="0" vert="vert270" anchor="ctr">
                    <a:lnL w="12700" cmpd="sng">
                      <a:noFill/>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D87A1"/>
                    </a:solidFill>
                  </a:tcPr>
                </a:tc>
                <a:tc>
                  <a:txBody>
                    <a:bodyPr/>
                    <a:lstStyle/>
                    <a:p>
                      <a:pPr>
                        <a:lnSpc>
                          <a:spcPct val="90000"/>
                        </a:lnSpc>
                      </a:pPr>
                      <a:endParaRPr lang="en-US"/>
                    </a:p>
                  </a:txBody>
                  <a:tcPr>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D87A1">
                        <a:alpha val="30196"/>
                      </a:srgbClr>
                    </a:solidFill>
                  </a:tcPr>
                </a:tc>
                <a:tc>
                  <a:txBody>
                    <a:bodyPr/>
                    <a:lstStyle/>
                    <a:p>
                      <a:pPr>
                        <a:lnSpc>
                          <a:spcPct val="90000"/>
                        </a:lnSpc>
                      </a:pPr>
                      <a:endParaRPr lang="en-US"/>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D87A1">
                        <a:alpha val="30196"/>
                      </a:srgbClr>
                    </a:solidFill>
                  </a:tcPr>
                </a:tc>
                <a:tc>
                  <a:txBody>
                    <a:bodyPr/>
                    <a:lstStyle/>
                    <a:p>
                      <a:pPr>
                        <a:lnSpc>
                          <a:spcPct val="90000"/>
                        </a:lnSpc>
                      </a:pPr>
                      <a:endParaRPr lang="en-US" dirty="0"/>
                    </a:p>
                  </a:txBody>
                  <a:tcPr>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5D87A1">
                        <a:alpha val="30196"/>
                      </a:srgbClr>
                    </a:solidFill>
                  </a:tcPr>
                </a:tc>
              </a:tr>
            </a:tbl>
          </a:graphicData>
        </a:graphic>
      </p:graphicFrame>
      <p:sp>
        <p:nvSpPr>
          <p:cNvPr id="115726" name="TextBox 15"/>
          <p:cNvSpPr txBox="1">
            <a:spLocks noChangeArrowheads="1"/>
          </p:cNvSpPr>
          <p:nvPr/>
        </p:nvSpPr>
        <p:spPr bwMode="auto">
          <a:xfrm>
            <a:off x="1908386" y="2590800"/>
            <a:ext cx="545021" cy="184666"/>
          </a:xfrm>
          <a:prstGeom prst="rect">
            <a:avLst/>
          </a:prstGeom>
          <a:noFill/>
          <a:ln w="9525">
            <a:noFill/>
            <a:miter lim="800000"/>
            <a:headEnd/>
            <a:tailEnd/>
          </a:ln>
        </p:spPr>
        <p:txBody>
          <a:bodyPr wrap="none" lIns="0" tIns="0" rIns="0" bIns="0" anchor="ctr" anchorCtr="0">
            <a:spAutoFit/>
          </a:bodyPr>
          <a:lstStyle/>
          <a:p>
            <a:r>
              <a:rPr lang="en-US" sz="1200" b="1"/>
              <a:t>EX4500</a:t>
            </a:r>
          </a:p>
        </p:txBody>
      </p:sp>
      <p:pic>
        <p:nvPicPr>
          <p:cNvPr id="38" name="Picture 37" descr="EX-4500-ang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7952" y="2839107"/>
            <a:ext cx="1353848" cy="666093"/>
          </a:xfrm>
          <a:prstGeom prst="rect">
            <a:avLst/>
          </a:prstGeom>
          <a:noFill/>
          <a:ln>
            <a:noFill/>
          </a:ln>
        </p:spPr>
      </p:pic>
      <p:pic>
        <p:nvPicPr>
          <p:cNvPr id="39" name="Picture 38" descr="EX-8208-ang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67201" y="1828800"/>
            <a:ext cx="914399" cy="1331492"/>
          </a:xfrm>
          <a:prstGeom prst="rect">
            <a:avLst/>
          </a:prstGeom>
          <a:noFill/>
          <a:ln>
            <a:noFill/>
          </a:ln>
        </p:spPr>
      </p:pic>
      <p:sp>
        <p:nvSpPr>
          <p:cNvPr id="40" name="TextBox 15"/>
          <p:cNvSpPr txBox="1">
            <a:spLocks noChangeArrowheads="1"/>
          </p:cNvSpPr>
          <p:nvPr/>
        </p:nvSpPr>
        <p:spPr bwMode="auto">
          <a:xfrm>
            <a:off x="5181600" y="2406134"/>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EX8208</a:t>
            </a:r>
            <a:endParaRPr lang="en-US" sz="1200" b="1"/>
          </a:p>
        </p:txBody>
      </p:sp>
      <p:pic>
        <p:nvPicPr>
          <p:cNvPr id="41" name="Picture 40" descr="EX-8216-angl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4647" y="1828800"/>
            <a:ext cx="990553" cy="1927743"/>
          </a:xfrm>
          <a:prstGeom prst="rect">
            <a:avLst/>
          </a:prstGeom>
          <a:noFill/>
          <a:ln>
            <a:noFill/>
          </a:ln>
        </p:spPr>
      </p:pic>
      <p:sp>
        <p:nvSpPr>
          <p:cNvPr id="42" name="TextBox 15"/>
          <p:cNvSpPr txBox="1">
            <a:spLocks noChangeArrowheads="1"/>
          </p:cNvSpPr>
          <p:nvPr/>
        </p:nvSpPr>
        <p:spPr bwMode="auto">
          <a:xfrm>
            <a:off x="7379779" y="2406134"/>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EX8216</a:t>
            </a:r>
            <a:endParaRPr lang="en-US" sz="1200" b="1"/>
          </a:p>
        </p:txBody>
      </p:sp>
      <p:pic>
        <p:nvPicPr>
          <p:cNvPr id="43" name="Picture 42" descr="EX-4200-ang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87934" y="4337275"/>
            <a:ext cx="1536266" cy="586574"/>
          </a:xfrm>
          <a:prstGeom prst="rect">
            <a:avLst/>
          </a:prstGeom>
          <a:noFill/>
          <a:ln>
            <a:noFill/>
          </a:ln>
        </p:spPr>
      </p:pic>
      <p:sp>
        <p:nvSpPr>
          <p:cNvPr id="44" name="TextBox 15"/>
          <p:cNvSpPr txBox="1">
            <a:spLocks noChangeArrowheads="1"/>
          </p:cNvSpPr>
          <p:nvPr/>
        </p:nvSpPr>
        <p:spPr bwMode="auto">
          <a:xfrm>
            <a:off x="1908386" y="4124738"/>
            <a:ext cx="545021" cy="184666"/>
          </a:xfrm>
          <a:prstGeom prst="rect">
            <a:avLst/>
          </a:prstGeom>
          <a:noFill/>
          <a:ln w="9525">
            <a:noFill/>
            <a:miter lim="800000"/>
            <a:headEnd/>
            <a:tailEnd/>
          </a:ln>
        </p:spPr>
        <p:txBody>
          <a:bodyPr wrap="none" lIns="0" tIns="0" rIns="0" bIns="0" anchor="ctr" anchorCtr="0">
            <a:spAutoFit/>
          </a:bodyPr>
          <a:lstStyle/>
          <a:p>
            <a:r>
              <a:rPr lang="en-US" sz="1200" b="1" dirty="0" smtClean="0"/>
              <a:t>EX4200</a:t>
            </a:r>
            <a:endParaRPr lang="en-US" sz="1200" b="1" dirty="0"/>
          </a:p>
        </p:txBody>
      </p:sp>
      <p:pic>
        <p:nvPicPr>
          <p:cNvPr id="45" name="Picture 44" descr="EX-3200-angle-R.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600" y="4978528"/>
            <a:ext cx="1143000" cy="480060"/>
          </a:xfrm>
          <a:prstGeom prst="rect">
            <a:avLst/>
          </a:prstGeom>
        </p:spPr>
      </p:pic>
      <p:sp>
        <p:nvSpPr>
          <p:cNvPr id="46" name="TextBox 15"/>
          <p:cNvSpPr txBox="1">
            <a:spLocks noChangeArrowheads="1"/>
          </p:cNvSpPr>
          <p:nvPr/>
        </p:nvSpPr>
        <p:spPr bwMode="auto">
          <a:xfrm>
            <a:off x="1066800" y="4749927"/>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EX3200</a:t>
            </a:r>
            <a:endParaRPr lang="en-US" sz="1200" b="1"/>
          </a:p>
        </p:txBody>
      </p:sp>
      <p:sp>
        <p:nvSpPr>
          <p:cNvPr id="51" name="TextBox 15"/>
          <p:cNvSpPr txBox="1">
            <a:spLocks noChangeArrowheads="1"/>
          </p:cNvSpPr>
          <p:nvPr/>
        </p:nvSpPr>
        <p:spPr bwMode="auto">
          <a:xfrm>
            <a:off x="2438400" y="4704472"/>
            <a:ext cx="545021" cy="184666"/>
          </a:xfrm>
          <a:prstGeom prst="rect">
            <a:avLst/>
          </a:prstGeom>
          <a:noFill/>
          <a:ln w="9525">
            <a:noFill/>
            <a:miter lim="800000"/>
            <a:headEnd/>
            <a:tailEnd/>
          </a:ln>
        </p:spPr>
        <p:txBody>
          <a:bodyPr wrap="none" lIns="0" tIns="0" rIns="0" bIns="0" anchor="ctr" anchorCtr="0">
            <a:spAutoFit/>
          </a:bodyPr>
          <a:lstStyle/>
          <a:p>
            <a:r>
              <a:rPr lang="en-US" sz="1200" b="1" dirty="0" smtClean="0"/>
              <a:t>EX3300</a:t>
            </a:r>
            <a:endParaRPr lang="en-US" sz="1200" b="1" dirty="0"/>
          </a:p>
        </p:txBody>
      </p:sp>
      <p:sp>
        <p:nvSpPr>
          <p:cNvPr id="53" name="TextBox 15"/>
          <p:cNvSpPr txBox="1">
            <a:spLocks noChangeArrowheads="1"/>
          </p:cNvSpPr>
          <p:nvPr/>
        </p:nvSpPr>
        <p:spPr bwMode="auto">
          <a:xfrm>
            <a:off x="1066800" y="5410200"/>
            <a:ext cx="706925" cy="184666"/>
          </a:xfrm>
          <a:prstGeom prst="rect">
            <a:avLst/>
          </a:prstGeom>
          <a:noFill/>
          <a:ln w="9525">
            <a:noFill/>
            <a:miter lim="800000"/>
            <a:headEnd/>
            <a:tailEnd/>
          </a:ln>
        </p:spPr>
        <p:txBody>
          <a:bodyPr wrap="none" lIns="0" tIns="0" rIns="0" bIns="0" anchor="ctr" anchorCtr="0">
            <a:spAutoFit/>
          </a:bodyPr>
          <a:lstStyle/>
          <a:p>
            <a:r>
              <a:rPr lang="en-US" sz="1200" b="1" smtClean="0"/>
              <a:t>EX2200-C</a:t>
            </a:r>
            <a:endParaRPr lang="en-US" sz="1200" b="1"/>
          </a:p>
        </p:txBody>
      </p:sp>
      <p:pic>
        <p:nvPicPr>
          <p:cNvPr id="54" name="Picture 53" descr="EX-3200-angle-R.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6000" y="5486400"/>
            <a:ext cx="1143000" cy="480060"/>
          </a:xfrm>
          <a:prstGeom prst="rect">
            <a:avLst/>
          </a:prstGeom>
        </p:spPr>
      </p:pic>
      <p:sp>
        <p:nvSpPr>
          <p:cNvPr id="55" name="TextBox 15"/>
          <p:cNvSpPr txBox="1">
            <a:spLocks noChangeArrowheads="1"/>
          </p:cNvSpPr>
          <p:nvPr/>
        </p:nvSpPr>
        <p:spPr bwMode="auto">
          <a:xfrm>
            <a:off x="2362200" y="5257799"/>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EX2200</a:t>
            </a:r>
            <a:endParaRPr lang="en-US" sz="1200" b="1"/>
          </a:p>
        </p:txBody>
      </p:sp>
      <p:sp>
        <p:nvSpPr>
          <p:cNvPr id="56" name="TextBox 15"/>
          <p:cNvSpPr txBox="1">
            <a:spLocks noChangeArrowheads="1"/>
          </p:cNvSpPr>
          <p:nvPr/>
        </p:nvSpPr>
        <p:spPr bwMode="auto">
          <a:xfrm>
            <a:off x="4405234" y="3352800"/>
            <a:ext cx="545021" cy="184666"/>
          </a:xfrm>
          <a:prstGeom prst="rect">
            <a:avLst/>
          </a:prstGeom>
          <a:noFill/>
          <a:ln w="9525">
            <a:noFill/>
            <a:miter lim="800000"/>
            <a:headEnd/>
            <a:tailEnd/>
          </a:ln>
        </p:spPr>
        <p:txBody>
          <a:bodyPr wrap="none" lIns="0" tIns="0" rIns="0" bIns="0" anchor="ctr" anchorCtr="0">
            <a:spAutoFit/>
          </a:bodyPr>
          <a:lstStyle/>
          <a:p>
            <a:r>
              <a:rPr lang="en-US" sz="1200" b="1"/>
              <a:t>EX4500</a:t>
            </a:r>
          </a:p>
        </p:txBody>
      </p:sp>
      <p:pic>
        <p:nvPicPr>
          <p:cNvPr id="57" name="Picture 56" descr="EX-4500-angl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14800" y="3601107"/>
            <a:ext cx="1353848" cy="666093"/>
          </a:xfrm>
          <a:prstGeom prst="rect">
            <a:avLst/>
          </a:prstGeom>
          <a:noFill/>
          <a:ln>
            <a:noFill/>
          </a:ln>
        </p:spPr>
      </p:pic>
      <p:pic>
        <p:nvPicPr>
          <p:cNvPr id="58" name="Picture 57" descr="EX-4200-ang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69134" y="4875124"/>
            <a:ext cx="1536266" cy="586574"/>
          </a:xfrm>
          <a:prstGeom prst="rect">
            <a:avLst/>
          </a:prstGeom>
          <a:noFill/>
          <a:ln>
            <a:noFill/>
          </a:ln>
        </p:spPr>
      </p:pic>
      <p:sp>
        <p:nvSpPr>
          <p:cNvPr id="59" name="TextBox 15"/>
          <p:cNvSpPr txBox="1">
            <a:spLocks noChangeArrowheads="1"/>
          </p:cNvSpPr>
          <p:nvPr/>
        </p:nvSpPr>
        <p:spPr bwMode="auto">
          <a:xfrm>
            <a:off x="3889586" y="4690723"/>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EX4200</a:t>
            </a:r>
            <a:endParaRPr lang="en-US" sz="1200" b="1"/>
          </a:p>
        </p:txBody>
      </p:sp>
      <p:pic>
        <p:nvPicPr>
          <p:cNvPr id="60" name="Picture 59" descr="EX-6200-angle-R.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05400" y="4165549"/>
            <a:ext cx="914399" cy="1311326"/>
          </a:xfrm>
          <a:prstGeom prst="rect">
            <a:avLst/>
          </a:prstGeom>
        </p:spPr>
      </p:pic>
      <p:sp>
        <p:nvSpPr>
          <p:cNvPr id="61" name="TextBox 15"/>
          <p:cNvSpPr txBox="1">
            <a:spLocks noChangeArrowheads="1"/>
          </p:cNvSpPr>
          <p:nvPr/>
        </p:nvSpPr>
        <p:spPr bwMode="auto">
          <a:xfrm>
            <a:off x="5257800" y="5334000"/>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EX6200</a:t>
            </a:r>
            <a:endParaRPr lang="en-US" sz="1200" b="1"/>
          </a:p>
        </p:txBody>
      </p:sp>
      <p:sp>
        <p:nvSpPr>
          <p:cNvPr id="63" name="TextBox 15"/>
          <p:cNvSpPr txBox="1">
            <a:spLocks noChangeArrowheads="1"/>
          </p:cNvSpPr>
          <p:nvPr/>
        </p:nvSpPr>
        <p:spPr bwMode="auto">
          <a:xfrm>
            <a:off x="3886200" y="5334000"/>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EX3300</a:t>
            </a:r>
            <a:endParaRPr lang="en-US" sz="1200" b="1"/>
          </a:p>
        </p:txBody>
      </p:sp>
      <p:pic>
        <p:nvPicPr>
          <p:cNvPr id="64" name="Picture 63" descr="EX-8208-angl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2200" y="3766066"/>
            <a:ext cx="914399" cy="1331492"/>
          </a:xfrm>
          <a:prstGeom prst="rect">
            <a:avLst/>
          </a:prstGeom>
          <a:noFill/>
          <a:ln>
            <a:noFill/>
          </a:ln>
        </p:spPr>
      </p:pic>
      <p:sp>
        <p:nvSpPr>
          <p:cNvPr id="65" name="TextBox 15"/>
          <p:cNvSpPr txBox="1">
            <a:spLocks noChangeArrowheads="1"/>
          </p:cNvSpPr>
          <p:nvPr/>
        </p:nvSpPr>
        <p:spPr bwMode="auto">
          <a:xfrm>
            <a:off x="7086599" y="4343400"/>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EX8208</a:t>
            </a:r>
            <a:endParaRPr lang="en-US" sz="1200" b="1"/>
          </a:p>
        </p:txBody>
      </p:sp>
      <p:pic>
        <p:nvPicPr>
          <p:cNvPr id="66" name="Picture 65" descr="EX-6200-angle-R.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696200" y="4191000"/>
            <a:ext cx="914399" cy="1311326"/>
          </a:xfrm>
          <a:prstGeom prst="rect">
            <a:avLst/>
          </a:prstGeom>
        </p:spPr>
      </p:pic>
      <p:sp>
        <p:nvSpPr>
          <p:cNvPr id="67" name="TextBox 15"/>
          <p:cNvSpPr txBox="1">
            <a:spLocks noChangeArrowheads="1"/>
          </p:cNvSpPr>
          <p:nvPr/>
        </p:nvSpPr>
        <p:spPr bwMode="auto">
          <a:xfrm>
            <a:off x="7848600" y="5359451"/>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EX6200</a:t>
            </a:r>
            <a:endParaRPr lang="en-US" sz="1200" b="1"/>
          </a:p>
        </p:txBody>
      </p:sp>
      <p:pic>
        <p:nvPicPr>
          <p:cNvPr id="68" name="Picture 67" descr="EX-4200-angle.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72200" y="5334000"/>
            <a:ext cx="1536266" cy="586574"/>
          </a:xfrm>
          <a:prstGeom prst="rect">
            <a:avLst/>
          </a:prstGeom>
          <a:noFill/>
          <a:ln>
            <a:noFill/>
          </a:ln>
        </p:spPr>
      </p:pic>
      <p:sp>
        <p:nvSpPr>
          <p:cNvPr id="69" name="TextBox 15"/>
          <p:cNvSpPr txBox="1">
            <a:spLocks noChangeArrowheads="1"/>
          </p:cNvSpPr>
          <p:nvPr/>
        </p:nvSpPr>
        <p:spPr bwMode="auto">
          <a:xfrm>
            <a:off x="6492652" y="5149599"/>
            <a:ext cx="545021" cy="184666"/>
          </a:xfrm>
          <a:prstGeom prst="rect">
            <a:avLst/>
          </a:prstGeom>
          <a:noFill/>
          <a:ln w="9525">
            <a:noFill/>
            <a:miter lim="800000"/>
            <a:headEnd/>
            <a:tailEnd/>
          </a:ln>
        </p:spPr>
        <p:txBody>
          <a:bodyPr wrap="none" lIns="0" tIns="0" rIns="0" bIns="0" anchor="ctr" anchorCtr="0">
            <a:spAutoFit/>
          </a:bodyPr>
          <a:lstStyle/>
          <a:p>
            <a:r>
              <a:rPr lang="en-US" sz="1200" b="1" smtClean="0"/>
              <a:t>EX4200</a:t>
            </a:r>
            <a:endParaRPr lang="en-US" sz="1200" b="1"/>
          </a:p>
        </p:txBody>
      </p:sp>
      <p:pic>
        <p:nvPicPr>
          <p:cNvPr id="35" name="Picture 34" descr="EX2200C_PoE_HeroR.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7818" y="5459733"/>
            <a:ext cx="991659" cy="535496"/>
          </a:xfrm>
          <a:prstGeom prst="rect">
            <a:avLst/>
          </a:prstGeom>
        </p:spPr>
      </p:pic>
      <p:pic>
        <p:nvPicPr>
          <p:cNvPr id="36" name="Picture 35" descr="EX3300_PoE_HeroR.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03234" y="4824797"/>
            <a:ext cx="1230809" cy="489589"/>
          </a:xfrm>
          <a:prstGeom prst="rect">
            <a:avLst/>
          </a:prstGeom>
        </p:spPr>
      </p:pic>
      <p:pic>
        <p:nvPicPr>
          <p:cNvPr id="47" name="Picture 46" descr="EX3300_PoE_HeroR.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577997" y="5455497"/>
            <a:ext cx="1230809" cy="489589"/>
          </a:xfrm>
          <a:prstGeom prst="rect">
            <a:avLst/>
          </a:prstGeom>
        </p:spPr>
      </p:pic>
    </p:spTree>
    <p:extLst>
      <p:ext uri="{BB962C8B-B14F-4D97-AF65-F5344CB8AC3E}">
        <p14:creationId xmlns:p14="http://schemas.microsoft.com/office/powerpoint/2010/main" val="2092249410"/>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solution is to be SIMPLY Connected</a:t>
            </a:r>
          </a:p>
        </p:txBody>
      </p:sp>
      <p:sp>
        <p:nvSpPr>
          <p:cNvPr id="12" name="Rectangle 11"/>
          <p:cNvSpPr/>
          <p:nvPr/>
        </p:nvSpPr>
        <p:spPr>
          <a:xfrm>
            <a:off x="838200" y="2659671"/>
            <a:ext cx="7772400" cy="1591586"/>
          </a:xfrm>
          <a:prstGeom prst="rect">
            <a:avLst/>
          </a:prstGeom>
          <a:gradFill>
            <a:gsLst>
              <a:gs pos="0">
                <a:srgbClr val="1D3645">
                  <a:lumMod val="60000"/>
                  <a:lumOff val="40000"/>
                </a:srgbClr>
              </a:gs>
              <a:gs pos="0">
                <a:srgbClr val="3E596A">
                  <a:alpha val="0"/>
                </a:srgbClr>
              </a:gs>
              <a:gs pos="0">
                <a:srgbClr val="4D7085">
                  <a:alpha val="0"/>
                </a:srgbClr>
              </a:gs>
            </a:gsLst>
            <a:lin ang="5400000" scaled="0"/>
          </a:gradFill>
          <a:ln w="25400" cap="flat" cmpd="sng" algn="ctr">
            <a:noFill/>
            <a:prstDash val="solid"/>
          </a:ln>
          <a:effectLst/>
        </p:spPr>
        <p:txBody>
          <a:bodyPr lIns="81632" tIns="40816" rIns="81632" bIns="4081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3" name="Rectangle 12"/>
          <p:cNvSpPr/>
          <p:nvPr>
            <p:custDataLst>
              <p:tags r:id="rId2"/>
            </p:custDataLst>
          </p:nvPr>
        </p:nvSpPr>
        <p:spPr>
          <a:xfrm>
            <a:off x="457201" y="1727393"/>
            <a:ext cx="8230110" cy="1978268"/>
          </a:xfrm>
          <a:prstGeom prst="rect">
            <a:avLst/>
          </a:prstGeom>
          <a:solidFill>
            <a:srgbClr val="FF9539"/>
          </a:solidFill>
          <a:ln w="50800" cap="sq" cmpd="dbl" algn="ctr">
            <a:noFill/>
            <a:prstDash val="solid"/>
            <a:miter lim="800000"/>
          </a:ln>
          <a:effectLst/>
        </p:spPr>
        <p:txBody>
          <a:bodyPr bIns="228600" rtlCol="0" anchor="b"/>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mn-ea"/>
                <a:cs typeface="Arial" charset="0"/>
              </a:rPr>
              <a:t>An integrated portfolio of resilient wired, wireless and security products that simply enable mobility at scale.</a:t>
            </a:r>
          </a:p>
        </p:txBody>
      </p:sp>
      <p:pic>
        <p:nvPicPr>
          <p:cNvPr id="14" name="Picture 2" descr="\\psf\Host\Volumes\EP File Share\Touch\Project Juniper Regional Sales Summit\Development\T2704\Slide 11\iStock_000015505031Medium.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457213" y="3818913"/>
            <a:ext cx="8232775" cy="150099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custDataLst>
              <p:tags r:id="rId3"/>
            </p:custDataLst>
          </p:nvPr>
        </p:nvSpPr>
        <p:spPr>
          <a:xfrm>
            <a:off x="457209" y="3818913"/>
            <a:ext cx="2689529" cy="1500991"/>
          </a:xfrm>
          <a:prstGeom prst="rect">
            <a:avLst/>
          </a:prstGeom>
          <a:solidFill>
            <a:srgbClr val="292929">
              <a:alpha val="40000"/>
            </a:srgbClr>
          </a:solidFill>
          <a:ln w="25400" cap="flat" cmpd="sng" algn="ctr">
            <a:noFill/>
            <a:prstDash val="solid"/>
          </a:ln>
          <a:effectLst/>
        </p:spPr>
        <p:txBody>
          <a:bodyPr rtlCol="0" anchor="b"/>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Consistent </a:t>
            </a:r>
            <a:r>
              <a:rPr kumimoji="0" lang="en-US" sz="2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Security </a:t>
            </a:r>
            <a:endPar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16" name="Rectangle 15"/>
          <p:cNvSpPr/>
          <p:nvPr>
            <p:custDataLst>
              <p:tags r:id="rId4"/>
            </p:custDataLst>
          </p:nvPr>
        </p:nvSpPr>
        <p:spPr>
          <a:xfrm>
            <a:off x="3227505" y="3818913"/>
            <a:ext cx="2689529" cy="1500991"/>
          </a:xfrm>
          <a:prstGeom prst="rect">
            <a:avLst/>
          </a:prstGeom>
          <a:solidFill>
            <a:srgbClr val="292929">
              <a:alpha val="40000"/>
            </a:srgbClr>
          </a:solidFill>
          <a:ln w="25400" cap="flat" cmpd="sng" algn="ctr">
            <a:noFill/>
            <a:prstDash val="solid"/>
          </a:ln>
          <a:effectLst/>
        </p:spPr>
        <p:txBody>
          <a:bodyPr rtlCol="0" anchor="b"/>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Performance at </a:t>
            </a:r>
            <a:r>
              <a:rPr kumimoji="0" lang="en-US" sz="18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Scale  </a:t>
            </a:r>
          </a:p>
        </p:txBody>
      </p:sp>
      <p:sp>
        <p:nvSpPr>
          <p:cNvPr id="17" name="Rectangle 16"/>
          <p:cNvSpPr/>
          <p:nvPr>
            <p:custDataLst>
              <p:tags r:id="rId5"/>
            </p:custDataLst>
          </p:nvPr>
        </p:nvSpPr>
        <p:spPr>
          <a:xfrm>
            <a:off x="5997787" y="3818913"/>
            <a:ext cx="2689529" cy="1500991"/>
          </a:xfrm>
          <a:prstGeom prst="rect">
            <a:avLst/>
          </a:prstGeom>
          <a:solidFill>
            <a:srgbClr val="292929">
              <a:alpha val="40000"/>
            </a:srgbClr>
          </a:solidFill>
          <a:ln w="25400" cap="flat" cmpd="sng" algn="ctr">
            <a:noFill/>
            <a:prstDash val="solid"/>
          </a:ln>
          <a:effectLst/>
        </p:spPr>
        <p:txBody>
          <a:bodyPr rtlCol="0" anchor="b"/>
          <a:lstStyle/>
          <a:p>
            <a:pPr marL="0" marR="0" lvl="0" indent="0" algn="ctr" defTabSz="914400" eaLnBrk="1" fontAlgn="auto" latinLnBrk="0" hangingPunct="1">
              <a:lnSpc>
                <a:spcPct val="9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Highly </a:t>
            </a:r>
            <a:r>
              <a:rPr kumimoji="0" lang="en-US" sz="20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Arial"/>
                <a:ea typeface="+mn-ea"/>
                <a:cs typeface="+mn-cs"/>
              </a:rPr>
              <a:t>Resilient </a:t>
            </a:r>
            <a:endParaRPr kumimoji="0" lang="en-US" sz="2000" b="1"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18" name="Picture 3" descr="\\psf\Host\Volumes\EP File Share\Touch\Project Juniper Partner Conference\Development\T2601\Artwork\nonstop-performance.png"/>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bwMode="auto">
          <a:xfrm>
            <a:off x="7009253" y="4105258"/>
            <a:ext cx="666586" cy="579006"/>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2" descr="\\psf\Host\Volumes\EP File Share\Touch\ Archive\Project Strategic Communications\Development\T1612\Artwork\Security.png"/>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bwMode="auto">
          <a:xfrm>
            <a:off x="1490246" y="4083032"/>
            <a:ext cx="623455" cy="6234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4" descr="\\psf\Host\Volumes\EP File Share\Touch\Project Juniper Partner Conference\Development\T2601\Artwork\scale.png"/>
          <p:cNvPicPr>
            <a:picLocks noChangeAspect="1" noChangeArrowheads="1"/>
          </p:cNvPicPr>
          <p:nvPr/>
        </p:nvPicPr>
        <p:blipFill>
          <a:blip r:embed="rId11" cstate="email">
            <a:extLst>
              <a:ext uri="{28A0092B-C50C-407E-A947-70E740481C1C}">
                <a14:useLocalDpi xmlns:a14="http://schemas.microsoft.com/office/drawing/2010/main"/>
              </a:ext>
            </a:extLst>
          </a:blip>
          <a:stretch>
            <a:fillRect/>
          </a:stretch>
        </p:blipFill>
        <p:spPr bwMode="auto">
          <a:xfrm>
            <a:off x="4251764" y="4074269"/>
            <a:ext cx="640984" cy="640984"/>
          </a:xfrm>
          <a:prstGeom prst="rect">
            <a:avLst/>
          </a:prstGeom>
          <a:noFill/>
          <a:ln>
            <a:noFill/>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10"/>
          </p:nvPr>
        </p:nvGraphicFramePr>
        <p:xfrm>
          <a:off x="417817" y="1143000"/>
          <a:ext cx="8308368" cy="4925568"/>
        </p:xfrm>
        <a:graphic>
          <a:graphicData uri="http://schemas.openxmlformats.org/drawingml/2006/table">
            <a:tbl>
              <a:tblPr firstRow="1" bandRow="1">
                <a:tableStyleId>{5C22544A-7EE6-4342-B048-85BDC9FD1C3A}</a:tableStyleId>
              </a:tblPr>
              <a:tblGrid>
                <a:gridCol w="1384728"/>
                <a:gridCol w="1384728"/>
                <a:gridCol w="1384728"/>
                <a:gridCol w="1384728"/>
                <a:gridCol w="1384728"/>
                <a:gridCol w="1384728"/>
              </a:tblGrid>
              <a:tr h="3682956">
                <a:tc>
                  <a:txBody>
                    <a:bodyPr/>
                    <a:lstStyle/>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a:lnSpc>
                          <a:spcPct val="85000"/>
                        </a:lnSpc>
                        <a:spcBef>
                          <a:spcPts val="400"/>
                        </a:spcBef>
                        <a:spcAft>
                          <a:spcPts val="0"/>
                        </a:spcAft>
                        <a:buClr>
                          <a:srgbClr val="5D87A1"/>
                        </a:buClr>
                        <a:buSzPct val="100000"/>
                        <a:buFont typeface="Arial" pitchFamily="34" charset="0"/>
                        <a:buNone/>
                      </a:pPr>
                      <a:endParaRPr lang="en-US" sz="1200" b="0" dirty="0" smtClean="0">
                        <a:solidFill>
                          <a:schemeClr val="tx1"/>
                        </a:solidFill>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12 port 10/100/</a:t>
                      </a:r>
                      <a:br>
                        <a:rPr kumimoji="0" lang="en-US" sz="1200" b="0" i="0" u="none" strike="noStrike" kern="1200" cap="none" spc="0" normalizeH="0" baseline="0" noProof="0" dirty="0" smtClean="0">
                          <a:ln>
                            <a:noFill/>
                          </a:ln>
                          <a:solidFill>
                            <a:srgbClr val="333333"/>
                          </a:solidFill>
                          <a:effectLst/>
                          <a:uLnTx/>
                          <a:uFillTx/>
                          <a:latin typeface="+mn-lt"/>
                          <a:ea typeface="+mn-ea"/>
                          <a:cs typeface="+mn-cs"/>
                        </a:rPr>
                      </a:br>
                      <a:r>
                        <a:rPr kumimoji="0" lang="en-US" sz="1200" b="0" i="0" u="none" strike="noStrike" kern="1200" cap="none" spc="0" normalizeH="0" baseline="0" noProof="0" dirty="0" smtClean="0">
                          <a:ln>
                            <a:noFill/>
                          </a:ln>
                          <a:solidFill>
                            <a:srgbClr val="333333"/>
                          </a:solidFill>
                          <a:effectLst/>
                          <a:uLnTx/>
                          <a:uFillTx/>
                          <a:latin typeface="+mn-lt"/>
                          <a:ea typeface="+mn-ea"/>
                          <a:cs typeface="+mn-cs"/>
                        </a:rPr>
                        <a:t>1000BASE-T</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a:t>
                      </a: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Fan-less</a:t>
                      </a:r>
                    </a:p>
                  </a:txBody>
                  <a:tcPr>
                    <a:lnR w="28575" cap="flat" cmpd="sng" algn="ctr">
                      <a:solidFill>
                        <a:schemeClr val="bg1"/>
                      </a:solidFill>
                      <a:prstDash val="solid"/>
                      <a:round/>
                      <a:headEnd type="none" w="med" len="med"/>
                      <a:tailEnd type="none" w="med" len="med"/>
                    </a:lnR>
                    <a:gradFill flip="none" rotWithShape="1">
                      <a:gsLst>
                        <a:gs pos="0">
                          <a:schemeClr val="bg1">
                            <a:lumMod val="85000"/>
                          </a:schemeClr>
                        </a:gs>
                        <a:gs pos="100000">
                          <a:schemeClr val="bg1">
                            <a:lumMod val="95000"/>
                          </a:schemeClr>
                        </a:gs>
                      </a:gsLst>
                      <a:lin ang="16200000" scaled="1"/>
                      <a:tileRect/>
                    </a:gradFill>
                  </a:tcPr>
                </a:tc>
                <a:tc>
                  <a:txBody>
                    <a:bodyPr/>
                    <a:lstStyle/>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Fixed power supply and fans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24/48 port 10/100/</a:t>
                      </a:r>
                      <a:br>
                        <a:rPr kumimoji="0" lang="en-US" sz="1200" b="0" i="0" u="none" strike="noStrike" kern="1200" cap="none" spc="0" normalizeH="0" baseline="0" noProof="0" dirty="0" smtClean="0">
                          <a:ln>
                            <a:noFill/>
                          </a:ln>
                          <a:solidFill>
                            <a:srgbClr val="333333"/>
                          </a:solidFill>
                          <a:effectLst/>
                          <a:uLnTx/>
                          <a:uFillTx/>
                          <a:latin typeface="+mn-lt"/>
                          <a:ea typeface="+mn-ea"/>
                          <a:cs typeface="+mn-cs"/>
                        </a:rPr>
                      </a:br>
                      <a:r>
                        <a:rPr kumimoji="0" lang="en-US" sz="1200" b="0" i="0" u="none" strike="noStrike" kern="1200" cap="none" spc="0" normalizeH="0" baseline="0" noProof="0" dirty="0" smtClean="0">
                          <a:ln>
                            <a:noFill/>
                          </a:ln>
                          <a:solidFill>
                            <a:srgbClr val="333333"/>
                          </a:solidFill>
                          <a:effectLst/>
                          <a:uLnTx/>
                          <a:uFillTx/>
                          <a:latin typeface="+mn-lt"/>
                          <a:ea typeface="+mn-ea"/>
                          <a:cs typeface="+mn-cs"/>
                        </a:rPr>
                        <a:t>1000BASE-T</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4 SFP uplinks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a:t>
                      </a: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 model options</a:t>
                      </a:r>
                      <a:endParaRPr kumimoji="0" lang="en-US" sz="1200" b="0" i="0" u="none" strike="noStrike" kern="1200" cap="none" spc="0" normalizeH="0" baseline="0" noProof="0" dirty="0">
                        <a:ln>
                          <a:noFill/>
                        </a:ln>
                        <a:solidFill>
                          <a:srgbClr val="333333"/>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gradFill flip="none" rotWithShape="1">
                      <a:gsLst>
                        <a:gs pos="0">
                          <a:schemeClr val="bg1">
                            <a:lumMod val="85000"/>
                          </a:schemeClr>
                        </a:gs>
                        <a:gs pos="100000">
                          <a:schemeClr val="bg1">
                            <a:lumMod val="95000"/>
                          </a:schemeClr>
                        </a:gs>
                      </a:gsLst>
                      <a:lin ang="16200000" scaled="1"/>
                      <a:tileRect/>
                    </a:gradFill>
                  </a:tcPr>
                </a:tc>
                <a:tc>
                  <a:txBody>
                    <a:bodyPr/>
                    <a:lstStyle/>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Modular power and cooling</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Field replaceable power and fans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4 port GbE SFP uplink </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2 port 10GbE XFP uplink</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External RPS option</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Full Class 3 </a:t>
                      </a: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OSPF, IP multicast in base license</a:t>
                      </a:r>
                      <a:endParaRPr kumimoji="0" lang="en-US" sz="1200" b="0" i="0" u="none" strike="noStrike" kern="1200" cap="none" spc="0" normalizeH="0" baseline="0" noProof="0" dirty="0">
                        <a:ln>
                          <a:noFill/>
                        </a:ln>
                        <a:solidFill>
                          <a:srgbClr val="333333"/>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gradFill flip="none" rotWithShape="1">
                      <a:gsLst>
                        <a:gs pos="0">
                          <a:schemeClr val="bg1">
                            <a:lumMod val="85000"/>
                          </a:schemeClr>
                        </a:gs>
                        <a:gs pos="100000">
                          <a:schemeClr val="bg1">
                            <a:lumMod val="95000"/>
                          </a:schemeClr>
                        </a:gs>
                      </a:gsLst>
                      <a:lin ang="16200000" scaled="1"/>
                      <a:tileRect/>
                    </a:gradFill>
                  </a:tcPr>
                </a:tc>
                <a:tc>
                  <a:txBody>
                    <a:bodyPr/>
                    <a:lstStyle/>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24/48 10/100/</a:t>
                      </a:r>
                      <a:br>
                        <a:rPr kumimoji="0" lang="en-US" sz="1200" b="0" i="0" u="none" strike="noStrike" kern="1200" cap="none" spc="0" normalizeH="0" baseline="0" noProof="0" dirty="0" smtClean="0">
                          <a:ln>
                            <a:noFill/>
                          </a:ln>
                          <a:solidFill>
                            <a:srgbClr val="333333"/>
                          </a:solidFill>
                          <a:effectLst/>
                          <a:uLnTx/>
                          <a:uFillTx/>
                          <a:latin typeface="+mn-lt"/>
                          <a:ea typeface="+mn-ea"/>
                          <a:cs typeface="+mn-cs"/>
                        </a:rPr>
                      </a:br>
                      <a:r>
                        <a:rPr kumimoji="0" lang="en-US" sz="1200" b="0" i="0" u="none" strike="noStrike" kern="1200" cap="none" spc="0" normalizeH="0" baseline="0" noProof="0" dirty="0" smtClean="0">
                          <a:ln>
                            <a:noFill/>
                          </a:ln>
                          <a:solidFill>
                            <a:srgbClr val="333333"/>
                          </a:solidFill>
                          <a:effectLst/>
                          <a:uLnTx/>
                          <a:uFillTx/>
                          <a:latin typeface="+mn-lt"/>
                          <a:ea typeface="+mn-ea"/>
                          <a:cs typeface="+mn-cs"/>
                        </a:rPr>
                        <a:t>1000BASE-T</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a:t>
                      </a: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Data center</a:t>
                      </a:r>
                      <a:br>
                        <a:rPr kumimoji="0" lang="en-US" sz="1200" b="0" i="0" u="none" strike="noStrike" kern="1200" cap="none" spc="0" normalizeH="0" baseline="0" noProof="0" dirty="0" smtClean="0">
                          <a:ln>
                            <a:noFill/>
                          </a:ln>
                          <a:solidFill>
                            <a:srgbClr val="333333"/>
                          </a:solidFill>
                          <a:effectLst/>
                          <a:uLnTx/>
                          <a:uFillTx/>
                          <a:latin typeface="+mn-lt"/>
                          <a:ea typeface="+mn-ea"/>
                          <a:cs typeface="+mn-cs"/>
                        </a:rPr>
                      </a:br>
                      <a:r>
                        <a:rPr kumimoji="0" lang="en-US" sz="1200" b="0" i="0" u="none" strike="noStrike" kern="1200" cap="none" spc="0" normalizeH="0" baseline="0" noProof="0" dirty="0" smtClean="0">
                          <a:ln>
                            <a:noFill/>
                          </a:ln>
                          <a:solidFill>
                            <a:srgbClr val="333333"/>
                          </a:solidFill>
                          <a:effectLst/>
                          <a:uLnTx/>
                          <a:uFillTx/>
                          <a:latin typeface="+mn-lt"/>
                          <a:ea typeface="+mn-ea"/>
                          <a:cs typeface="+mn-cs"/>
                        </a:rPr>
                        <a:t>air flow</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6 member Virtual Chassis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Fixed power supply and fans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MacSec</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 </a:t>
                      </a:r>
                      <a:r>
                        <a:rPr kumimoji="0" lang="en-US" sz="1200" b="0" i="0" u="none" strike="noStrike" kern="1200" cap="none" spc="0" normalizeH="0" baseline="0" noProof="0" dirty="0" smtClean="0">
                          <a:ln>
                            <a:noFill/>
                          </a:ln>
                          <a:solidFill>
                            <a:srgbClr val="333333"/>
                          </a:solidFill>
                          <a:effectLst/>
                          <a:uLnTx/>
                          <a:uFillTx/>
                          <a:latin typeface="+mn-lt"/>
                          <a:ea typeface="+mn-ea"/>
                          <a:cs typeface="+mn-cs"/>
                          <a:sym typeface="Wingdings" pitchFamily="2" charset="2"/>
                        </a:rPr>
                        <a:t></a:t>
                      </a: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External RPS option </a:t>
                      </a:r>
                      <a:r>
                        <a:rPr kumimoji="0" lang="en-US" sz="1200" b="0" i="0" u="none" strike="noStrike" kern="1200" cap="none" spc="0" normalizeH="0" baseline="0" noProof="0" dirty="0" smtClean="0">
                          <a:ln>
                            <a:noFill/>
                          </a:ln>
                          <a:solidFill>
                            <a:srgbClr val="333333"/>
                          </a:solidFill>
                          <a:effectLst/>
                          <a:uLnTx/>
                          <a:uFillTx/>
                          <a:latin typeface="+mn-lt"/>
                          <a:ea typeface="+mn-ea"/>
                          <a:cs typeface="+mn-cs"/>
                          <a:sym typeface="Wingdings" pitchFamily="2" charset="2"/>
                        </a:rPr>
                        <a:t></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sym typeface="Wingdings" pitchFamily="2" charset="2"/>
                        </a:rPr>
                        <a:t>4 port SFP/SFP+ uplinks</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gradFill flip="none" rotWithShape="1">
                      <a:gsLst>
                        <a:gs pos="0">
                          <a:schemeClr val="bg1">
                            <a:lumMod val="85000"/>
                          </a:schemeClr>
                        </a:gs>
                        <a:gs pos="100000">
                          <a:schemeClr val="bg1">
                            <a:lumMod val="95000"/>
                          </a:schemeClr>
                        </a:gs>
                      </a:gsLst>
                      <a:lin ang="16200000" scaled="1"/>
                      <a:tileRect/>
                    </a:gradFill>
                  </a:tcPr>
                </a:tc>
                <a:tc>
                  <a:txBody>
                    <a:bodyPr/>
                    <a:lstStyle/>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28/48 port </a:t>
                      </a: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wirespeed</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 10/100/</a:t>
                      </a:r>
                      <a:br>
                        <a:rPr kumimoji="0" lang="en-US" sz="1200" b="0" i="0" u="none" strike="noStrike" kern="1200" cap="none" spc="0" normalizeH="0" baseline="0" noProof="0" dirty="0" smtClean="0">
                          <a:ln>
                            <a:noFill/>
                          </a:ln>
                          <a:solidFill>
                            <a:srgbClr val="333333"/>
                          </a:solidFill>
                          <a:effectLst/>
                          <a:uLnTx/>
                          <a:uFillTx/>
                          <a:latin typeface="+mn-lt"/>
                          <a:ea typeface="+mn-ea"/>
                          <a:cs typeface="+mn-cs"/>
                        </a:rPr>
                      </a:br>
                      <a:r>
                        <a:rPr kumimoji="0" lang="en-US" sz="1200" b="0" i="0" u="none" strike="noStrike" kern="1200" cap="none" spc="0" normalizeH="0" baseline="0" noProof="0" dirty="0" smtClean="0">
                          <a:ln>
                            <a:noFill/>
                          </a:ln>
                          <a:solidFill>
                            <a:srgbClr val="333333"/>
                          </a:solidFill>
                          <a:effectLst/>
                          <a:uLnTx/>
                          <a:uFillTx/>
                          <a:latin typeface="+mn-lt"/>
                          <a:ea typeface="+mn-ea"/>
                          <a:cs typeface="+mn-cs"/>
                        </a:rPr>
                        <a:t>1000BASE-T</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a:t>
                      </a: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PoE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Flexible uplinks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Data center</a:t>
                      </a:r>
                      <a:br>
                        <a:rPr kumimoji="0" lang="en-US" sz="1200" b="0" i="0" u="none" strike="noStrike" kern="1200" cap="none" spc="0" normalizeH="0" baseline="0" noProof="0" dirty="0" smtClean="0">
                          <a:ln>
                            <a:noFill/>
                          </a:ln>
                          <a:solidFill>
                            <a:srgbClr val="333333"/>
                          </a:solidFill>
                          <a:effectLst/>
                          <a:uLnTx/>
                          <a:uFillTx/>
                          <a:latin typeface="+mn-lt"/>
                          <a:ea typeface="+mn-ea"/>
                          <a:cs typeface="+mn-cs"/>
                        </a:rPr>
                      </a:br>
                      <a:r>
                        <a:rPr kumimoji="0" lang="en-US" sz="1200" b="0" i="0" u="none" strike="noStrike" kern="1200" cap="none" spc="0" normalizeH="0" baseline="0" noProof="0" dirty="0" smtClean="0">
                          <a:ln>
                            <a:noFill/>
                          </a:ln>
                          <a:solidFill>
                            <a:srgbClr val="333333"/>
                          </a:solidFill>
                          <a:effectLst/>
                          <a:uLnTx/>
                          <a:uFillTx/>
                          <a:latin typeface="+mn-lt"/>
                          <a:ea typeface="+mn-ea"/>
                          <a:cs typeface="+mn-cs"/>
                        </a:rPr>
                        <a:t>air flow</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Field replaceable power and cooling</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4 port GbE SFP uplink </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2 port 10GbE XFP uplink</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10 member Virtual Chassis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128 </a:t>
                      </a: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Gbps</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
                      </a:r>
                      <a:br>
                        <a:rPr kumimoji="0" lang="en-US" sz="1200" b="0" i="0" u="none" strike="noStrike" kern="1200" cap="none" spc="0" normalizeH="0" baseline="0" noProof="0" dirty="0" smtClean="0">
                          <a:ln>
                            <a:noFill/>
                          </a:ln>
                          <a:solidFill>
                            <a:srgbClr val="333333"/>
                          </a:solidFill>
                          <a:effectLst/>
                          <a:uLnTx/>
                          <a:uFillTx/>
                          <a:latin typeface="+mn-lt"/>
                          <a:ea typeface="+mn-ea"/>
                          <a:cs typeface="+mn-cs"/>
                        </a:rPr>
                      </a:br>
                      <a:r>
                        <a:rPr kumimoji="0" lang="en-US" sz="1200" b="0" i="0" u="none" strike="noStrike" kern="1200" cap="none" spc="0" normalizeH="0" baseline="0" noProof="0" dirty="0" smtClean="0">
                          <a:ln>
                            <a:noFill/>
                          </a:ln>
                          <a:solidFill>
                            <a:srgbClr val="333333"/>
                          </a:solidFill>
                          <a:effectLst/>
                          <a:uLnTx/>
                          <a:uFillTx/>
                          <a:latin typeface="+mn-lt"/>
                          <a:ea typeface="+mn-ea"/>
                          <a:cs typeface="+mn-cs"/>
                        </a:rPr>
                        <a:t>Virtual Chassis backplane</a:t>
                      </a:r>
                    </a:p>
                  </a:txBody>
                  <a:tcPr marR="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gradFill flip="none" rotWithShape="1">
                      <a:gsLst>
                        <a:gs pos="0">
                          <a:schemeClr val="bg1">
                            <a:lumMod val="85000"/>
                          </a:schemeClr>
                        </a:gs>
                        <a:gs pos="100000">
                          <a:schemeClr val="bg1">
                            <a:lumMod val="95000"/>
                          </a:schemeClr>
                        </a:gs>
                      </a:gsLst>
                      <a:lin ang="16200000" scaled="1"/>
                      <a:tileRect/>
                    </a:gradFill>
                  </a:tcPr>
                </a:tc>
                <a:tc>
                  <a:txBody>
                    <a:bodyPr/>
                    <a:lstStyle/>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40 </a:t>
                      </a:r>
                      <a:r>
                        <a:rPr kumimoji="0" lang="en-US" sz="1200" b="0" i="0" u="none" strike="noStrike" kern="1200" cap="none" spc="0" normalizeH="0" baseline="0" noProof="0" dirty="0" err="1" smtClean="0">
                          <a:ln>
                            <a:noFill/>
                          </a:ln>
                          <a:solidFill>
                            <a:srgbClr val="333333"/>
                          </a:solidFill>
                          <a:effectLst/>
                          <a:uLnTx/>
                          <a:uFillTx/>
                          <a:latin typeface="+mn-lt"/>
                          <a:ea typeface="+mn-ea"/>
                          <a:cs typeface="+mn-cs"/>
                        </a:rPr>
                        <a:t>10GbE</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 fiber ports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Redundant power and cooling</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Small form factor</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10 member Virtual Chassis</a:t>
                      </a:r>
                      <a:r>
                        <a:rPr kumimoji="0" lang="en-US" sz="1200" b="0" i="0" u="none" strike="noStrike" kern="1200" cap="none" spc="0" normalizeH="0" baseline="0" noProof="0" dirty="0" smtClean="0">
                          <a:ln>
                            <a:noFill/>
                          </a:ln>
                          <a:solidFill>
                            <a:srgbClr val="333333"/>
                          </a:solidFill>
                          <a:effectLst/>
                          <a:uLnTx/>
                          <a:uFillTx/>
                          <a:latin typeface="+mn-lt"/>
                          <a:ea typeface="+mn-ea"/>
                          <a:cs typeface="+mn-cs"/>
                          <a:sym typeface="Wingdings" pitchFamily="2" charset="2"/>
                        </a:rPr>
                        <a:t></a:t>
                      </a:r>
                      <a:r>
                        <a:rPr kumimoji="0" lang="en-US" sz="1200" b="0" i="0" u="none" strike="noStrike" kern="1200" cap="none" spc="0" normalizeH="0" baseline="0" noProof="0" dirty="0" smtClean="0">
                          <a:ln>
                            <a:noFill/>
                          </a:ln>
                          <a:solidFill>
                            <a:srgbClr val="333333"/>
                          </a:solidFill>
                          <a:effectLst/>
                          <a:uLnTx/>
                          <a:uFillTx/>
                          <a:latin typeface="+mn-lt"/>
                          <a:ea typeface="+mn-ea"/>
                          <a:cs typeface="+mn-cs"/>
                        </a:rPr>
                        <a:t> </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Mixed Virtual Chassis with EX4200</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r>
                        <a:rPr kumimoji="0" lang="en-US" sz="1200" b="0" i="0" u="none" strike="noStrike" kern="1200" cap="none" spc="0" normalizeH="0" baseline="0" noProof="0" dirty="0" smtClean="0">
                          <a:ln>
                            <a:noFill/>
                          </a:ln>
                          <a:solidFill>
                            <a:srgbClr val="333333"/>
                          </a:solidFill>
                          <a:effectLst/>
                          <a:uLnTx/>
                          <a:uFillTx/>
                          <a:latin typeface="+mn-lt"/>
                          <a:ea typeface="+mn-ea"/>
                          <a:cs typeface="+mn-cs"/>
                        </a:rPr>
                        <a:t>Line rate</a:t>
                      </a:r>
                      <a:endParaRPr kumimoji="0" lang="en-US" sz="1200" b="0" i="0" u="none" strike="noStrike" kern="1200" cap="none" spc="0" normalizeH="0" baseline="0" noProof="0" dirty="0">
                        <a:ln>
                          <a:noFill/>
                        </a:ln>
                        <a:solidFill>
                          <a:srgbClr val="333333"/>
                        </a:solidFill>
                        <a:effectLst/>
                        <a:uLnTx/>
                        <a:uFillTx/>
                        <a:latin typeface="+mn-lt"/>
                        <a:ea typeface="+mn-ea"/>
                        <a:cs typeface="+mn-cs"/>
                      </a:endParaRPr>
                    </a:p>
                  </a:txBody>
                  <a:tcPr>
                    <a:lnL w="28575" cap="flat" cmpd="sng" algn="ctr">
                      <a:solidFill>
                        <a:schemeClr val="bg1"/>
                      </a:solidFill>
                      <a:prstDash val="solid"/>
                      <a:round/>
                      <a:headEnd type="none" w="med" len="med"/>
                      <a:tailEnd type="none" w="med" len="med"/>
                    </a:lnL>
                    <a:gradFill flip="none" rotWithShape="1">
                      <a:gsLst>
                        <a:gs pos="0">
                          <a:schemeClr val="bg1">
                            <a:lumMod val="85000"/>
                          </a:schemeClr>
                        </a:gs>
                        <a:gs pos="100000">
                          <a:schemeClr val="bg1">
                            <a:lumMod val="95000"/>
                          </a:schemeClr>
                        </a:gs>
                      </a:gsLst>
                      <a:lin ang="16200000" scaled="1"/>
                      <a:tileRect/>
                    </a:gradFill>
                  </a:tcPr>
                </a:tc>
              </a:tr>
              <a:tr h="415921">
                <a:tc>
                  <a:txBody>
                    <a:bodyPr/>
                    <a:lstStyle/>
                    <a:p>
                      <a:pPr marL="0" marR="0" lvl="0" indent="0" algn="ctr" defTabSz="914172" rtl="0" eaLnBrk="1" fontAlgn="auto" latinLnBrk="0" hangingPunct="1">
                        <a:lnSpc>
                          <a:spcPct val="90000"/>
                        </a:lnSpc>
                        <a:spcBef>
                          <a:spcPts val="300"/>
                        </a:spcBef>
                        <a:spcAft>
                          <a:spcPts val="0"/>
                        </a:spcAft>
                        <a:buClrTx/>
                        <a:buSzPct val="100000"/>
                        <a:buFont typeface="Wingdings" pitchFamily="2" charset="2"/>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EX2200-C</a:t>
                      </a:r>
                    </a:p>
                  </a:txBody>
                  <a:tcPr marL="0" marR="0" marT="137160" marB="137160" anchor="ctr">
                    <a:lnR w="28575" cap="flat" cmpd="sng" algn="ctr">
                      <a:solidFill>
                        <a:schemeClr val="bg1"/>
                      </a:solidFill>
                      <a:prstDash val="solid"/>
                      <a:round/>
                      <a:headEnd type="none" w="med" len="med"/>
                      <a:tailEnd type="none" w="med" len="med"/>
                    </a:lnR>
                    <a:solidFill>
                      <a:srgbClr val="304552"/>
                    </a:solidFill>
                  </a:tcPr>
                </a:tc>
                <a:tc>
                  <a:txBody>
                    <a:bodyPr/>
                    <a:lstStyle/>
                    <a:p>
                      <a:pPr marL="0" marR="0" lvl="0" indent="0" algn="ctr" defTabSz="914172" rtl="0" eaLnBrk="1" fontAlgn="auto" latinLnBrk="0" hangingPunct="1">
                        <a:lnSpc>
                          <a:spcPct val="90000"/>
                        </a:lnSpc>
                        <a:spcBef>
                          <a:spcPts val="300"/>
                        </a:spcBef>
                        <a:spcAft>
                          <a:spcPts val="0"/>
                        </a:spcAft>
                        <a:buClrTx/>
                        <a:buSzPct val="100000"/>
                        <a:buFont typeface="Wingdings" pitchFamily="2" charset="2"/>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EX2200</a:t>
                      </a:r>
                      <a:endParaRPr kumimoji="0" lang="en-US" sz="1600" b="1" i="0" u="none" strike="noStrike" kern="1200" cap="none" spc="0" normalizeH="0" baseline="0" noProof="0" dirty="0">
                        <a:ln>
                          <a:noFill/>
                        </a:ln>
                        <a:solidFill>
                          <a:schemeClr val="bg1"/>
                        </a:solidFill>
                        <a:effectLst/>
                        <a:uLnTx/>
                        <a:uFillTx/>
                        <a:latin typeface="+mn-lt"/>
                        <a:ea typeface="+mn-ea"/>
                        <a:cs typeface="+mn-cs"/>
                      </a:endParaRPr>
                    </a:p>
                  </a:txBody>
                  <a:tcPr marL="0" marR="0" marT="137160" marB="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304552"/>
                    </a:solidFill>
                  </a:tcPr>
                </a:tc>
                <a:tc>
                  <a:txBody>
                    <a:bodyPr/>
                    <a:lstStyle/>
                    <a:p>
                      <a:pPr marL="0" marR="0" lvl="0" indent="0" algn="ctr" defTabSz="914172" rtl="0" eaLnBrk="1" fontAlgn="auto" latinLnBrk="0" hangingPunct="1">
                        <a:lnSpc>
                          <a:spcPct val="90000"/>
                        </a:lnSpc>
                        <a:spcBef>
                          <a:spcPts val="300"/>
                        </a:spcBef>
                        <a:spcAft>
                          <a:spcPts val="0"/>
                        </a:spcAft>
                        <a:buClrTx/>
                        <a:buSzPct val="100000"/>
                        <a:buFont typeface="Wingdings" pitchFamily="2" charset="2"/>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EX3200</a:t>
                      </a:r>
                      <a:endParaRPr kumimoji="0" lang="en-US" sz="1600" b="1" i="0" u="none" strike="noStrike" kern="1200" cap="none" spc="0" normalizeH="0" baseline="0" noProof="0" dirty="0">
                        <a:ln>
                          <a:noFill/>
                        </a:ln>
                        <a:solidFill>
                          <a:schemeClr val="bg1"/>
                        </a:solidFill>
                        <a:effectLst/>
                        <a:uLnTx/>
                        <a:uFillTx/>
                        <a:latin typeface="+mn-lt"/>
                        <a:ea typeface="+mn-ea"/>
                        <a:cs typeface="+mn-cs"/>
                      </a:endParaRPr>
                    </a:p>
                  </a:txBody>
                  <a:tcPr marL="0" marR="0" marT="137160" marB="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304552"/>
                    </a:solidFill>
                  </a:tcPr>
                </a:tc>
                <a:tc>
                  <a:txBody>
                    <a:bodyPr/>
                    <a:lstStyle/>
                    <a:p>
                      <a:pPr marL="0" marR="0" lvl="0" indent="0" algn="ctr" defTabSz="914172" rtl="0" eaLnBrk="1" fontAlgn="auto" latinLnBrk="0" hangingPunct="1">
                        <a:lnSpc>
                          <a:spcPct val="90000"/>
                        </a:lnSpc>
                        <a:spcBef>
                          <a:spcPts val="300"/>
                        </a:spcBef>
                        <a:spcAft>
                          <a:spcPts val="0"/>
                        </a:spcAft>
                        <a:buClrTx/>
                        <a:buSzPct val="100000"/>
                        <a:buFont typeface="Wingdings" pitchFamily="2" charset="2"/>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sym typeface="Wingdings" pitchFamily="2" charset="2"/>
                        </a:rPr>
                        <a:t>EX3300</a:t>
                      </a:r>
                    </a:p>
                  </a:txBody>
                  <a:tcPr marL="0" marR="0" marT="137160" marB="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304552"/>
                    </a:solidFill>
                  </a:tcPr>
                </a:tc>
                <a:tc>
                  <a:txBody>
                    <a:bodyPr/>
                    <a:lstStyle/>
                    <a:p>
                      <a:pPr marL="0" marR="0" lvl="0" indent="0" algn="ctr" defTabSz="914172" rtl="0" eaLnBrk="1" fontAlgn="auto" latinLnBrk="0" hangingPunct="1">
                        <a:lnSpc>
                          <a:spcPct val="90000"/>
                        </a:lnSpc>
                        <a:spcBef>
                          <a:spcPts val="300"/>
                        </a:spcBef>
                        <a:spcAft>
                          <a:spcPts val="0"/>
                        </a:spcAft>
                        <a:buClrTx/>
                        <a:buSzPct val="100000"/>
                        <a:buFont typeface="Wingdings" pitchFamily="2" charset="2"/>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EX4200</a:t>
                      </a:r>
                    </a:p>
                  </a:txBody>
                  <a:tcPr marL="0" marR="0" marT="137160" marB="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304552"/>
                    </a:solidFill>
                  </a:tcPr>
                </a:tc>
                <a:tc>
                  <a:txBody>
                    <a:bodyPr/>
                    <a:lstStyle/>
                    <a:p>
                      <a:pPr marL="0" marR="0" lvl="0" indent="0" algn="ctr" defTabSz="914172" rtl="0" eaLnBrk="1" fontAlgn="auto" latinLnBrk="0" hangingPunct="1">
                        <a:lnSpc>
                          <a:spcPct val="90000"/>
                        </a:lnSpc>
                        <a:spcBef>
                          <a:spcPts val="300"/>
                        </a:spcBef>
                        <a:spcAft>
                          <a:spcPts val="0"/>
                        </a:spcAft>
                        <a:buClrTx/>
                        <a:buSzPct val="100000"/>
                        <a:buFont typeface="Wingdings" pitchFamily="2" charset="2"/>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EX4500</a:t>
                      </a:r>
                      <a:endParaRPr kumimoji="0" lang="en-US" sz="1600" b="1" i="0" u="none" strike="noStrike" kern="1200" cap="none" spc="0" normalizeH="0" baseline="0" noProof="0" dirty="0">
                        <a:ln>
                          <a:noFill/>
                        </a:ln>
                        <a:solidFill>
                          <a:schemeClr val="bg1"/>
                        </a:solidFill>
                        <a:effectLst/>
                        <a:uLnTx/>
                        <a:uFillTx/>
                        <a:latin typeface="+mn-lt"/>
                        <a:ea typeface="+mn-ea"/>
                        <a:cs typeface="+mn-cs"/>
                      </a:endParaRPr>
                    </a:p>
                  </a:txBody>
                  <a:tcPr marL="0" marR="0" marT="137160" marB="137160" anchor="ctr">
                    <a:lnL w="28575" cap="flat" cmpd="sng" algn="ctr">
                      <a:solidFill>
                        <a:schemeClr val="bg1"/>
                      </a:solidFill>
                      <a:prstDash val="solid"/>
                      <a:round/>
                      <a:headEnd type="none" w="med" len="med"/>
                      <a:tailEnd type="none" w="med" len="med"/>
                    </a:lnL>
                    <a:solidFill>
                      <a:srgbClr val="304552"/>
                    </a:solidFill>
                  </a:tcPr>
                </a:tc>
              </a:tr>
            </a:tbl>
          </a:graphicData>
        </a:graphic>
      </p:graphicFrame>
      <p:sp>
        <p:nvSpPr>
          <p:cNvPr id="2" name="Title 1"/>
          <p:cNvSpPr>
            <a:spLocks noGrp="1"/>
          </p:cNvSpPr>
          <p:nvPr>
            <p:ph type="title"/>
          </p:nvPr>
        </p:nvSpPr>
        <p:spPr/>
        <p:txBody>
          <a:bodyPr/>
          <a:lstStyle/>
          <a:p>
            <a:r>
              <a:rPr lang="en-US" dirty="0" smtClean="0"/>
              <a:t>Ex series fixed Platforms</a:t>
            </a:r>
            <a:endParaRPr lang="en-US" dirty="0"/>
          </a:p>
        </p:txBody>
      </p:sp>
      <p:pic>
        <p:nvPicPr>
          <p:cNvPr id="10" name="Picture 9" descr="EX2200C_PoE_HeroR.png"/>
          <p:cNvPicPr>
            <a:picLocks noChangeAspect="1"/>
          </p:cNvPicPr>
          <p:nvPr/>
        </p:nvPicPr>
        <p:blipFill>
          <a:blip r:embed="rId3" cstate="print"/>
          <a:stretch>
            <a:fillRect/>
          </a:stretch>
        </p:blipFill>
        <p:spPr>
          <a:xfrm>
            <a:off x="525363" y="2831562"/>
            <a:ext cx="1143000" cy="542925"/>
          </a:xfrm>
          <a:prstGeom prst="rect">
            <a:avLst/>
          </a:prstGeom>
          <a:noFill/>
          <a:ln>
            <a:noFill/>
          </a:ln>
        </p:spPr>
      </p:pic>
      <p:pic>
        <p:nvPicPr>
          <p:cNvPr id="23" name="Picture 22" descr="EX-4500-angle-R.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0816" y="1241632"/>
            <a:ext cx="1193431" cy="587168"/>
          </a:xfrm>
          <a:prstGeom prst="rect">
            <a:avLst/>
          </a:prstGeom>
        </p:spPr>
      </p:pic>
      <p:sp>
        <p:nvSpPr>
          <p:cNvPr id="26" name="Text Box 128"/>
          <p:cNvSpPr txBox="1">
            <a:spLocks noChangeArrowheads="1"/>
          </p:cNvSpPr>
          <p:nvPr/>
        </p:nvSpPr>
        <p:spPr bwMode="auto">
          <a:xfrm>
            <a:off x="475488" y="6041929"/>
            <a:ext cx="2724912" cy="138499"/>
          </a:xfrm>
          <a:prstGeom prst="rect">
            <a:avLst/>
          </a:prstGeom>
          <a:noFill/>
          <a:ln w="28575" algn="ctr">
            <a:noFill/>
            <a:miter lim="800000"/>
            <a:headEnd/>
            <a:tailEnd/>
          </a:ln>
        </p:spPr>
        <p:txBody>
          <a:bodyPr wrap="square" lIns="0" tIns="0" rIns="0" bIns="0" anchor="b" anchorCtr="0">
            <a:spAutoFit/>
          </a:bodyPr>
          <a:lstStyle/>
          <a:p>
            <a:pPr fontAlgn="base">
              <a:lnSpc>
                <a:spcPct val="90000"/>
              </a:lnSpc>
              <a:spcAft>
                <a:spcPct val="0"/>
              </a:spcAft>
            </a:pPr>
            <a:r>
              <a:rPr lang="en-US" sz="1000" smtClean="0">
                <a:sym typeface="Wingdings"/>
              </a:rPr>
              <a:t> </a:t>
            </a:r>
            <a:r>
              <a:rPr lang="en-US" sz="1000" smtClean="0"/>
              <a:t>Roadmap</a:t>
            </a:r>
            <a:endParaRPr lang="en-US" sz="1000" dirty="0" smtClean="0"/>
          </a:p>
        </p:txBody>
      </p:sp>
      <p:pic>
        <p:nvPicPr>
          <p:cNvPr id="30" name="Picture 29" descr="EX-4200-angle-R.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9801" y="1470222"/>
            <a:ext cx="1251138" cy="477936"/>
          </a:xfrm>
          <a:prstGeom prst="rect">
            <a:avLst/>
          </a:prstGeom>
        </p:spPr>
      </p:pic>
      <p:pic>
        <p:nvPicPr>
          <p:cNvPr id="31" name="Picture 30" descr="EX-3200-angle-R.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62053" y="2179036"/>
            <a:ext cx="1236890" cy="519494"/>
          </a:xfrm>
          <a:prstGeom prst="rect">
            <a:avLst/>
          </a:prstGeom>
        </p:spPr>
      </p:pic>
      <p:pic>
        <p:nvPicPr>
          <p:cNvPr id="33" name="Picture 32" descr="EX3300_PoE_HeroR.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52994" y="1802750"/>
            <a:ext cx="1212756" cy="416594"/>
          </a:xfrm>
          <a:prstGeom prst="rect">
            <a:avLst/>
          </a:prstGeom>
          <a:noFill/>
          <a:ln>
            <a:noFill/>
          </a:ln>
        </p:spPr>
      </p:pic>
      <p:pic>
        <p:nvPicPr>
          <p:cNvPr id="35" name="Picture 34" descr="EX-2200-angle-Rv2.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905001" y="2550065"/>
            <a:ext cx="1193548" cy="410580"/>
          </a:xfrm>
          <a:prstGeom prst="rect">
            <a:avLst/>
          </a:prstGeom>
        </p:spPr>
      </p:pic>
    </p:spTree>
    <p:extLst>
      <p:ext uri="{BB962C8B-B14F-4D97-AF65-F5344CB8AC3E}">
        <p14:creationId xmlns:p14="http://schemas.microsoft.com/office/powerpoint/2010/main" val="3021788714"/>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9" name="Content Placeholder 8"/>
          <p:cNvGraphicFramePr>
            <a:graphicFrameLocks noGrp="1"/>
          </p:cNvGraphicFramePr>
          <p:nvPr>
            <p:ph sz="quarter" idx="10"/>
          </p:nvPr>
        </p:nvGraphicFramePr>
        <p:xfrm>
          <a:off x="488157" y="1086728"/>
          <a:ext cx="8121272" cy="4890514"/>
        </p:xfrm>
        <a:graphic>
          <a:graphicData uri="http://schemas.openxmlformats.org/drawingml/2006/table">
            <a:tbl>
              <a:tblPr firstRow="1" bandRow="1">
                <a:tableStyleId>{5C22544A-7EE6-4342-B048-85BDC9FD1C3A}</a:tableStyleId>
              </a:tblPr>
              <a:tblGrid>
                <a:gridCol w="4060636"/>
                <a:gridCol w="4060636"/>
              </a:tblGrid>
              <a:tr h="4396739">
                <a:tc>
                  <a:txBody>
                    <a:bodyPr/>
                    <a:lstStyle/>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None/>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None/>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None/>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None/>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None/>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rPr>
                        <a:t>10 slot modular chassis</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rPr>
                        <a:t>Redundant SREs</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rPr>
                        <a:t>648 port 10/100/1000BASE-T line card</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rPr>
                        <a:t>48 port 10/100/1000BASE-T </a:t>
                      </a:r>
                      <a:r>
                        <a:rPr lang="en-US" sz="1400" dirty="0" err="1" smtClean="0">
                          <a:solidFill>
                            <a:schemeClr val="tx1"/>
                          </a:solidFill>
                          <a:latin typeface="Arial" pitchFamily="34" charset="0"/>
                          <a:cs typeface="+mn-cs"/>
                        </a:rPr>
                        <a:t>PoE</a:t>
                      </a:r>
                      <a:r>
                        <a:rPr lang="en-US" sz="1400" dirty="0" smtClean="0">
                          <a:solidFill>
                            <a:schemeClr val="tx1"/>
                          </a:solidFill>
                          <a:latin typeface="Arial" pitchFamily="34" charset="0"/>
                          <a:cs typeface="+mn-cs"/>
                        </a:rPr>
                        <a:t>+ </a:t>
                      </a:r>
                      <a:br>
                        <a:rPr lang="en-US" sz="1400" dirty="0" smtClean="0">
                          <a:solidFill>
                            <a:schemeClr val="tx1"/>
                          </a:solidFill>
                          <a:latin typeface="Arial" pitchFamily="34" charset="0"/>
                          <a:cs typeface="+mn-cs"/>
                        </a:rPr>
                      </a:br>
                      <a:r>
                        <a:rPr lang="en-US" sz="1400" dirty="0" smtClean="0">
                          <a:solidFill>
                            <a:schemeClr val="tx1"/>
                          </a:solidFill>
                          <a:latin typeface="Arial" pitchFamily="34" charset="0"/>
                          <a:cs typeface="+mn-cs"/>
                        </a:rPr>
                        <a:t>line card</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rPr>
                        <a:t>Redundant fans</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rPr>
                        <a:t>6 power supplies</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rPr>
                        <a:t>4 </a:t>
                      </a:r>
                      <a:r>
                        <a:rPr lang="en-US" sz="1400" dirty="0" err="1" smtClean="0">
                          <a:solidFill>
                            <a:schemeClr val="tx1"/>
                          </a:solidFill>
                          <a:latin typeface="Arial" pitchFamily="34" charset="0"/>
                          <a:cs typeface="+mn-cs"/>
                        </a:rPr>
                        <a:t>Gbps</a:t>
                      </a:r>
                      <a:r>
                        <a:rPr lang="en-US" sz="1400" dirty="0" smtClean="0">
                          <a:solidFill>
                            <a:schemeClr val="tx1"/>
                          </a:solidFill>
                          <a:latin typeface="Arial" pitchFamily="34" charset="0"/>
                          <a:cs typeface="+mn-cs"/>
                        </a:rPr>
                        <a:t> per slot with redundant SREs</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None/>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txBody>
                  <a:tcPr marL="182880" marR="0">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gradFill flip="none" rotWithShape="1">
                      <a:gsLst>
                        <a:gs pos="0">
                          <a:schemeClr val="bg1">
                            <a:lumMod val="85000"/>
                          </a:schemeClr>
                        </a:gs>
                        <a:gs pos="100000">
                          <a:schemeClr val="bg1">
                            <a:lumMod val="95000"/>
                          </a:schemeClr>
                        </a:gs>
                      </a:gsLst>
                      <a:lin ang="16200000" scaled="1"/>
                      <a:tileRect/>
                    </a:gradFill>
                  </a:tcPr>
                </a:tc>
                <a:tc>
                  <a:txBody>
                    <a:bodyPr/>
                    <a:lstStyle/>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Char char="§"/>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p>
                      <a:pPr marL="168275" lvl="0" indent="-168275">
                        <a:lnSpc>
                          <a:spcPct val="90000"/>
                        </a:lnSpc>
                        <a:spcBef>
                          <a:spcPts val="600"/>
                        </a:spcBef>
                        <a:spcAft>
                          <a:spcPts val="0"/>
                        </a:spcAft>
                        <a:buClrTx/>
                        <a:buSzPct val="100000"/>
                        <a:buFont typeface="Wingdings" pitchFamily="2" charset="2"/>
                        <a:buChar char="§"/>
                        <a:defRPr/>
                      </a:pPr>
                      <a:endParaRPr lang="en-US" sz="1400" dirty="0" smtClean="0">
                        <a:solidFill>
                          <a:schemeClr val="tx1"/>
                        </a:solidFill>
                        <a:latin typeface="Arial" pitchFamily="34" charset="0"/>
                        <a:cs typeface="+mn-cs"/>
                        <a:sym typeface="Wingdings" pitchFamily="2" charset="2"/>
                      </a:endParaRP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sym typeface="Wingdings" pitchFamily="2" charset="2"/>
                        </a:rPr>
                        <a:t>8/16 slot modular chassis</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sym typeface="Wingdings" pitchFamily="2" charset="2"/>
                        </a:rPr>
                        <a:t>Various line card options</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sym typeface="Wingdings" pitchFamily="2" charset="2"/>
                        </a:rPr>
                        <a:t>Virtual Chassis support with XRE200</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sym typeface="Wingdings" pitchFamily="2" charset="2"/>
                        </a:rPr>
                        <a:t>320 </a:t>
                      </a:r>
                      <a:r>
                        <a:rPr lang="en-US" sz="1400" dirty="0" err="1" smtClean="0">
                          <a:solidFill>
                            <a:schemeClr val="tx1"/>
                          </a:solidFill>
                          <a:latin typeface="Arial" pitchFamily="34" charset="0"/>
                          <a:cs typeface="+mn-cs"/>
                          <a:sym typeface="Wingdings" pitchFamily="2" charset="2"/>
                        </a:rPr>
                        <a:t>Gbps</a:t>
                      </a:r>
                      <a:r>
                        <a:rPr lang="en-US" sz="1400" dirty="0" smtClean="0">
                          <a:solidFill>
                            <a:schemeClr val="tx1"/>
                          </a:solidFill>
                          <a:latin typeface="Arial" pitchFamily="34" charset="0"/>
                          <a:cs typeface="+mn-cs"/>
                          <a:sym typeface="Wingdings" pitchFamily="2" charset="2"/>
                        </a:rPr>
                        <a:t> per slot</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sym typeface="Wingdings" pitchFamily="2" charset="2"/>
                        </a:rPr>
                        <a:t>Fully redundant Routing Engines</a:t>
                      </a:r>
                    </a:p>
                    <a:p>
                      <a:pPr marL="168275" lvl="0" indent="-168275">
                        <a:lnSpc>
                          <a:spcPct val="90000"/>
                        </a:lnSpc>
                        <a:spcBef>
                          <a:spcPts val="600"/>
                        </a:spcBef>
                        <a:spcAft>
                          <a:spcPts val="0"/>
                        </a:spcAft>
                        <a:buClrTx/>
                        <a:buSzPct val="100000"/>
                        <a:buFont typeface="Wingdings" pitchFamily="2" charset="2"/>
                        <a:buChar char="§"/>
                        <a:defRPr/>
                      </a:pPr>
                      <a:r>
                        <a:rPr lang="en-US" sz="1400" dirty="0" err="1" smtClean="0">
                          <a:solidFill>
                            <a:schemeClr val="tx1"/>
                          </a:solidFill>
                          <a:latin typeface="Arial" pitchFamily="34" charset="0"/>
                          <a:cs typeface="+mn-cs"/>
                          <a:sym typeface="Wingdings" pitchFamily="2" charset="2"/>
                        </a:rPr>
                        <a:t>100GbE</a:t>
                      </a:r>
                      <a:r>
                        <a:rPr lang="en-US" sz="1400" dirty="0" smtClean="0">
                          <a:solidFill>
                            <a:schemeClr val="tx1"/>
                          </a:solidFill>
                          <a:latin typeface="Arial" pitchFamily="34" charset="0"/>
                          <a:cs typeface="+mn-cs"/>
                          <a:sym typeface="Wingdings" pitchFamily="2" charset="2"/>
                        </a:rPr>
                        <a:t> ready</a:t>
                      </a: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sym typeface="Wingdings" pitchFamily="2" charset="2"/>
                        </a:rPr>
                        <a:t>1.92 </a:t>
                      </a:r>
                      <a:r>
                        <a:rPr lang="en-US" sz="1400" dirty="0" err="1" smtClean="0">
                          <a:solidFill>
                            <a:schemeClr val="tx1"/>
                          </a:solidFill>
                          <a:latin typeface="Arial" pitchFamily="34" charset="0"/>
                          <a:cs typeface="+mn-cs"/>
                          <a:sym typeface="Wingdings" pitchFamily="2" charset="2"/>
                        </a:rPr>
                        <a:t>Bpps</a:t>
                      </a:r>
                      <a:endParaRPr lang="en-US" sz="1400" dirty="0" smtClean="0">
                        <a:solidFill>
                          <a:schemeClr val="tx1"/>
                        </a:solidFill>
                        <a:latin typeface="Arial" pitchFamily="34" charset="0"/>
                        <a:cs typeface="+mn-cs"/>
                        <a:sym typeface="Wingdings" pitchFamily="2" charset="2"/>
                      </a:endParaRPr>
                    </a:p>
                    <a:p>
                      <a:pPr marL="168275" lvl="0" indent="-168275">
                        <a:lnSpc>
                          <a:spcPct val="90000"/>
                        </a:lnSpc>
                        <a:spcBef>
                          <a:spcPts val="600"/>
                        </a:spcBef>
                        <a:spcAft>
                          <a:spcPts val="0"/>
                        </a:spcAft>
                        <a:buClrTx/>
                        <a:buSzPct val="100000"/>
                        <a:buFont typeface="Wingdings" pitchFamily="2" charset="2"/>
                        <a:buChar char="§"/>
                        <a:defRPr/>
                      </a:pPr>
                      <a:r>
                        <a:rPr lang="en-US" sz="1400" dirty="0" smtClean="0">
                          <a:solidFill>
                            <a:schemeClr val="tx1"/>
                          </a:solidFill>
                          <a:latin typeface="Arial" pitchFamily="34" charset="0"/>
                          <a:cs typeface="+mn-cs"/>
                          <a:sym typeface="Wingdings" pitchFamily="2" charset="2"/>
                        </a:rPr>
                        <a:t>MPLS, IPv6</a:t>
                      </a:r>
                    </a:p>
                    <a:p>
                      <a:pPr marL="115888" marR="0" lvl="0" indent="-115888" algn="l" defTabSz="914172" rtl="0" eaLnBrk="1" fontAlgn="auto" latinLnBrk="0" hangingPunct="1">
                        <a:lnSpc>
                          <a:spcPct val="85000"/>
                        </a:lnSpc>
                        <a:spcBef>
                          <a:spcPts val="400"/>
                        </a:spcBef>
                        <a:spcAft>
                          <a:spcPts val="0"/>
                        </a:spcAft>
                        <a:buClr>
                          <a:srgbClr val="5D87A1"/>
                        </a:buClr>
                        <a:buSzPct val="100000"/>
                        <a:buFont typeface="Wingdings" pitchFamily="2" charset="2"/>
                        <a:buNone/>
                        <a:tabLst/>
                        <a:defRPr/>
                      </a:pPr>
                      <a:endParaRPr kumimoji="0" lang="en-US" sz="1200" b="0" i="0" u="none" strike="noStrike" kern="1200" cap="none" spc="0" normalizeH="0" baseline="0" noProof="0" dirty="0" smtClean="0">
                        <a:ln>
                          <a:noFill/>
                        </a:ln>
                        <a:solidFill>
                          <a:srgbClr val="333333"/>
                        </a:solidFill>
                        <a:effectLst/>
                        <a:uLnTx/>
                        <a:uFillTx/>
                        <a:latin typeface="+mn-lt"/>
                        <a:ea typeface="+mn-ea"/>
                        <a:cs typeface="+mn-cs"/>
                      </a:endParaRPr>
                    </a:p>
                  </a:txBody>
                  <a:tcPr marL="182880">
                    <a:lnL w="28575" cap="flat" cmpd="sng" algn="ctr">
                      <a:solidFill>
                        <a:schemeClr val="bg1"/>
                      </a:solidFill>
                      <a:prstDash val="solid"/>
                      <a:round/>
                      <a:headEnd type="none" w="med" len="med"/>
                      <a:tailEnd type="none" w="med" len="med"/>
                    </a:lnL>
                    <a:gradFill flip="none" rotWithShape="1">
                      <a:gsLst>
                        <a:gs pos="0">
                          <a:schemeClr val="bg1">
                            <a:lumMod val="85000"/>
                          </a:schemeClr>
                        </a:gs>
                        <a:gs pos="100000">
                          <a:schemeClr val="bg1">
                            <a:lumMod val="95000"/>
                          </a:schemeClr>
                        </a:gs>
                      </a:gsLst>
                      <a:lin ang="16200000" scaled="1"/>
                      <a:tileRect/>
                    </a:gradFill>
                  </a:tcPr>
                </a:tc>
              </a:tr>
              <a:tr h="467166">
                <a:tc>
                  <a:txBody>
                    <a:bodyPr/>
                    <a:lstStyle/>
                    <a:p>
                      <a:pPr marL="0" marR="0" lvl="0" indent="0" algn="ctr" defTabSz="914172" rtl="0" eaLnBrk="1" fontAlgn="auto" latinLnBrk="0" hangingPunct="1">
                        <a:lnSpc>
                          <a:spcPct val="90000"/>
                        </a:lnSpc>
                        <a:spcBef>
                          <a:spcPts val="300"/>
                        </a:spcBef>
                        <a:spcAft>
                          <a:spcPts val="0"/>
                        </a:spcAft>
                        <a:buClrTx/>
                        <a:buSzPct val="100000"/>
                        <a:buFont typeface="Wingdings" pitchFamily="2" charset="2"/>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EX6200</a:t>
                      </a:r>
                    </a:p>
                  </a:txBody>
                  <a:tcPr marL="0" marR="0" marT="137160" marB="137160"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solidFill>
                      <a:srgbClr val="304552"/>
                    </a:solidFill>
                  </a:tcPr>
                </a:tc>
                <a:tc>
                  <a:txBody>
                    <a:bodyPr/>
                    <a:lstStyle/>
                    <a:p>
                      <a:pPr marL="0" marR="0" lvl="0" indent="0" algn="ctr" defTabSz="914172" rtl="0" eaLnBrk="1" fontAlgn="auto" latinLnBrk="0" hangingPunct="1">
                        <a:lnSpc>
                          <a:spcPct val="90000"/>
                        </a:lnSpc>
                        <a:spcBef>
                          <a:spcPts val="300"/>
                        </a:spcBef>
                        <a:spcAft>
                          <a:spcPts val="0"/>
                        </a:spcAft>
                        <a:buClrTx/>
                        <a:buSzPct val="100000"/>
                        <a:buFont typeface="Wingdings" pitchFamily="2" charset="2"/>
                        <a:buNone/>
                        <a:tabLst/>
                        <a:defRPr/>
                      </a:pPr>
                      <a:r>
                        <a:rPr kumimoji="0" lang="en-US" sz="1600" b="1" i="0" u="none" strike="noStrike" kern="1200" cap="none" spc="0" normalizeH="0" baseline="0" noProof="0" dirty="0" smtClean="0">
                          <a:ln>
                            <a:noFill/>
                          </a:ln>
                          <a:solidFill>
                            <a:schemeClr val="bg1"/>
                          </a:solidFill>
                          <a:effectLst/>
                          <a:uLnTx/>
                          <a:uFillTx/>
                          <a:latin typeface="+mn-lt"/>
                          <a:ea typeface="+mn-ea"/>
                          <a:cs typeface="+mn-cs"/>
                        </a:rPr>
                        <a:t>EX8200</a:t>
                      </a:r>
                      <a:endParaRPr kumimoji="0" lang="en-US" sz="1600" b="1" i="0" u="none" strike="noStrike" kern="1200" cap="none" spc="0" normalizeH="0" baseline="0" noProof="0" dirty="0">
                        <a:ln>
                          <a:noFill/>
                        </a:ln>
                        <a:solidFill>
                          <a:schemeClr val="bg1"/>
                        </a:solidFill>
                        <a:effectLst/>
                        <a:uLnTx/>
                        <a:uFillTx/>
                        <a:latin typeface="+mn-lt"/>
                        <a:ea typeface="+mn-ea"/>
                        <a:cs typeface="+mn-cs"/>
                      </a:endParaRPr>
                    </a:p>
                  </a:txBody>
                  <a:tcPr marL="0" marR="0" marT="137160" marB="137160" anchor="ctr">
                    <a:lnL w="28575" cap="flat" cmpd="sng" algn="ctr">
                      <a:solidFill>
                        <a:schemeClr val="bg1"/>
                      </a:solidFill>
                      <a:prstDash val="solid"/>
                      <a:round/>
                      <a:headEnd type="none" w="med" len="med"/>
                      <a:tailEnd type="none" w="med" len="med"/>
                    </a:lnL>
                    <a:solidFill>
                      <a:srgbClr val="304552"/>
                    </a:solidFill>
                  </a:tcPr>
                </a:tc>
              </a:tr>
            </a:tbl>
          </a:graphicData>
        </a:graphic>
      </p:graphicFrame>
      <p:sp>
        <p:nvSpPr>
          <p:cNvPr id="2" name="Title 1"/>
          <p:cNvSpPr>
            <a:spLocks noGrp="1"/>
          </p:cNvSpPr>
          <p:nvPr>
            <p:ph type="title"/>
          </p:nvPr>
        </p:nvSpPr>
        <p:spPr/>
        <p:txBody>
          <a:bodyPr/>
          <a:lstStyle/>
          <a:p>
            <a:r>
              <a:rPr lang="en-US" dirty="0" smtClean="0"/>
              <a:t>Ex series Modular Platforms</a:t>
            </a:r>
            <a:endParaRPr lang="en-US" dirty="0"/>
          </a:p>
        </p:txBody>
      </p:sp>
      <p:sp>
        <p:nvSpPr>
          <p:cNvPr id="26" name="Text Box 128"/>
          <p:cNvSpPr txBox="1">
            <a:spLocks noChangeArrowheads="1"/>
          </p:cNvSpPr>
          <p:nvPr/>
        </p:nvSpPr>
        <p:spPr bwMode="auto">
          <a:xfrm>
            <a:off x="475488" y="6070065"/>
            <a:ext cx="2724912" cy="138499"/>
          </a:xfrm>
          <a:prstGeom prst="rect">
            <a:avLst/>
          </a:prstGeom>
          <a:noFill/>
          <a:ln w="28575" algn="ctr">
            <a:noFill/>
            <a:miter lim="800000"/>
            <a:headEnd/>
            <a:tailEnd/>
          </a:ln>
        </p:spPr>
        <p:txBody>
          <a:bodyPr wrap="square" lIns="0" tIns="0" rIns="0" bIns="0" anchor="b" anchorCtr="0">
            <a:spAutoFit/>
          </a:bodyPr>
          <a:lstStyle/>
          <a:p>
            <a:pPr fontAlgn="base">
              <a:lnSpc>
                <a:spcPct val="90000"/>
              </a:lnSpc>
              <a:spcAft>
                <a:spcPct val="0"/>
              </a:spcAft>
            </a:pPr>
            <a:r>
              <a:rPr lang="en-US" sz="1000" dirty="0" smtClean="0">
                <a:sym typeface="Wingdings"/>
              </a:rPr>
              <a:t> </a:t>
            </a:r>
            <a:r>
              <a:rPr lang="en-US" sz="1000" dirty="0" smtClean="0"/>
              <a:t>Roadmap</a:t>
            </a:r>
          </a:p>
        </p:txBody>
      </p:sp>
      <p:pic>
        <p:nvPicPr>
          <p:cNvPr id="12" name="Picture 11" descr="EX-6200-angle-R.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8127" y="1323828"/>
            <a:ext cx="959147" cy="1375498"/>
          </a:xfrm>
          <a:prstGeom prst="rect">
            <a:avLst/>
          </a:prstGeom>
        </p:spPr>
      </p:pic>
      <p:pic>
        <p:nvPicPr>
          <p:cNvPr id="13" name="Picture 8" descr="EX6200_48P_PoE+.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2462156" y="1557843"/>
            <a:ext cx="1094103" cy="455179"/>
          </a:xfrm>
          <a:prstGeom prst="rect">
            <a:avLst/>
          </a:prstGeom>
          <a:noFill/>
          <a:ln w="9525">
            <a:noFill/>
            <a:miter lim="800000"/>
            <a:headEnd/>
            <a:tailEnd/>
          </a:ln>
        </p:spPr>
      </p:pic>
      <p:pic>
        <p:nvPicPr>
          <p:cNvPr id="14" name="Picture 9" descr="EX6200_48T.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475707" y="2173172"/>
            <a:ext cx="1097487" cy="363279"/>
          </a:xfrm>
          <a:prstGeom prst="rect">
            <a:avLst/>
          </a:prstGeom>
          <a:noFill/>
          <a:ln w="9525">
            <a:noFill/>
            <a:miter lim="800000"/>
            <a:headEnd/>
            <a:tailEnd/>
          </a:ln>
        </p:spPr>
      </p:pic>
      <p:pic>
        <p:nvPicPr>
          <p:cNvPr id="15" name="Picture 14" descr="EX_8200_48T_Left.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15469" y="2231351"/>
            <a:ext cx="845210" cy="505248"/>
          </a:xfrm>
          <a:prstGeom prst="rect">
            <a:avLst/>
          </a:prstGeom>
        </p:spPr>
      </p:pic>
      <p:pic>
        <p:nvPicPr>
          <p:cNvPr id="16" name="Picture 15" descr="EX_8200_8XS_Left.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39991" y="1315594"/>
            <a:ext cx="855968" cy="485048"/>
          </a:xfrm>
          <a:prstGeom prst="rect">
            <a:avLst/>
          </a:prstGeom>
        </p:spPr>
      </p:pic>
      <p:pic>
        <p:nvPicPr>
          <p:cNvPr id="17" name="Picture 16" descr="EX8200-2XS-40P_40T.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645089" y="2311330"/>
            <a:ext cx="977321" cy="475630"/>
          </a:xfrm>
          <a:prstGeom prst="rect">
            <a:avLst/>
          </a:prstGeom>
        </p:spPr>
      </p:pic>
      <p:pic>
        <p:nvPicPr>
          <p:cNvPr id="18" name="Picture 17" descr="EX8200_40XS_2.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639991" y="1871797"/>
            <a:ext cx="855967" cy="456516"/>
          </a:xfrm>
          <a:prstGeom prst="rect">
            <a:avLst/>
          </a:prstGeom>
        </p:spPr>
      </p:pic>
      <p:pic>
        <p:nvPicPr>
          <p:cNvPr id="19" name="Picture 18" descr="EX8200_2X4F40PE.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643056" y="1824564"/>
            <a:ext cx="947067" cy="460906"/>
          </a:xfrm>
          <a:prstGeom prst="rect">
            <a:avLst/>
          </a:prstGeom>
        </p:spPr>
      </p:pic>
      <p:pic>
        <p:nvPicPr>
          <p:cNvPr id="20" name="Picture 19" descr="EX8200_48PE.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76370" y="1391520"/>
            <a:ext cx="842550" cy="395062"/>
          </a:xfrm>
          <a:prstGeom prst="rect">
            <a:avLst/>
          </a:prstGeom>
        </p:spPr>
      </p:pic>
      <p:pic>
        <p:nvPicPr>
          <p:cNvPr id="21" name="Picture 69" descr="EX8200-Series-[x2]"/>
          <p:cNvPicPr>
            <a:picLocks noChangeAspect="1" noChangeArrowheads="1"/>
          </p:cNvPicPr>
          <p:nvPr/>
        </p:nvPicPr>
        <p:blipFill>
          <a:blip r:embed="rId12" cstate="email">
            <a:extLst>
              <a:ext uri="{28A0092B-C50C-407E-A947-70E740481C1C}">
                <a14:useLocalDpi xmlns:a14="http://schemas.microsoft.com/office/drawing/2010/main"/>
              </a:ext>
            </a:extLst>
          </a:blip>
          <a:stretch>
            <a:fillRect/>
          </a:stretch>
        </p:blipFill>
        <p:spPr bwMode="auto">
          <a:xfrm>
            <a:off x="6770077" y="1186912"/>
            <a:ext cx="1681613" cy="1781370"/>
          </a:xfrm>
          <a:prstGeom prst="rect">
            <a:avLst/>
          </a:prstGeom>
          <a:noFill/>
          <a:ln>
            <a:noFill/>
          </a:ln>
        </p:spPr>
      </p:pic>
      <p:sp>
        <p:nvSpPr>
          <p:cNvPr id="23" name="Rectangle 11"/>
          <p:cNvSpPr>
            <a:spLocks noChangeArrowheads="1"/>
          </p:cNvSpPr>
          <p:nvPr/>
        </p:nvSpPr>
        <p:spPr bwMode="auto">
          <a:xfrm>
            <a:off x="5751813" y="1672131"/>
            <a:ext cx="381515" cy="1384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smtClean="0">
                <a:ea typeface="ＭＳ Ｐゴシック" pitchFamily="34" charset="-128"/>
              </a:rPr>
              <a:t>8x10G</a:t>
            </a:r>
            <a:endParaRPr lang="en-US" sz="1000" b="1" dirty="0">
              <a:ea typeface="ＭＳ Ｐゴシック" pitchFamily="34" charset="-128"/>
            </a:endParaRPr>
          </a:p>
        </p:txBody>
      </p:sp>
      <p:sp>
        <p:nvSpPr>
          <p:cNvPr id="24" name="Rectangle 11"/>
          <p:cNvSpPr>
            <a:spLocks noChangeArrowheads="1"/>
          </p:cNvSpPr>
          <p:nvPr/>
        </p:nvSpPr>
        <p:spPr bwMode="auto">
          <a:xfrm>
            <a:off x="4628971" y="2191108"/>
            <a:ext cx="873637" cy="1384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smtClean="0">
                <a:ea typeface="ＭＳ Ｐゴシック" pitchFamily="34" charset="-128"/>
              </a:rPr>
              <a:t>48x1G-Copper</a:t>
            </a:r>
            <a:endParaRPr lang="en-US" sz="1000" b="1" dirty="0">
              <a:ea typeface="ＭＳ Ｐゴシック" pitchFamily="34" charset="-128"/>
            </a:endParaRPr>
          </a:p>
        </p:txBody>
      </p:sp>
      <p:sp>
        <p:nvSpPr>
          <p:cNvPr id="25" name="Rectangle 11"/>
          <p:cNvSpPr>
            <a:spLocks noChangeArrowheads="1"/>
          </p:cNvSpPr>
          <p:nvPr/>
        </p:nvSpPr>
        <p:spPr bwMode="auto">
          <a:xfrm>
            <a:off x="4739812" y="2694417"/>
            <a:ext cx="737381" cy="1384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smtClean="0">
                <a:ea typeface="ＭＳ Ｐゴシック" pitchFamily="34" charset="-128"/>
              </a:rPr>
              <a:t>48x1G-Fiber</a:t>
            </a:r>
            <a:endParaRPr lang="en-US" sz="1000" b="1" dirty="0">
              <a:ea typeface="ＭＳ Ｐゴシック" pitchFamily="34" charset="-128"/>
            </a:endParaRPr>
          </a:p>
        </p:txBody>
      </p:sp>
      <p:sp>
        <p:nvSpPr>
          <p:cNvPr id="27" name="Rectangle 11"/>
          <p:cNvSpPr>
            <a:spLocks noChangeArrowheads="1"/>
          </p:cNvSpPr>
          <p:nvPr/>
        </p:nvSpPr>
        <p:spPr bwMode="auto">
          <a:xfrm>
            <a:off x="5645089" y="2182747"/>
            <a:ext cx="452047" cy="1384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smtClean="0">
                <a:ea typeface="ＭＳ Ｐゴシック" pitchFamily="34" charset="-128"/>
              </a:rPr>
              <a:t>40x10G</a:t>
            </a:r>
            <a:endParaRPr lang="en-US" sz="1000" b="1" dirty="0">
              <a:ea typeface="ＭＳ Ｐゴシック" pitchFamily="34" charset="-128"/>
            </a:endParaRPr>
          </a:p>
        </p:txBody>
      </p:sp>
      <p:sp>
        <p:nvSpPr>
          <p:cNvPr id="28" name="Rectangle 11"/>
          <p:cNvSpPr>
            <a:spLocks noChangeArrowheads="1"/>
          </p:cNvSpPr>
          <p:nvPr/>
        </p:nvSpPr>
        <p:spPr bwMode="auto">
          <a:xfrm>
            <a:off x="4778218" y="1718106"/>
            <a:ext cx="594715" cy="1384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smtClean="0">
                <a:ea typeface="ＭＳ Ｐゴシック" pitchFamily="34" charset="-128"/>
              </a:rPr>
              <a:t>48x1G-ES</a:t>
            </a:r>
            <a:endParaRPr lang="en-US" sz="1000" b="1" dirty="0">
              <a:ea typeface="ＭＳ Ｐゴシック" pitchFamily="34" charset="-128"/>
            </a:endParaRPr>
          </a:p>
        </p:txBody>
      </p:sp>
      <p:sp>
        <p:nvSpPr>
          <p:cNvPr id="29" name="Rectangle 11"/>
          <p:cNvSpPr>
            <a:spLocks noChangeArrowheads="1"/>
          </p:cNvSpPr>
          <p:nvPr/>
        </p:nvSpPr>
        <p:spPr bwMode="auto">
          <a:xfrm>
            <a:off x="5729267" y="2667065"/>
            <a:ext cx="694101" cy="1384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smtClean="0">
                <a:ea typeface="ＭＳ Ｐゴシック" pitchFamily="34" charset="-128"/>
              </a:rPr>
              <a:t>48x1G-POE</a:t>
            </a:r>
            <a:endParaRPr lang="en-US" sz="1000" b="1" dirty="0">
              <a:ea typeface="ＭＳ Ｐゴシック" pitchFamily="34" charset="-128"/>
            </a:endParaRPr>
          </a:p>
        </p:txBody>
      </p:sp>
      <p:sp>
        <p:nvSpPr>
          <p:cNvPr id="30" name="Rectangle 11"/>
          <p:cNvSpPr>
            <a:spLocks noChangeArrowheads="1"/>
          </p:cNvSpPr>
          <p:nvPr/>
        </p:nvSpPr>
        <p:spPr bwMode="auto">
          <a:xfrm>
            <a:off x="2832870" y="1893342"/>
            <a:ext cx="381515" cy="1384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smtClean="0">
                <a:ea typeface="ＭＳ Ｐゴシック" pitchFamily="34" charset="-128"/>
              </a:rPr>
              <a:t>48x1G</a:t>
            </a:r>
            <a:endParaRPr lang="en-US" sz="1000" b="1" dirty="0">
              <a:ea typeface="ＭＳ Ｐゴシック" pitchFamily="34" charset="-128"/>
            </a:endParaRPr>
          </a:p>
        </p:txBody>
      </p:sp>
      <p:sp>
        <p:nvSpPr>
          <p:cNvPr id="31" name="Rectangle 11"/>
          <p:cNvSpPr>
            <a:spLocks noChangeArrowheads="1"/>
          </p:cNvSpPr>
          <p:nvPr/>
        </p:nvSpPr>
        <p:spPr bwMode="auto">
          <a:xfrm>
            <a:off x="2726857" y="2511336"/>
            <a:ext cx="673262" cy="1384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1000" b="1" dirty="0" err="1" smtClean="0">
                <a:ea typeface="ＭＳ Ｐゴシック" pitchFamily="34" charset="-128"/>
              </a:rPr>
              <a:t>48x1G-PoE</a:t>
            </a:r>
            <a:endParaRPr lang="en-US" sz="1000" b="1" dirty="0">
              <a:ea typeface="ＭＳ Ｐゴシック" pitchFamily="34" charset="-128"/>
            </a:endParaRPr>
          </a:p>
        </p:txBody>
      </p:sp>
    </p:spTree>
  </p:cSld>
  <p:clrMapOvr>
    <a:masterClrMapping/>
  </p:clrMapOvr>
  <p:transition xmlns:p14="http://schemas.microsoft.com/office/powerpoint/2010/main">
    <p:wipe dir="r"/>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20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20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20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20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20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2000"/>
                                        <p:tgtEl>
                                          <p:spTgt spid="30"/>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7" grpId="0"/>
      <p:bldP spid="28" grpId="0"/>
      <p:bldP spid="29" grpId="0"/>
      <p:bldP spid="30" grpId="0"/>
      <p:bldP spid="31" grpId="0"/>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14591"/>
            <a:ext cx="7979230" cy="963137"/>
          </a:xfrm>
        </p:spPr>
        <p:txBody>
          <a:bodyPr/>
          <a:lstStyle/>
          <a:p>
            <a:r>
              <a:rPr lang="en-US" dirty="0" smtClean="0"/>
              <a:t>SIMPLY CONNECTED</a:t>
            </a:r>
            <a:br>
              <a:rPr lang="en-US" dirty="0" smtClean="0"/>
            </a:br>
            <a:r>
              <a:rPr lang="en-US" sz="2400" b="0" dirty="0" smtClean="0"/>
              <a:t>Juniper Switching – Virtual Chassis</a:t>
            </a:r>
            <a:endParaRPr lang="en-US" sz="2000" b="0" dirty="0"/>
          </a:p>
        </p:txBody>
      </p:sp>
      <p:sp>
        <p:nvSpPr>
          <p:cNvPr id="6" name="Subtitle 5"/>
          <p:cNvSpPr>
            <a:spLocks noGrp="1"/>
          </p:cNvSpPr>
          <p:nvPr>
            <p:ph type="subTitle" idx="1"/>
          </p:nvPr>
        </p:nvSpPr>
        <p:spPr/>
        <p:txBody>
          <a:bodyPr/>
          <a:lstStyle/>
          <a:p>
            <a:endParaRPr lang="en-US" dirty="0" smtClean="0"/>
          </a:p>
          <a:p>
            <a:r>
              <a:rPr lang="en-US" dirty="0" smtClean="0"/>
              <a:t>March 14, 2012</a:t>
            </a:r>
            <a:endParaRPr lang="en-US" dirty="0"/>
          </a:p>
        </p:txBody>
      </p:sp>
    </p:spTree>
    <p:custDataLst>
      <p:tags r:id="rId1"/>
    </p:custDataLst>
    <p:extLst>
      <p:ext uri="{BB962C8B-B14F-4D97-AF65-F5344CB8AC3E}">
        <p14:creationId xmlns:p14="http://schemas.microsoft.com/office/powerpoint/2010/main" val="130454459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Traditional campus network</a:t>
            </a:r>
            <a:endParaRPr lang="en-US" dirty="0"/>
          </a:p>
        </p:txBody>
      </p:sp>
      <p:sp>
        <p:nvSpPr>
          <p:cNvPr id="6" name="Content Placeholder 5"/>
          <p:cNvSpPr>
            <a:spLocks noGrp="1"/>
          </p:cNvSpPr>
          <p:nvPr>
            <p:ph sz="quarter" idx="10"/>
          </p:nvPr>
        </p:nvSpPr>
        <p:spPr>
          <a:xfrm>
            <a:off x="366614" y="1134374"/>
            <a:ext cx="4691161" cy="4852358"/>
          </a:xfrm>
        </p:spPr>
        <p:txBody>
          <a:bodyPr>
            <a:normAutofit lnSpcReduction="10000"/>
          </a:bodyPr>
          <a:lstStyle/>
          <a:p>
            <a:pPr>
              <a:spcBef>
                <a:spcPts val="0"/>
              </a:spcBef>
              <a:spcAft>
                <a:spcPts val="600"/>
              </a:spcAft>
            </a:pPr>
            <a:r>
              <a:rPr lang="en-US" sz="1800" dirty="0" smtClean="0"/>
              <a:t>Core redundant devices — Layer 3 only</a:t>
            </a:r>
          </a:p>
          <a:p>
            <a:pPr lvl="1">
              <a:spcBef>
                <a:spcPts val="0"/>
              </a:spcBef>
              <a:spcAft>
                <a:spcPts val="600"/>
              </a:spcAft>
            </a:pPr>
            <a:r>
              <a:rPr lang="en-US" sz="1600" dirty="0" smtClean="0"/>
              <a:t>OSPF, fast convergence, ECMP</a:t>
            </a:r>
          </a:p>
          <a:p>
            <a:pPr>
              <a:spcBef>
                <a:spcPts val="0"/>
              </a:spcBef>
              <a:spcAft>
                <a:spcPts val="600"/>
              </a:spcAft>
            </a:pPr>
            <a:r>
              <a:rPr lang="en-US" sz="1800" dirty="0" smtClean="0"/>
              <a:t>Aggregation — Layer 2/3</a:t>
            </a:r>
          </a:p>
          <a:p>
            <a:pPr lvl="1">
              <a:spcBef>
                <a:spcPts val="0"/>
              </a:spcBef>
              <a:spcAft>
                <a:spcPts val="600"/>
              </a:spcAft>
            </a:pPr>
            <a:r>
              <a:rPr lang="en-US" sz="1600" dirty="0" smtClean="0"/>
              <a:t>Spanning Tree slow convergence, blocked links, single forwarding path</a:t>
            </a:r>
          </a:p>
          <a:p>
            <a:pPr lvl="1">
              <a:spcBef>
                <a:spcPts val="0"/>
              </a:spcBef>
              <a:spcAft>
                <a:spcPts val="600"/>
              </a:spcAft>
            </a:pPr>
            <a:r>
              <a:rPr lang="en-US" sz="1600" dirty="0" smtClean="0"/>
              <a:t>VRRP/HSRP fast convergence single forwarding path</a:t>
            </a:r>
          </a:p>
          <a:p>
            <a:pPr>
              <a:spcBef>
                <a:spcPts val="0"/>
              </a:spcBef>
              <a:spcAft>
                <a:spcPts val="600"/>
              </a:spcAft>
            </a:pPr>
            <a:r>
              <a:rPr lang="en-US" sz="1800" dirty="0" smtClean="0"/>
              <a:t>Access — Layer 2 only</a:t>
            </a:r>
          </a:p>
          <a:p>
            <a:pPr lvl="1">
              <a:spcBef>
                <a:spcPts val="0"/>
              </a:spcBef>
              <a:spcAft>
                <a:spcPts val="600"/>
              </a:spcAft>
            </a:pPr>
            <a:r>
              <a:rPr lang="en-US" sz="1600" dirty="0" smtClean="0"/>
              <a:t>Spanning Tree slow </a:t>
            </a:r>
            <a:br>
              <a:rPr lang="en-US" sz="1600" dirty="0" smtClean="0"/>
            </a:br>
            <a:r>
              <a:rPr lang="en-US" sz="1600" dirty="0" smtClean="0"/>
              <a:t>convergence, blocked </a:t>
            </a:r>
            <a:br>
              <a:rPr lang="en-US" sz="1600" dirty="0" smtClean="0"/>
            </a:br>
            <a:r>
              <a:rPr lang="en-US" sz="1600" dirty="0" smtClean="0"/>
              <a:t>links, single forwarding path </a:t>
            </a:r>
          </a:p>
          <a:p>
            <a:pPr>
              <a:spcBef>
                <a:spcPts val="0"/>
              </a:spcBef>
              <a:spcAft>
                <a:spcPts val="600"/>
              </a:spcAft>
            </a:pPr>
            <a:endParaRPr lang="en-US" sz="1800" dirty="0" smtClean="0"/>
          </a:p>
          <a:p>
            <a:pPr>
              <a:spcBef>
                <a:spcPts val="0"/>
              </a:spcBef>
              <a:spcAft>
                <a:spcPts val="600"/>
              </a:spcAft>
            </a:pPr>
            <a:r>
              <a:rPr lang="en-US" sz="1800" dirty="0" smtClean="0"/>
              <a:t>  </a:t>
            </a:r>
          </a:p>
          <a:p>
            <a:pPr>
              <a:spcBef>
                <a:spcPts val="0"/>
              </a:spcBef>
              <a:spcAft>
                <a:spcPts val="600"/>
              </a:spcAft>
            </a:pPr>
            <a:r>
              <a:rPr lang="en-US" sz="1800" dirty="0" smtClean="0"/>
              <a:t> </a:t>
            </a:r>
          </a:p>
          <a:p>
            <a:pPr>
              <a:spcBef>
                <a:spcPts val="0"/>
              </a:spcBef>
              <a:spcAft>
                <a:spcPts val="600"/>
              </a:spcAft>
            </a:pPr>
            <a:endParaRPr lang="en-US" sz="1800" dirty="0" smtClean="0"/>
          </a:p>
          <a:p>
            <a:pPr>
              <a:spcBef>
                <a:spcPts val="0"/>
              </a:spcBef>
              <a:spcAft>
                <a:spcPts val="600"/>
              </a:spcAft>
            </a:pPr>
            <a:r>
              <a:rPr lang="en-US" sz="1800" dirty="0" smtClean="0"/>
              <a:t> </a:t>
            </a:r>
          </a:p>
          <a:p>
            <a:pPr>
              <a:spcBef>
                <a:spcPts val="0"/>
              </a:spcBef>
              <a:spcAft>
                <a:spcPts val="600"/>
              </a:spcAft>
            </a:pPr>
            <a:endParaRPr lang="en-US" sz="1800" dirty="0" smtClean="0"/>
          </a:p>
        </p:txBody>
      </p:sp>
      <p:sp>
        <p:nvSpPr>
          <p:cNvPr id="24" name="Line 52"/>
          <p:cNvSpPr>
            <a:spLocks noChangeShapeType="1"/>
          </p:cNvSpPr>
          <p:nvPr/>
        </p:nvSpPr>
        <p:spPr bwMode="auto">
          <a:xfrm flipH="1">
            <a:off x="5753100" y="2124075"/>
            <a:ext cx="771524" cy="523875"/>
          </a:xfrm>
          <a:prstGeom prst="line">
            <a:avLst/>
          </a:prstGeom>
          <a:noFill/>
          <a:ln w="25400">
            <a:solidFill>
              <a:schemeClr val="tx1"/>
            </a:solidFill>
            <a:round/>
            <a:headEnd/>
            <a:tailEnd/>
          </a:ln>
        </p:spPr>
        <p:txBody>
          <a:bodyPr/>
          <a:lstStyle/>
          <a:p>
            <a:endParaRPr lang="en-US"/>
          </a:p>
        </p:txBody>
      </p:sp>
      <p:sp>
        <p:nvSpPr>
          <p:cNvPr id="25" name="Line 47"/>
          <p:cNvSpPr>
            <a:spLocks noChangeShapeType="1"/>
          </p:cNvSpPr>
          <p:nvPr/>
        </p:nvSpPr>
        <p:spPr bwMode="auto">
          <a:xfrm rot="10800000" flipH="1">
            <a:off x="4980741" y="2114548"/>
            <a:ext cx="762835" cy="599154"/>
          </a:xfrm>
          <a:prstGeom prst="line">
            <a:avLst/>
          </a:prstGeom>
          <a:noFill/>
          <a:ln w="25400">
            <a:solidFill>
              <a:schemeClr val="tx1"/>
            </a:solidFill>
            <a:round/>
            <a:headEnd/>
            <a:tailEnd/>
          </a:ln>
        </p:spPr>
        <p:txBody>
          <a:bodyPr/>
          <a:lstStyle/>
          <a:p>
            <a:endParaRPr lang="en-US"/>
          </a:p>
        </p:txBody>
      </p:sp>
      <p:sp>
        <p:nvSpPr>
          <p:cNvPr id="46" name="Line 44"/>
          <p:cNvSpPr>
            <a:spLocks noChangeShapeType="1"/>
          </p:cNvSpPr>
          <p:nvPr/>
        </p:nvSpPr>
        <p:spPr bwMode="auto">
          <a:xfrm rot="10800000">
            <a:off x="5764714" y="2133600"/>
            <a:ext cx="0" cy="504825"/>
          </a:xfrm>
          <a:prstGeom prst="line">
            <a:avLst/>
          </a:prstGeom>
          <a:noFill/>
          <a:ln w="25400">
            <a:solidFill>
              <a:schemeClr val="tx1"/>
            </a:solidFill>
            <a:round/>
            <a:headEnd/>
            <a:tailEnd/>
          </a:ln>
        </p:spPr>
        <p:txBody>
          <a:bodyPr/>
          <a:lstStyle/>
          <a:p>
            <a:endParaRPr lang="en-US"/>
          </a:p>
        </p:txBody>
      </p:sp>
      <p:sp>
        <p:nvSpPr>
          <p:cNvPr id="47" name="Line 44"/>
          <p:cNvSpPr>
            <a:spLocks noChangeShapeType="1"/>
          </p:cNvSpPr>
          <p:nvPr/>
        </p:nvSpPr>
        <p:spPr bwMode="auto">
          <a:xfrm rot="10800000">
            <a:off x="6517189" y="2114549"/>
            <a:ext cx="5812" cy="641291"/>
          </a:xfrm>
          <a:prstGeom prst="line">
            <a:avLst/>
          </a:prstGeom>
          <a:noFill/>
          <a:ln w="25400">
            <a:solidFill>
              <a:schemeClr val="tx1"/>
            </a:solidFill>
            <a:round/>
            <a:headEnd/>
            <a:tailEnd/>
          </a:ln>
        </p:spPr>
        <p:txBody>
          <a:bodyPr/>
          <a:lstStyle/>
          <a:p>
            <a:endParaRPr lang="en-US"/>
          </a:p>
        </p:txBody>
      </p:sp>
      <p:sp>
        <p:nvSpPr>
          <p:cNvPr id="48" name="Line 47"/>
          <p:cNvSpPr>
            <a:spLocks noChangeShapeType="1"/>
          </p:cNvSpPr>
          <p:nvPr/>
        </p:nvSpPr>
        <p:spPr bwMode="auto">
          <a:xfrm rot="10800000" flipH="1" flipV="1">
            <a:off x="6523001" y="2106912"/>
            <a:ext cx="804840" cy="573081"/>
          </a:xfrm>
          <a:prstGeom prst="line">
            <a:avLst/>
          </a:prstGeom>
          <a:noFill/>
          <a:ln w="25400">
            <a:solidFill>
              <a:schemeClr val="tx1"/>
            </a:solidFill>
            <a:round/>
            <a:headEnd/>
            <a:tailEnd/>
          </a:ln>
        </p:spPr>
        <p:txBody>
          <a:bodyPr/>
          <a:lstStyle/>
          <a:p>
            <a:endParaRPr lang="en-US"/>
          </a:p>
        </p:txBody>
      </p:sp>
      <p:sp>
        <p:nvSpPr>
          <p:cNvPr id="49" name="Line 52"/>
          <p:cNvSpPr>
            <a:spLocks noChangeShapeType="1"/>
          </p:cNvSpPr>
          <p:nvPr/>
        </p:nvSpPr>
        <p:spPr bwMode="auto">
          <a:xfrm flipH="1">
            <a:off x="4968099" y="2124074"/>
            <a:ext cx="1537473" cy="568559"/>
          </a:xfrm>
          <a:prstGeom prst="line">
            <a:avLst/>
          </a:prstGeom>
          <a:noFill/>
          <a:ln w="25400">
            <a:solidFill>
              <a:schemeClr val="tx1"/>
            </a:solidFill>
            <a:round/>
            <a:headEnd/>
            <a:tailEnd/>
          </a:ln>
        </p:spPr>
        <p:txBody>
          <a:bodyPr/>
          <a:lstStyle/>
          <a:p>
            <a:endParaRPr lang="en-US"/>
          </a:p>
        </p:txBody>
      </p:sp>
      <p:sp>
        <p:nvSpPr>
          <p:cNvPr id="50" name="Line 49"/>
          <p:cNvSpPr>
            <a:spLocks noChangeShapeType="1"/>
          </p:cNvSpPr>
          <p:nvPr/>
        </p:nvSpPr>
        <p:spPr bwMode="auto">
          <a:xfrm>
            <a:off x="5772150" y="2124075"/>
            <a:ext cx="752475" cy="504825"/>
          </a:xfrm>
          <a:prstGeom prst="line">
            <a:avLst/>
          </a:prstGeom>
          <a:noFill/>
          <a:ln w="25400">
            <a:solidFill>
              <a:schemeClr val="tx1"/>
            </a:solidFill>
            <a:round/>
            <a:headEnd/>
            <a:tailEnd/>
          </a:ln>
        </p:spPr>
        <p:txBody>
          <a:bodyPr/>
          <a:lstStyle/>
          <a:p>
            <a:endParaRPr lang="en-US"/>
          </a:p>
        </p:txBody>
      </p:sp>
      <p:sp>
        <p:nvSpPr>
          <p:cNvPr id="51" name="Line 44"/>
          <p:cNvSpPr>
            <a:spLocks noChangeShapeType="1"/>
          </p:cNvSpPr>
          <p:nvPr/>
        </p:nvSpPr>
        <p:spPr bwMode="auto">
          <a:xfrm rot="10800000">
            <a:off x="5762624" y="2114550"/>
            <a:ext cx="1514475" cy="523875"/>
          </a:xfrm>
          <a:prstGeom prst="line">
            <a:avLst/>
          </a:prstGeom>
          <a:noFill/>
          <a:ln w="25400">
            <a:solidFill>
              <a:schemeClr val="tx1"/>
            </a:solidFill>
            <a:round/>
            <a:headEnd/>
            <a:tailEnd/>
          </a:ln>
        </p:spPr>
        <p:txBody>
          <a:bodyPr/>
          <a:lstStyle/>
          <a:p>
            <a:endParaRPr lang="en-US"/>
          </a:p>
        </p:txBody>
      </p:sp>
      <p:sp>
        <p:nvSpPr>
          <p:cNvPr id="53" name="Line 44"/>
          <p:cNvSpPr>
            <a:spLocks noChangeShapeType="1"/>
          </p:cNvSpPr>
          <p:nvPr/>
        </p:nvSpPr>
        <p:spPr bwMode="auto">
          <a:xfrm rot="10800000">
            <a:off x="7269664" y="3095625"/>
            <a:ext cx="0" cy="523875"/>
          </a:xfrm>
          <a:prstGeom prst="line">
            <a:avLst/>
          </a:prstGeom>
          <a:noFill/>
          <a:ln w="25400">
            <a:solidFill>
              <a:schemeClr val="tx1"/>
            </a:solidFill>
            <a:round/>
            <a:headEnd/>
            <a:tailEnd/>
          </a:ln>
        </p:spPr>
        <p:txBody>
          <a:bodyPr/>
          <a:lstStyle/>
          <a:p>
            <a:endParaRPr lang="en-US"/>
          </a:p>
        </p:txBody>
      </p:sp>
      <p:sp>
        <p:nvSpPr>
          <p:cNvPr id="56" name="Line 44"/>
          <p:cNvSpPr>
            <a:spLocks noChangeShapeType="1"/>
          </p:cNvSpPr>
          <p:nvPr/>
        </p:nvSpPr>
        <p:spPr bwMode="auto">
          <a:xfrm rot="10800000">
            <a:off x="7277100" y="3124199"/>
            <a:ext cx="745039" cy="514350"/>
          </a:xfrm>
          <a:prstGeom prst="line">
            <a:avLst/>
          </a:prstGeom>
          <a:noFill/>
          <a:ln w="25400">
            <a:solidFill>
              <a:schemeClr val="tx1"/>
            </a:solidFill>
            <a:round/>
            <a:headEnd/>
            <a:tailEnd/>
          </a:ln>
        </p:spPr>
        <p:txBody>
          <a:bodyPr/>
          <a:lstStyle/>
          <a:p>
            <a:endParaRPr lang="en-US"/>
          </a:p>
        </p:txBody>
      </p:sp>
      <p:sp>
        <p:nvSpPr>
          <p:cNvPr id="57" name="Line 44"/>
          <p:cNvSpPr>
            <a:spLocks noChangeShapeType="1"/>
          </p:cNvSpPr>
          <p:nvPr/>
        </p:nvSpPr>
        <p:spPr bwMode="auto">
          <a:xfrm rot="10800000">
            <a:off x="7312181" y="3123445"/>
            <a:ext cx="1541063" cy="521513"/>
          </a:xfrm>
          <a:prstGeom prst="line">
            <a:avLst/>
          </a:prstGeom>
          <a:noFill/>
          <a:ln w="25400">
            <a:solidFill>
              <a:schemeClr val="tx1"/>
            </a:solidFill>
            <a:round/>
            <a:headEnd/>
            <a:tailEnd/>
          </a:ln>
        </p:spPr>
        <p:txBody>
          <a:bodyPr/>
          <a:lstStyle/>
          <a:p>
            <a:endParaRPr lang="en-US"/>
          </a:p>
        </p:txBody>
      </p:sp>
      <p:sp>
        <p:nvSpPr>
          <p:cNvPr id="59" name="Line 44"/>
          <p:cNvSpPr>
            <a:spLocks noChangeShapeType="1"/>
          </p:cNvSpPr>
          <p:nvPr/>
        </p:nvSpPr>
        <p:spPr bwMode="auto">
          <a:xfrm rot="10800000" flipH="1">
            <a:off x="6534150" y="3105149"/>
            <a:ext cx="723900" cy="523874"/>
          </a:xfrm>
          <a:prstGeom prst="line">
            <a:avLst/>
          </a:prstGeom>
          <a:noFill/>
          <a:ln w="25400">
            <a:solidFill>
              <a:schemeClr val="tx1"/>
            </a:solidFill>
            <a:round/>
            <a:headEnd/>
            <a:tailEnd/>
          </a:ln>
        </p:spPr>
        <p:txBody>
          <a:bodyPr/>
          <a:lstStyle/>
          <a:p>
            <a:endParaRPr lang="en-US"/>
          </a:p>
        </p:txBody>
      </p:sp>
      <p:sp>
        <p:nvSpPr>
          <p:cNvPr id="67" name="Line 44"/>
          <p:cNvSpPr>
            <a:spLocks noChangeShapeType="1"/>
          </p:cNvSpPr>
          <p:nvPr/>
        </p:nvSpPr>
        <p:spPr bwMode="auto">
          <a:xfrm rot="10800000" flipH="1">
            <a:off x="5058862" y="3095625"/>
            <a:ext cx="0" cy="523875"/>
          </a:xfrm>
          <a:prstGeom prst="line">
            <a:avLst/>
          </a:prstGeom>
          <a:noFill/>
          <a:ln w="25400">
            <a:solidFill>
              <a:schemeClr val="tx1"/>
            </a:solidFill>
            <a:round/>
            <a:headEnd/>
            <a:tailEnd/>
          </a:ln>
        </p:spPr>
        <p:txBody>
          <a:bodyPr/>
          <a:lstStyle/>
          <a:p>
            <a:endParaRPr lang="en-US"/>
          </a:p>
        </p:txBody>
      </p:sp>
      <p:sp>
        <p:nvSpPr>
          <p:cNvPr id="70" name="Line 44"/>
          <p:cNvSpPr>
            <a:spLocks noChangeShapeType="1"/>
          </p:cNvSpPr>
          <p:nvPr/>
        </p:nvSpPr>
        <p:spPr bwMode="auto">
          <a:xfrm rot="10800000" flipH="1">
            <a:off x="4226467" y="3124198"/>
            <a:ext cx="824960" cy="529187"/>
          </a:xfrm>
          <a:prstGeom prst="line">
            <a:avLst/>
          </a:prstGeom>
          <a:noFill/>
          <a:ln w="25400">
            <a:solidFill>
              <a:schemeClr val="tx1"/>
            </a:solidFill>
            <a:round/>
            <a:headEnd/>
            <a:tailEnd/>
          </a:ln>
        </p:spPr>
        <p:txBody>
          <a:bodyPr/>
          <a:lstStyle/>
          <a:p>
            <a:endParaRPr lang="en-US"/>
          </a:p>
        </p:txBody>
      </p:sp>
      <p:sp>
        <p:nvSpPr>
          <p:cNvPr id="71" name="Line 44"/>
          <p:cNvSpPr>
            <a:spLocks noChangeShapeType="1"/>
          </p:cNvSpPr>
          <p:nvPr/>
        </p:nvSpPr>
        <p:spPr bwMode="auto">
          <a:xfrm rot="10800000" flipH="1">
            <a:off x="3476407" y="3124200"/>
            <a:ext cx="1575020" cy="516545"/>
          </a:xfrm>
          <a:prstGeom prst="line">
            <a:avLst/>
          </a:prstGeom>
          <a:noFill/>
          <a:ln w="25400">
            <a:solidFill>
              <a:schemeClr val="tx1"/>
            </a:solidFill>
            <a:round/>
            <a:headEnd/>
            <a:tailEnd/>
          </a:ln>
        </p:spPr>
        <p:txBody>
          <a:bodyPr/>
          <a:lstStyle/>
          <a:p>
            <a:endParaRPr lang="en-US"/>
          </a:p>
        </p:txBody>
      </p:sp>
      <p:grpSp>
        <p:nvGrpSpPr>
          <p:cNvPr id="2" name="Group 75"/>
          <p:cNvGrpSpPr/>
          <p:nvPr/>
        </p:nvGrpSpPr>
        <p:grpSpPr>
          <a:xfrm>
            <a:off x="3505901" y="3114672"/>
            <a:ext cx="5259188" cy="551355"/>
            <a:chOff x="3210626" y="2962272"/>
            <a:chExt cx="5259188" cy="551355"/>
          </a:xfrm>
        </p:grpSpPr>
        <p:sp>
          <p:nvSpPr>
            <p:cNvPr id="52" name="Line 44"/>
            <p:cNvSpPr>
              <a:spLocks noChangeShapeType="1"/>
            </p:cNvSpPr>
            <p:nvPr/>
          </p:nvSpPr>
          <p:spPr bwMode="auto">
            <a:xfrm rot="10800000">
              <a:off x="6221914" y="2962275"/>
              <a:ext cx="0" cy="523875"/>
            </a:xfrm>
            <a:prstGeom prst="line">
              <a:avLst/>
            </a:prstGeom>
            <a:noFill/>
            <a:ln w="25400">
              <a:solidFill>
                <a:schemeClr val="tx1"/>
              </a:solidFill>
              <a:round/>
              <a:headEnd/>
              <a:tailEnd/>
            </a:ln>
          </p:spPr>
          <p:txBody>
            <a:bodyPr/>
            <a:lstStyle/>
            <a:p>
              <a:endParaRPr lang="en-US"/>
            </a:p>
          </p:txBody>
        </p:sp>
        <p:sp>
          <p:nvSpPr>
            <p:cNvPr id="54" name="Line 44"/>
            <p:cNvSpPr>
              <a:spLocks noChangeShapeType="1"/>
            </p:cNvSpPr>
            <p:nvPr/>
          </p:nvSpPr>
          <p:spPr bwMode="auto">
            <a:xfrm rot="10800000">
              <a:off x="6229350" y="2971798"/>
              <a:ext cx="1540636" cy="541829"/>
            </a:xfrm>
            <a:prstGeom prst="line">
              <a:avLst/>
            </a:prstGeom>
            <a:noFill/>
            <a:ln w="25400">
              <a:solidFill>
                <a:schemeClr val="tx1"/>
              </a:solidFill>
              <a:round/>
              <a:headEnd/>
              <a:tailEnd/>
            </a:ln>
          </p:spPr>
          <p:txBody>
            <a:bodyPr/>
            <a:lstStyle/>
            <a:p>
              <a:endParaRPr lang="en-US"/>
            </a:p>
          </p:txBody>
        </p:sp>
        <p:sp>
          <p:nvSpPr>
            <p:cNvPr id="55" name="Line 44"/>
            <p:cNvSpPr>
              <a:spLocks noChangeShapeType="1"/>
            </p:cNvSpPr>
            <p:nvPr/>
          </p:nvSpPr>
          <p:spPr bwMode="auto">
            <a:xfrm rot="10800000">
              <a:off x="6229350" y="2962274"/>
              <a:ext cx="2240464" cy="504825"/>
            </a:xfrm>
            <a:prstGeom prst="line">
              <a:avLst/>
            </a:prstGeom>
            <a:noFill/>
            <a:ln w="25400">
              <a:solidFill>
                <a:schemeClr val="tx1"/>
              </a:solidFill>
              <a:round/>
              <a:headEnd/>
              <a:tailEnd/>
            </a:ln>
          </p:spPr>
          <p:txBody>
            <a:bodyPr/>
            <a:lstStyle/>
            <a:p>
              <a:endParaRPr lang="en-US"/>
            </a:p>
          </p:txBody>
        </p:sp>
        <p:sp>
          <p:nvSpPr>
            <p:cNvPr id="58" name="Line 44"/>
            <p:cNvSpPr>
              <a:spLocks noChangeShapeType="1"/>
            </p:cNvSpPr>
            <p:nvPr/>
          </p:nvSpPr>
          <p:spPr bwMode="auto">
            <a:xfrm rot="10800000">
              <a:off x="6210298" y="2962273"/>
              <a:ext cx="780129" cy="538712"/>
            </a:xfrm>
            <a:prstGeom prst="line">
              <a:avLst/>
            </a:prstGeom>
            <a:noFill/>
            <a:ln w="25400">
              <a:solidFill>
                <a:schemeClr val="tx1"/>
              </a:solidFill>
              <a:round/>
              <a:headEnd/>
              <a:tailEnd/>
            </a:ln>
          </p:spPr>
          <p:txBody>
            <a:bodyPr/>
            <a:lstStyle/>
            <a:p>
              <a:endParaRPr lang="en-US"/>
            </a:p>
          </p:txBody>
        </p:sp>
        <p:sp>
          <p:nvSpPr>
            <p:cNvPr id="66" name="Line 44"/>
            <p:cNvSpPr>
              <a:spLocks noChangeShapeType="1"/>
            </p:cNvSpPr>
            <p:nvPr/>
          </p:nvSpPr>
          <p:spPr bwMode="auto">
            <a:xfrm rot="10800000" flipH="1">
              <a:off x="5516062" y="2962275"/>
              <a:ext cx="0" cy="523875"/>
            </a:xfrm>
            <a:prstGeom prst="line">
              <a:avLst/>
            </a:prstGeom>
            <a:noFill/>
            <a:ln w="25400">
              <a:solidFill>
                <a:schemeClr val="tx1"/>
              </a:solidFill>
              <a:round/>
              <a:headEnd/>
              <a:tailEnd/>
            </a:ln>
          </p:spPr>
          <p:txBody>
            <a:bodyPr/>
            <a:lstStyle/>
            <a:p>
              <a:endParaRPr lang="en-US"/>
            </a:p>
          </p:txBody>
        </p:sp>
        <p:sp>
          <p:nvSpPr>
            <p:cNvPr id="68" name="Line 44"/>
            <p:cNvSpPr>
              <a:spLocks noChangeShapeType="1"/>
            </p:cNvSpPr>
            <p:nvPr/>
          </p:nvSpPr>
          <p:spPr bwMode="auto">
            <a:xfrm rot="10800000" flipH="1">
              <a:off x="3918550" y="2971797"/>
              <a:ext cx="1590077" cy="533403"/>
            </a:xfrm>
            <a:prstGeom prst="line">
              <a:avLst/>
            </a:prstGeom>
            <a:noFill/>
            <a:ln w="25400">
              <a:solidFill>
                <a:schemeClr val="tx1"/>
              </a:solidFill>
              <a:round/>
              <a:headEnd/>
              <a:tailEnd/>
            </a:ln>
          </p:spPr>
          <p:txBody>
            <a:bodyPr/>
            <a:lstStyle/>
            <a:p>
              <a:endParaRPr lang="en-US"/>
            </a:p>
          </p:txBody>
        </p:sp>
        <p:sp>
          <p:nvSpPr>
            <p:cNvPr id="69" name="Line 44"/>
            <p:cNvSpPr>
              <a:spLocks noChangeShapeType="1"/>
            </p:cNvSpPr>
            <p:nvPr/>
          </p:nvSpPr>
          <p:spPr bwMode="auto">
            <a:xfrm rot="10800000" flipH="1">
              <a:off x="3210626" y="2962272"/>
              <a:ext cx="2297999" cy="534499"/>
            </a:xfrm>
            <a:prstGeom prst="line">
              <a:avLst/>
            </a:prstGeom>
            <a:noFill/>
            <a:ln w="25400">
              <a:solidFill>
                <a:schemeClr val="tx1"/>
              </a:solidFill>
              <a:round/>
              <a:headEnd/>
              <a:tailEnd/>
            </a:ln>
          </p:spPr>
          <p:txBody>
            <a:bodyPr/>
            <a:lstStyle/>
            <a:p>
              <a:endParaRPr lang="en-US"/>
            </a:p>
          </p:txBody>
        </p:sp>
        <p:sp>
          <p:nvSpPr>
            <p:cNvPr id="72" name="Line 44"/>
            <p:cNvSpPr>
              <a:spLocks noChangeShapeType="1"/>
            </p:cNvSpPr>
            <p:nvPr/>
          </p:nvSpPr>
          <p:spPr bwMode="auto">
            <a:xfrm rot="10800000" flipH="1">
              <a:off x="4761315" y="2962273"/>
              <a:ext cx="766362" cy="526071"/>
            </a:xfrm>
            <a:prstGeom prst="line">
              <a:avLst/>
            </a:prstGeom>
            <a:noFill/>
            <a:ln w="25400">
              <a:solidFill>
                <a:schemeClr val="tx1"/>
              </a:solidFill>
              <a:round/>
              <a:headEnd/>
              <a:tailEnd/>
            </a:ln>
          </p:spPr>
          <p:txBody>
            <a:bodyPr/>
            <a:lstStyle/>
            <a:p>
              <a:endParaRPr lang="en-US"/>
            </a:p>
          </p:txBody>
        </p:sp>
      </p:grpSp>
      <p:sp>
        <p:nvSpPr>
          <p:cNvPr id="73" name="Line 44"/>
          <p:cNvSpPr>
            <a:spLocks noChangeShapeType="1"/>
          </p:cNvSpPr>
          <p:nvPr/>
        </p:nvSpPr>
        <p:spPr bwMode="auto">
          <a:xfrm rot="10800000">
            <a:off x="5070476" y="3105149"/>
            <a:ext cx="723900" cy="523874"/>
          </a:xfrm>
          <a:prstGeom prst="line">
            <a:avLst/>
          </a:prstGeom>
          <a:noFill/>
          <a:ln w="25400">
            <a:solidFill>
              <a:schemeClr val="tx1"/>
            </a:solidFill>
            <a:round/>
            <a:headEnd/>
            <a:tailEnd/>
          </a:ln>
        </p:spPr>
        <p:txBody>
          <a:bodyPr/>
          <a:lstStyle/>
          <a:p>
            <a:endParaRPr lang="en-US"/>
          </a:p>
        </p:txBody>
      </p:sp>
      <p:sp>
        <p:nvSpPr>
          <p:cNvPr id="75" name="Line 44"/>
          <p:cNvSpPr>
            <a:spLocks noChangeShapeType="1"/>
          </p:cNvSpPr>
          <p:nvPr/>
        </p:nvSpPr>
        <p:spPr bwMode="auto">
          <a:xfrm rot="10800000" flipH="1">
            <a:off x="5102942" y="2886469"/>
            <a:ext cx="678426" cy="4213"/>
          </a:xfrm>
          <a:prstGeom prst="line">
            <a:avLst/>
          </a:prstGeom>
          <a:noFill/>
          <a:ln w="25400">
            <a:solidFill>
              <a:schemeClr val="tx1"/>
            </a:solidFill>
            <a:round/>
            <a:headEnd/>
            <a:tailEnd/>
          </a:ln>
        </p:spPr>
        <p:txBody>
          <a:bodyPr/>
          <a:lstStyle/>
          <a:p>
            <a:endParaRPr lang="en-US"/>
          </a:p>
        </p:txBody>
      </p:sp>
      <p:sp>
        <p:nvSpPr>
          <p:cNvPr id="77" name="Line 44"/>
          <p:cNvSpPr>
            <a:spLocks noChangeShapeType="1"/>
          </p:cNvSpPr>
          <p:nvPr/>
        </p:nvSpPr>
        <p:spPr bwMode="auto">
          <a:xfrm rot="10800000" flipH="1" flipV="1">
            <a:off x="6574339" y="2898773"/>
            <a:ext cx="635516" cy="338"/>
          </a:xfrm>
          <a:prstGeom prst="line">
            <a:avLst/>
          </a:prstGeom>
          <a:noFill/>
          <a:ln w="25400">
            <a:solidFill>
              <a:schemeClr val="tx1"/>
            </a:solidFill>
            <a:round/>
            <a:headEnd/>
            <a:tailEnd/>
          </a:ln>
        </p:spPr>
        <p:txBody>
          <a:bodyPr/>
          <a:lstStyle/>
          <a:p>
            <a:endParaRPr lang="en-US"/>
          </a:p>
        </p:txBody>
      </p:sp>
      <p:grpSp>
        <p:nvGrpSpPr>
          <p:cNvPr id="3" name="Group 88"/>
          <p:cNvGrpSpPr/>
          <p:nvPr/>
        </p:nvGrpSpPr>
        <p:grpSpPr>
          <a:xfrm>
            <a:off x="3426161" y="3168034"/>
            <a:ext cx="2443506" cy="462498"/>
            <a:chOff x="3343744" y="2995077"/>
            <a:chExt cx="2443506" cy="462498"/>
          </a:xfrm>
        </p:grpSpPr>
        <p:sp>
          <p:nvSpPr>
            <p:cNvPr id="85" name="Right Arrow 84"/>
            <p:cNvSpPr/>
            <p:nvPr/>
          </p:nvSpPr>
          <p:spPr>
            <a:xfrm rot="20512363">
              <a:off x="3343744" y="3204742"/>
              <a:ext cx="1486455" cy="7887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ight Arrow 85"/>
            <p:cNvSpPr/>
            <p:nvPr/>
          </p:nvSpPr>
          <p:spPr>
            <a:xfrm rot="19481354">
              <a:off x="4133850" y="3219450"/>
              <a:ext cx="778383" cy="857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ight Arrow 86"/>
            <p:cNvSpPr/>
            <p:nvPr/>
          </p:nvSpPr>
          <p:spPr>
            <a:xfrm rot="16200000">
              <a:off x="4740053" y="3181300"/>
              <a:ext cx="462498" cy="9005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ight Arrow 87"/>
            <p:cNvSpPr/>
            <p:nvPr/>
          </p:nvSpPr>
          <p:spPr>
            <a:xfrm rot="12915403">
              <a:off x="5008867" y="3171824"/>
              <a:ext cx="778383" cy="857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89"/>
          <p:cNvGrpSpPr/>
          <p:nvPr/>
        </p:nvGrpSpPr>
        <p:grpSpPr>
          <a:xfrm flipH="1">
            <a:off x="6459614" y="3165202"/>
            <a:ext cx="2462983" cy="462498"/>
            <a:chOff x="3392225" y="2995077"/>
            <a:chExt cx="2462983" cy="462498"/>
          </a:xfrm>
        </p:grpSpPr>
        <p:sp>
          <p:nvSpPr>
            <p:cNvPr id="91" name="Right Arrow 90"/>
            <p:cNvSpPr/>
            <p:nvPr/>
          </p:nvSpPr>
          <p:spPr>
            <a:xfrm rot="20512363">
              <a:off x="3392225" y="3202722"/>
              <a:ext cx="1504677" cy="83801"/>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ight Arrow 91"/>
            <p:cNvSpPr/>
            <p:nvPr/>
          </p:nvSpPr>
          <p:spPr>
            <a:xfrm rot="19481354">
              <a:off x="4205410" y="3206229"/>
              <a:ext cx="834571" cy="857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ight Arrow 92"/>
            <p:cNvSpPr/>
            <p:nvPr/>
          </p:nvSpPr>
          <p:spPr>
            <a:xfrm rot="16200000">
              <a:off x="4795655" y="3181300"/>
              <a:ext cx="462498" cy="90052"/>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ight Arrow 93"/>
            <p:cNvSpPr/>
            <p:nvPr/>
          </p:nvSpPr>
          <p:spPr>
            <a:xfrm rot="12915403">
              <a:off x="5076825" y="3171824"/>
              <a:ext cx="778383" cy="8572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Content Placeholder 5"/>
          <p:cNvSpPr txBox="1">
            <a:spLocks/>
          </p:cNvSpPr>
          <p:nvPr/>
        </p:nvSpPr>
        <p:spPr bwMode="auto">
          <a:xfrm>
            <a:off x="366616" y="4753874"/>
            <a:ext cx="8229600" cy="1456426"/>
          </a:xfrm>
          <a:prstGeom prst="rect">
            <a:avLst/>
          </a:prstGeom>
          <a:noFill/>
          <a:ln w="9525">
            <a:noFill/>
            <a:miter lim="800000"/>
            <a:headEnd/>
            <a:tailEnd/>
          </a:ln>
        </p:spPr>
        <p:txBody>
          <a:bodyPr vert="horz" wrap="square" lIns="0" tIns="45720" rIns="91440" bIns="45720" numCol="1" anchor="t" anchorCtr="0" compatLnSpc="1">
            <a:prstTxWarp prst="textNoShape">
              <a:avLst/>
            </a:prstTxWarp>
          </a:bodyPr>
          <a:lstStyle/>
          <a:p>
            <a:pPr marL="569913" marR="0" lvl="1" indent="-225425" algn="l" defTabSz="914400" rtl="0" eaLnBrk="0" fontAlgn="base" latinLnBrk="0" hangingPunct="0">
              <a:lnSpc>
                <a:spcPct val="100000"/>
              </a:lnSpc>
              <a:spcBef>
                <a:spcPct val="0"/>
              </a:spcBef>
              <a:spcAft>
                <a:spcPts val="500"/>
              </a:spcAft>
              <a:buClr>
                <a:schemeClr val="tx1"/>
              </a:buClr>
              <a:buSzPct val="90000"/>
              <a:buFont typeface="Wingdings" pitchFamily="2" charset="2"/>
              <a:buChar char="§"/>
              <a:tabLst/>
              <a:defRPr/>
            </a:pPr>
            <a:r>
              <a:rPr kumimoji="0" lang="en-US" sz="1800" b="1" i="0" u="none" strike="noStrike" kern="1200" cap="none" spc="0" normalizeH="0" baseline="0" noProof="0" dirty="0" smtClean="0">
                <a:ln>
                  <a:noFill/>
                </a:ln>
                <a:solidFill>
                  <a:schemeClr val="tx1"/>
                </a:solidFill>
                <a:effectLst/>
                <a:uLnTx/>
                <a:uFillTx/>
                <a:latin typeface="Arial" pitchFamily="34" charset="0"/>
                <a:ea typeface="+mn-ea"/>
                <a:cs typeface="+mn-cs"/>
              </a:rPr>
              <a:t>In most networks, redundancy = complexity</a:t>
            </a:r>
          </a:p>
          <a:p>
            <a:pPr marL="569913" marR="0" lvl="1" indent="-225425" algn="l" defTabSz="914400" rtl="0" eaLnBrk="0" fontAlgn="base" latinLnBrk="0" hangingPunct="0">
              <a:lnSpc>
                <a:spcPct val="100000"/>
              </a:lnSpc>
              <a:spcBef>
                <a:spcPct val="0"/>
              </a:spcBef>
              <a:spcAft>
                <a:spcPts val="500"/>
              </a:spcAft>
              <a:buClr>
                <a:schemeClr val="tx1"/>
              </a:buClr>
              <a:buSzPct val="90000"/>
              <a:buFont typeface="Wingdings" pitchFamily="2" charset="2"/>
              <a:buChar char="§"/>
              <a:tabLst/>
              <a:defRPr/>
            </a:pPr>
            <a:r>
              <a:rPr kumimoji="0" lang="en-US" sz="1800" b="1" i="0" u="none" strike="noStrike" kern="1200" cap="none" spc="0" normalizeH="0" baseline="0" noProof="0" dirty="0" smtClean="0">
                <a:ln>
                  <a:noFill/>
                </a:ln>
                <a:solidFill>
                  <a:schemeClr val="tx1"/>
                </a:solidFill>
                <a:effectLst/>
                <a:uLnTx/>
                <a:uFillTx/>
                <a:latin typeface="Arial" pitchFamily="34" charset="0"/>
                <a:ea typeface="+mn-ea"/>
                <a:cs typeface="+mn-cs"/>
              </a:rPr>
              <a:t>L2 loops and Spanning Tree problems can be difficult to diagnose</a:t>
            </a:r>
          </a:p>
          <a:p>
            <a:pPr marL="569913" marR="0" lvl="1" indent="-225425" algn="l" defTabSz="914400" rtl="0" eaLnBrk="0" fontAlgn="base" latinLnBrk="0" hangingPunct="0">
              <a:lnSpc>
                <a:spcPct val="100000"/>
              </a:lnSpc>
              <a:spcBef>
                <a:spcPct val="0"/>
              </a:spcBef>
              <a:spcAft>
                <a:spcPts val="500"/>
              </a:spcAft>
              <a:buClr>
                <a:schemeClr val="tx1"/>
              </a:buClr>
              <a:buSzPct val="90000"/>
              <a:buFont typeface="Wingdings" pitchFamily="2" charset="2"/>
              <a:buChar char="§"/>
              <a:tabLst/>
              <a:defRPr/>
            </a:pPr>
            <a:r>
              <a:rPr kumimoji="0" lang="en-US" sz="1800" b="1" i="0" u="none" strike="noStrike" kern="1200" cap="none" spc="0" normalizeH="0" baseline="0" noProof="0" dirty="0" smtClean="0">
                <a:ln>
                  <a:noFill/>
                </a:ln>
                <a:solidFill>
                  <a:schemeClr val="tx1"/>
                </a:solidFill>
                <a:effectLst/>
                <a:uLnTx/>
                <a:uFillTx/>
                <a:latin typeface="Arial" pitchFamily="34" charset="0"/>
                <a:ea typeface="+mn-ea"/>
                <a:cs typeface="+mn-cs"/>
              </a:rPr>
              <a:t>VRRP/HSRP require multiple device configurations to remain in sync at all times</a:t>
            </a:r>
            <a:endParaRPr kumimoji="0" lang="en-US" sz="1800" b="1" i="0" u="none" strike="noStrike" kern="1200" cap="none" spc="0" normalizeH="0" baseline="0" noProof="0" dirty="0">
              <a:ln>
                <a:noFill/>
              </a:ln>
              <a:solidFill>
                <a:schemeClr val="tx1"/>
              </a:solidFill>
              <a:effectLst/>
              <a:uLnTx/>
              <a:uFillTx/>
              <a:latin typeface="Arial" pitchFamily="34" charset="0"/>
              <a:ea typeface="+mn-ea"/>
              <a:cs typeface="+mn-cs"/>
            </a:endParaRPr>
          </a:p>
        </p:txBody>
      </p:sp>
      <p:pic>
        <p:nvPicPr>
          <p:cNvPr id="33" name="Picture 40" descr="L2L3_Switch 1.png"/>
          <p:cNvPicPr>
            <a:picLocks noChangeAspect="1"/>
          </p:cNvPicPr>
          <p:nvPr/>
        </p:nvPicPr>
        <p:blipFill>
          <a:blip r:embed="rId3" cstate="print"/>
          <a:srcRect/>
          <a:stretch>
            <a:fillRect/>
          </a:stretch>
        </p:blipFill>
        <p:spPr bwMode="auto">
          <a:xfrm>
            <a:off x="5511800" y="1619250"/>
            <a:ext cx="511175" cy="511175"/>
          </a:xfrm>
          <a:prstGeom prst="rect">
            <a:avLst/>
          </a:prstGeom>
          <a:noFill/>
          <a:ln w="9525">
            <a:noFill/>
            <a:miter lim="800000"/>
            <a:headEnd/>
            <a:tailEnd/>
          </a:ln>
        </p:spPr>
      </p:pic>
      <p:pic>
        <p:nvPicPr>
          <p:cNvPr id="34" name="Picture 40" descr="L2L3_Switch 1.png"/>
          <p:cNvPicPr>
            <a:picLocks noChangeAspect="1"/>
          </p:cNvPicPr>
          <p:nvPr/>
        </p:nvPicPr>
        <p:blipFill>
          <a:blip r:embed="rId3" cstate="print"/>
          <a:srcRect/>
          <a:stretch>
            <a:fillRect/>
          </a:stretch>
        </p:blipFill>
        <p:spPr bwMode="auto">
          <a:xfrm>
            <a:off x="6254750" y="1619250"/>
            <a:ext cx="511175" cy="511175"/>
          </a:xfrm>
          <a:prstGeom prst="rect">
            <a:avLst/>
          </a:prstGeom>
          <a:noFill/>
          <a:ln w="9525">
            <a:noFill/>
            <a:miter lim="800000"/>
            <a:headEnd/>
            <a:tailEnd/>
          </a:ln>
        </p:spPr>
      </p:pic>
      <p:pic>
        <p:nvPicPr>
          <p:cNvPr id="28" name="Picture 37" descr="L2_L3 Switch 1.png"/>
          <p:cNvPicPr>
            <a:picLocks noChangeAspect="1"/>
          </p:cNvPicPr>
          <p:nvPr/>
        </p:nvPicPr>
        <p:blipFill>
          <a:blip r:embed="rId4" cstate="print"/>
          <a:srcRect/>
          <a:stretch>
            <a:fillRect/>
          </a:stretch>
        </p:blipFill>
        <p:spPr bwMode="auto">
          <a:xfrm>
            <a:off x="7007226" y="2628901"/>
            <a:ext cx="504824" cy="504824"/>
          </a:xfrm>
          <a:prstGeom prst="rect">
            <a:avLst/>
          </a:prstGeom>
          <a:noFill/>
          <a:ln w="9525">
            <a:noFill/>
            <a:miter lim="800000"/>
            <a:headEnd/>
            <a:tailEnd/>
          </a:ln>
        </p:spPr>
      </p:pic>
      <p:pic>
        <p:nvPicPr>
          <p:cNvPr id="35" name="Picture 37" descr="L2_L3 Switch 1.png"/>
          <p:cNvPicPr>
            <a:picLocks noChangeAspect="1"/>
          </p:cNvPicPr>
          <p:nvPr/>
        </p:nvPicPr>
        <p:blipFill>
          <a:blip r:embed="rId4" cstate="print"/>
          <a:srcRect/>
          <a:stretch>
            <a:fillRect/>
          </a:stretch>
        </p:blipFill>
        <p:spPr bwMode="auto">
          <a:xfrm>
            <a:off x="6283326" y="2628901"/>
            <a:ext cx="504824" cy="504824"/>
          </a:xfrm>
          <a:prstGeom prst="rect">
            <a:avLst/>
          </a:prstGeom>
          <a:noFill/>
          <a:ln w="9525">
            <a:noFill/>
            <a:miter lim="800000"/>
            <a:headEnd/>
            <a:tailEnd/>
          </a:ln>
        </p:spPr>
      </p:pic>
      <p:pic>
        <p:nvPicPr>
          <p:cNvPr id="36" name="Picture 37" descr="L2_L3 Switch 1.png"/>
          <p:cNvPicPr>
            <a:picLocks noChangeAspect="1"/>
          </p:cNvPicPr>
          <p:nvPr/>
        </p:nvPicPr>
        <p:blipFill>
          <a:blip r:embed="rId4" cstate="print"/>
          <a:srcRect/>
          <a:stretch>
            <a:fillRect/>
          </a:stretch>
        </p:blipFill>
        <p:spPr bwMode="auto">
          <a:xfrm>
            <a:off x="5521326" y="2628901"/>
            <a:ext cx="504824" cy="504824"/>
          </a:xfrm>
          <a:prstGeom prst="rect">
            <a:avLst/>
          </a:prstGeom>
          <a:noFill/>
          <a:ln w="9525">
            <a:noFill/>
            <a:miter lim="800000"/>
            <a:headEnd/>
            <a:tailEnd/>
          </a:ln>
        </p:spPr>
      </p:pic>
      <p:pic>
        <p:nvPicPr>
          <p:cNvPr id="37" name="Picture 37" descr="L2_L3 Switch 1.png"/>
          <p:cNvPicPr>
            <a:picLocks noChangeAspect="1"/>
          </p:cNvPicPr>
          <p:nvPr/>
        </p:nvPicPr>
        <p:blipFill>
          <a:blip r:embed="rId4" cstate="print"/>
          <a:srcRect/>
          <a:stretch>
            <a:fillRect/>
          </a:stretch>
        </p:blipFill>
        <p:spPr bwMode="auto">
          <a:xfrm>
            <a:off x="4797426" y="2628901"/>
            <a:ext cx="504824" cy="504824"/>
          </a:xfrm>
          <a:prstGeom prst="rect">
            <a:avLst/>
          </a:prstGeom>
          <a:noFill/>
          <a:ln w="9525">
            <a:noFill/>
            <a:miter lim="800000"/>
            <a:headEnd/>
            <a:tailEnd/>
          </a:ln>
        </p:spPr>
      </p:pic>
      <p:pic>
        <p:nvPicPr>
          <p:cNvPr id="39" name="Picture 37" descr="L2_L3 Switch 1.png"/>
          <p:cNvPicPr>
            <a:picLocks noChangeAspect="1"/>
          </p:cNvPicPr>
          <p:nvPr/>
        </p:nvPicPr>
        <p:blipFill>
          <a:blip r:embed="rId4" cstate="print"/>
          <a:srcRect/>
          <a:stretch>
            <a:fillRect/>
          </a:stretch>
        </p:blipFill>
        <p:spPr bwMode="auto">
          <a:xfrm>
            <a:off x="7797801" y="3609976"/>
            <a:ext cx="504824" cy="504824"/>
          </a:xfrm>
          <a:prstGeom prst="rect">
            <a:avLst/>
          </a:prstGeom>
          <a:noFill/>
          <a:ln w="9525">
            <a:noFill/>
            <a:miter lim="800000"/>
            <a:headEnd/>
            <a:tailEnd/>
          </a:ln>
        </p:spPr>
      </p:pic>
      <p:pic>
        <p:nvPicPr>
          <p:cNvPr id="40" name="Picture 37" descr="L2_L3 Switch 1.png"/>
          <p:cNvPicPr>
            <a:picLocks noChangeAspect="1"/>
          </p:cNvPicPr>
          <p:nvPr/>
        </p:nvPicPr>
        <p:blipFill>
          <a:blip r:embed="rId4" cstate="print"/>
          <a:srcRect/>
          <a:stretch>
            <a:fillRect/>
          </a:stretch>
        </p:blipFill>
        <p:spPr bwMode="auto">
          <a:xfrm>
            <a:off x="7035801" y="3609976"/>
            <a:ext cx="504824" cy="504824"/>
          </a:xfrm>
          <a:prstGeom prst="rect">
            <a:avLst/>
          </a:prstGeom>
          <a:noFill/>
          <a:ln w="9525">
            <a:noFill/>
            <a:miter lim="800000"/>
            <a:headEnd/>
            <a:tailEnd/>
          </a:ln>
        </p:spPr>
      </p:pic>
      <p:pic>
        <p:nvPicPr>
          <p:cNvPr id="41" name="Picture 37" descr="L2_L3 Switch 1.png"/>
          <p:cNvPicPr>
            <a:picLocks noChangeAspect="1"/>
          </p:cNvPicPr>
          <p:nvPr/>
        </p:nvPicPr>
        <p:blipFill>
          <a:blip r:embed="rId4" cstate="print"/>
          <a:srcRect/>
          <a:stretch>
            <a:fillRect/>
          </a:stretch>
        </p:blipFill>
        <p:spPr bwMode="auto">
          <a:xfrm>
            <a:off x="6311901" y="3609976"/>
            <a:ext cx="504824" cy="504824"/>
          </a:xfrm>
          <a:prstGeom prst="rect">
            <a:avLst/>
          </a:prstGeom>
          <a:noFill/>
          <a:ln w="9525">
            <a:noFill/>
            <a:miter lim="800000"/>
            <a:headEnd/>
            <a:tailEnd/>
          </a:ln>
        </p:spPr>
      </p:pic>
      <p:pic>
        <p:nvPicPr>
          <p:cNvPr id="38" name="Picture 37" descr="L2_L3 Switch 1.png"/>
          <p:cNvPicPr>
            <a:picLocks noChangeAspect="1"/>
          </p:cNvPicPr>
          <p:nvPr/>
        </p:nvPicPr>
        <p:blipFill>
          <a:blip r:embed="rId4" cstate="print"/>
          <a:srcRect/>
          <a:stretch>
            <a:fillRect/>
          </a:stretch>
        </p:blipFill>
        <p:spPr bwMode="auto">
          <a:xfrm>
            <a:off x="8521701" y="3609976"/>
            <a:ext cx="504824" cy="504824"/>
          </a:xfrm>
          <a:prstGeom prst="rect">
            <a:avLst/>
          </a:prstGeom>
          <a:noFill/>
          <a:ln w="9525">
            <a:noFill/>
            <a:miter lim="800000"/>
            <a:headEnd/>
            <a:tailEnd/>
          </a:ln>
        </p:spPr>
      </p:pic>
      <p:pic>
        <p:nvPicPr>
          <p:cNvPr id="63" name="Picture 37" descr="L2_L3 Switch 1.png"/>
          <p:cNvPicPr>
            <a:picLocks noChangeAspect="1"/>
          </p:cNvPicPr>
          <p:nvPr/>
        </p:nvPicPr>
        <p:blipFill>
          <a:blip r:embed="rId4" cstate="print"/>
          <a:srcRect/>
          <a:stretch>
            <a:fillRect/>
          </a:stretch>
        </p:blipFill>
        <p:spPr bwMode="auto">
          <a:xfrm flipH="1">
            <a:off x="4025901" y="3609976"/>
            <a:ext cx="504824" cy="504824"/>
          </a:xfrm>
          <a:prstGeom prst="rect">
            <a:avLst/>
          </a:prstGeom>
          <a:noFill/>
          <a:ln w="9525">
            <a:noFill/>
            <a:miter lim="800000"/>
            <a:headEnd/>
            <a:tailEnd/>
          </a:ln>
        </p:spPr>
      </p:pic>
      <p:pic>
        <p:nvPicPr>
          <p:cNvPr id="64" name="Picture 37" descr="L2_L3 Switch 1.png"/>
          <p:cNvPicPr>
            <a:picLocks noChangeAspect="1"/>
          </p:cNvPicPr>
          <p:nvPr/>
        </p:nvPicPr>
        <p:blipFill>
          <a:blip r:embed="rId4" cstate="print"/>
          <a:srcRect/>
          <a:stretch>
            <a:fillRect/>
          </a:stretch>
        </p:blipFill>
        <p:spPr bwMode="auto">
          <a:xfrm flipH="1">
            <a:off x="4787901" y="3609976"/>
            <a:ext cx="504824" cy="504824"/>
          </a:xfrm>
          <a:prstGeom prst="rect">
            <a:avLst/>
          </a:prstGeom>
          <a:noFill/>
          <a:ln w="9525">
            <a:noFill/>
            <a:miter lim="800000"/>
            <a:headEnd/>
            <a:tailEnd/>
          </a:ln>
        </p:spPr>
      </p:pic>
      <p:pic>
        <p:nvPicPr>
          <p:cNvPr id="65" name="Picture 37" descr="L2_L3 Switch 1.png"/>
          <p:cNvPicPr>
            <a:picLocks noChangeAspect="1"/>
          </p:cNvPicPr>
          <p:nvPr/>
        </p:nvPicPr>
        <p:blipFill>
          <a:blip r:embed="rId4" cstate="print"/>
          <a:srcRect/>
          <a:stretch>
            <a:fillRect/>
          </a:stretch>
        </p:blipFill>
        <p:spPr bwMode="auto">
          <a:xfrm flipH="1">
            <a:off x="5511801" y="3609976"/>
            <a:ext cx="504824" cy="504824"/>
          </a:xfrm>
          <a:prstGeom prst="rect">
            <a:avLst/>
          </a:prstGeom>
          <a:noFill/>
          <a:ln w="9525">
            <a:noFill/>
            <a:miter lim="800000"/>
            <a:headEnd/>
            <a:tailEnd/>
          </a:ln>
        </p:spPr>
      </p:pic>
      <p:pic>
        <p:nvPicPr>
          <p:cNvPr id="62" name="Picture 61" descr="L2_L3 Switch 1.png"/>
          <p:cNvPicPr>
            <a:picLocks noChangeAspect="1"/>
          </p:cNvPicPr>
          <p:nvPr/>
        </p:nvPicPr>
        <p:blipFill>
          <a:blip r:embed="rId4" cstate="print"/>
          <a:srcRect/>
          <a:stretch>
            <a:fillRect/>
          </a:stretch>
        </p:blipFill>
        <p:spPr bwMode="auto">
          <a:xfrm flipH="1">
            <a:off x="3302001" y="3609976"/>
            <a:ext cx="504824" cy="504824"/>
          </a:xfrm>
          <a:prstGeom prst="rect">
            <a:avLst/>
          </a:prstGeom>
          <a:noFill/>
          <a:ln w="9525">
            <a:noFill/>
            <a:miter lim="800000"/>
            <a:headEnd/>
            <a:tailEnd/>
          </a:ln>
        </p:spPr>
      </p:pic>
      <p:grpSp>
        <p:nvGrpSpPr>
          <p:cNvPr id="7" name="Group 6"/>
          <p:cNvGrpSpPr/>
          <p:nvPr/>
        </p:nvGrpSpPr>
        <p:grpSpPr>
          <a:xfrm>
            <a:off x="4865687" y="2971800"/>
            <a:ext cx="2403476" cy="914400"/>
            <a:chOff x="4865687" y="2971800"/>
            <a:chExt cx="2403476" cy="914400"/>
          </a:xfrm>
        </p:grpSpPr>
        <p:sp>
          <p:nvSpPr>
            <p:cNvPr id="76" name="Oval 75"/>
            <p:cNvSpPr>
              <a:spLocks noChangeArrowheads="1"/>
            </p:cNvSpPr>
            <p:nvPr/>
          </p:nvSpPr>
          <p:spPr bwMode="auto">
            <a:xfrm rot="3600000">
              <a:off x="5094287" y="2894013"/>
              <a:ext cx="685800" cy="1143000"/>
            </a:xfrm>
            <a:prstGeom prst="ellipse">
              <a:avLst/>
            </a:prstGeom>
            <a:noFill/>
            <a:ln w="38100">
              <a:solidFill>
                <a:schemeClr val="tx2"/>
              </a:solidFill>
              <a:round/>
              <a:headEnd/>
              <a:tailEnd/>
            </a:ln>
            <a:effectLst>
              <a:prstShdw prst="shdw17" dist="17961" dir="2700000">
                <a:schemeClr val="tx2">
                  <a:gamma/>
                  <a:shade val="60000"/>
                  <a:invGamma/>
                </a:schemeClr>
              </a:prstShdw>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sp>
          <p:nvSpPr>
            <p:cNvPr id="78" name="Oval 77"/>
            <p:cNvSpPr>
              <a:spLocks noChangeArrowheads="1"/>
            </p:cNvSpPr>
            <p:nvPr/>
          </p:nvSpPr>
          <p:spPr bwMode="auto">
            <a:xfrm rot="19800000">
              <a:off x="6583363" y="2971800"/>
              <a:ext cx="685800" cy="914400"/>
            </a:xfrm>
            <a:prstGeom prst="ellipse">
              <a:avLst/>
            </a:prstGeom>
            <a:noFill/>
            <a:ln w="38100">
              <a:solidFill>
                <a:schemeClr val="tx2"/>
              </a:solidFill>
              <a:round/>
              <a:headEnd/>
              <a:tailEnd/>
            </a:ln>
            <a:effectLst>
              <a:prstShdw prst="shdw17" dist="17961" dir="2700000">
                <a:schemeClr val="tx2">
                  <a:gamma/>
                  <a:shade val="60000"/>
                  <a:invGamma/>
                </a:schemeClr>
              </a:prstShdw>
            </a:effectLst>
          </p:spPr>
          <p:txBody>
            <a:bodyPr wrap="none"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endParaRPr lang="en-US"/>
            </a:p>
          </p:txBody>
        </p:sp>
      </p:grpSp>
    </p:spTree>
    <p:extLst>
      <p:ext uri="{BB962C8B-B14F-4D97-AF65-F5344CB8AC3E}">
        <p14:creationId xmlns:p14="http://schemas.microsoft.com/office/powerpoint/2010/main" val="27310806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wipe(left)">
                                      <p:cBhvr>
                                        <p:cTn id="16" dur="500"/>
                                        <p:tgtEl>
                                          <p:spTgt spid="6">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xEl>
                                              <p:pRg st="3" end="3"/>
                                            </p:txEl>
                                          </p:spTgt>
                                        </p:tgtEl>
                                        <p:attrNameLst>
                                          <p:attrName>style.visibility</p:attrName>
                                        </p:attrNameLst>
                                      </p:cBhvr>
                                      <p:to>
                                        <p:strVal val="visible"/>
                                      </p:to>
                                    </p:set>
                                    <p:animEffect transition="in" filter="fade">
                                      <p:cBhvr>
                                        <p:cTn id="24" dur="500"/>
                                        <p:tgtEl>
                                          <p:spTgt spid="6">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10" presetClass="exit" presetSubtype="0" fill="hold" nodeType="afterEffect">
                                  <p:stCondLst>
                                    <p:cond delay="0"/>
                                  </p:stCondLst>
                                  <p:childTnLst>
                                    <p:animEffect transition="out" filter="fade">
                                      <p:cBhvr>
                                        <p:cTn id="32" dur="500"/>
                                        <p:tgtEl>
                                          <p:spTgt spid="2"/>
                                        </p:tgtEl>
                                      </p:cBhvr>
                                    </p:animEffect>
                                    <p:set>
                                      <p:cBhvr>
                                        <p:cTn id="33" dur="1" fill="hold">
                                          <p:stCondLst>
                                            <p:cond delay="499"/>
                                          </p:stCondLst>
                                        </p:cTn>
                                        <p:tgtEl>
                                          <p:spTgt spid="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500"/>
                                        <p:tgtEl>
                                          <p:spTgt spid="6">
                                            <p:txEl>
                                              <p:pRg st="4" end="4"/>
                                            </p:txEl>
                                          </p:spTgt>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500"/>
                                        <p:tgtEl>
                                          <p:spTgt spid="2"/>
                                        </p:tgtEl>
                                      </p:cBhvr>
                                    </p:animEffect>
                                  </p:childTnLst>
                                </p:cTn>
                              </p:par>
                            </p:childTnLst>
                          </p:cTn>
                        </p:par>
                        <p:par>
                          <p:cTn id="43" fill="hold">
                            <p:stCondLst>
                              <p:cond delay="1000"/>
                            </p:stCondLst>
                            <p:childTnLst>
                              <p:par>
                                <p:cTn id="44" presetID="22" presetClass="entr" presetSubtype="4" fill="hold" nodeType="after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wipe(down)">
                                      <p:cBhvr>
                                        <p:cTn id="46" dur="500"/>
                                        <p:tgtEl>
                                          <p:spTgt spid="4"/>
                                        </p:tgtEl>
                                      </p:cBhvr>
                                    </p:animEffect>
                                  </p:childTnLst>
                                </p:cTn>
                              </p:par>
                              <p:par>
                                <p:cTn id="47" presetID="22" presetClass="entr" presetSubtype="4"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down)">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6">
                                            <p:txEl>
                                              <p:pRg st="5" end="5"/>
                                            </p:txEl>
                                          </p:spTgt>
                                        </p:tgtEl>
                                        <p:attrNameLst>
                                          <p:attrName>style.visibility</p:attrName>
                                        </p:attrNameLst>
                                      </p:cBhvr>
                                      <p:to>
                                        <p:strVal val="visible"/>
                                      </p:to>
                                    </p:set>
                                    <p:animEffect transition="in" filter="wipe(left)">
                                      <p:cBhvr>
                                        <p:cTn id="54" dur="500"/>
                                        <p:tgtEl>
                                          <p:spTgt spid="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
                                            <p:txEl>
                                              <p:pRg st="6" end="6"/>
                                            </p:txEl>
                                          </p:spTgt>
                                        </p:tgtEl>
                                        <p:attrNameLst>
                                          <p:attrName>style.visibility</p:attrName>
                                        </p:attrNameLst>
                                      </p:cBhvr>
                                      <p:to>
                                        <p:strVal val="visible"/>
                                      </p:to>
                                    </p:set>
                                    <p:animEffect transition="in" filter="fade">
                                      <p:cBhvr>
                                        <p:cTn id="59" dur="500"/>
                                        <p:tgtEl>
                                          <p:spTgt spid="6">
                                            <p:txEl>
                                              <p:pRg st="6" end="6"/>
                                            </p:txEl>
                                          </p:spTgt>
                                        </p:tgtEl>
                                      </p:cBhvr>
                                    </p:animEffect>
                                  </p:child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500"/>
                                        <p:tgtEl>
                                          <p:spTgt spid="2"/>
                                        </p:tgtEl>
                                      </p:cBhvr>
                                    </p:animEffect>
                                    <p:set>
                                      <p:cBhvr>
                                        <p:cTn id="63" dur="1" fill="hold">
                                          <p:stCondLst>
                                            <p:cond delay="4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left)">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72"/>
          <p:cNvGrpSpPr/>
          <p:nvPr/>
        </p:nvGrpSpPr>
        <p:grpSpPr>
          <a:xfrm>
            <a:off x="6454812" y="3105149"/>
            <a:ext cx="2398432" cy="539809"/>
            <a:chOff x="6454812" y="3105149"/>
            <a:chExt cx="2398432" cy="539809"/>
          </a:xfrm>
        </p:grpSpPr>
        <p:sp>
          <p:nvSpPr>
            <p:cNvPr id="110" name="Line 44"/>
            <p:cNvSpPr>
              <a:spLocks noChangeShapeType="1"/>
            </p:cNvSpPr>
            <p:nvPr/>
          </p:nvSpPr>
          <p:spPr bwMode="auto">
            <a:xfrm rot="10800000">
              <a:off x="7312181" y="3123445"/>
              <a:ext cx="1541063" cy="521513"/>
            </a:xfrm>
            <a:prstGeom prst="line">
              <a:avLst/>
            </a:prstGeom>
            <a:noFill/>
            <a:ln w="25400">
              <a:solidFill>
                <a:schemeClr val="tx1"/>
              </a:solidFill>
              <a:round/>
              <a:headEnd/>
              <a:tailEnd/>
            </a:ln>
          </p:spPr>
          <p:txBody>
            <a:bodyPr/>
            <a:lstStyle/>
            <a:p>
              <a:endParaRPr lang="en-US"/>
            </a:p>
          </p:txBody>
        </p:sp>
        <p:sp>
          <p:nvSpPr>
            <p:cNvPr id="111" name="Line 44"/>
            <p:cNvSpPr>
              <a:spLocks noChangeShapeType="1"/>
            </p:cNvSpPr>
            <p:nvPr/>
          </p:nvSpPr>
          <p:spPr bwMode="auto">
            <a:xfrm rot="10800000" flipH="1">
              <a:off x="6534150" y="3105149"/>
              <a:ext cx="723900" cy="523874"/>
            </a:xfrm>
            <a:prstGeom prst="line">
              <a:avLst/>
            </a:prstGeom>
            <a:noFill/>
            <a:ln w="25400">
              <a:solidFill>
                <a:schemeClr val="tx1"/>
              </a:solidFill>
              <a:round/>
              <a:headEnd/>
              <a:tailEnd/>
            </a:ln>
          </p:spPr>
          <p:txBody>
            <a:bodyPr/>
            <a:lstStyle/>
            <a:p>
              <a:endParaRPr lang="en-US"/>
            </a:p>
          </p:txBody>
        </p:sp>
        <p:sp>
          <p:nvSpPr>
            <p:cNvPr id="116" name="Line 44"/>
            <p:cNvSpPr>
              <a:spLocks noChangeShapeType="1"/>
            </p:cNvSpPr>
            <p:nvPr/>
          </p:nvSpPr>
          <p:spPr bwMode="auto">
            <a:xfrm rot="10800000">
              <a:off x="6517189" y="3114675"/>
              <a:ext cx="0" cy="523875"/>
            </a:xfrm>
            <a:prstGeom prst="line">
              <a:avLst/>
            </a:prstGeom>
            <a:noFill/>
            <a:ln w="25400">
              <a:solidFill>
                <a:schemeClr val="tx1"/>
              </a:solidFill>
              <a:round/>
              <a:headEnd/>
              <a:tailEnd/>
            </a:ln>
          </p:spPr>
          <p:txBody>
            <a:bodyPr/>
            <a:lstStyle/>
            <a:p>
              <a:endParaRPr lang="en-US"/>
            </a:p>
          </p:txBody>
        </p:sp>
        <p:sp>
          <p:nvSpPr>
            <p:cNvPr id="118" name="Line 44"/>
            <p:cNvSpPr>
              <a:spLocks noChangeShapeType="1"/>
            </p:cNvSpPr>
            <p:nvPr/>
          </p:nvSpPr>
          <p:spPr bwMode="auto">
            <a:xfrm rot="10800000">
              <a:off x="6524625" y="3114674"/>
              <a:ext cx="2240464" cy="504825"/>
            </a:xfrm>
            <a:prstGeom prst="line">
              <a:avLst/>
            </a:prstGeom>
            <a:noFill/>
            <a:ln w="25400">
              <a:solidFill>
                <a:schemeClr val="tx1"/>
              </a:solidFill>
              <a:round/>
              <a:headEnd/>
              <a:tailEnd/>
            </a:ln>
          </p:spPr>
          <p:txBody>
            <a:bodyPr/>
            <a:lstStyle/>
            <a:p>
              <a:endParaRPr lang="en-US"/>
            </a:p>
          </p:txBody>
        </p:sp>
        <p:sp>
          <p:nvSpPr>
            <p:cNvPr id="167" name="Oval 166"/>
            <p:cNvSpPr/>
            <p:nvPr/>
          </p:nvSpPr>
          <p:spPr>
            <a:xfrm rot="17801478" flipH="1">
              <a:off x="7978811" y="3421581"/>
              <a:ext cx="197992" cy="78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00" dirty="0">
                <a:solidFill>
                  <a:srgbClr val="333333"/>
                </a:solidFill>
              </a:endParaRPr>
            </a:p>
          </p:txBody>
        </p:sp>
        <p:sp>
          <p:nvSpPr>
            <p:cNvPr id="170" name="Oval 169"/>
            <p:cNvSpPr/>
            <p:nvPr/>
          </p:nvSpPr>
          <p:spPr>
            <a:xfrm rot="1343737" flipH="1">
              <a:off x="6454812" y="3526362"/>
              <a:ext cx="197992" cy="78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00" dirty="0">
                <a:solidFill>
                  <a:srgbClr val="333333"/>
                </a:solidFill>
              </a:endParaRPr>
            </a:p>
          </p:txBody>
        </p:sp>
      </p:grpSp>
      <p:grpSp>
        <p:nvGrpSpPr>
          <p:cNvPr id="3" name="Group 171"/>
          <p:cNvGrpSpPr/>
          <p:nvPr/>
        </p:nvGrpSpPr>
        <p:grpSpPr>
          <a:xfrm>
            <a:off x="3476407" y="3095625"/>
            <a:ext cx="2346545" cy="553546"/>
            <a:chOff x="3476407" y="3095625"/>
            <a:chExt cx="2346545" cy="553546"/>
          </a:xfrm>
        </p:grpSpPr>
        <p:sp>
          <p:nvSpPr>
            <p:cNvPr id="112" name="Line 44"/>
            <p:cNvSpPr>
              <a:spLocks noChangeShapeType="1"/>
            </p:cNvSpPr>
            <p:nvPr/>
          </p:nvSpPr>
          <p:spPr bwMode="auto">
            <a:xfrm rot="10800000" flipH="1">
              <a:off x="5058862" y="3095625"/>
              <a:ext cx="0" cy="523875"/>
            </a:xfrm>
            <a:prstGeom prst="line">
              <a:avLst/>
            </a:prstGeom>
            <a:noFill/>
            <a:ln w="25400">
              <a:solidFill>
                <a:schemeClr val="tx1"/>
              </a:solidFill>
              <a:round/>
              <a:headEnd/>
              <a:tailEnd/>
            </a:ln>
          </p:spPr>
          <p:txBody>
            <a:bodyPr/>
            <a:lstStyle/>
            <a:p>
              <a:endParaRPr lang="en-US"/>
            </a:p>
          </p:txBody>
        </p:sp>
        <p:sp>
          <p:nvSpPr>
            <p:cNvPr id="114" name="Line 44"/>
            <p:cNvSpPr>
              <a:spLocks noChangeShapeType="1"/>
            </p:cNvSpPr>
            <p:nvPr/>
          </p:nvSpPr>
          <p:spPr bwMode="auto">
            <a:xfrm rot="10800000" flipH="1">
              <a:off x="3476407" y="3124200"/>
              <a:ext cx="1575020" cy="516545"/>
            </a:xfrm>
            <a:prstGeom prst="line">
              <a:avLst/>
            </a:prstGeom>
            <a:noFill/>
            <a:ln w="25400">
              <a:solidFill>
                <a:schemeClr val="tx1"/>
              </a:solidFill>
              <a:round/>
              <a:headEnd/>
              <a:tailEnd/>
            </a:ln>
          </p:spPr>
          <p:txBody>
            <a:bodyPr/>
            <a:lstStyle/>
            <a:p>
              <a:endParaRPr lang="en-US"/>
            </a:p>
          </p:txBody>
        </p:sp>
        <p:sp>
          <p:nvSpPr>
            <p:cNvPr id="122" name="Line 44"/>
            <p:cNvSpPr>
              <a:spLocks noChangeShapeType="1"/>
            </p:cNvSpPr>
            <p:nvPr/>
          </p:nvSpPr>
          <p:spPr bwMode="auto">
            <a:xfrm rot="10800000" flipH="1">
              <a:off x="3505901" y="3114672"/>
              <a:ext cx="2297999" cy="534499"/>
            </a:xfrm>
            <a:prstGeom prst="line">
              <a:avLst/>
            </a:prstGeom>
            <a:noFill/>
            <a:ln w="25400">
              <a:solidFill>
                <a:schemeClr val="tx1"/>
              </a:solidFill>
              <a:round/>
              <a:headEnd/>
              <a:tailEnd/>
            </a:ln>
          </p:spPr>
          <p:txBody>
            <a:bodyPr/>
            <a:lstStyle/>
            <a:p>
              <a:endParaRPr lang="en-US"/>
            </a:p>
          </p:txBody>
        </p:sp>
        <p:sp>
          <p:nvSpPr>
            <p:cNvPr id="123" name="Line 44"/>
            <p:cNvSpPr>
              <a:spLocks noChangeShapeType="1"/>
            </p:cNvSpPr>
            <p:nvPr/>
          </p:nvSpPr>
          <p:spPr bwMode="auto">
            <a:xfrm rot="10800000" flipH="1">
              <a:off x="5056590" y="3114673"/>
              <a:ext cx="766362" cy="526071"/>
            </a:xfrm>
            <a:prstGeom prst="line">
              <a:avLst/>
            </a:prstGeom>
            <a:noFill/>
            <a:ln w="25400">
              <a:solidFill>
                <a:schemeClr val="tx1"/>
              </a:solidFill>
              <a:round/>
              <a:headEnd/>
              <a:tailEnd/>
            </a:ln>
          </p:spPr>
          <p:txBody>
            <a:bodyPr/>
            <a:lstStyle/>
            <a:p>
              <a:endParaRPr lang="en-US"/>
            </a:p>
          </p:txBody>
        </p:sp>
        <p:sp>
          <p:nvSpPr>
            <p:cNvPr id="162" name="Oval 161"/>
            <p:cNvSpPr/>
            <p:nvPr/>
          </p:nvSpPr>
          <p:spPr>
            <a:xfrm rot="3798522">
              <a:off x="4118837" y="3412056"/>
              <a:ext cx="197992" cy="78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00" dirty="0">
                <a:solidFill>
                  <a:srgbClr val="333333"/>
                </a:solidFill>
              </a:endParaRPr>
            </a:p>
          </p:txBody>
        </p:sp>
        <p:sp>
          <p:nvSpPr>
            <p:cNvPr id="164" name="Oval 163"/>
            <p:cNvSpPr/>
            <p:nvPr/>
          </p:nvSpPr>
          <p:spPr>
            <a:xfrm rot="831457">
              <a:off x="4990375" y="3507307"/>
              <a:ext cx="197992" cy="78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00" dirty="0">
                <a:solidFill>
                  <a:srgbClr val="333333"/>
                </a:solidFill>
              </a:endParaRPr>
            </a:p>
          </p:txBody>
        </p:sp>
      </p:grpSp>
      <p:sp>
        <p:nvSpPr>
          <p:cNvPr id="5" name="Title 4"/>
          <p:cNvSpPr>
            <a:spLocks noGrp="1"/>
          </p:cNvSpPr>
          <p:nvPr>
            <p:ph type="title"/>
          </p:nvPr>
        </p:nvSpPr>
        <p:spPr/>
        <p:txBody>
          <a:bodyPr/>
          <a:lstStyle/>
          <a:p>
            <a:r>
              <a:rPr lang="en-US" smtClean="0"/>
              <a:t>Juniper Virtual Chassis Technology provides redundancy and simplifies the network</a:t>
            </a:r>
            <a:endParaRPr lang="en-US" dirty="0"/>
          </a:p>
        </p:txBody>
      </p:sp>
      <p:sp>
        <p:nvSpPr>
          <p:cNvPr id="92" name="Content Placeholder 91"/>
          <p:cNvSpPr>
            <a:spLocks noGrp="1"/>
          </p:cNvSpPr>
          <p:nvPr>
            <p:ph sz="quarter" idx="10"/>
          </p:nvPr>
        </p:nvSpPr>
        <p:spPr>
          <a:xfrm>
            <a:off x="385666" y="1067699"/>
            <a:ext cx="3957734" cy="4852358"/>
          </a:xfrm>
        </p:spPr>
        <p:txBody>
          <a:bodyPr>
            <a:normAutofit fontScale="92500" lnSpcReduction="20000"/>
          </a:bodyPr>
          <a:lstStyle/>
          <a:p>
            <a:pPr>
              <a:spcBef>
                <a:spcPts val="0"/>
              </a:spcBef>
              <a:spcAft>
                <a:spcPts val="300"/>
              </a:spcAft>
            </a:pPr>
            <a:r>
              <a:rPr lang="en-US" sz="1800" dirty="0" smtClean="0"/>
              <a:t>Core — multiple redundant devices managed as a single device</a:t>
            </a:r>
          </a:p>
          <a:p>
            <a:pPr marL="342900" lvl="1" indent="-171450">
              <a:spcBef>
                <a:spcPts val="0"/>
              </a:spcBef>
              <a:spcAft>
                <a:spcPts val="300"/>
              </a:spcAft>
            </a:pPr>
            <a:r>
              <a:rPr lang="en-US" sz="1600" dirty="0" smtClean="0"/>
              <a:t>OSPF fast convergence, ECMP </a:t>
            </a:r>
          </a:p>
          <a:p>
            <a:pPr>
              <a:spcBef>
                <a:spcPts val="0"/>
              </a:spcBef>
              <a:spcAft>
                <a:spcPts val="300"/>
              </a:spcAft>
            </a:pPr>
            <a:r>
              <a:rPr lang="en-US" sz="1800" dirty="0" smtClean="0"/>
              <a:t>Aggregation L2/L3</a:t>
            </a:r>
          </a:p>
          <a:p>
            <a:pPr marL="342900" lvl="1" indent="-171450">
              <a:spcBef>
                <a:spcPts val="0"/>
              </a:spcBef>
              <a:spcAft>
                <a:spcPts val="300"/>
              </a:spcAft>
            </a:pPr>
            <a:r>
              <a:rPr lang="en-US" sz="1600" dirty="0" smtClean="0"/>
              <a:t>Reduced number of devices to manage, 10GbE LAG to access layer</a:t>
            </a:r>
          </a:p>
          <a:p>
            <a:pPr marL="342900" lvl="1" indent="-171450">
              <a:spcBef>
                <a:spcPts val="0"/>
              </a:spcBef>
              <a:spcAft>
                <a:spcPts val="300"/>
              </a:spcAft>
            </a:pPr>
            <a:r>
              <a:rPr lang="en-US" sz="1600" dirty="0" smtClean="0"/>
              <a:t>Simplified forwarding; </a:t>
            </a:r>
            <a:br>
              <a:rPr lang="en-US" sz="1600" dirty="0" smtClean="0"/>
            </a:br>
            <a:r>
              <a:rPr lang="en-US" sz="1600" dirty="0" smtClean="0"/>
              <a:t>no VRRP/HSRP, </a:t>
            </a:r>
            <a:br>
              <a:rPr lang="en-US" sz="1600" dirty="0" smtClean="0"/>
            </a:br>
            <a:r>
              <a:rPr lang="en-US" sz="1600" dirty="0" smtClean="0"/>
              <a:t>no Spanning Tree,</a:t>
            </a:r>
            <a:br>
              <a:rPr lang="en-US" sz="1600" dirty="0" smtClean="0"/>
            </a:br>
            <a:r>
              <a:rPr lang="en-US" sz="1600" dirty="0" smtClean="0"/>
              <a:t>no blocked links</a:t>
            </a:r>
          </a:p>
          <a:p>
            <a:pPr>
              <a:spcBef>
                <a:spcPts val="0"/>
              </a:spcBef>
              <a:spcAft>
                <a:spcPts val="300"/>
              </a:spcAft>
            </a:pPr>
            <a:r>
              <a:rPr lang="en-US" sz="1800" dirty="0" smtClean="0"/>
              <a:t>Access — Layer 2 only</a:t>
            </a:r>
          </a:p>
          <a:p>
            <a:pPr marL="342900" lvl="1" indent="-171450">
              <a:spcBef>
                <a:spcPts val="0"/>
              </a:spcBef>
              <a:spcAft>
                <a:spcPts val="300"/>
              </a:spcAft>
            </a:pPr>
            <a:r>
              <a:rPr lang="en-US" sz="1600" dirty="0" smtClean="0"/>
              <a:t>Virtual Chassis can span </a:t>
            </a:r>
            <a:br>
              <a:rPr lang="en-US" sz="1600" dirty="0" smtClean="0"/>
            </a:br>
            <a:r>
              <a:rPr lang="en-US" sz="1600" dirty="0" smtClean="0"/>
              <a:t>multiple closets using </a:t>
            </a:r>
            <a:br>
              <a:rPr lang="en-US" sz="1600" dirty="0" smtClean="0"/>
            </a:br>
            <a:r>
              <a:rPr lang="en-US" sz="1600" dirty="0" smtClean="0"/>
              <a:t>10GbE links</a:t>
            </a:r>
          </a:p>
          <a:p>
            <a:pPr>
              <a:spcBef>
                <a:spcPts val="0"/>
              </a:spcBef>
              <a:spcAft>
                <a:spcPts val="300"/>
              </a:spcAft>
            </a:pPr>
            <a:endParaRPr lang="en-US" sz="1800" dirty="0" smtClean="0"/>
          </a:p>
          <a:p>
            <a:pPr lvl="1">
              <a:spcBef>
                <a:spcPts val="0"/>
              </a:spcBef>
              <a:spcAft>
                <a:spcPts val="300"/>
              </a:spcAft>
            </a:pPr>
            <a:endParaRPr lang="en-US" sz="1600" dirty="0" smtClean="0"/>
          </a:p>
          <a:p>
            <a:pPr lvl="1">
              <a:spcBef>
                <a:spcPts val="0"/>
              </a:spcBef>
              <a:spcAft>
                <a:spcPts val="300"/>
              </a:spcAft>
            </a:pPr>
            <a:endParaRPr lang="en-US" sz="1600" dirty="0" smtClean="0"/>
          </a:p>
          <a:p>
            <a:pPr>
              <a:spcBef>
                <a:spcPts val="0"/>
              </a:spcBef>
              <a:spcAft>
                <a:spcPts val="300"/>
              </a:spcAft>
            </a:pPr>
            <a:endParaRPr lang="en-US" sz="1800" dirty="0" smtClean="0"/>
          </a:p>
          <a:p>
            <a:pPr lvl="1">
              <a:spcBef>
                <a:spcPts val="0"/>
              </a:spcBef>
              <a:spcAft>
                <a:spcPts val="300"/>
              </a:spcAft>
            </a:pPr>
            <a:endParaRPr lang="en-US" sz="1600" dirty="0" smtClean="0"/>
          </a:p>
          <a:p>
            <a:pPr>
              <a:spcBef>
                <a:spcPts val="0"/>
              </a:spcBef>
              <a:spcAft>
                <a:spcPts val="300"/>
              </a:spcAft>
            </a:pPr>
            <a:r>
              <a:rPr lang="en-US" sz="1800" dirty="0" smtClean="0"/>
              <a:t> </a:t>
            </a:r>
            <a:endParaRPr lang="en-US" sz="1800" dirty="0"/>
          </a:p>
        </p:txBody>
      </p:sp>
      <p:sp>
        <p:nvSpPr>
          <p:cNvPr id="84" name="Rectangle 83"/>
          <p:cNvSpPr/>
          <p:nvPr/>
        </p:nvSpPr>
        <p:spPr>
          <a:xfrm>
            <a:off x="419100" y="4873526"/>
            <a:ext cx="8724900" cy="1231106"/>
          </a:xfrm>
          <a:prstGeom prst="rect">
            <a:avLst/>
          </a:prstGeom>
        </p:spPr>
        <p:txBody>
          <a:bodyPr wrap="square">
            <a:spAutoFit/>
          </a:bodyPr>
          <a:lstStyle/>
          <a:p>
            <a:pPr marL="228600" lvl="1" indent="-171450">
              <a:spcAft>
                <a:spcPts val="600"/>
              </a:spcAft>
              <a:buFont typeface="Wingdings" pitchFamily="2" charset="2"/>
              <a:buChar char="§"/>
            </a:pPr>
            <a:r>
              <a:rPr lang="en-US" sz="1600" dirty="0" smtClean="0"/>
              <a:t>Juniper Virtual Chassis technology provides box-level redundancy and HA features with simplified configuration and management (redundant REs, power, network fabric, blowers)</a:t>
            </a:r>
          </a:p>
          <a:p>
            <a:pPr marL="228600" lvl="1" indent="-171450">
              <a:spcAft>
                <a:spcPts val="600"/>
              </a:spcAft>
              <a:buFont typeface="Wingdings" pitchFamily="2" charset="2"/>
              <a:buChar char="§"/>
            </a:pPr>
            <a:r>
              <a:rPr lang="en-US" sz="1600" dirty="0" smtClean="0"/>
              <a:t>All links forwarding traffic, no Spanning Tree, no VRRP/HSRP </a:t>
            </a:r>
          </a:p>
          <a:p>
            <a:pPr marL="228600" lvl="1" indent="-171450">
              <a:spcAft>
                <a:spcPts val="600"/>
              </a:spcAft>
              <a:buFont typeface="Wingdings" pitchFamily="2" charset="2"/>
              <a:buChar char="§"/>
            </a:pPr>
            <a:r>
              <a:rPr lang="en-US" sz="1600" dirty="0" smtClean="0"/>
              <a:t>Reduced configuration, fewer devices to manage, fewer uplinks required</a:t>
            </a:r>
          </a:p>
        </p:txBody>
      </p:sp>
      <p:grpSp>
        <p:nvGrpSpPr>
          <p:cNvPr id="4" name="Group 113"/>
          <p:cNvGrpSpPr/>
          <p:nvPr/>
        </p:nvGrpSpPr>
        <p:grpSpPr>
          <a:xfrm>
            <a:off x="3554913" y="3714749"/>
            <a:ext cx="5217611" cy="327025"/>
            <a:chOff x="3545388" y="3552824"/>
            <a:chExt cx="5217611" cy="327025"/>
          </a:xfrm>
        </p:grpSpPr>
        <p:sp>
          <p:nvSpPr>
            <p:cNvPr id="90" name="Line 44"/>
            <p:cNvSpPr>
              <a:spLocks noChangeShapeType="1"/>
            </p:cNvSpPr>
            <p:nvPr/>
          </p:nvSpPr>
          <p:spPr bwMode="auto">
            <a:xfrm rot="10800000" flipH="1">
              <a:off x="3573963" y="3552824"/>
              <a:ext cx="645611" cy="3175"/>
            </a:xfrm>
            <a:prstGeom prst="line">
              <a:avLst/>
            </a:prstGeom>
            <a:noFill/>
            <a:ln w="25400">
              <a:solidFill>
                <a:schemeClr val="tx1"/>
              </a:solidFill>
              <a:round/>
              <a:headEnd/>
              <a:tailEnd/>
            </a:ln>
          </p:spPr>
          <p:txBody>
            <a:bodyPr/>
            <a:lstStyle/>
            <a:p>
              <a:pPr fontAlgn="base">
                <a:spcBef>
                  <a:spcPct val="0"/>
                </a:spcBef>
                <a:spcAft>
                  <a:spcPct val="0"/>
                </a:spcAft>
              </a:pPr>
              <a:endParaRPr lang="en-US">
                <a:solidFill>
                  <a:srgbClr val="333333"/>
                </a:solidFill>
              </a:endParaRPr>
            </a:p>
          </p:txBody>
        </p:sp>
        <p:sp>
          <p:nvSpPr>
            <p:cNvPr id="91" name="Line 44"/>
            <p:cNvSpPr>
              <a:spLocks noChangeShapeType="1"/>
            </p:cNvSpPr>
            <p:nvPr/>
          </p:nvSpPr>
          <p:spPr bwMode="auto">
            <a:xfrm rot="10800000" flipH="1">
              <a:off x="3545388" y="3857624"/>
              <a:ext cx="645611" cy="3175"/>
            </a:xfrm>
            <a:prstGeom prst="line">
              <a:avLst/>
            </a:prstGeom>
            <a:noFill/>
            <a:ln w="25400">
              <a:solidFill>
                <a:schemeClr val="tx1"/>
              </a:solidFill>
              <a:round/>
              <a:headEnd/>
              <a:tailEnd/>
            </a:ln>
          </p:spPr>
          <p:txBody>
            <a:bodyPr/>
            <a:lstStyle/>
            <a:p>
              <a:pPr fontAlgn="base">
                <a:spcBef>
                  <a:spcPct val="0"/>
                </a:spcBef>
                <a:spcAft>
                  <a:spcPct val="0"/>
                </a:spcAft>
              </a:pPr>
              <a:endParaRPr lang="en-US">
                <a:solidFill>
                  <a:srgbClr val="333333"/>
                </a:solidFill>
              </a:endParaRPr>
            </a:p>
          </p:txBody>
        </p:sp>
        <p:sp>
          <p:nvSpPr>
            <p:cNvPr id="93" name="Line 44"/>
            <p:cNvSpPr>
              <a:spLocks noChangeShapeType="1"/>
            </p:cNvSpPr>
            <p:nvPr/>
          </p:nvSpPr>
          <p:spPr bwMode="auto">
            <a:xfrm rot="10800000" flipH="1">
              <a:off x="6593388" y="3562349"/>
              <a:ext cx="645611" cy="3175"/>
            </a:xfrm>
            <a:prstGeom prst="line">
              <a:avLst/>
            </a:prstGeom>
            <a:noFill/>
            <a:ln w="25400">
              <a:solidFill>
                <a:schemeClr val="tx1"/>
              </a:solidFill>
              <a:round/>
              <a:headEnd/>
              <a:tailEnd/>
            </a:ln>
          </p:spPr>
          <p:txBody>
            <a:bodyPr/>
            <a:lstStyle/>
            <a:p>
              <a:pPr fontAlgn="base">
                <a:spcBef>
                  <a:spcPct val="0"/>
                </a:spcBef>
                <a:spcAft>
                  <a:spcPct val="0"/>
                </a:spcAft>
              </a:pPr>
              <a:endParaRPr lang="en-US">
                <a:solidFill>
                  <a:srgbClr val="333333"/>
                </a:solidFill>
              </a:endParaRPr>
            </a:p>
          </p:txBody>
        </p:sp>
        <p:sp>
          <p:nvSpPr>
            <p:cNvPr id="94" name="Line 44"/>
            <p:cNvSpPr>
              <a:spLocks noChangeShapeType="1"/>
            </p:cNvSpPr>
            <p:nvPr/>
          </p:nvSpPr>
          <p:spPr bwMode="auto">
            <a:xfrm rot="10800000" flipH="1">
              <a:off x="6564813" y="3867149"/>
              <a:ext cx="645611" cy="3175"/>
            </a:xfrm>
            <a:prstGeom prst="line">
              <a:avLst/>
            </a:prstGeom>
            <a:noFill/>
            <a:ln w="25400">
              <a:solidFill>
                <a:schemeClr val="tx1"/>
              </a:solidFill>
              <a:round/>
              <a:headEnd/>
              <a:tailEnd/>
            </a:ln>
          </p:spPr>
          <p:txBody>
            <a:bodyPr/>
            <a:lstStyle/>
            <a:p>
              <a:pPr fontAlgn="base">
                <a:spcBef>
                  <a:spcPct val="0"/>
                </a:spcBef>
                <a:spcAft>
                  <a:spcPct val="0"/>
                </a:spcAft>
              </a:pPr>
              <a:endParaRPr lang="en-US">
                <a:solidFill>
                  <a:srgbClr val="333333"/>
                </a:solidFill>
              </a:endParaRPr>
            </a:p>
          </p:txBody>
        </p:sp>
        <p:sp>
          <p:nvSpPr>
            <p:cNvPr id="95" name="Line 44"/>
            <p:cNvSpPr>
              <a:spLocks noChangeShapeType="1"/>
            </p:cNvSpPr>
            <p:nvPr/>
          </p:nvSpPr>
          <p:spPr bwMode="auto">
            <a:xfrm rot="10800000" flipH="1">
              <a:off x="5078913" y="3571874"/>
              <a:ext cx="645611" cy="3175"/>
            </a:xfrm>
            <a:prstGeom prst="line">
              <a:avLst/>
            </a:prstGeom>
            <a:noFill/>
            <a:ln w="25400">
              <a:solidFill>
                <a:schemeClr val="tx1"/>
              </a:solidFill>
              <a:round/>
              <a:headEnd/>
              <a:tailEnd/>
            </a:ln>
          </p:spPr>
          <p:txBody>
            <a:bodyPr/>
            <a:lstStyle/>
            <a:p>
              <a:pPr fontAlgn="base">
                <a:spcBef>
                  <a:spcPct val="0"/>
                </a:spcBef>
                <a:spcAft>
                  <a:spcPct val="0"/>
                </a:spcAft>
              </a:pPr>
              <a:endParaRPr lang="en-US">
                <a:solidFill>
                  <a:srgbClr val="333333"/>
                </a:solidFill>
              </a:endParaRPr>
            </a:p>
          </p:txBody>
        </p:sp>
        <p:sp>
          <p:nvSpPr>
            <p:cNvPr id="96" name="Line 44"/>
            <p:cNvSpPr>
              <a:spLocks noChangeShapeType="1"/>
            </p:cNvSpPr>
            <p:nvPr/>
          </p:nvSpPr>
          <p:spPr bwMode="auto">
            <a:xfrm rot="10800000" flipH="1">
              <a:off x="5050338" y="3876674"/>
              <a:ext cx="645611" cy="3175"/>
            </a:xfrm>
            <a:prstGeom prst="line">
              <a:avLst/>
            </a:prstGeom>
            <a:noFill/>
            <a:ln w="25400">
              <a:solidFill>
                <a:schemeClr val="tx1"/>
              </a:solidFill>
              <a:round/>
              <a:headEnd/>
              <a:tailEnd/>
            </a:ln>
          </p:spPr>
          <p:txBody>
            <a:bodyPr/>
            <a:lstStyle/>
            <a:p>
              <a:pPr fontAlgn="base">
                <a:spcBef>
                  <a:spcPct val="0"/>
                </a:spcBef>
                <a:spcAft>
                  <a:spcPct val="0"/>
                </a:spcAft>
              </a:pPr>
              <a:endParaRPr lang="en-US">
                <a:solidFill>
                  <a:srgbClr val="333333"/>
                </a:solidFill>
              </a:endParaRPr>
            </a:p>
          </p:txBody>
        </p:sp>
        <p:sp>
          <p:nvSpPr>
            <p:cNvPr id="97" name="Line 44"/>
            <p:cNvSpPr>
              <a:spLocks noChangeShapeType="1"/>
            </p:cNvSpPr>
            <p:nvPr/>
          </p:nvSpPr>
          <p:spPr bwMode="auto">
            <a:xfrm rot="10800000" flipH="1">
              <a:off x="8117388" y="3552824"/>
              <a:ext cx="645611" cy="3175"/>
            </a:xfrm>
            <a:prstGeom prst="line">
              <a:avLst/>
            </a:prstGeom>
            <a:noFill/>
            <a:ln w="25400">
              <a:solidFill>
                <a:schemeClr val="tx1"/>
              </a:solidFill>
              <a:round/>
              <a:headEnd/>
              <a:tailEnd/>
            </a:ln>
          </p:spPr>
          <p:txBody>
            <a:bodyPr/>
            <a:lstStyle/>
            <a:p>
              <a:pPr fontAlgn="base">
                <a:spcBef>
                  <a:spcPct val="0"/>
                </a:spcBef>
                <a:spcAft>
                  <a:spcPct val="0"/>
                </a:spcAft>
              </a:pPr>
              <a:endParaRPr lang="en-US">
                <a:solidFill>
                  <a:srgbClr val="333333"/>
                </a:solidFill>
              </a:endParaRPr>
            </a:p>
          </p:txBody>
        </p:sp>
        <p:sp>
          <p:nvSpPr>
            <p:cNvPr id="98" name="Line 44"/>
            <p:cNvSpPr>
              <a:spLocks noChangeShapeType="1"/>
            </p:cNvSpPr>
            <p:nvPr/>
          </p:nvSpPr>
          <p:spPr bwMode="auto">
            <a:xfrm rot="10800000" flipH="1">
              <a:off x="8088813" y="3857624"/>
              <a:ext cx="645611" cy="3175"/>
            </a:xfrm>
            <a:prstGeom prst="line">
              <a:avLst/>
            </a:prstGeom>
            <a:noFill/>
            <a:ln w="25400">
              <a:solidFill>
                <a:schemeClr val="tx1"/>
              </a:solidFill>
              <a:round/>
              <a:headEnd/>
              <a:tailEnd/>
            </a:ln>
          </p:spPr>
          <p:txBody>
            <a:bodyPr/>
            <a:lstStyle/>
            <a:p>
              <a:pPr fontAlgn="base">
                <a:spcBef>
                  <a:spcPct val="0"/>
                </a:spcBef>
                <a:spcAft>
                  <a:spcPct val="0"/>
                </a:spcAft>
              </a:pPr>
              <a:endParaRPr lang="en-US">
                <a:solidFill>
                  <a:srgbClr val="333333"/>
                </a:solidFill>
              </a:endParaRPr>
            </a:p>
          </p:txBody>
        </p:sp>
      </p:grpSp>
      <p:sp>
        <p:nvSpPr>
          <p:cNvPr id="99" name="Line 52"/>
          <p:cNvSpPr>
            <a:spLocks noChangeShapeType="1"/>
          </p:cNvSpPr>
          <p:nvPr/>
        </p:nvSpPr>
        <p:spPr bwMode="auto">
          <a:xfrm flipH="1">
            <a:off x="5753100" y="2124075"/>
            <a:ext cx="771524" cy="523875"/>
          </a:xfrm>
          <a:prstGeom prst="line">
            <a:avLst/>
          </a:prstGeom>
          <a:noFill/>
          <a:ln w="25400">
            <a:solidFill>
              <a:schemeClr val="tx1"/>
            </a:solidFill>
            <a:round/>
            <a:headEnd/>
            <a:tailEnd/>
          </a:ln>
        </p:spPr>
        <p:txBody>
          <a:bodyPr/>
          <a:lstStyle/>
          <a:p>
            <a:endParaRPr lang="en-US"/>
          </a:p>
        </p:txBody>
      </p:sp>
      <p:sp>
        <p:nvSpPr>
          <p:cNvPr id="100" name="Line 44"/>
          <p:cNvSpPr>
            <a:spLocks noChangeShapeType="1"/>
          </p:cNvSpPr>
          <p:nvPr/>
        </p:nvSpPr>
        <p:spPr bwMode="auto">
          <a:xfrm rot="10800000">
            <a:off x="5764714" y="2133600"/>
            <a:ext cx="0" cy="504825"/>
          </a:xfrm>
          <a:prstGeom prst="line">
            <a:avLst/>
          </a:prstGeom>
          <a:noFill/>
          <a:ln w="25400">
            <a:solidFill>
              <a:schemeClr val="tx1"/>
            </a:solidFill>
            <a:round/>
            <a:headEnd/>
            <a:tailEnd/>
          </a:ln>
        </p:spPr>
        <p:txBody>
          <a:bodyPr/>
          <a:lstStyle/>
          <a:p>
            <a:endParaRPr lang="en-US"/>
          </a:p>
        </p:txBody>
      </p:sp>
      <p:sp>
        <p:nvSpPr>
          <p:cNvPr id="101" name="Line 44"/>
          <p:cNvSpPr>
            <a:spLocks noChangeShapeType="1"/>
          </p:cNvSpPr>
          <p:nvPr/>
        </p:nvSpPr>
        <p:spPr bwMode="auto">
          <a:xfrm rot="10800000">
            <a:off x="6517189" y="2114549"/>
            <a:ext cx="5812" cy="641291"/>
          </a:xfrm>
          <a:prstGeom prst="line">
            <a:avLst/>
          </a:prstGeom>
          <a:noFill/>
          <a:ln w="25400">
            <a:solidFill>
              <a:schemeClr val="tx1"/>
            </a:solidFill>
            <a:round/>
            <a:headEnd/>
            <a:tailEnd/>
          </a:ln>
        </p:spPr>
        <p:txBody>
          <a:bodyPr/>
          <a:lstStyle/>
          <a:p>
            <a:endParaRPr lang="en-US"/>
          </a:p>
        </p:txBody>
      </p:sp>
      <p:sp>
        <p:nvSpPr>
          <p:cNvPr id="102" name="Line 49"/>
          <p:cNvSpPr>
            <a:spLocks noChangeShapeType="1"/>
          </p:cNvSpPr>
          <p:nvPr/>
        </p:nvSpPr>
        <p:spPr bwMode="auto">
          <a:xfrm>
            <a:off x="5772150" y="2124075"/>
            <a:ext cx="752475" cy="504825"/>
          </a:xfrm>
          <a:prstGeom prst="line">
            <a:avLst/>
          </a:prstGeom>
          <a:noFill/>
          <a:ln w="25400">
            <a:solidFill>
              <a:schemeClr val="tx1"/>
            </a:solidFill>
            <a:round/>
            <a:headEnd/>
            <a:tailEnd/>
          </a:ln>
        </p:spPr>
        <p:txBody>
          <a:bodyPr/>
          <a:lstStyle/>
          <a:p>
            <a:endParaRPr lang="en-US"/>
          </a:p>
        </p:txBody>
      </p:sp>
      <p:grpSp>
        <p:nvGrpSpPr>
          <p:cNvPr id="6" name="Group 102"/>
          <p:cNvGrpSpPr/>
          <p:nvPr/>
        </p:nvGrpSpPr>
        <p:grpSpPr>
          <a:xfrm>
            <a:off x="4968099" y="2106912"/>
            <a:ext cx="2359742" cy="606790"/>
            <a:chOff x="4968099" y="2106912"/>
            <a:chExt cx="2359742" cy="606790"/>
          </a:xfrm>
        </p:grpSpPr>
        <p:sp>
          <p:nvSpPr>
            <p:cNvPr id="104" name="Line 47"/>
            <p:cNvSpPr>
              <a:spLocks noChangeShapeType="1"/>
            </p:cNvSpPr>
            <p:nvPr/>
          </p:nvSpPr>
          <p:spPr bwMode="auto">
            <a:xfrm rot="10800000" flipH="1">
              <a:off x="4980741" y="2114548"/>
              <a:ext cx="762835" cy="599154"/>
            </a:xfrm>
            <a:prstGeom prst="line">
              <a:avLst/>
            </a:prstGeom>
            <a:noFill/>
            <a:ln w="25400">
              <a:solidFill>
                <a:schemeClr val="tx1"/>
              </a:solidFill>
              <a:round/>
              <a:headEnd/>
              <a:tailEnd/>
            </a:ln>
          </p:spPr>
          <p:txBody>
            <a:bodyPr/>
            <a:lstStyle/>
            <a:p>
              <a:endParaRPr lang="en-US"/>
            </a:p>
          </p:txBody>
        </p:sp>
        <p:sp>
          <p:nvSpPr>
            <p:cNvPr id="105" name="Line 47"/>
            <p:cNvSpPr>
              <a:spLocks noChangeShapeType="1"/>
            </p:cNvSpPr>
            <p:nvPr/>
          </p:nvSpPr>
          <p:spPr bwMode="auto">
            <a:xfrm rot="10800000" flipH="1" flipV="1">
              <a:off x="6523001" y="2106912"/>
              <a:ext cx="804840" cy="573081"/>
            </a:xfrm>
            <a:prstGeom prst="line">
              <a:avLst/>
            </a:prstGeom>
            <a:noFill/>
            <a:ln w="25400">
              <a:solidFill>
                <a:schemeClr val="tx1"/>
              </a:solidFill>
              <a:round/>
              <a:headEnd/>
              <a:tailEnd/>
            </a:ln>
          </p:spPr>
          <p:txBody>
            <a:bodyPr/>
            <a:lstStyle/>
            <a:p>
              <a:endParaRPr lang="en-US"/>
            </a:p>
          </p:txBody>
        </p:sp>
        <p:sp>
          <p:nvSpPr>
            <p:cNvPr id="106" name="Line 52"/>
            <p:cNvSpPr>
              <a:spLocks noChangeShapeType="1"/>
            </p:cNvSpPr>
            <p:nvPr/>
          </p:nvSpPr>
          <p:spPr bwMode="auto">
            <a:xfrm flipH="1">
              <a:off x="4968099" y="2124074"/>
              <a:ext cx="1537473" cy="568559"/>
            </a:xfrm>
            <a:prstGeom prst="line">
              <a:avLst/>
            </a:prstGeom>
            <a:noFill/>
            <a:ln w="25400">
              <a:solidFill>
                <a:schemeClr val="tx1"/>
              </a:solidFill>
              <a:round/>
              <a:headEnd/>
              <a:tailEnd/>
            </a:ln>
          </p:spPr>
          <p:txBody>
            <a:bodyPr/>
            <a:lstStyle/>
            <a:p>
              <a:endParaRPr lang="en-US"/>
            </a:p>
          </p:txBody>
        </p:sp>
        <p:sp>
          <p:nvSpPr>
            <p:cNvPr id="107" name="Line 44"/>
            <p:cNvSpPr>
              <a:spLocks noChangeShapeType="1"/>
            </p:cNvSpPr>
            <p:nvPr/>
          </p:nvSpPr>
          <p:spPr bwMode="auto">
            <a:xfrm rot="10800000">
              <a:off x="5762624" y="2114550"/>
              <a:ext cx="1514475" cy="523875"/>
            </a:xfrm>
            <a:prstGeom prst="line">
              <a:avLst/>
            </a:prstGeom>
            <a:noFill/>
            <a:ln w="25400">
              <a:solidFill>
                <a:schemeClr val="tx1"/>
              </a:solidFill>
              <a:round/>
              <a:headEnd/>
              <a:tailEnd/>
            </a:ln>
          </p:spPr>
          <p:txBody>
            <a:bodyPr/>
            <a:lstStyle/>
            <a:p>
              <a:endParaRPr lang="en-US"/>
            </a:p>
          </p:txBody>
        </p:sp>
      </p:grpSp>
      <p:sp>
        <p:nvSpPr>
          <p:cNvPr id="108" name="Line 44"/>
          <p:cNvSpPr>
            <a:spLocks noChangeShapeType="1"/>
          </p:cNvSpPr>
          <p:nvPr/>
        </p:nvSpPr>
        <p:spPr bwMode="auto">
          <a:xfrm rot="10800000">
            <a:off x="7269664" y="3095625"/>
            <a:ext cx="0" cy="523875"/>
          </a:xfrm>
          <a:prstGeom prst="line">
            <a:avLst/>
          </a:prstGeom>
          <a:noFill/>
          <a:ln w="25400">
            <a:solidFill>
              <a:schemeClr val="tx1"/>
            </a:solidFill>
            <a:round/>
            <a:headEnd/>
            <a:tailEnd/>
          </a:ln>
        </p:spPr>
        <p:txBody>
          <a:bodyPr/>
          <a:lstStyle/>
          <a:p>
            <a:endParaRPr lang="en-US"/>
          </a:p>
        </p:txBody>
      </p:sp>
      <p:sp>
        <p:nvSpPr>
          <p:cNvPr id="109" name="Line 44"/>
          <p:cNvSpPr>
            <a:spLocks noChangeShapeType="1"/>
          </p:cNvSpPr>
          <p:nvPr/>
        </p:nvSpPr>
        <p:spPr bwMode="auto">
          <a:xfrm rot="10800000">
            <a:off x="7277100" y="3124199"/>
            <a:ext cx="745039" cy="514350"/>
          </a:xfrm>
          <a:prstGeom prst="line">
            <a:avLst/>
          </a:prstGeom>
          <a:noFill/>
          <a:ln w="25400">
            <a:solidFill>
              <a:schemeClr val="tx1"/>
            </a:solidFill>
            <a:round/>
            <a:headEnd/>
            <a:tailEnd/>
          </a:ln>
        </p:spPr>
        <p:txBody>
          <a:bodyPr/>
          <a:lstStyle/>
          <a:p>
            <a:endParaRPr lang="en-US"/>
          </a:p>
        </p:txBody>
      </p:sp>
      <p:sp>
        <p:nvSpPr>
          <p:cNvPr id="113" name="Line 44"/>
          <p:cNvSpPr>
            <a:spLocks noChangeShapeType="1"/>
          </p:cNvSpPr>
          <p:nvPr/>
        </p:nvSpPr>
        <p:spPr bwMode="auto">
          <a:xfrm rot="10800000" flipH="1">
            <a:off x="4226467" y="3124198"/>
            <a:ext cx="824960" cy="529187"/>
          </a:xfrm>
          <a:prstGeom prst="line">
            <a:avLst/>
          </a:prstGeom>
          <a:noFill/>
          <a:ln w="25400">
            <a:solidFill>
              <a:schemeClr val="tx1"/>
            </a:solidFill>
            <a:round/>
            <a:headEnd/>
            <a:tailEnd/>
          </a:ln>
        </p:spPr>
        <p:txBody>
          <a:bodyPr/>
          <a:lstStyle/>
          <a:p>
            <a:endParaRPr lang="en-US"/>
          </a:p>
        </p:txBody>
      </p:sp>
      <p:sp>
        <p:nvSpPr>
          <p:cNvPr id="117" name="Line 44"/>
          <p:cNvSpPr>
            <a:spLocks noChangeShapeType="1"/>
          </p:cNvSpPr>
          <p:nvPr/>
        </p:nvSpPr>
        <p:spPr bwMode="auto">
          <a:xfrm rot="10800000">
            <a:off x="6524625" y="3124198"/>
            <a:ext cx="1540636" cy="541829"/>
          </a:xfrm>
          <a:prstGeom prst="line">
            <a:avLst/>
          </a:prstGeom>
          <a:noFill/>
          <a:ln w="25400">
            <a:solidFill>
              <a:schemeClr val="tx1"/>
            </a:solidFill>
            <a:round/>
            <a:headEnd/>
            <a:tailEnd/>
          </a:ln>
        </p:spPr>
        <p:txBody>
          <a:bodyPr/>
          <a:lstStyle/>
          <a:p>
            <a:endParaRPr lang="en-US"/>
          </a:p>
        </p:txBody>
      </p:sp>
      <p:sp>
        <p:nvSpPr>
          <p:cNvPr id="119" name="Line 44"/>
          <p:cNvSpPr>
            <a:spLocks noChangeShapeType="1"/>
          </p:cNvSpPr>
          <p:nvPr/>
        </p:nvSpPr>
        <p:spPr bwMode="auto">
          <a:xfrm rot="10800000">
            <a:off x="6505573" y="3114673"/>
            <a:ext cx="780129" cy="538712"/>
          </a:xfrm>
          <a:prstGeom prst="line">
            <a:avLst/>
          </a:prstGeom>
          <a:noFill/>
          <a:ln w="25400">
            <a:solidFill>
              <a:schemeClr val="tx1"/>
            </a:solidFill>
            <a:round/>
            <a:headEnd/>
            <a:tailEnd/>
          </a:ln>
        </p:spPr>
        <p:txBody>
          <a:bodyPr/>
          <a:lstStyle/>
          <a:p>
            <a:endParaRPr lang="en-US"/>
          </a:p>
        </p:txBody>
      </p:sp>
      <p:sp>
        <p:nvSpPr>
          <p:cNvPr id="120" name="Line 44"/>
          <p:cNvSpPr>
            <a:spLocks noChangeShapeType="1"/>
          </p:cNvSpPr>
          <p:nvPr/>
        </p:nvSpPr>
        <p:spPr bwMode="auto">
          <a:xfrm rot="10800000" flipH="1">
            <a:off x="5811337" y="3114675"/>
            <a:ext cx="0" cy="523875"/>
          </a:xfrm>
          <a:prstGeom prst="line">
            <a:avLst/>
          </a:prstGeom>
          <a:noFill/>
          <a:ln w="25400">
            <a:solidFill>
              <a:schemeClr val="tx1"/>
            </a:solidFill>
            <a:round/>
            <a:headEnd/>
            <a:tailEnd/>
          </a:ln>
        </p:spPr>
        <p:txBody>
          <a:bodyPr/>
          <a:lstStyle/>
          <a:p>
            <a:endParaRPr lang="en-US"/>
          </a:p>
        </p:txBody>
      </p:sp>
      <p:sp>
        <p:nvSpPr>
          <p:cNvPr id="121" name="Line 44"/>
          <p:cNvSpPr>
            <a:spLocks noChangeShapeType="1"/>
          </p:cNvSpPr>
          <p:nvPr/>
        </p:nvSpPr>
        <p:spPr bwMode="auto">
          <a:xfrm rot="10800000" flipH="1">
            <a:off x="4213825" y="3124197"/>
            <a:ext cx="1590077" cy="533403"/>
          </a:xfrm>
          <a:prstGeom prst="line">
            <a:avLst/>
          </a:prstGeom>
          <a:noFill/>
          <a:ln w="25400">
            <a:solidFill>
              <a:schemeClr val="tx1"/>
            </a:solidFill>
            <a:round/>
            <a:headEnd/>
            <a:tailEnd/>
          </a:ln>
        </p:spPr>
        <p:txBody>
          <a:bodyPr/>
          <a:lstStyle/>
          <a:p>
            <a:endParaRPr lang="en-US"/>
          </a:p>
        </p:txBody>
      </p:sp>
      <p:sp>
        <p:nvSpPr>
          <p:cNvPr id="124" name="Line 44"/>
          <p:cNvSpPr>
            <a:spLocks noChangeShapeType="1"/>
          </p:cNvSpPr>
          <p:nvPr/>
        </p:nvSpPr>
        <p:spPr bwMode="auto">
          <a:xfrm rot="10800000">
            <a:off x="5070476" y="3105149"/>
            <a:ext cx="723900" cy="523874"/>
          </a:xfrm>
          <a:prstGeom prst="line">
            <a:avLst/>
          </a:prstGeom>
          <a:noFill/>
          <a:ln w="25400">
            <a:solidFill>
              <a:schemeClr val="tx1"/>
            </a:solidFill>
            <a:round/>
            <a:headEnd/>
            <a:tailEnd/>
          </a:ln>
        </p:spPr>
        <p:txBody>
          <a:bodyPr/>
          <a:lstStyle/>
          <a:p>
            <a:endParaRPr lang="en-US"/>
          </a:p>
        </p:txBody>
      </p:sp>
      <p:sp>
        <p:nvSpPr>
          <p:cNvPr id="125" name="Line 44"/>
          <p:cNvSpPr>
            <a:spLocks noChangeShapeType="1"/>
          </p:cNvSpPr>
          <p:nvPr/>
        </p:nvSpPr>
        <p:spPr bwMode="auto">
          <a:xfrm rot="10800000" flipH="1">
            <a:off x="5102942" y="2886469"/>
            <a:ext cx="678426" cy="4213"/>
          </a:xfrm>
          <a:prstGeom prst="line">
            <a:avLst/>
          </a:prstGeom>
          <a:noFill/>
          <a:ln w="25400">
            <a:solidFill>
              <a:schemeClr val="tx1"/>
            </a:solidFill>
            <a:round/>
            <a:headEnd/>
            <a:tailEnd/>
          </a:ln>
        </p:spPr>
        <p:txBody>
          <a:bodyPr/>
          <a:lstStyle/>
          <a:p>
            <a:endParaRPr lang="en-US"/>
          </a:p>
        </p:txBody>
      </p:sp>
      <p:sp>
        <p:nvSpPr>
          <p:cNvPr id="126" name="Line 44"/>
          <p:cNvSpPr>
            <a:spLocks noChangeShapeType="1"/>
          </p:cNvSpPr>
          <p:nvPr/>
        </p:nvSpPr>
        <p:spPr bwMode="auto">
          <a:xfrm rot="10800000" flipH="1" flipV="1">
            <a:off x="6574339" y="2898773"/>
            <a:ext cx="635516" cy="338"/>
          </a:xfrm>
          <a:prstGeom prst="line">
            <a:avLst/>
          </a:prstGeom>
          <a:noFill/>
          <a:ln w="25400">
            <a:solidFill>
              <a:schemeClr val="tx1"/>
            </a:solidFill>
            <a:round/>
            <a:headEnd/>
            <a:tailEnd/>
          </a:ln>
        </p:spPr>
        <p:txBody>
          <a:bodyPr/>
          <a:lstStyle/>
          <a:p>
            <a:endParaRPr lang="en-US"/>
          </a:p>
        </p:txBody>
      </p:sp>
      <p:pic>
        <p:nvPicPr>
          <p:cNvPr id="127" name="Picture 40" descr="L2L3_Switch 1.png"/>
          <p:cNvPicPr>
            <a:picLocks noChangeAspect="1"/>
          </p:cNvPicPr>
          <p:nvPr/>
        </p:nvPicPr>
        <p:blipFill>
          <a:blip r:embed="rId3" cstate="print"/>
          <a:srcRect/>
          <a:stretch>
            <a:fillRect/>
          </a:stretch>
        </p:blipFill>
        <p:spPr bwMode="auto">
          <a:xfrm>
            <a:off x="5511800" y="1619250"/>
            <a:ext cx="511175" cy="511175"/>
          </a:xfrm>
          <a:prstGeom prst="rect">
            <a:avLst/>
          </a:prstGeom>
          <a:noFill/>
          <a:ln w="9525">
            <a:noFill/>
            <a:miter lim="800000"/>
            <a:headEnd/>
            <a:tailEnd/>
          </a:ln>
        </p:spPr>
      </p:pic>
      <p:pic>
        <p:nvPicPr>
          <p:cNvPr id="128" name="Picture 40" descr="L2L3_Switch 1.png"/>
          <p:cNvPicPr>
            <a:picLocks noChangeAspect="1"/>
          </p:cNvPicPr>
          <p:nvPr/>
        </p:nvPicPr>
        <p:blipFill>
          <a:blip r:embed="rId3" cstate="print"/>
          <a:srcRect/>
          <a:stretch>
            <a:fillRect/>
          </a:stretch>
        </p:blipFill>
        <p:spPr bwMode="auto">
          <a:xfrm>
            <a:off x="6254750" y="1619250"/>
            <a:ext cx="511175" cy="511175"/>
          </a:xfrm>
          <a:prstGeom prst="rect">
            <a:avLst/>
          </a:prstGeom>
          <a:noFill/>
          <a:ln w="9525">
            <a:noFill/>
            <a:miter lim="800000"/>
            <a:headEnd/>
            <a:tailEnd/>
          </a:ln>
        </p:spPr>
      </p:pic>
      <p:pic>
        <p:nvPicPr>
          <p:cNvPr id="129" name="Picture 37" descr="L2_L3 Switch 1.png"/>
          <p:cNvPicPr>
            <a:picLocks noChangeAspect="1"/>
          </p:cNvPicPr>
          <p:nvPr/>
        </p:nvPicPr>
        <p:blipFill>
          <a:blip r:embed="rId4" cstate="print"/>
          <a:srcRect/>
          <a:stretch>
            <a:fillRect/>
          </a:stretch>
        </p:blipFill>
        <p:spPr bwMode="auto">
          <a:xfrm>
            <a:off x="7007226" y="2628901"/>
            <a:ext cx="504824" cy="504824"/>
          </a:xfrm>
          <a:prstGeom prst="rect">
            <a:avLst/>
          </a:prstGeom>
          <a:noFill/>
          <a:ln w="9525">
            <a:noFill/>
            <a:miter lim="800000"/>
            <a:headEnd/>
            <a:tailEnd/>
          </a:ln>
        </p:spPr>
      </p:pic>
      <p:pic>
        <p:nvPicPr>
          <p:cNvPr id="130" name="Picture 37" descr="L2_L3 Switch 1.png"/>
          <p:cNvPicPr>
            <a:picLocks noChangeAspect="1"/>
          </p:cNvPicPr>
          <p:nvPr/>
        </p:nvPicPr>
        <p:blipFill>
          <a:blip r:embed="rId4" cstate="print"/>
          <a:srcRect/>
          <a:stretch>
            <a:fillRect/>
          </a:stretch>
        </p:blipFill>
        <p:spPr bwMode="auto">
          <a:xfrm>
            <a:off x="6283326" y="2628901"/>
            <a:ext cx="504824" cy="504824"/>
          </a:xfrm>
          <a:prstGeom prst="rect">
            <a:avLst/>
          </a:prstGeom>
          <a:noFill/>
          <a:ln w="9525">
            <a:noFill/>
            <a:miter lim="800000"/>
            <a:headEnd/>
            <a:tailEnd/>
          </a:ln>
        </p:spPr>
      </p:pic>
      <p:pic>
        <p:nvPicPr>
          <p:cNvPr id="131" name="Picture 37" descr="L2_L3 Switch 1.png"/>
          <p:cNvPicPr>
            <a:picLocks noChangeAspect="1"/>
          </p:cNvPicPr>
          <p:nvPr/>
        </p:nvPicPr>
        <p:blipFill>
          <a:blip r:embed="rId4" cstate="print"/>
          <a:srcRect/>
          <a:stretch>
            <a:fillRect/>
          </a:stretch>
        </p:blipFill>
        <p:spPr bwMode="auto">
          <a:xfrm>
            <a:off x="5521326" y="2628901"/>
            <a:ext cx="504824" cy="504824"/>
          </a:xfrm>
          <a:prstGeom prst="rect">
            <a:avLst/>
          </a:prstGeom>
          <a:noFill/>
          <a:ln w="9525">
            <a:noFill/>
            <a:miter lim="800000"/>
            <a:headEnd/>
            <a:tailEnd/>
          </a:ln>
        </p:spPr>
      </p:pic>
      <p:pic>
        <p:nvPicPr>
          <p:cNvPr id="132" name="Picture 37" descr="L2_L3 Switch 1.png"/>
          <p:cNvPicPr>
            <a:picLocks noChangeAspect="1"/>
          </p:cNvPicPr>
          <p:nvPr/>
        </p:nvPicPr>
        <p:blipFill>
          <a:blip r:embed="rId4" cstate="print"/>
          <a:srcRect/>
          <a:stretch>
            <a:fillRect/>
          </a:stretch>
        </p:blipFill>
        <p:spPr bwMode="auto">
          <a:xfrm>
            <a:off x="4797426" y="2628901"/>
            <a:ext cx="504824" cy="504824"/>
          </a:xfrm>
          <a:prstGeom prst="rect">
            <a:avLst/>
          </a:prstGeom>
          <a:noFill/>
          <a:ln w="9525">
            <a:noFill/>
            <a:miter lim="800000"/>
            <a:headEnd/>
            <a:tailEnd/>
          </a:ln>
        </p:spPr>
      </p:pic>
      <p:pic>
        <p:nvPicPr>
          <p:cNvPr id="133" name="Picture 37" descr="L2_L3 Switch 1.png"/>
          <p:cNvPicPr>
            <a:picLocks noChangeAspect="1"/>
          </p:cNvPicPr>
          <p:nvPr/>
        </p:nvPicPr>
        <p:blipFill>
          <a:blip r:embed="rId4" cstate="print"/>
          <a:srcRect/>
          <a:stretch>
            <a:fillRect/>
          </a:stretch>
        </p:blipFill>
        <p:spPr bwMode="auto">
          <a:xfrm>
            <a:off x="7797801" y="3609976"/>
            <a:ext cx="504824" cy="504824"/>
          </a:xfrm>
          <a:prstGeom prst="rect">
            <a:avLst/>
          </a:prstGeom>
          <a:noFill/>
          <a:ln w="9525">
            <a:noFill/>
            <a:miter lim="800000"/>
            <a:headEnd/>
            <a:tailEnd/>
          </a:ln>
        </p:spPr>
      </p:pic>
      <p:pic>
        <p:nvPicPr>
          <p:cNvPr id="134" name="Picture 37" descr="L2_L3 Switch 1.png"/>
          <p:cNvPicPr>
            <a:picLocks noChangeAspect="1"/>
          </p:cNvPicPr>
          <p:nvPr/>
        </p:nvPicPr>
        <p:blipFill>
          <a:blip r:embed="rId4" cstate="print"/>
          <a:srcRect/>
          <a:stretch>
            <a:fillRect/>
          </a:stretch>
        </p:blipFill>
        <p:spPr bwMode="auto">
          <a:xfrm>
            <a:off x="7035801" y="3609976"/>
            <a:ext cx="504824" cy="504824"/>
          </a:xfrm>
          <a:prstGeom prst="rect">
            <a:avLst/>
          </a:prstGeom>
          <a:noFill/>
          <a:ln w="9525">
            <a:noFill/>
            <a:miter lim="800000"/>
            <a:headEnd/>
            <a:tailEnd/>
          </a:ln>
        </p:spPr>
      </p:pic>
      <p:pic>
        <p:nvPicPr>
          <p:cNvPr id="135" name="Picture 37" descr="L2_L3 Switch 1.png"/>
          <p:cNvPicPr>
            <a:picLocks noChangeAspect="1"/>
          </p:cNvPicPr>
          <p:nvPr/>
        </p:nvPicPr>
        <p:blipFill>
          <a:blip r:embed="rId4" cstate="print"/>
          <a:srcRect/>
          <a:stretch>
            <a:fillRect/>
          </a:stretch>
        </p:blipFill>
        <p:spPr bwMode="auto">
          <a:xfrm>
            <a:off x="6311901" y="3609976"/>
            <a:ext cx="504824" cy="504824"/>
          </a:xfrm>
          <a:prstGeom prst="rect">
            <a:avLst/>
          </a:prstGeom>
          <a:noFill/>
          <a:ln w="9525">
            <a:noFill/>
            <a:miter lim="800000"/>
            <a:headEnd/>
            <a:tailEnd/>
          </a:ln>
        </p:spPr>
      </p:pic>
      <p:pic>
        <p:nvPicPr>
          <p:cNvPr id="136" name="Picture 135" descr="L2_L3 Switch 1.png"/>
          <p:cNvPicPr>
            <a:picLocks noChangeAspect="1"/>
          </p:cNvPicPr>
          <p:nvPr/>
        </p:nvPicPr>
        <p:blipFill>
          <a:blip r:embed="rId4" cstate="print"/>
          <a:srcRect/>
          <a:stretch>
            <a:fillRect/>
          </a:stretch>
        </p:blipFill>
        <p:spPr bwMode="auto">
          <a:xfrm>
            <a:off x="8521701" y="3609976"/>
            <a:ext cx="504824" cy="504824"/>
          </a:xfrm>
          <a:prstGeom prst="rect">
            <a:avLst/>
          </a:prstGeom>
          <a:noFill/>
          <a:ln w="9525">
            <a:noFill/>
            <a:miter lim="800000"/>
            <a:headEnd/>
            <a:tailEnd/>
          </a:ln>
        </p:spPr>
      </p:pic>
      <p:pic>
        <p:nvPicPr>
          <p:cNvPr id="137" name="Picture 37" descr="L2_L3 Switch 1.png"/>
          <p:cNvPicPr>
            <a:picLocks noChangeAspect="1"/>
          </p:cNvPicPr>
          <p:nvPr/>
        </p:nvPicPr>
        <p:blipFill>
          <a:blip r:embed="rId4" cstate="print"/>
          <a:srcRect/>
          <a:stretch>
            <a:fillRect/>
          </a:stretch>
        </p:blipFill>
        <p:spPr bwMode="auto">
          <a:xfrm flipH="1">
            <a:off x="4025901" y="3609976"/>
            <a:ext cx="504824" cy="504824"/>
          </a:xfrm>
          <a:prstGeom prst="rect">
            <a:avLst/>
          </a:prstGeom>
          <a:noFill/>
          <a:ln w="9525">
            <a:noFill/>
            <a:miter lim="800000"/>
            <a:headEnd/>
            <a:tailEnd/>
          </a:ln>
        </p:spPr>
      </p:pic>
      <p:pic>
        <p:nvPicPr>
          <p:cNvPr id="138" name="Picture 37" descr="L2_L3 Switch 1.png"/>
          <p:cNvPicPr>
            <a:picLocks noChangeAspect="1"/>
          </p:cNvPicPr>
          <p:nvPr/>
        </p:nvPicPr>
        <p:blipFill>
          <a:blip r:embed="rId4" cstate="print"/>
          <a:srcRect/>
          <a:stretch>
            <a:fillRect/>
          </a:stretch>
        </p:blipFill>
        <p:spPr bwMode="auto">
          <a:xfrm flipH="1">
            <a:off x="4787901" y="3609976"/>
            <a:ext cx="504824" cy="504824"/>
          </a:xfrm>
          <a:prstGeom prst="rect">
            <a:avLst/>
          </a:prstGeom>
          <a:noFill/>
          <a:ln w="9525">
            <a:noFill/>
            <a:miter lim="800000"/>
            <a:headEnd/>
            <a:tailEnd/>
          </a:ln>
        </p:spPr>
      </p:pic>
      <p:pic>
        <p:nvPicPr>
          <p:cNvPr id="139" name="Picture 37" descr="L2_L3 Switch 1.png"/>
          <p:cNvPicPr>
            <a:picLocks noChangeAspect="1"/>
          </p:cNvPicPr>
          <p:nvPr/>
        </p:nvPicPr>
        <p:blipFill>
          <a:blip r:embed="rId4" cstate="print"/>
          <a:srcRect/>
          <a:stretch>
            <a:fillRect/>
          </a:stretch>
        </p:blipFill>
        <p:spPr bwMode="auto">
          <a:xfrm flipH="1">
            <a:off x="5511801" y="3609976"/>
            <a:ext cx="504824" cy="504824"/>
          </a:xfrm>
          <a:prstGeom prst="rect">
            <a:avLst/>
          </a:prstGeom>
          <a:noFill/>
          <a:ln w="9525">
            <a:noFill/>
            <a:miter lim="800000"/>
            <a:headEnd/>
            <a:tailEnd/>
          </a:ln>
        </p:spPr>
      </p:pic>
      <p:pic>
        <p:nvPicPr>
          <p:cNvPr id="140" name="Picture 139" descr="L2_L3 Switch 1.png"/>
          <p:cNvPicPr>
            <a:picLocks noChangeAspect="1"/>
          </p:cNvPicPr>
          <p:nvPr/>
        </p:nvPicPr>
        <p:blipFill>
          <a:blip r:embed="rId4" cstate="print"/>
          <a:srcRect/>
          <a:stretch>
            <a:fillRect/>
          </a:stretch>
        </p:blipFill>
        <p:spPr bwMode="auto">
          <a:xfrm flipH="1">
            <a:off x="3302001" y="3609976"/>
            <a:ext cx="504824" cy="504824"/>
          </a:xfrm>
          <a:prstGeom prst="rect">
            <a:avLst/>
          </a:prstGeom>
          <a:noFill/>
          <a:ln w="9525">
            <a:noFill/>
            <a:miter lim="800000"/>
            <a:headEnd/>
            <a:tailEnd/>
          </a:ln>
        </p:spPr>
      </p:pic>
      <p:grpSp>
        <p:nvGrpSpPr>
          <p:cNvPr id="7" name="Group 60"/>
          <p:cNvGrpSpPr/>
          <p:nvPr/>
        </p:nvGrpSpPr>
        <p:grpSpPr>
          <a:xfrm>
            <a:off x="5457825" y="1581150"/>
            <a:ext cx="1304925" cy="552449"/>
            <a:chOff x="5076825" y="1419225"/>
            <a:chExt cx="1304925" cy="552449"/>
          </a:xfrm>
        </p:grpSpPr>
        <p:sp>
          <p:nvSpPr>
            <p:cNvPr id="142" name="Rectangle 141"/>
            <p:cNvSpPr/>
            <p:nvPr/>
          </p:nvSpPr>
          <p:spPr>
            <a:xfrm>
              <a:off x="5076825" y="1466849"/>
              <a:ext cx="1304925"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43" name="Picture 40" descr="L2L3_Switch 1.png"/>
            <p:cNvPicPr>
              <a:picLocks noChangeAspect="1"/>
            </p:cNvPicPr>
            <p:nvPr/>
          </p:nvPicPr>
          <p:blipFill>
            <a:blip r:embed="rId3" cstate="print"/>
            <a:srcRect/>
            <a:stretch>
              <a:fillRect/>
            </a:stretch>
          </p:blipFill>
          <p:spPr bwMode="auto">
            <a:xfrm>
              <a:off x="5464175" y="1419225"/>
              <a:ext cx="511175" cy="511175"/>
            </a:xfrm>
            <a:prstGeom prst="rect">
              <a:avLst/>
            </a:prstGeom>
            <a:noFill/>
            <a:ln w="9525">
              <a:noFill/>
              <a:miter lim="800000"/>
              <a:headEnd/>
              <a:tailEnd/>
            </a:ln>
          </p:spPr>
        </p:pic>
      </p:grpSp>
      <p:grpSp>
        <p:nvGrpSpPr>
          <p:cNvPr id="8" name="Group 86"/>
          <p:cNvGrpSpPr/>
          <p:nvPr/>
        </p:nvGrpSpPr>
        <p:grpSpPr>
          <a:xfrm>
            <a:off x="4714875" y="2619376"/>
            <a:ext cx="2867025" cy="523873"/>
            <a:chOff x="4705350" y="2457451"/>
            <a:chExt cx="2867025" cy="523873"/>
          </a:xfrm>
        </p:grpSpPr>
        <p:sp>
          <p:nvSpPr>
            <p:cNvPr id="145" name="Rectangle 144"/>
            <p:cNvSpPr/>
            <p:nvPr/>
          </p:nvSpPr>
          <p:spPr>
            <a:xfrm>
              <a:off x="4705350" y="2476499"/>
              <a:ext cx="1304925"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146" name="Rectangle 145"/>
            <p:cNvSpPr/>
            <p:nvPr/>
          </p:nvSpPr>
          <p:spPr>
            <a:xfrm>
              <a:off x="6267450" y="2466974"/>
              <a:ext cx="1304925"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47" name="Picture 146" descr="L2_L3 Switch 1.png"/>
            <p:cNvPicPr>
              <a:picLocks noChangeAspect="1"/>
            </p:cNvPicPr>
            <p:nvPr/>
          </p:nvPicPr>
          <p:blipFill>
            <a:blip r:embed="rId4" cstate="print"/>
            <a:srcRect/>
            <a:stretch>
              <a:fillRect/>
            </a:stretch>
          </p:blipFill>
          <p:spPr bwMode="auto">
            <a:xfrm flipH="1">
              <a:off x="5111751" y="2457451"/>
              <a:ext cx="504824" cy="504824"/>
            </a:xfrm>
            <a:prstGeom prst="rect">
              <a:avLst/>
            </a:prstGeom>
            <a:noFill/>
            <a:ln w="9525">
              <a:noFill/>
              <a:miter lim="800000"/>
              <a:headEnd/>
              <a:tailEnd/>
            </a:ln>
          </p:spPr>
        </p:pic>
        <p:pic>
          <p:nvPicPr>
            <p:cNvPr id="148" name="Picture 147" descr="L2_L3 Switch 1.png"/>
            <p:cNvPicPr>
              <a:picLocks noChangeAspect="1"/>
            </p:cNvPicPr>
            <p:nvPr/>
          </p:nvPicPr>
          <p:blipFill>
            <a:blip r:embed="rId4" cstate="print"/>
            <a:srcRect/>
            <a:stretch>
              <a:fillRect/>
            </a:stretch>
          </p:blipFill>
          <p:spPr bwMode="auto">
            <a:xfrm flipH="1">
              <a:off x="6616701" y="2457451"/>
              <a:ext cx="504824" cy="504824"/>
            </a:xfrm>
            <a:prstGeom prst="rect">
              <a:avLst/>
            </a:prstGeom>
            <a:noFill/>
            <a:ln w="9525">
              <a:noFill/>
              <a:miter lim="800000"/>
              <a:headEnd/>
              <a:tailEnd/>
            </a:ln>
          </p:spPr>
        </p:pic>
      </p:grpSp>
      <p:grpSp>
        <p:nvGrpSpPr>
          <p:cNvPr id="9" name="Group 103"/>
          <p:cNvGrpSpPr/>
          <p:nvPr/>
        </p:nvGrpSpPr>
        <p:grpSpPr>
          <a:xfrm>
            <a:off x="3324226" y="3590926"/>
            <a:ext cx="1219200" cy="523873"/>
            <a:chOff x="4962526" y="4543426"/>
            <a:chExt cx="1219200" cy="523873"/>
          </a:xfrm>
        </p:grpSpPr>
        <p:sp>
          <p:nvSpPr>
            <p:cNvPr id="150" name="Rectangle 149"/>
            <p:cNvSpPr/>
            <p:nvPr/>
          </p:nvSpPr>
          <p:spPr>
            <a:xfrm>
              <a:off x="4962526" y="4562474"/>
              <a:ext cx="121920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51" name="Picture 150" descr="L2_L3 Switch 1.png"/>
            <p:cNvPicPr>
              <a:picLocks noChangeAspect="1"/>
            </p:cNvPicPr>
            <p:nvPr/>
          </p:nvPicPr>
          <p:blipFill>
            <a:blip r:embed="rId4" cstate="print"/>
            <a:srcRect/>
            <a:stretch>
              <a:fillRect/>
            </a:stretch>
          </p:blipFill>
          <p:spPr bwMode="auto">
            <a:xfrm flipH="1">
              <a:off x="5302251" y="4543426"/>
              <a:ext cx="504824" cy="504824"/>
            </a:xfrm>
            <a:prstGeom prst="rect">
              <a:avLst/>
            </a:prstGeom>
            <a:noFill/>
            <a:ln w="9525">
              <a:noFill/>
              <a:miter lim="800000"/>
              <a:headEnd/>
              <a:tailEnd/>
            </a:ln>
          </p:spPr>
        </p:pic>
      </p:grpSp>
      <p:grpSp>
        <p:nvGrpSpPr>
          <p:cNvPr id="10" name="Group 114"/>
          <p:cNvGrpSpPr/>
          <p:nvPr/>
        </p:nvGrpSpPr>
        <p:grpSpPr>
          <a:xfrm>
            <a:off x="4781550" y="3590926"/>
            <a:ext cx="1266825" cy="523873"/>
            <a:chOff x="4895850" y="4543426"/>
            <a:chExt cx="1304925" cy="523873"/>
          </a:xfrm>
        </p:grpSpPr>
        <p:sp>
          <p:nvSpPr>
            <p:cNvPr id="153" name="Rectangle 152"/>
            <p:cNvSpPr/>
            <p:nvPr/>
          </p:nvSpPr>
          <p:spPr>
            <a:xfrm>
              <a:off x="4895850" y="4562474"/>
              <a:ext cx="1304925"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54" name="Picture 153" descr="L2_L3 Switch 1.png"/>
            <p:cNvPicPr>
              <a:picLocks noChangeAspect="1"/>
            </p:cNvPicPr>
            <p:nvPr/>
          </p:nvPicPr>
          <p:blipFill>
            <a:blip r:embed="rId4" cstate="print"/>
            <a:srcRect/>
            <a:stretch>
              <a:fillRect/>
            </a:stretch>
          </p:blipFill>
          <p:spPr bwMode="auto">
            <a:xfrm flipH="1">
              <a:off x="5302251" y="4543426"/>
              <a:ext cx="504824" cy="504824"/>
            </a:xfrm>
            <a:prstGeom prst="rect">
              <a:avLst/>
            </a:prstGeom>
            <a:noFill/>
            <a:ln w="9525">
              <a:noFill/>
              <a:miter lim="800000"/>
              <a:headEnd/>
              <a:tailEnd/>
            </a:ln>
          </p:spPr>
        </p:pic>
      </p:grpSp>
      <p:grpSp>
        <p:nvGrpSpPr>
          <p:cNvPr id="11" name="Group 117"/>
          <p:cNvGrpSpPr/>
          <p:nvPr/>
        </p:nvGrpSpPr>
        <p:grpSpPr>
          <a:xfrm>
            <a:off x="6315075" y="3590926"/>
            <a:ext cx="1266825" cy="523873"/>
            <a:chOff x="4895850" y="4543426"/>
            <a:chExt cx="1266825" cy="523873"/>
          </a:xfrm>
        </p:grpSpPr>
        <p:sp>
          <p:nvSpPr>
            <p:cNvPr id="156" name="Rectangle 155"/>
            <p:cNvSpPr/>
            <p:nvPr/>
          </p:nvSpPr>
          <p:spPr>
            <a:xfrm>
              <a:off x="4895850" y="4562474"/>
              <a:ext cx="1266825"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57" name="Picture 156" descr="L2_L3 Switch 1.png"/>
            <p:cNvPicPr>
              <a:picLocks noChangeAspect="1"/>
            </p:cNvPicPr>
            <p:nvPr/>
          </p:nvPicPr>
          <p:blipFill>
            <a:blip r:embed="rId4" cstate="print"/>
            <a:srcRect/>
            <a:stretch>
              <a:fillRect/>
            </a:stretch>
          </p:blipFill>
          <p:spPr bwMode="auto">
            <a:xfrm flipH="1">
              <a:off x="5302251" y="4543426"/>
              <a:ext cx="504824" cy="504824"/>
            </a:xfrm>
            <a:prstGeom prst="rect">
              <a:avLst/>
            </a:prstGeom>
            <a:noFill/>
            <a:ln w="9525">
              <a:noFill/>
              <a:miter lim="800000"/>
              <a:headEnd/>
              <a:tailEnd/>
            </a:ln>
          </p:spPr>
        </p:pic>
      </p:grpSp>
      <p:grpSp>
        <p:nvGrpSpPr>
          <p:cNvPr id="12" name="Group 120"/>
          <p:cNvGrpSpPr/>
          <p:nvPr/>
        </p:nvGrpSpPr>
        <p:grpSpPr>
          <a:xfrm>
            <a:off x="7810500" y="3590926"/>
            <a:ext cx="1238250" cy="523873"/>
            <a:chOff x="4905375" y="4543426"/>
            <a:chExt cx="1238250" cy="523873"/>
          </a:xfrm>
        </p:grpSpPr>
        <p:sp>
          <p:nvSpPr>
            <p:cNvPr id="159" name="Rectangle 158"/>
            <p:cNvSpPr/>
            <p:nvPr/>
          </p:nvSpPr>
          <p:spPr>
            <a:xfrm>
              <a:off x="4905375" y="4562474"/>
              <a:ext cx="123825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160" name="Picture 159" descr="L2_L3 Switch 1.png"/>
            <p:cNvPicPr>
              <a:picLocks noChangeAspect="1"/>
            </p:cNvPicPr>
            <p:nvPr/>
          </p:nvPicPr>
          <p:blipFill>
            <a:blip r:embed="rId4" cstate="print"/>
            <a:srcRect/>
            <a:stretch>
              <a:fillRect/>
            </a:stretch>
          </p:blipFill>
          <p:spPr bwMode="auto">
            <a:xfrm flipH="1">
              <a:off x="5302251" y="4543426"/>
              <a:ext cx="504824" cy="504824"/>
            </a:xfrm>
            <a:prstGeom prst="rect">
              <a:avLst/>
            </a:prstGeom>
            <a:noFill/>
            <a:ln w="9525">
              <a:noFill/>
              <a:miter lim="800000"/>
              <a:headEnd/>
              <a:tailEnd/>
            </a:ln>
          </p:spPr>
        </p:pic>
      </p:grpSp>
      <p:sp>
        <p:nvSpPr>
          <p:cNvPr id="163" name="Oval 162"/>
          <p:cNvSpPr/>
          <p:nvPr/>
        </p:nvSpPr>
        <p:spPr>
          <a:xfrm rot="3798522">
            <a:off x="4428396" y="3488257"/>
            <a:ext cx="197992" cy="78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00" dirty="0">
              <a:solidFill>
                <a:srgbClr val="333333"/>
              </a:solidFill>
            </a:endParaRPr>
          </a:p>
        </p:txBody>
      </p:sp>
      <p:sp>
        <p:nvSpPr>
          <p:cNvPr id="165" name="Oval 164"/>
          <p:cNvSpPr/>
          <p:nvPr/>
        </p:nvSpPr>
        <p:spPr>
          <a:xfrm rot="20256263">
            <a:off x="5642836" y="3516837"/>
            <a:ext cx="197992" cy="78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00" dirty="0">
              <a:solidFill>
                <a:srgbClr val="333333"/>
              </a:solidFill>
            </a:endParaRPr>
          </a:p>
        </p:txBody>
      </p:sp>
      <p:sp>
        <p:nvSpPr>
          <p:cNvPr id="168" name="Oval 167"/>
          <p:cNvSpPr/>
          <p:nvPr/>
        </p:nvSpPr>
        <p:spPr>
          <a:xfrm rot="17801478" flipH="1">
            <a:off x="7669252" y="3497782"/>
            <a:ext cx="197992" cy="78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00" dirty="0">
              <a:solidFill>
                <a:srgbClr val="333333"/>
              </a:solidFill>
            </a:endParaRPr>
          </a:p>
        </p:txBody>
      </p:sp>
      <p:sp>
        <p:nvSpPr>
          <p:cNvPr id="169" name="Oval 168"/>
          <p:cNvSpPr/>
          <p:nvPr/>
        </p:nvSpPr>
        <p:spPr>
          <a:xfrm rot="20768543" flipH="1">
            <a:off x="7107273" y="3516832"/>
            <a:ext cx="197992" cy="7899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800" dirty="0">
              <a:solidFill>
                <a:srgbClr val="333333"/>
              </a:solidFill>
            </a:endParaRPr>
          </a:p>
        </p:txBody>
      </p:sp>
    </p:spTree>
    <p:extLst>
      <p:ext uri="{BB962C8B-B14F-4D97-AF65-F5344CB8AC3E}">
        <p14:creationId xmlns:p14="http://schemas.microsoft.com/office/powerpoint/2010/main" val="426309532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wipe(left)">
                                      <p:cBhvr>
                                        <p:cTn id="7" dur="500"/>
                                        <p:tgtEl>
                                          <p:spTgt spid="84"/>
                                        </p:tgtEl>
                                      </p:cBhvr>
                                    </p:animEffec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549" name="Rectangle 103"/>
          <p:cNvSpPr>
            <a:spLocks noGrp="1" noChangeArrowheads="1"/>
          </p:cNvSpPr>
          <p:nvPr>
            <p:ph type="title" idx="4294967295"/>
          </p:nvPr>
        </p:nvSpPr>
        <p:spPr/>
        <p:txBody>
          <a:bodyPr>
            <a:noAutofit/>
          </a:bodyPr>
          <a:lstStyle/>
          <a:p>
            <a:pPr eaLnBrk="1" hangingPunct="1">
              <a:spcAft>
                <a:spcPts val="526"/>
              </a:spcAft>
              <a:defRPr/>
            </a:pPr>
            <a:r>
              <a:rPr lang="en-US" dirty="0" err="1" smtClean="0"/>
              <a:t>Ex4500</a:t>
            </a:r>
            <a:r>
              <a:rPr lang="en-US" dirty="0" smtClean="0"/>
              <a:t>/EX4200 Virtual Chassis  compared to traditional modular chassis </a:t>
            </a:r>
            <a:endParaRPr dirty="0">
              <a:latin typeface="+mj-lt"/>
            </a:endParaRPr>
          </a:p>
        </p:txBody>
      </p:sp>
      <p:sp>
        <p:nvSpPr>
          <p:cNvPr id="64550" name="Rectangle 104"/>
          <p:cNvSpPr>
            <a:spLocks noGrp="1" noChangeArrowheads="1"/>
          </p:cNvSpPr>
          <p:nvPr>
            <p:ph sz="quarter" idx="4294967295"/>
          </p:nvPr>
        </p:nvSpPr>
        <p:spPr>
          <a:xfrm>
            <a:off x="501650" y="1135063"/>
            <a:ext cx="3063875" cy="3332162"/>
          </a:xfrm>
        </p:spPr>
        <p:txBody>
          <a:bodyPr rtlCol="0">
            <a:normAutofit fontScale="92500" lnSpcReduction="20000"/>
          </a:bodyPr>
          <a:lstStyle/>
          <a:p>
            <a:pPr eaLnBrk="1" fontAlgn="auto" hangingPunct="1">
              <a:buSzPct val="90000"/>
              <a:buFont typeface="Wingdings" pitchFamily="2" charset="2"/>
              <a:buNone/>
              <a:defRPr/>
            </a:pPr>
            <a:r>
              <a:rPr sz="1800" dirty="0" smtClean="0"/>
              <a:t>Benefits of a Modular Chassis</a:t>
            </a:r>
          </a:p>
          <a:p>
            <a:pPr eaLnBrk="1" fontAlgn="auto" hangingPunct="1">
              <a:buSzPct val="90000"/>
              <a:buFont typeface="Wingdings" pitchFamily="2" charset="2"/>
              <a:buChar char="ü"/>
              <a:defRPr/>
            </a:pPr>
            <a:r>
              <a:rPr sz="1600" dirty="0" smtClean="0"/>
              <a:t>High availability</a:t>
            </a:r>
          </a:p>
          <a:p>
            <a:pPr marL="574675" lvl="1" indent="-234950" eaLnBrk="1" fontAlgn="auto" hangingPunct="1">
              <a:spcBef>
                <a:spcPts val="0"/>
              </a:spcBef>
              <a:defRPr/>
            </a:pPr>
            <a:r>
              <a:rPr sz="1400" dirty="0" smtClean="0"/>
              <a:t>Redundant RE</a:t>
            </a:r>
          </a:p>
          <a:p>
            <a:pPr marL="574675" lvl="1" indent="-234950" eaLnBrk="1" fontAlgn="auto" hangingPunct="1">
              <a:spcBef>
                <a:spcPts val="0"/>
              </a:spcBef>
              <a:defRPr/>
            </a:pPr>
            <a:r>
              <a:rPr sz="1400" dirty="0" smtClean="0"/>
              <a:t>Redundant switch fabric</a:t>
            </a:r>
          </a:p>
          <a:p>
            <a:pPr marL="574675" lvl="1" indent="-234950" eaLnBrk="1" fontAlgn="auto" hangingPunct="1">
              <a:spcBef>
                <a:spcPts val="0"/>
              </a:spcBef>
              <a:defRPr/>
            </a:pPr>
            <a:r>
              <a:rPr sz="1400" dirty="0" smtClean="0"/>
              <a:t>Redundant power </a:t>
            </a:r>
          </a:p>
          <a:p>
            <a:pPr marL="574675" lvl="1" indent="-234950" eaLnBrk="1" fontAlgn="auto" hangingPunct="1">
              <a:spcBef>
                <a:spcPts val="0"/>
              </a:spcBef>
              <a:defRPr/>
            </a:pPr>
            <a:r>
              <a:rPr sz="1400" dirty="0" smtClean="0"/>
              <a:t>Redundant cooling</a:t>
            </a:r>
          </a:p>
          <a:p>
            <a:pPr eaLnBrk="1" fontAlgn="auto" hangingPunct="1">
              <a:buSzPct val="90000"/>
              <a:buFont typeface="Wingdings" pitchFamily="2" charset="2"/>
              <a:buChar char="ü"/>
              <a:defRPr/>
            </a:pPr>
            <a:r>
              <a:rPr sz="1600" dirty="0" smtClean="0"/>
              <a:t>Easy to manage</a:t>
            </a:r>
          </a:p>
          <a:p>
            <a:pPr marL="574675" lvl="1" indent="-234950" eaLnBrk="1" fontAlgn="auto" hangingPunct="1">
              <a:spcBef>
                <a:spcPts val="0"/>
              </a:spcBef>
              <a:defRPr/>
            </a:pPr>
            <a:r>
              <a:rPr sz="1400" dirty="0" smtClean="0"/>
              <a:t>Single image</a:t>
            </a:r>
          </a:p>
          <a:p>
            <a:pPr marL="574675" lvl="1" indent="-234950" eaLnBrk="1" fontAlgn="auto" hangingPunct="1">
              <a:spcBef>
                <a:spcPts val="0"/>
              </a:spcBef>
              <a:defRPr/>
            </a:pPr>
            <a:r>
              <a:rPr sz="1400" dirty="0" smtClean="0"/>
              <a:t>Single configuration file</a:t>
            </a:r>
          </a:p>
          <a:p>
            <a:pPr marL="574675" lvl="1" indent="-234950" eaLnBrk="1" fontAlgn="auto" hangingPunct="1">
              <a:spcBef>
                <a:spcPts val="0"/>
              </a:spcBef>
              <a:defRPr/>
            </a:pPr>
            <a:r>
              <a:rPr sz="1400" dirty="0" smtClean="0"/>
              <a:t>One management IP address</a:t>
            </a:r>
          </a:p>
          <a:p>
            <a:pPr eaLnBrk="1" fontAlgn="auto" hangingPunct="1">
              <a:buSzPct val="90000"/>
              <a:buFont typeface="Wingdings" pitchFamily="2" charset="2"/>
              <a:buChar char="ü"/>
              <a:defRPr/>
            </a:pPr>
            <a:r>
              <a:rPr sz="1600" dirty="0" smtClean="0"/>
              <a:t>Performance and scale</a:t>
            </a:r>
          </a:p>
          <a:p>
            <a:pPr marL="574675" lvl="1" indent="-234950" eaLnBrk="1" fontAlgn="auto" hangingPunct="1">
              <a:spcBef>
                <a:spcPts val="0"/>
              </a:spcBef>
              <a:defRPr/>
            </a:pPr>
            <a:r>
              <a:rPr sz="1400" dirty="0" smtClean="0"/>
              <a:t>Modular configuration</a:t>
            </a:r>
          </a:p>
          <a:p>
            <a:pPr marL="574675" lvl="1" indent="-234950" eaLnBrk="1" fontAlgn="auto" hangingPunct="1">
              <a:spcBef>
                <a:spcPts val="0"/>
              </a:spcBef>
              <a:defRPr/>
            </a:pPr>
            <a:r>
              <a:rPr sz="1400" dirty="0" smtClean="0"/>
              <a:t>High-capacity backplane</a:t>
            </a:r>
          </a:p>
        </p:txBody>
      </p:sp>
      <p:sp>
        <p:nvSpPr>
          <p:cNvPr id="65" name="Rectangle 942"/>
          <p:cNvSpPr txBox="1">
            <a:spLocks noChangeArrowheads="1"/>
          </p:cNvSpPr>
          <p:nvPr/>
        </p:nvSpPr>
        <p:spPr bwMode="auto">
          <a:xfrm>
            <a:off x="508000" y="4560888"/>
            <a:ext cx="3175000" cy="1371600"/>
          </a:xfrm>
          <a:prstGeom prst="rect">
            <a:avLst/>
          </a:prstGeom>
          <a:noFill/>
          <a:ln w="9525">
            <a:noFill/>
            <a:miter lim="800000"/>
            <a:headEnd/>
            <a:tailEnd/>
          </a:ln>
        </p:spPr>
        <p:txBody>
          <a:bodyPr lIns="0" tIns="0" rIns="0" bIns="0"/>
          <a:lstStyle/>
          <a:p>
            <a:pPr marL="112713" indent="-112713" fontAlgn="auto">
              <a:lnSpc>
                <a:spcPct val="80000"/>
              </a:lnSpc>
              <a:spcBef>
                <a:spcPts val="800"/>
              </a:spcBef>
              <a:spcAft>
                <a:spcPts val="400"/>
              </a:spcAft>
              <a:buClr>
                <a:schemeClr val="tx1"/>
              </a:buClr>
              <a:buSzPct val="90000"/>
              <a:buFont typeface="Wingdings" pitchFamily="2" charset="2"/>
              <a:buChar char="ü"/>
              <a:defRPr/>
            </a:pPr>
            <a:r>
              <a:rPr lang="en-US" sz="1500" dirty="0">
                <a:cs typeface="+mn-cs"/>
              </a:rPr>
              <a:t>Additionally, Virtual Chassis offers:</a:t>
            </a:r>
          </a:p>
          <a:p>
            <a:pPr marL="574675" lvl="1" indent="-234950" fontAlgn="auto">
              <a:lnSpc>
                <a:spcPct val="80000"/>
              </a:lnSpc>
              <a:spcBef>
                <a:spcPts val="0"/>
              </a:spcBef>
              <a:spcAft>
                <a:spcPts val="500"/>
              </a:spcAft>
              <a:buClr>
                <a:schemeClr val="tx1"/>
              </a:buClr>
              <a:buSzPct val="90000"/>
              <a:buFont typeface="Wingdings" pitchFamily="2" charset="2"/>
              <a:buChar char="§"/>
              <a:defRPr/>
            </a:pPr>
            <a:r>
              <a:rPr lang="en-US" sz="1300" dirty="0">
                <a:cs typeface="+mn-cs"/>
              </a:rPr>
              <a:t>Physical placement flexibility</a:t>
            </a:r>
          </a:p>
          <a:p>
            <a:pPr marL="574675" lvl="1" indent="-234950" fontAlgn="auto">
              <a:lnSpc>
                <a:spcPct val="80000"/>
              </a:lnSpc>
              <a:spcBef>
                <a:spcPts val="0"/>
              </a:spcBef>
              <a:spcAft>
                <a:spcPts val="500"/>
              </a:spcAft>
              <a:buClr>
                <a:schemeClr val="tx1"/>
              </a:buClr>
              <a:buSzPct val="90000"/>
              <a:buFont typeface="Wingdings" pitchFamily="2" charset="2"/>
              <a:buChar char="§"/>
              <a:defRPr/>
            </a:pPr>
            <a:r>
              <a:rPr lang="en-US" sz="1300" dirty="0">
                <a:cs typeface="+mn-cs"/>
              </a:rPr>
              <a:t>Pay-as-you-grow expansion</a:t>
            </a:r>
          </a:p>
          <a:p>
            <a:pPr marL="574675" lvl="1" indent="-234950" fontAlgn="auto">
              <a:lnSpc>
                <a:spcPct val="80000"/>
              </a:lnSpc>
              <a:spcBef>
                <a:spcPts val="0"/>
              </a:spcBef>
              <a:spcAft>
                <a:spcPts val="500"/>
              </a:spcAft>
              <a:buClr>
                <a:schemeClr val="tx1"/>
              </a:buClr>
              <a:buSzPct val="90000"/>
              <a:buFont typeface="Wingdings" pitchFamily="2" charset="2"/>
              <a:buChar char="§"/>
              <a:defRPr/>
            </a:pPr>
            <a:r>
              <a:rPr lang="en-US" sz="1300" dirty="0">
                <a:cs typeface="+mn-cs"/>
              </a:rPr>
              <a:t>Lower power consumption</a:t>
            </a:r>
          </a:p>
          <a:p>
            <a:pPr marL="574675" lvl="1" indent="-234950" fontAlgn="auto">
              <a:lnSpc>
                <a:spcPct val="80000"/>
              </a:lnSpc>
              <a:spcBef>
                <a:spcPts val="0"/>
              </a:spcBef>
              <a:spcAft>
                <a:spcPts val="500"/>
              </a:spcAft>
              <a:buClr>
                <a:schemeClr val="tx1"/>
              </a:buClr>
              <a:buSzPct val="90000"/>
              <a:buFont typeface="Wingdings" pitchFamily="2" charset="2"/>
              <a:buChar char="§"/>
              <a:defRPr/>
            </a:pPr>
            <a:r>
              <a:rPr lang="en-US" sz="1300" dirty="0">
                <a:cs typeface="+mn-cs"/>
              </a:rPr>
              <a:t>Decreased heat generation</a:t>
            </a:r>
          </a:p>
          <a:p>
            <a:pPr marL="574675" lvl="1" indent="-234950" fontAlgn="auto">
              <a:lnSpc>
                <a:spcPct val="80000"/>
              </a:lnSpc>
              <a:spcBef>
                <a:spcPts val="0"/>
              </a:spcBef>
              <a:spcAft>
                <a:spcPts val="500"/>
              </a:spcAft>
              <a:buClr>
                <a:schemeClr val="tx1"/>
              </a:buClr>
              <a:buSzPct val="90000"/>
              <a:buFont typeface="Wingdings" pitchFamily="2" charset="2"/>
              <a:buChar char="§"/>
              <a:defRPr/>
            </a:pPr>
            <a:r>
              <a:rPr lang="en-US" sz="1300" dirty="0">
                <a:cs typeface="+mn-cs"/>
              </a:rPr>
              <a:t>Less consumed space </a:t>
            </a:r>
          </a:p>
        </p:txBody>
      </p:sp>
      <p:sp>
        <p:nvSpPr>
          <p:cNvPr id="230" name="Oval 229"/>
          <p:cNvSpPr/>
          <p:nvPr/>
        </p:nvSpPr>
        <p:spPr>
          <a:xfrm>
            <a:off x="8315325" y="2546350"/>
            <a:ext cx="409575" cy="225583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2" name="Group 290"/>
          <p:cNvGrpSpPr>
            <a:grpSpLocks/>
          </p:cNvGrpSpPr>
          <p:nvPr/>
        </p:nvGrpSpPr>
        <p:grpSpPr bwMode="auto">
          <a:xfrm>
            <a:off x="6959600" y="2789238"/>
            <a:ext cx="1663700" cy="1793875"/>
            <a:chOff x="6959713" y="2788522"/>
            <a:chExt cx="1664208" cy="1794025"/>
          </a:xfrm>
        </p:grpSpPr>
        <p:pic>
          <p:nvPicPr>
            <p:cNvPr id="27730" name="Picture 122" descr="EX 2200_48.png"/>
            <p:cNvPicPr>
              <a:picLocks noChangeAspect="1"/>
            </p:cNvPicPr>
            <p:nvPr/>
          </p:nvPicPr>
          <p:blipFill>
            <a:blip r:embed="rId3" cstate="print"/>
            <a:srcRect/>
            <a:stretch>
              <a:fillRect/>
            </a:stretch>
          </p:blipFill>
          <p:spPr bwMode="auto">
            <a:xfrm>
              <a:off x="6959713" y="2788522"/>
              <a:ext cx="1664208" cy="322411"/>
            </a:xfrm>
            <a:prstGeom prst="rect">
              <a:avLst/>
            </a:prstGeom>
            <a:noFill/>
            <a:ln w="9525">
              <a:noFill/>
              <a:miter lim="800000"/>
              <a:headEnd/>
              <a:tailEnd/>
            </a:ln>
          </p:spPr>
        </p:pic>
        <p:pic>
          <p:nvPicPr>
            <p:cNvPr id="27731" name="Picture 123" descr="EX 2200_48.png"/>
            <p:cNvPicPr>
              <a:picLocks noChangeAspect="1"/>
            </p:cNvPicPr>
            <p:nvPr/>
          </p:nvPicPr>
          <p:blipFill>
            <a:blip r:embed="rId3" cstate="print"/>
            <a:srcRect/>
            <a:stretch>
              <a:fillRect/>
            </a:stretch>
          </p:blipFill>
          <p:spPr bwMode="auto">
            <a:xfrm>
              <a:off x="6959713" y="3898186"/>
              <a:ext cx="1664208" cy="322411"/>
            </a:xfrm>
            <a:prstGeom prst="rect">
              <a:avLst/>
            </a:prstGeom>
            <a:noFill/>
            <a:ln w="9525">
              <a:noFill/>
              <a:miter lim="800000"/>
              <a:headEnd/>
              <a:tailEnd/>
            </a:ln>
          </p:spPr>
        </p:pic>
        <p:pic>
          <p:nvPicPr>
            <p:cNvPr id="27732" name="Picture 124" descr="EX 2200_48.png"/>
            <p:cNvPicPr>
              <a:picLocks noChangeAspect="1"/>
            </p:cNvPicPr>
            <p:nvPr/>
          </p:nvPicPr>
          <p:blipFill>
            <a:blip r:embed="rId3" cstate="print"/>
            <a:srcRect/>
            <a:stretch>
              <a:fillRect/>
            </a:stretch>
          </p:blipFill>
          <p:spPr bwMode="auto">
            <a:xfrm>
              <a:off x="6959713" y="3526710"/>
              <a:ext cx="1664208" cy="322411"/>
            </a:xfrm>
            <a:prstGeom prst="rect">
              <a:avLst/>
            </a:prstGeom>
            <a:noFill/>
            <a:ln w="9525">
              <a:noFill/>
              <a:miter lim="800000"/>
              <a:headEnd/>
              <a:tailEnd/>
            </a:ln>
          </p:spPr>
        </p:pic>
        <p:pic>
          <p:nvPicPr>
            <p:cNvPr id="27733" name="Picture 125" descr="EX 2200_48.png"/>
            <p:cNvPicPr>
              <a:picLocks noChangeAspect="1"/>
            </p:cNvPicPr>
            <p:nvPr/>
          </p:nvPicPr>
          <p:blipFill>
            <a:blip r:embed="rId3" cstate="print"/>
            <a:srcRect/>
            <a:stretch>
              <a:fillRect/>
            </a:stretch>
          </p:blipFill>
          <p:spPr bwMode="auto">
            <a:xfrm>
              <a:off x="6959713" y="3155234"/>
              <a:ext cx="1664208" cy="322411"/>
            </a:xfrm>
            <a:prstGeom prst="rect">
              <a:avLst/>
            </a:prstGeom>
            <a:noFill/>
            <a:ln w="9525">
              <a:noFill/>
              <a:miter lim="800000"/>
              <a:headEnd/>
              <a:tailEnd/>
            </a:ln>
          </p:spPr>
        </p:pic>
        <p:pic>
          <p:nvPicPr>
            <p:cNvPr id="127" name="Picture 126" descr="EX 2200_48.png"/>
            <p:cNvPicPr>
              <a:picLocks noChangeAspect="1"/>
            </p:cNvPicPr>
            <p:nvPr/>
          </p:nvPicPr>
          <p:blipFill>
            <a:blip r:embed="rId3" cstate="print"/>
            <a:stretch>
              <a:fillRect/>
            </a:stretch>
          </p:blipFill>
          <p:spPr>
            <a:xfrm>
              <a:off x="6959713" y="4260136"/>
              <a:ext cx="1664208" cy="322411"/>
            </a:xfrm>
            <a:prstGeom prst="rect">
              <a:avLst/>
            </a:prstGeom>
            <a:effectLst>
              <a:reflection blurRad="6350" stA="50000" endA="300" endPos="55000" dir="5400000" sy="-100000" algn="bl" rotWithShape="0"/>
            </a:effectLst>
          </p:spPr>
        </p:pic>
      </p:grpSp>
      <p:grpSp>
        <p:nvGrpSpPr>
          <p:cNvPr id="3" name="Group 302"/>
          <p:cNvGrpSpPr>
            <a:grpSpLocks/>
          </p:cNvGrpSpPr>
          <p:nvPr/>
        </p:nvGrpSpPr>
        <p:grpSpPr bwMode="auto">
          <a:xfrm>
            <a:off x="3814763" y="1971675"/>
            <a:ext cx="2709862" cy="2762250"/>
            <a:chOff x="3815431" y="1971675"/>
            <a:chExt cx="2709862" cy="2762250"/>
          </a:xfrm>
        </p:grpSpPr>
        <p:sp>
          <p:nvSpPr>
            <p:cNvPr id="110" name="Rectangle 109"/>
            <p:cNvSpPr/>
            <p:nvPr/>
          </p:nvSpPr>
          <p:spPr>
            <a:xfrm>
              <a:off x="3815431" y="1971675"/>
              <a:ext cx="2709862" cy="2762250"/>
            </a:xfrm>
            <a:prstGeom prst="rect">
              <a:avLst/>
            </a:prstGeom>
            <a:solidFill>
              <a:schemeClr val="accent6">
                <a:lumMod val="40000"/>
                <a:lumOff val="60000"/>
              </a:schemeClr>
            </a:solidFill>
            <a:ln>
              <a:no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9" name="Rectangle 108"/>
            <p:cNvSpPr/>
            <p:nvPr/>
          </p:nvSpPr>
          <p:spPr>
            <a:xfrm>
              <a:off x="4337718" y="2066925"/>
              <a:ext cx="1665288" cy="257175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1" name="Rectangle 110"/>
            <p:cNvSpPr/>
            <p:nvPr/>
          </p:nvSpPr>
          <p:spPr>
            <a:xfrm>
              <a:off x="3915443" y="2066925"/>
              <a:ext cx="334963" cy="25717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 name="Rectangle 111"/>
            <p:cNvSpPr/>
            <p:nvPr/>
          </p:nvSpPr>
          <p:spPr>
            <a:xfrm>
              <a:off x="6096668" y="2066925"/>
              <a:ext cx="334963" cy="25717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4" name="Straight Connector 113"/>
            <p:cNvCxnSpPr/>
            <p:nvPr/>
          </p:nvCxnSpPr>
          <p:spPr>
            <a:xfrm>
              <a:off x="4291681" y="4230688"/>
              <a:ext cx="1747837"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4291681" y="2774950"/>
              <a:ext cx="1747837"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4291681" y="4595813"/>
              <a:ext cx="1747837" cy="0"/>
            </a:xfrm>
            <a:prstGeom prst="line">
              <a:avLst/>
            </a:prstGeom>
            <a:ln w="8255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4291681" y="3138488"/>
              <a:ext cx="1747837"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4291681" y="3502025"/>
              <a:ext cx="1747837"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291681" y="3867150"/>
              <a:ext cx="1747837"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4291681" y="2409825"/>
              <a:ext cx="1747837" cy="0"/>
            </a:xfrm>
            <a:prstGeom prst="line">
              <a:avLst/>
            </a:prstGeom>
            <a:ln w="762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 name="Group 217"/>
          <p:cNvGrpSpPr>
            <a:grpSpLocks/>
          </p:cNvGrpSpPr>
          <p:nvPr/>
        </p:nvGrpSpPr>
        <p:grpSpPr bwMode="auto">
          <a:xfrm>
            <a:off x="4337050" y="4284663"/>
            <a:ext cx="1663700" cy="273050"/>
            <a:chOff x="10037254" y="3214688"/>
            <a:chExt cx="1664208" cy="274320"/>
          </a:xfrm>
        </p:grpSpPr>
        <p:sp>
          <p:nvSpPr>
            <p:cNvPr id="219" name="Rectangle 218"/>
            <p:cNvSpPr/>
            <p:nvPr/>
          </p:nvSpPr>
          <p:spPr>
            <a:xfrm>
              <a:off x="10037254" y="3214688"/>
              <a:ext cx="1664208" cy="2743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0" name="Rectangle 219"/>
            <p:cNvSpPr/>
            <p:nvPr/>
          </p:nvSpPr>
          <p:spPr>
            <a:xfrm>
              <a:off x="10065838" y="3238611"/>
              <a:ext cx="1610217" cy="22647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21" name="Straight Connector 220"/>
            <p:cNvCxnSpPr/>
            <p:nvPr/>
          </p:nvCxnSpPr>
          <p:spPr>
            <a:xfrm>
              <a:off x="10237340" y="3351848"/>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10350087" y="3351848"/>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10589873" y="3351848"/>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10702620" y="3351848"/>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a:off x="10959874" y="3351848"/>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1074209" y="3351848"/>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1323522" y="3351848"/>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1436269" y="3351848"/>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 name="Group 244"/>
          <p:cNvGrpSpPr>
            <a:grpSpLocks/>
          </p:cNvGrpSpPr>
          <p:nvPr/>
        </p:nvGrpSpPr>
        <p:grpSpPr bwMode="auto">
          <a:xfrm>
            <a:off x="4337050" y="3917950"/>
            <a:ext cx="1663700" cy="274638"/>
            <a:chOff x="10037254" y="3214688"/>
            <a:chExt cx="1664208" cy="274320"/>
          </a:xfrm>
        </p:grpSpPr>
        <p:sp>
          <p:nvSpPr>
            <p:cNvPr id="246" name="Rectangle 245"/>
            <p:cNvSpPr/>
            <p:nvPr/>
          </p:nvSpPr>
          <p:spPr>
            <a:xfrm>
              <a:off x="10037254" y="3214688"/>
              <a:ext cx="1664208" cy="2743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7" name="Rectangle 246"/>
            <p:cNvSpPr/>
            <p:nvPr/>
          </p:nvSpPr>
          <p:spPr>
            <a:xfrm>
              <a:off x="10065838" y="3238473"/>
              <a:ext cx="1610217" cy="226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48" name="Straight Connector 247"/>
            <p:cNvCxnSpPr/>
            <p:nvPr/>
          </p:nvCxnSpPr>
          <p:spPr>
            <a:xfrm>
              <a:off x="10237340"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10350087"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10589873" y="3352641"/>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10702620"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10959874"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11074209"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11323522" y="3352641"/>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a:off x="11436269"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 name="Group 255"/>
          <p:cNvGrpSpPr>
            <a:grpSpLocks/>
          </p:cNvGrpSpPr>
          <p:nvPr/>
        </p:nvGrpSpPr>
        <p:grpSpPr bwMode="auto">
          <a:xfrm>
            <a:off x="4337050" y="3556000"/>
            <a:ext cx="1663700" cy="274638"/>
            <a:chOff x="10037254" y="3214688"/>
            <a:chExt cx="1664208" cy="274320"/>
          </a:xfrm>
        </p:grpSpPr>
        <p:sp>
          <p:nvSpPr>
            <p:cNvPr id="257" name="Rectangle 256"/>
            <p:cNvSpPr/>
            <p:nvPr/>
          </p:nvSpPr>
          <p:spPr>
            <a:xfrm>
              <a:off x="10037254" y="3214688"/>
              <a:ext cx="1664208" cy="2743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8" name="Rectangle 257"/>
            <p:cNvSpPr/>
            <p:nvPr/>
          </p:nvSpPr>
          <p:spPr>
            <a:xfrm>
              <a:off x="10065838" y="3238473"/>
              <a:ext cx="1610217" cy="226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59" name="Straight Connector 258"/>
            <p:cNvCxnSpPr/>
            <p:nvPr/>
          </p:nvCxnSpPr>
          <p:spPr>
            <a:xfrm>
              <a:off x="10237340"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10350087"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10589873" y="3352641"/>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10702620"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10959874"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11074209"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11323522" y="3352641"/>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11436269"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7" name="Group 266"/>
          <p:cNvGrpSpPr>
            <a:grpSpLocks/>
          </p:cNvGrpSpPr>
          <p:nvPr/>
        </p:nvGrpSpPr>
        <p:grpSpPr bwMode="auto">
          <a:xfrm>
            <a:off x="4337050" y="3190875"/>
            <a:ext cx="1663700" cy="274638"/>
            <a:chOff x="10037254" y="3214688"/>
            <a:chExt cx="1664208" cy="274320"/>
          </a:xfrm>
        </p:grpSpPr>
        <p:sp>
          <p:nvSpPr>
            <p:cNvPr id="268" name="Rectangle 267"/>
            <p:cNvSpPr/>
            <p:nvPr/>
          </p:nvSpPr>
          <p:spPr>
            <a:xfrm>
              <a:off x="10037254" y="3214688"/>
              <a:ext cx="1664208" cy="2743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9" name="Rectangle 268"/>
            <p:cNvSpPr/>
            <p:nvPr/>
          </p:nvSpPr>
          <p:spPr>
            <a:xfrm>
              <a:off x="10065838" y="3238473"/>
              <a:ext cx="1610217" cy="226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0" name="Straight Connector 269"/>
            <p:cNvCxnSpPr/>
            <p:nvPr/>
          </p:nvCxnSpPr>
          <p:spPr>
            <a:xfrm>
              <a:off x="10237340"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10350087"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10589873" y="3352641"/>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a:off x="10702620"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a:off x="10959874"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a:off x="11074209"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11323522" y="3352641"/>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a:off x="11436269"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oup 277"/>
          <p:cNvGrpSpPr>
            <a:grpSpLocks/>
          </p:cNvGrpSpPr>
          <p:nvPr/>
        </p:nvGrpSpPr>
        <p:grpSpPr bwMode="auto">
          <a:xfrm>
            <a:off x="4337050" y="2825750"/>
            <a:ext cx="1663700" cy="274638"/>
            <a:chOff x="10037254" y="3214688"/>
            <a:chExt cx="1664208" cy="274320"/>
          </a:xfrm>
        </p:grpSpPr>
        <p:sp>
          <p:nvSpPr>
            <p:cNvPr id="279" name="Rectangle 278"/>
            <p:cNvSpPr/>
            <p:nvPr/>
          </p:nvSpPr>
          <p:spPr>
            <a:xfrm>
              <a:off x="10037254" y="3214688"/>
              <a:ext cx="1664208" cy="27432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0" name="Rectangle 279"/>
            <p:cNvSpPr/>
            <p:nvPr/>
          </p:nvSpPr>
          <p:spPr>
            <a:xfrm>
              <a:off x="10065838" y="3238473"/>
              <a:ext cx="1610217" cy="226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81" name="Straight Connector 280"/>
            <p:cNvCxnSpPr/>
            <p:nvPr/>
          </p:nvCxnSpPr>
          <p:spPr>
            <a:xfrm>
              <a:off x="10237340"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10350087"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10589873" y="3352641"/>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10702620"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a:off x="10959874"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a:off x="11074209" y="3352641"/>
              <a:ext cx="66695"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a:off x="11323522" y="3352641"/>
              <a:ext cx="68284"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11436269" y="3352641"/>
              <a:ext cx="68283" cy="0"/>
            </a:xfrm>
            <a:prstGeom prst="line">
              <a:avLst/>
            </a:prstGeom>
            <a:ln w="444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pic>
        <p:nvPicPr>
          <p:cNvPr id="168961" name="Picture 1" descr="C:\Documents and Settings\Christine Carter\My Documents\My Dropbox\Juniper\Juniper Icon Library PNGs\Rack Server.png"/>
          <p:cNvPicPr>
            <a:picLocks noChangeAspect="1" noChangeArrowheads="1"/>
          </p:cNvPicPr>
          <p:nvPr/>
        </p:nvPicPr>
        <p:blipFill>
          <a:blip r:embed="rId4" cstate="print"/>
          <a:srcRect/>
          <a:stretch>
            <a:fillRect/>
          </a:stretch>
        </p:blipFill>
        <p:spPr bwMode="auto">
          <a:xfrm>
            <a:off x="4335463" y="2100263"/>
            <a:ext cx="1665287" cy="271462"/>
          </a:xfrm>
          <a:prstGeom prst="rect">
            <a:avLst/>
          </a:prstGeom>
          <a:noFill/>
          <a:ln w="9525">
            <a:noFill/>
            <a:miter lim="800000"/>
            <a:headEnd/>
            <a:tailEnd/>
          </a:ln>
        </p:spPr>
      </p:pic>
      <p:pic>
        <p:nvPicPr>
          <p:cNvPr id="122" name="Picture 1" descr="C:\Documents and Settings\Christine Carter\My Documents\My Dropbox\Juniper\Juniper Icon Library PNGs\Rack Server.png"/>
          <p:cNvPicPr>
            <a:picLocks noChangeAspect="1" noChangeArrowheads="1"/>
          </p:cNvPicPr>
          <p:nvPr/>
        </p:nvPicPr>
        <p:blipFill>
          <a:blip r:embed="rId4" cstate="print"/>
          <a:srcRect/>
          <a:stretch>
            <a:fillRect/>
          </a:stretch>
        </p:blipFill>
        <p:spPr bwMode="auto">
          <a:xfrm>
            <a:off x="4335463" y="2465388"/>
            <a:ext cx="1665287" cy="271462"/>
          </a:xfrm>
          <a:prstGeom prst="rect">
            <a:avLst/>
          </a:prstGeom>
          <a:noFill/>
          <a:ln w="9525">
            <a:noFill/>
            <a:miter lim="800000"/>
            <a:headEnd/>
            <a:tailEnd/>
          </a:ln>
        </p:spPr>
      </p:pic>
      <p:grpSp>
        <p:nvGrpSpPr>
          <p:cNvPr id="9" name="Group 308"/>
          <p:cNvGrpSpPr>
            <a:grpSpLocks/>
          </p:cNvGrpSpPr>
          <p:nvPr/>
        </p:nvGrpSpPr>
        <p:grpSpPr bwMode="auto">
          <a:xfrm>
            <a:off x="5846763" y="5262563"/>
            <a:ext cx="1346200" cy="523875"/>
            <a:chOff x="5847476" y="5262307"/>
            <a:chExt cx="1345906" cy="523645"/>
          </a:xfrm>
        </p:grpSpPr>
        <p:sp>
          <p:nvSpPr>
            <p:cNvPr id="27665" name="Rectangle 1276"/>
            <p:cNvSpPr>
              <a:spLocks noChangeArrowheads="1"/>
            </p:cNvSpPr>
            <p:nvPr/>
          </p:nvSpPr>
          <p:spPr bwMode="auto">
            <a:xfrm>
              <a:off x="5847476" y="5286798"/>
              <a:ext cx="209550" cy="209550"/>
            </a:xfrm>
            <a:prstGeom prst="rect">
              <a:avLst/>
            </a:prstGeom>
            <a:solidFill>
              <a:srgbClr val="5F5F5F"/>
            </a:solidFill>
            <a:ln w="9525">
              <a:solidFill>
                <a:schemeClr val="tx1"/>
              </a:solidFill>
              <a:miter lim="800000"/>
              <a:headEnd/>
              <a:tailEnd/>
            </a:ln>
          </p:spPr>
          <p:txBody>
            <a:bodyPr wrap="none" anchor="ctr"/>
            <a:lstStyle/>
            <a:p>
              <a:pPr algn="ctr">
                <a:lnSpc>
                  <a:spcPct val="90000"/>
                </a:lnSpc>
                <a:spcBef>
                  <a:spcPct val="50000"/>
                </a:spcBef>
              </a:pPr>
              <a:endParaRPr lang="en-US">
                <a:solidFill>
                  <a:srgbClr val="000000"/>
                </a:solidFill>
              </a:endParaRPr>
            </a:p>
          </p:txBody>
        </p:sp>
        <p:sp>
          <p:nvSpPr>
            <p:cNvPr id="305" name="Rectangle 1277"/>
            <p:cNvSpPr>
              <a:spLocks noChangeArrowheads="1"/>
            </p:cNvSpPr>
            <p:nvPr/>
          </p:nvSpPr>
          <p:spPr bwMode="auto">
            <a:xfrm>
              <a:off x="5847476" y="5552691"/>
              <a:ext cx="209504" cy="209458"/>
            </a:xfrm>
            <a:prstGeom prst="rect">
              <a:avLst/>
            </a:prstGeom>
            <a:solidFill>
              <a:schemeClr val="accent6">
                <a:lumMod val="20000"/>
                <a:lumOff val="80000"/>
              </a:schemeClr>
            </a:solidFill>
            <a:ln w="9525">
              <a:solidFill>
                <a:schemeClr val="accent6">
                  <a:lumMod val="60000"/>
                  <a:lumOff val="40000"/>
                </a:schemeClr>
              </a:solidFill>
              <a:miter lim="800000"/>
              <a:headEnd/>
              <a:tailEnd/>
            </a:ln>
          </p:spPr>
          <p:txBody>
            <a:bodyPr wrap="none" anchor="ctr"/>
            <a:lstStyle/>
            <a:p>
              <a:pPr algn="ctr">
                <a:lnSpc>
                  <a:spcPct val="90000"/>
                </a:lnSpc>
                <a:spcBef>
                  <a:spcPct val="50000"/>
                </a:spcBef>
                <a:defRPr/>
              </a:pPr>
              <a:endParaRPr lang="en-US">
                <a:solidFill>
                  <a:srgbClr val="000000"/>
                </a:solidFill>
                <a:latin typeface="Arial" charset="0"/>
                <a:cs typeface="Arial" charset="0"/>
              </a:endParaRPr>
            </a:p>
          </p:txBody>
        </p:sp>
        <p:sp>
          <p:nvSpPr>
            <p:cNvPr id="27667" name="Text Box 1278"/>
            <p:cNvSpPr txBox="1">
              <a:spLocks noChangeArrowheads="1"/>
            </p:cNvSpPr>
            <p:nvPr/>
          </p:nvSpPr>
          <p:spPr bwMode="auto">
            <a:xfrm>
              <a:off x="6080577" y="5262307"/>
              <a:ext cx="1112805" cy="258532"/>
            </a:xfrm>
            <a:prstGeom prst="rect">
              <a:avLst/>
            </a:prstGeom>
            <a:noFill/>
            <a:ln w="9525">
              <a:noFill/>
              <a:miter lim="800000"/>
              <a:headEnd/>
              <a:tailEnd/>
            </a:ln>
          </p:spPr>
          <p:txBody>
            <a:bodyPr wrap="none" anchor="ctr">
              <a:spAutoFit/>
            </a:bodyPr>
            <a:lstStyle/>
            <a:p>
              <a:pPr>
                <a:lnSpc>
                  <a:spcPct val="90000"/>
                </a:lnSpc>
                <a:spcBef>
                  <a:spcPct val="50000"/>
                </a:spcBef>
              </a:pPr>
              <a:r>
                <a:rPr lang="en-US" sz="1200">
                  <a:solidFill>
                    <a:srgbClr val="000000"/>
                  </a:solidFill>
                </a:rPr>
                <a:t>Route Engine</a:t>
              </a:r>
            </a:p>
          </p:txBody>
        </p:sp>
        <p:sp>
          <p:nvSpPr>
            <p:cNvPr id="27668" name="Text Box 1279"/>
            <p:cNvSpPr txBox="1">
              <a:spLocks noChangeArrowheads="1"/>
            </p:cNvSpPr>
            <p:nvPr/>
          </p:nvSpPr>
          <p:spPr bwMode="auto">
            <a:xfrm>
              <a:off x="6080577" y="5527420"/>
              <a:ext cx="848309" cy="258532"/>
            </a:xfrm>
            <a:prstGeom prst="rect">
              <a:avLst/>
            </a:prstGeom>
            <a:noFill/>
            <a:ln w="9525">
              <a:noFill/>
              <a:miter lim="800000"/>
              <a:headEnd/>
              <a:tailEnd/>
            </a:ln>
          </p:spPr>
          <p:txBody>
            <a:bodyPr wrap="none" anchor="ctr">
              <a:spAutoFit/>
            </a:bodyPr>
            <a:lstStyle/>
            <a:p>
              <a:pPr>
                <a:lnSpc>
                  <a:spcPct val="90000"/>
                </a:lnSpc>
                <a:spcBef>
                  <a:spcPct val="50000"/>
                </a:spcBef>
              </a:pPr>
              <a:r>
                <a:rPr lang="en-US" sz="1200">
                  <a:solidFill>
                    <a:srgbClr val="000000"/>
                  </a:solidFill>
                </a:rPr>
                <a:t>Line Card</a:t>
              </a:r>
            </a:p>
          </p:txBody>
        </p:sp>
      </p:grpSp>
      <p:sp>
        <p:nvSpPr>
          <p:cNvPr id="308" name="Text Box 1278"/>
          <p:cNvSpPr txBox="1">
            <a:spLocks noChangeArrowheads="1"/>
          </p:cNvSpPr>
          <p:nvPr/>
        </p:nvSpPr>
        <p:spPr bwMode="auto">
          <a:xfrm>
            <a:off x="8083550" y="4859338"/>
            <a:ext cx="881063" cy="425450"/>
          </a:xfrm>
          <a:prstGeom prst="rect">
            <a:avLst/>
          </a:prstGeom>
          <a:noFill/>
          <a:ln w="9525">
            <a:noFill/>
            <a:miter lim="800000"/>
            <a:headEnd/>
            <a:tailEnd/>
          </a:ln>
        </p:spPr>
        <p:txBody>
          <a:bodyPr wrap="none">
            <a:spAutoFit/>
          </a:bodyPr>
          <a:lstStyle/>
          <a:p>
            <a:pPr algn="ctr">
              <a:lnSpc>
                <a:spcPct val="90000"/>
              </a:lnSpc>
              <a:spcBef>
                <a:spcPct val="50000"/>
              </a:spcBef>
            </a:pPr>
            <a:r>
              <a:rPr lang="en-US" sz="1200">
                <a:solidFill>
                  <a:srgbClr val="000000"/>
                </a:solidFill>
              </a:rPr>
              <a:t>128Gbps</a:t>
            </a:r>
            <a:br>
              <a:rPr lang="en-US" sz="1200">
                <a:solidFill>
                  <a:srgbClr val="000000"/>
                </a:solidFill>
              </a:rPr>
            </a:br>
            <a:r>
              <a:rPr lang="en-US" sz="1200">
                <a:solidFill>
                  <a:srgbClr val="000000"/>
                </a:solidFill>
              </a:rPr>
              <a:t>backplane</a:t>
            </a:r>
          </a:p>
        </p:txBody>
      </p:sp>
    </p:spTree>
    <p:extLst>
      <p:ext uri="{BB962C8B-B14F-4D97-AF65-F5344CB8AC3E}">
        <p14:creationId xmlns:p14="http://schemas.microsoft.com/office/powerpoint/2010/main" val="390469436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1.45501E-6 L 2.22222E-6 0.10941 " pathEditMode="relative" rAng="0" ptsTypes="AA">
                                      <p:cBhvr>
                                        <p:cTn id="6" dur="500" fill="hold"/>
                                        <p:tgtEl>
                                          <p:spTgt spid="4"/>
                                        </p:tgtEl>
                                        <p:attrNameLst>
                                          <p:attrName>ppt_x</p:attrName>
                                          <p:attrName>ppt_y</p:attrName>
                                        </p:attrNameLst>
                                      </p:cBhvr>
                                      <p:rCtr x="0" y="55"/>
                                    </p:animMotion>
                                  </p:childTnLst>
                                </p:cTn>
                              </p:par>
                            </p:childTnLst>
                          </p:cTn>
                        </p:par>
                        <p:par>
                          <p:cTn id="7" fill="hold">
                            <p:stCondLst>
                              <p:cond delay="500"/>
                            </p:stCondLst>
                            <p:childTnLst>
                              <p:par>
                                <p:cTn id="8" presetID="56" presetClass="path" presetSubtype="0" accel="50000" decel="50000" fill="hold" nodeType="afterEffect">
                                  <p:stCondLst>
                                    <p:cond delay="0"/>
                                  </p:stCondLst>
                                  <p:childTnLst>
                                    <p:animMotion origin="layout" path="M 2.22222E-6 0.10941 L 0.2875 1.45501E-6 " pathEditMode="relative" rAng="0" ptsTypes="AA">
                                      <p:cBhvr>
                                        <p:cTn id="9" dur="500" fill="hold"/>
                                        <p:tgtEl>
                                          <p:spTgt spid="4"/>
                                        </p:tgtEl>
                                        <p:attrNameLst>
                                          <p:attrName>ppt_x</p:attrName>
                                          <p:attrName>ppt_y</p:attrName>
                                        </p:attrNameLst>
                                      </p:cBhvr>
                                      <p:rCtr x="144" y="-55"/>
                                    </p:animMotion>
                                  </p:childTnLst>
                                </p:cTn>
                              </p:par>
                            </p:childTnLst>
                          </p:cTn>
                        </p:par>
                        <p:par>
                          <p:cTn id="10" fill="hold">
                            <p:stCondLst>
                              <p:cond delay="1000"/>
                            </p:stCondLst>
                            <p:childTnLst>
                              <p:par>
                                <p:cTn id="11" presetID="42" presetClass="path" presetSubtype="0" accel="50000" decel="50000" fill="hold" nodeType="afterEffect">
                                  <p:stCondLst>
                                    <p:cond delay="0"/>
                                  </p:stCondLst>
                                  <p:childTnLst>
                                    <p:animMotion origin="layout" path="M 2.22222E-6 1.45501E-6 L 2.22222E-6 0.10941 " pathEditMode="relative" rAng="0" ptsTypes="AA">
                                      <p:cBhvr>
                                        <p:cTn id="12" dur="500" fill="hold"/>
                                        <p:tgtEl>
                                          <p:spTgt spid="5"/>
                                        </p:tgtEl>
                                        <p:attrNameLst>
                                          <p:attrName>ppt_x</p:attrName>
                                          <p:attrName>ppt_y</p:attrName>
                                        </p:attrNameLst>
                                      </p:cBhvr>
                                      <p:rCtr x="0" y="55"/>
                                    </p:animMotion>
                                  </p:childTnLst>
                                </p:cTn>
                              </p:par>
                            </p:childTnLst>
                          </p:cTn>
                        </p:par>
                        <p:par>
                          <p:cTn id="13" fill="hold">
                            <p:stCondLst>
                              <p:cond delay="1500"/>
                            </p:stCondLst>
                            <p:childTnLst>
                              <p:par>
                                <p:cTn id="14" presetID="56" presetClass="path" presetSubtype="0" accel="50000" decel="50000" fill="hold" nodeType="afterEffect">
                                  <p:stCondLst>
                                    <p:cond delay="0"/>
                                  </p:stCondLst>
                                  <p:childTnLst>
                                    <p:animMotion origin="layout" path="M 2.22222E-6 0.10941 L 0.2875 1.45501E-6 " pathEditMode="relative" rAng="0" ptsTypes="AA">
                                      <p:cBhvr>
                                        <p:cTn id="15" dur="500" fill="hold"/>
                                        <p:tgtEl>
                                          <p:spTgt spid="5"/>
                                        </p:tgtEl>
                                        <p:attrNameLst>
                                          <p:attrName>ppt_x</p:attrName>
                                          <p:attrName>ppt_y</p:attrName>
                                        </p:attrNameLst>
                                      </p:cBhvr>
                                      <p:rCtr x="144" y="-55"/>
                                    </p:animMotion>
                                  </p:childTnLst>
                                </p:cTn>
                              </p:par>
                            </p:childTnLst>
                          </p:cTn>
                        </p:par>
                        <p:par>
                          <p:cTn id="16" fill="hold">
                            <p:stCondLst>
                              <p:cond delay="2000"/>
                            </p:stCondLst>
                            <p:childTnLst>
                              <p:par>
                                <p:cTn id="17" presetID="42" presetClass="path" presetSubtype="0" accel="50000" decel="50000" fill="hold" nodeType="afterEffect">
                                  <p:stCondLst>
                                    <p:cond delay="0"/>
                                  </p:stCondLst>
                                  <p:childTnLst>
                                    <p:animMotion origin="layout" path="M 2.22222E-6 1.45501E-6 L 2.22222E-6 0.10941 " pathEditMode="relative" rAng="0" ptsTypes="AA">
                                      <p:cBhvr>
                                        <p:cTn id="18" dur="500" fill="hold"/>
                                        <p:tgtEl>
                                          <p:spTgt spid="6"/>
                                        </p:tgtEl>
                                        <p:attrNameLst>
                                          <p:attrName>ppt_x</p:attrName>
                                          <p:attrName>ppt_y</p:attrName>
                                        </p:attrNameLst>
                                      </p:cBhvr>
                                      <p:rCtr x="0" y="55"/>
                                    </p:animMotion>
                                  </p:childTnLst>
                                </p:cTn>
                              </p:par>
                            </p:childTnLst>
                          </p:cTn>
                        </p:par>
                        <p:par>
                          <p:cTn id="19" fill="hold">
                            <p:stCondLst>
                              <p:cond delay="2500"/>
                            </p:stCondLst>
                            <p:childTnLst>
                              <p:par>
                                <p:cTn id="20" presetID="56" presetClass="path" presetSubtype="0" accel="50000" decel="50000" fill="hold" nodeType="afterEffect">
                                  <p:stCondLst>
                                    <p:cond delay="0"/>
                                  </p:stCondLst>
                                  <p:childTnLst>
                                    <p:animMotion origin="layout" path="M 2.22222E-6 0.10941 L 0.2875 1.45501E-6 " pathEditMode="relative" rAng="0" ptsTypes="AA">
                                      <p:cBhvr>
                                        <p:cTn id="21" dur="500" fill="hold"/>
                                        <p:tgtEl>
                                          <p:spTgt spid="6"/>
                                        </p:tgtEl>
                                        <p:attrNameLst>
                                          <p:attrName>ppt_x</p:attrName>
                                          <p:attrName>ppt_y</p:attrName>
                                        </p:attrNameLst>
                                      </p:cBhvr>
                                      <p:rCtr x="144" y="-55"/>
                                    </p:animMotion>
                                  </p:childTnLst>
                                </p:cTn>
                              </p:par>
                            </p:childTnLst>
                          </p:cTn>
                        </p:par>
                        <p:par>
                          <p:cTn id="22" fill="hold">
                            <p:stCondLst>
                              <p:cond delay="3000"/>
                            </p:stCondLst>
                            <p:childTnLst>
                              <p:par>
                                <p:cTn id="23" presetID="42" presetClass="path" presetSubtype="0" accel="50000" decel="50000" fill="hold" nodeType="afterEffect">
                                  <p:stCondLst>
                                    <p:cond delay="0"/>
                                  </p:stCondLst>
                                  <p:childTnLst>
                                    <p:animMotion origin="layout" path="M 2.22222E-6 1.45501E-6 L 2.22222E-6 0.10941 " pathEditMode="relative" rAng="0" ptsTypes="AA">
                                      <p:cBhvr>
                                        <p:cTn id="24" dur="500" fill="hold"/>
                                        <p:tgtEl>
                                          <p:spTgt spid="7"/>
                                        </p:tgtEl>
                                        <p:attrNameLst>
                                          <p:attrName>ppt_x</p:attrName>
                                          <p:attrName>ppt_y</p:attrName>
                                        </p:attrNameLst>
                                      </p:cBhvr>
                                      <p:rCtr x="0" y="55"/>
                                    </p:animMotion>
                                  </p:childTnLst>
                                </p:cTn>
                              </p:par>
                            </p:childTnLst>
                          </p:cTn>
                        </p:par>
                        <p:par>
                          <p:cTn id="25" fill="hold">
                            <p:stCondLst>
                              <p:cond delay="3500"/>
                            </p:stCondLst>
                            <p:childTnLst>
                              <p:par>
                                <p:cTn id="26" presetID="56" presetClass="path" presetSubtype="0" accel="50000" decel="50000" fill="hold" nodeType="afterEffect">
                                  <p:stCondLst>
                                    <p:cond delay="0"/>
                                  </p:stCondLst>
                                  <p:childTnLst>
                                    <p:animMotion origin="layout" path="M 2.22222E-6 0.10941 L 0.2875 1.45501E-6 " pathEditMode="relative" rAng="0" ptsTypes="AA">
                                      <p:cBhvr>
                                        <p:cTn id="27" dur="500" fill="hold"/>
                                        <p:tgtEl>
                                          <p:spTgt spid="7"/>
                                        </p:tgtEl>
                                        <p:attrNameLst>
                                          <p:attrName>ppt_x</p:attrName>
                                          <p:attrName>ppt_y</p:attrName>
                                        </p:attrNameLst>
                                      </p:cBhvr>
                                      <p:rCtr x="144" y="-55"/>
                                    </p:animMotion>
                                  </p:childTnLst>
                                </p:cTn>
                              </p:par>
                            </p:childTnLst>
                          </p:cTn>
                        </p:par>
                        <p:par>
                          <p:cTn id="28" fill="hold">
                            <p:stCondLst>
                              <p:cond delay="4000"/>
                            </p:stCondLst>
                            <p:childTnLst>
                              <p:par>
                                <p:cTn id="29" presetID="42" presetClass="path" presetSubtype="0" accel="50000" decel="50000" fill="hold" nodeType="afterEffect">
                                  <p:stCondLst>
                                    <p:cond delay="0"/>
                                  </p:stCondLst>
                                  <p:childTnLst>
                                    <p:animMotion origin="layout" path="M 2.22222E-6 1.45501E-6 L 2.22222E-6 0.10941 " pathEditMode="relative" rAng="0" ptsTypes="AA">
                                      <p:cBhvr>
                                        <p:cTn id="30" dur="500" fill="hold"/>
                                        <p:tgtEl>
                                          <p:spTgt spid="8"/>
                                        </p:tgtEl>
                                        <p:attrNameLst>
                                          <p:attrName>ppt_x</p:attrName>
                                          <p:attrName>ppt_y</p:attrName>
                                        </p:attrNameLst>
                                      </p:cBhvr>
                                      <p:rCtr x="0" y="55"/>
                                    </p:animMotion>
                                  </p:childTnLst>
                                </p:cTn>
                              </p:par>
                            </p:childTnLst>
                          </p:cTn>
                        </p:par>
                        <p:par>
                          <p:cTn id="31" fill="hold">
                            <p:stCondLst>
                              <p:cond delay="4500"/>
                            </p:stCondLst>
                            <p:childTnLst>
                              <p:par>
                                <p:cTn id="32" presetID="56" presetClass="path" presetSubtype="0" accel="50000" decel="50000" fill="hold" nodeType="afterEffect">
                                  <p:stCondLst>
                                    <p:cond delay="0"/>
                                  </p:stCondLst>
                                  <p:childTnLst>
                                    <p:animMotion origin="layout" path="M 2.22222E-6 0.10941 L 0.2875 1.45501E-6 " pathEditMode="relative" rAng="0" ptsTypes="AA">
                                      <p:cBhvr>
                                        <p:cTn id="33" dur="500" fill="hold"/>
                                        <p:tgtEl>
                                          <p:spTgt spid="8"/>
                                        </p:tgtEl>
                                        <p:attrNameLst>
                                          <p:attrName>ppt_x</p:attrName>
                                          <p:attrName>ppt_y</p:attrName>
                                        </p:attrNameLst>
                                      </p:cBhvr>
                                      <p:rCtr x="144" y="-55"/>
                                    </p:animMotion>
                                  </p:childTnLst>
                                </p:cTn>
                              </p:par>
                            </p:childTnLst>
                          </p:cTn>
                        </p:par>
                        <p:par>
                          <p:cTn id="34" fill="hold">
                            <p:stCondLst>
                              <p:cond delay="5000"/>
                            </p:stCondLst>
                            <p:childTnLst>
                              <p:par>
                                <p:cTn id="35" presetID="42" presetClass="path" presetSubtype="0" accel="50000" decel="50000" fill="hold" nodeType="afterEffect">
                                  <p:stCondLst>
                                    <p:cond delay="0"/>
                                  </p:stCondLst>
                                  <p:childTnLst>
                                    <p:animMotion origin="layout" path="M 0.00017 -0.00116 L 0.00017 0.10595 " pathEditMode="relative" rAng="0" ptsTypes="AA">
                                      <p:cBhvr>
                                        <p:cTn id="36" dur="500" fill="hold"/>
                                        <p:tgtEl>
                                          <p:spTgt spid="122"/>
                                        </p:tgtEl>
                                        <p:attrNameLst>
                                          <p:attrName>ppt_x</p:attrName>
                                          <p:attrName>ppt_y</p:attrName>
                                        </p:attrNameLst>
                                      </p:cBhvr>
                                      <p:rCtr x="0" y="53"/>
                                    </p:animMotion>
                                  </p:childTnLst>
                                </p:cTn>
                              </p:par>
                            </p:childTnLst>
                          </p:cTn>
                        </p:par>
                        <p:par>
                          <p:cTn id="37" fill="hold">
                            <p:stCondLst>
                              <p:cond delay="5500"/>
                            </p:stCondLst>
                            <p:childTnLst>
                              <p:par>
                                <p:cTn id="38" presetID="56" presetClass="path" presetSubtype="0" accel="50000" decel="50000" fill="hold" nodeType="afterEffect">
                                  <p:stCondLst>
                                    <p:cond delay="0"/>
                                  </p:stCondLst>
                                  <p:childTnLst>
                                    <p:animMotion origin="layout" path="M 0.00018 0.10602 L 0.28646 -0.00394 " pathEditMode="relative" rAng="0" ptsTypes="AA">
                                      <p:cBhvr>
                                        <p:cTn id="39" dur="500" fill="hold"/>
                                        <p:tgtEl>
                                          <p:spTgt spid="122"/>
                                        </p:tgtEl>
                                        <p:attrNameLst>
                                          <p:attrName>ppt_x</p:attrName>
                                          <p:attrName>ppt_y</p:attrName>
                                        </p:attrNameLst>
                                      </p:cBhvr>
                                      <p:rCtr x="143" y="-55"/>
                                    </p:animMotion>
                                  </p:childTnLst>
                                </p:cTn>
                              </p:par>
                            </p:childTnLst>
                          </p:cTn>
                        </p:par>
                        <p:par>
                          <p:cTn id="40" fill="hold">
                            <p:stCondLst>
                              <p:cond delay="6000"/>
                            </p:stCondLst>
                            <p:childTnLst>
                              <p:par>
                                <p:cTn id="41" presetID="42" presetClass="path" presetSubtype="0" accel="50000" decel="50000" fill="hold" nodeType="afterEffect">
                                  <p:stCondLst>
                                    <p:cond delay="0"/>
                                  </p:stCondLst>
                                  <p:childTnLst>
                                    <p:animMotion origin="layout" path="M 0.00017 0.00023 L 0.00017 0.10594 " pathEditMode="relative" rAng="0" ptsTypes="AA">
                                      <p:cBhvr>
                                        <p:cTn id="42" dur="500" fill="hold"/>
                                        <p:tgtEl>
                                          <p:spTgt spid="168961"/>
                                        </p:tgtEl>
                                        <p:attrNameLst>
                                          <p:attrName>ppt_x</p:attrName>
                                          <p:attrName>ppt_y</p:attrName>
                                        </p:attrNameLst>
                                      </p:cBhvr>
                                      <p:rCtr x="0" y="53"/>
                                    </p:animMotion>
                                  </p:childTnLst>
                                </p:cTn>
                              </p:par>
                            </p:childTnLst>
                          </p:cTn>
                        </p:par>
                        <p:par>
                          <p:cTn id="43" fill="hold">
                            <p:stCondLst>
                              <p:cond delay="6500"/>
                            </p:stCondLst>
                            <p:childTnLst>
                              <p:par>
                                <p:cTn id="44" presetID="56" presetClass="path" presetSubtype="0" accel="50000" decel="50000" fill="hold" nodeType="afterEffect">
                                  <p:stCondLst>
                                    <p:cond delay="0"/>
                                  </p:stCondLst>
                                  <p:childTnLst>
                                    <p:animMotion origin="layout" path="M 0.00018 0.10601 L 0.28716 -0.00255 " pathEditMode="relative" rAng="0" ptsTypes="AA">
                                      <p:cBhvr>
                                        <p:cTn id="45" dur="500" fill="hold"/>
                                        <p:tgtEl>
                                          <p:spTgt spid="168961"/>
                                        </p:tgtEl>
                                        <p:attrNameLst>
                                          <p:attrName>ppt_x</p:attrName>
                                          <p:attrName>ppt_y</p:attrName>
                                        </p:attrNameLst>
                                      </p:cBhvr>
                                      <p:rCtr x="143" y="-54"/>
                                    </p:animMotion>
                                  </p:childTnLst>
                                </p:cTn>
                              </p:par>
                            </p:childTnLst>
                          </p:cTn>
                        </p:par>
                        <p:par>
                          <p:cTn id="46" fill="hold">
                            <p:stCondLst>
                              <p:cond delay="7000"/>
                            </p:stCondLst>
                            <p:childTnLst>
                              <p:par>
                                <p:cTn id="47" presetID="42" presetClass="path" presetSubtype="0" accel="50000" decel="50000" fill="hold" nodeType="afterEffect">
                                  <p:stCondLst>
                                    <p:cond delay="0"/>
                                  </p:stCondLst>
                                  <p:childTnLst>
                                    <p:animMotion origin="layout" path="M 0.28716 -0.00255 L 0.28716 0.10763 " pathEditMode="relative" rAng="0" ptsTypes="AA">
                                      <p:cBhvr>
                                        <p:cTn id="48" dur="2000" fill="hold"/>
                                        <p:tgtEl>
                                          <p:spTgt spid="168961"/>
                                        </p:tgtEl>
                                        <p:attrNameLst>
                                          <p:attrName>ppt_x</p:attrName>
                                          <p:attrName>ppt_y</p:attrName>
                                        </p:attrNameLst>
                                      </p:cBhvr>
                                      <p:rCtr x="0" y="55"/>
                                    </p:animMotion>
                                  </p:childTnLst>
                                </p:cTn>
                              </p:par>
                              <p:par>
                                <p:cTn id="49" presetID="42" presetClass="path" presetSubtype="0" accel="50000" decel="50000" fill="hold" nodeType="withEffect">
                                  <p:stCondLst>
                                    <p:cond delay="0"/>
                                  </p:stCondLst>
                                  <p:childTnLst>
                                    <p:animMotion origin="layout" path="M 0.28646 -0.00394 L 0.28646 0.10092 " pathEditMode="relative" rAng="0" ptsTypes="AA">
                                      <p:cBhvr>
                                        <p:cTn id="50" dur="2000" fill="hold"/>
                                        <p:tgtEl>
                                          <p:spTgt spid="122"/>
                                        </p:tgtEl>
                                        <p:attrNameLst>
                                          <p:attrName>ppt_x</p:attrName>
                                          <p:attrName>ppt_y</p:attrName>
                                        </p:attrNameLst>
                                      </p:cBhvr>
                                      <p:rCtr x="0" y="52"/>
                                    </p:animMotion>
                                  </p:childTnLst>
                                </p:cTn>
                              </p:par>
                            </p:childTnLst>
                          </p:cTn>
                        </p:par>
                        <p:par>
                          <p:cTn id="51" fill="hold">
                            <p:stCondLst>
                              <p:cond delay="9000"/>
                            </p:stCondLst>
                            <p:childTnLst>
                              <p:par>
                                <p:cTn id="52" presetID="10" presetClass="exit" presetSubtype="0" fill="hold" nodeType="afterEffect">
                                  <p:stCondLst>
                                    <p:cond delay="0"/>
                                  </p:stCondLst>
                                  <p:childTnLst>
                                    <p:animEffect transition="out" filter="fade">
                                      <p:cBhvr>
                                        <p:cTn id="53" dur="1000"/>
                                        <p:tgtEl>
                                          <p:spTgt spid="168961"/>
                                        </p:tgtEl>
                                      </p:cBhvr>
                                    </p:animEffect>
                                    <p:set>
                                      <p:cBhvr>
                                        <p:cTn id="54" dur="1" fill="hold">
                                          <p:stCondLst>
                                            <p:cond delay="999"/>
                                          </p:stCondLst>
                                        </p:cTn>
                                        <p:tgtEl>
                                          <p:spTgt spid="168961"/>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1000"/>
                                        <p:tgtEl>
                                          <p:spTgt spid="122"/>
                                        </p:tgtEl>
                                      </p:cBhvr>
                                    </p:animEffect>
                                    <p:set>
                                      <p:cBhvr>
                                        <p:cTn id="57" dur="1" fill="hold">
                                          <p:stCondLst>
                                            <p:cond delay="999"/>
                                          </p:stCondLst>
                                        </p:cTn>
                                        <p:tgtEl>
                                          <p:spTgt spid="12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8"/>
                                        </p:tgtEl>
                                      </p:cBhvr>
                                    </p:animEffect>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7"/>
                                        </p:tgtEl>
                                      </p:cBhvr>
                                    </p:animEffect>
                                    <p:set>
                                      <p:cBhvr>
                                        <p:cTn id="63" dur="1" fill="hold">
                                          <p:stCondLst>
                                            <p:cond delay="999"/>
                                          </p:stCondLst>
                                        </p:cTn>
                                        <p:tgtEl>
                                          <p:spTgt spid="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6"/>
                                        </p:tgtEl>
                                      </p:cBhvr>
                                    </p:animEffect>
                                    <p:set>
                                      <p:cBhvr>
                                        <p:cTn id="66" dur="1" fill="hold">
                                          <p:stCondLst>
                                            <p:cond delay="999"/>
                                          </p:stCondLst>
                                        </p:cTn>
                                        <p:tgtEl>
                                          <p:spTgt spid="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5"/>
                                        </p:tgtEl>
                                      </p:cBhvr>
                                    </p:animEffect>
                                    <p:set>
                                      <p:cBhvr>
                                        <p:cTn id="69" dur="1" fill="hold">
                                          <p:stCondLst>
                                            <p:cond delay="999"/>
                                          </p:stCondLst>
                                        </p:cTn>
                                        <p:tgtEl>
                                          <p:spTgt spid="5"/>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1000"/>
                                        <p:tgtEl>
                                          <p:spTgt spid="4"/>
                                        </p:tgtEl>
                                      </p:cBhvr>
                                    </p:animEffect>
                                    <p:set>
                                      <p:cBhvr>
                                        <p:cTn id="72" dur="1" fill="hold">
                                          <p:stCondLst>
                                            <p:cond delay="999"/>
                                          </p:stCondLst>
                                        </p:cTn>
                                        <p:tgtEl>
                                          <p:spTgt spid="4"/>
                                        </p:tgtEl>
                                        <p:attrNameLst>
                                          <p:attrName>style.visibility</p:attrName>
                                        </p:attrNameLst>
                                      </p:cBhvr>
                                      <p:to>
                                        <p:strVal val="hidden"/>
                                      </p:to>
                                    </p:set>
                                  </p:childTnLst>
                                </p:cTn>
                              </p:par>
                              <p:par>
                                <p:cTn id="73" presetID="10"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childTnLst>
                                </p:cTn>
                              </p:par>
                              <p:par>
                                <p:cTn id="76" presetID="16" presetClass="entr" presetSubtype="21" fill="hold" grpId="0" nodeType="withEffect">
                                  <p:stCondLst>
                                    <p:cond delay="0"/>
                                  </p:stCondLst>
                                  <p:childTnLst>
                                    <p:set>
                                      <p:cBhvr>
                                        <p:cTn id="77" dur="1" fill="hold">
                                          <p:stCondLst>
                                            <p:cond delay="0"/>
                                          </p:stCondLst>
                                        </p:cTn>
                                        <p:tgtEl>
                                          <p:spTgt spid="230"/>
                                        </p:tgtEl>
                                        <p:attrNameLst>
                                          <p:attrName>style.visibility</p:attrName>
                                        </p:attrNameLst>
                                      </p:cBhvr>
                                      <p:to>
                                        <p:strVal val="visible"/>
                                      </p:to>
                                    </p:set>
                                    <p:animEffect transition="in" filter="barn(inVertical)">
                                      <p:cBhvr>
                                        <p:cTn id="78" dur="1000"/>
                                        <p:tgtEl>
                                          <p:spTgt spid="230"/>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308"/>
                                        </p:tgtEl>
                                        <p:attrNameLst>
                                          <p:attrName>style.visibility</p:attrName>
                                        </p:attrNameLst>
                                      </p:cBhvr>
                                      <p:to>
                                        <p:strVal val="visible"/>
                                      </p:to>
                                    </p:set>
                                    <p:animEffect transition="in" filter="blinds(horizontal)">
                                      <p:cBhvr>
                                        <p:cTn id="81" dur="500"/>
                                        <p:tgtEl>
                                          <p:spTgt spid="308"/>
                                        </p:tgtEl>
                                      </p:cBhvr>
                                    </p:animEffect>
                                  </p:childTnLst>
                                </p:cTn>
                              </p:par>
                              <p:par>
                                <p:cTn id="82" presetID="10" presetClass="exit" presetSubtype="0" fill="hold" nodeType="withEffect">
                                  <p:stCondLst>
                                    <p:cond delay="0"/>
                                  </p:stCondLst>
                                  <p:childTnLst>
                                    <p:animEffect transition="out" filter="fade">
                                      <p:cBhvr>
                                        <p:cTn id="83" dur="1000"/>
                                        <p:tgtEl>
                                          <p:spTgt spid="3"/>
                                        </p:tgtEl>
                                      </p:cBhvr>
                                    </p:animEffect>
                                    <p:set>
                                      <p:cBhvr>
                                        <p:cTn id="84" dur="1" fill="hold">
                                          <p:stCondLst>
                                            <p:cond delay="999"/>
                                          </p:stCondLst>
                                        </p:cTn>
                                        <p:tgtEl>
                                          <p:spTgt spid="3"/>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9"/>
                                        </p:tgtEl>
                                      </p:cBhvr>
                                    </p:animEffect>
                                    <p:set>
                                      <p:cBhvr>
                                        <p:cTn id="87" dur="1" fill="hold">
                                          <p:stCondLst>
                                            <p:cond delay="999"/>
                                          </p:stCondLst>
                                        </p:cTn>
                                        <p:tgtEl>
                                          <p:spTgt spid="9"/>
                                        </p:tgtEl>
                                        <p:attrNameLst>
                                          <p:attrName>style.visibility</p:attrName>
                                        </p:attrNameLst>
                                      </p:cBhvr>
                                      <p:to>
                                        <p:strVal val="hidden"/>
                                      </p:to>
                                    </p:set>
                                  </p:childTnLst>
                                </p:cTn>
                              </p:par>
                            </p:childTnLst>
                          </p:cTn>
                        </p:par>
                        <p:par>
                          <p:cTn id="88" fill="hold">
                            <p:stCondLst>
                              <p:cond delay="10000"/>
                            </p:stCondLst>
                            <p:childTnLst>
                              <p:par>
                                <p:cTn id="89" presetID="10" presetClass="entr" presetSubtype="0" fill="hold" grpId="0" nodeType="afterEffect">
                                  <p:stCondLst>
                                    <p:cond delay="0"/>
                                  </p:stCondLst>
                                  <p:childTnLst>
                                    <p:set>
                                      <p:cBhvr>
                                        <p:cTn id="90" dur="1" fill="hold">
                                          <p:stCondLst>
                                            <p:cond delay="0"/>
                                          </p:stCondLst>
                                        </p:cTn>
                                        <p:tgtEl>
                                          <p:spTgt spid="65"/>
                                        </p:tgtEl>
                                        <p:attrNameLst>
                                          <p:attrName>style.visibility</p:attrName>
                                        </p:attrNameLst>
                                      </p:cBhvr>
                                      <p:to>
                                        <p:strVal val="visible"/>
                                      </p:to>
                                    </p:set>
                                    <p:animEffect transition="in" filter="fade">
                                      <p:cBhvr>
                                        <p:cTn id="91"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230" grpId="0" animBg="1"/>
      <p:bldP spid="308" grpId="0"/>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Rectangle 41"/>
          <p:cNvSpPr>
            <a:spLocks noGrp="1" noChangeArrowheads="1"/>
          </p:cNvSpPr>
          <p:nvPr>
            <p:ph type="title"/>
          </p:nvPr>
        </p:nvSpPr>
        <p:spPr/>
        <p:txBody>
          <a:bodyPr/>
          <a:lstStyle/>
          <a:p>
            <a:pPr>
              <a:defRPr/>
            </a:pPr>
            <a:r>
              <a:rPr dirty="0"/>
              <a:t>EX4200 </a:t>
            </a:r>
            <a:r>
              <a:rPr dirty="0" smtClean="0"/>
              <a:t>Extended Virtual Chassis</a:t>
            </a:r>
            <a:endParaRPr dirty="0"/>
          </a:p>
        </p:txBody>
      </p:sp>
      <p:sp>
        <p:nvSpPr>
          <p:cNvPr id="34819" name="Rectangle 132"/>
          <p:cNvSpPr>
            <a:spLocks noGrp="1" noChangeArrowheads="1"/>
          </p:cNvSpPr>
          <p:nvPr>
            <p:ph sz="quarter" idx="10"/>
          </p:nvPr>
        </p:nvSpPr>
        <p:spPr>
          <a:xfrm>
            <a:off x="407988" y="4786313"/>
            <a:ext cx="8229600" cy="1162050"/>
          </a:xfrm>
        </p:spPr>
        <p:txBody>
          <a:bodyPr/>
          <a:lstStyle/>
          <a:p>
            <a:pPr eaLnBrk="1" hangingPunct="1"/>
            <a:r>
              <a:rPr sz="1800" dirty="0" smtClean="0"/>
              <a:t>Extend height and/or width of Virtual Chassis by </a:t>
            </a:r>
            <a:r>
              <a:rPr sz="1800" dirty="0" err="1" smtClean="0"/>
              <a:t>GbE</a:t>
            </a:r>
            <a:r>
              <a:rPr sz="1800" dirty="0" smtClean="0"/>
              <a:t> or 10GbE uplinks</a:t>
            </a:r>
          </a:p>
          <a:p>
            <a:pPr lvl="1" eaLnBrk="1" hangingPunct="1"/>
            <a:r>
              <a:rPr sz="1600" dirty="0" smtClean="0"/>
              <a:t>Up to distance of optics (80km)</a:t>
            </a:r>
          </a:p>
          <a:p>
            <a:pPr lvl="1" eaLnBrk="1" hangingPunct="1"/>
            <a:r>
              <a:rPr sz="1600" dirty="0" smtClean="0"/>
              <a:t>Maximum circumference of 100km</a:t>
            </a:r>
          </a:p>
        </p:txBody>
      </p:sp>
      <p:grpSp>
        <p:nvGrpSpPr>
          <p:cNvPr id="3" name="Group 46"/>
          <p:cNvGrpSpPr>
            <a:grpSpLocks/>
          </p:cNvGrpSpPr>
          <p:nvPr/>
        </p:nvGrpSpPr>
        <p:grpSpPr bwMode="auto">
          <a:xfrm>
            <a:off x="2408238" y="4622800"/>
            <a:ext cx="227012" cy="42863"/>
            <a:chOff x="2366963" y="4675188"/>
            <a:chExt cx="227012" cy="42862"/>
          </a:xfrm>
        </p:grpSpPr>
        <p:sp>
          <p:nvSpPr>
            <p:cNvPr id="34853" name="Line 44"/>
            <p:cNvSpPr>
              <a:spLocks noChangeShapeType="1"/>
            </p:cNvSpPr>
            <p:nvPr/>
          </p:nvSpPr>
          <p:spPr bwMode="auto">
            <a:xfrm>
              <a:off x="295" y="3139"/>
              <a:ext cx="174" cy="0"/>
            </a:xfrm>
            <a:prstGeom prst="line">
              <a:avLst/>
            </a:prstGeom>
            <a:noFill/>
            <a:ln w="76200">
              <a:solidFill>
                <a:srgbClr val="000000"/>
              </a:solidFill>
              <a:round/>
              <a:headEnd/>
              <a:tailEnd/>
            </a:ln>
          </p:spPr>
          <p:txBody>
            <a:bodyPr lIns="0" tIns="0" rIns="0" bIns="0" anchor="ctr">
              <a:spAutoFit/>
            </a:bodyPr>
            <a:lstStyle/>
            <a:p>
              <a:endParaRPr lang="en-US"/>
            </a:p>
          </p:txBody>
        </p:sp>
        <p:sp>
          <p:nvSpPr>
            <p:cNvPr id="34854" name="Line 45"/>
            <p:cNvSpPr>
              <a:spLocks noChangeShapeType="1"/>
            </p:cNvSpPr>
            <p:nvPr/>
          </p:nvSpPr>
          <p:spPr bwMode="auto">
            <a:xfrm>
              <a:off x="303" y="3139"/>
              <a:ext cx="159" cy="0"/>
            </a:xfrm>
            <a:prstGeom prst="line">
              <a:avLst/>
            </a:prstGeom>
            <a:noFill/>
            <a:ln w="28575">
              <a:solidFill>
                <a:srgbClr val="DDDDDD"/>
              </a:solidFill>
              <a:round/>
              <a:headEnd/>
              <a:tailEnd/>
            </a:ln>
          </p:spPr>
          <p:txBody>
            <a:bodyPr lIns="0" tIns="0" rIns="0" bIns="0" anchor="ctr">
              <a:spAutoFit/>
            </a:bodyPr>
            <a:lstStyle/>
            <a:p>
              <a:endParaRPr lang="en-US"/>
            </a:p>
          </p:txBody>
        </p:sp>
      </p:grpSp>
      <p:grpSp>
        <p:nvGrpSpPr>
          <p:cNvPr id="4" name="Group 77"/>
          <p:cNvGrpSpPr>
            <a:grpSpLocks/>
          </p:cNvGrpSpPr>
          <p:nvPr/>
        </p:nvGrpSpPr>
        <p:grpSpPr bwMode="auto">
          <a:xfrm>
            <a:off x="2414588" y="2765425"/>
            <a:ext cx="227012" cy="42863"/>
            <a:chOff x="2373313" y="2817813"/>
            <a:chExt cx="227012" cy="42862"/>
          </a:xfrm>
        </p:grpSpPr>
        <p:sp>
          <p:nvSpPr>
            <p:cNvPr id="34851" name="Line 78"/>
            <p:cNvSpPr>
              <a:spLocks noChangeShapeType="1"/>
            </p:cNvSpPr>
            <p:nvPr/>
          </p:nvSpPr>
          <p:spPr bwMode="auto">
            <a:xfrm>
              <a:off x="295" y="3139"/>
              <a:ext cx="174" cy="0"/>
            </a:xfrm>
            <a:prstGeom prst="line">
              <a:avLst/>
            </a:prstGeom>
            <a:noFill/>
            <a:ln w="76200">
              <a:solidFill>
                <a:srgbClr val="000000"/>
              </a:solidFill>
              <a:round/>
              <a:headEnd/>
              <a:tailEnd/>
            </a:ln>
          </p:spPr>
          <p:txBody>
            <a:bodyPr lIns="0" tIns="0" rIns="0" bIns="0" anchor="ctr">
              <a:spAutoFit/>
            </a:bodyPr>
            <a:lstStyle/>
            <a:p>
              <a:endParaRPr lang="en-US"/>
            </a:p>
          </p:txBody>
        </p:sp>
        <p:sp>
          <p:nvSpPr>
            <p:cNvPr id="34852" name="Line 79"/>
            <p:cNvSpPr>
              <a:spLocks noChangeShapeType="1"/>
            </p:cNvSpPr>
            <p:nvPr/>
          </p:nvSpPr>
          <p:spPr bwMode="auto">
            <a:xfrm>
              <a:off x="303" y="3139"/>
              <a:ext cx="159" cy="0"/>
            </a:xfrm>
            <a:prstGeom prst="line">
              <a:avLst/>
            </a:prstGeom>
            <a:noFill/>
            <a:ln w="28575">
              <a:solidFill>
                <a:srgbClr val="DDDDDD"/>
              </a:solidFill>
              <a:round/>
              <a:headEnd/>
              <a:tailEnd/>
            </a:ln>
          </p:spPr>
          <p:txBody>
            <a:bodyPr lIns="0" tIns="0" rIns="0" bIns="0" anchor="ctr">
              <a:spAutoFit/>
            </a:bodyPr>
            <a:lstStyle/>
            <a:p>
              <a:endParaRPr lang="en-US"/>
            </a:p>
          </p:txBody>
        </p:sp>
      </p:grpSp>
      <p:sp>
        <p:nvSpPr>
          <p:cNvPr id="34822" name="Freeform 2"/>
          <p:cNvSpPr>
            <a:spLocks/>
          </p:cNvSpPr>
          <p:nvPr/>
        </p:nvSpPr>
        <p:spPr bwMode="auto">
          <a:xfrm>
            <a:off x="4624388" y="3014663"/>
            <a:ext cx="674687" cy="1416050"/>
          </a:xfrm>
          <a:custGeom>
            <a:avLst/>
            <a:gdLst>
              <a:gd name="T0" fmla="*/ 2147483647 w 329"/>
              <a:gd name="T1" fmla="*/ 2147483647 h 2560"/>
              <a:gd name="T2" fmla="*/ 2147483647 w 329"/>
              <a:gd name="T3" fmla="*/ 2147483647 h 2560"/>
              <a:gd name="T4" fmla="*/ 2147483647 w 329"/>
              <a:gd name="T5" fmla="*/ 2147483647 h 2560"/>
              <a:gd name="T6" fmla="*/ 2147483647 w 329"/>
              <a:gd name="T7" fmla="*/ 2147483647 h 2560"/>
              <a:gd name="T8" fmla="*/ 0 60000 65536"/>
              <a:gd name="T9" fmla="*/ 0 60000 65536"/>
              <a:gd name="T10" fmla="*/ 0 60000 65536"/>
              <a:gd name="T11" fmla="*/ 0 60000 65536"/>
              <a:gd name="T12" fmla="*/ 0 w 329"/>
              <a:gd name="T13" fmla="*/ 0 h 2560"/>
              <a:gd name="T14" fmla="*/ 329 w 329"/>
              <a:gd name="T15" fmla="*/ 2560 h 2560"/>
            </a:gdLst>
            <a:ahLst/>
            <a:cxnLst>
              <a:cxn ang="T8">
                <a:pos x="T0" y="T1"/>
              </a:cxn>
              <a:cxn ang="T9">
                <a:pos x="T2" y="T3"/>
              </a:cxn>
              <a:cxn ang="T10">
                <a:pos x="T4" y="T5"/>
              </a:cxn>
              <a:cxn ang="T11">
                <a:pos x="T6" y="T7"/>
              </a:cxn>
            </a:cxnLst>
            <a:rect l="T12" t="T13" r="T14" b="T15"/>
            <a:pathLst>
              <a:path w="329" h="2560">
                <a:moveTo>
                  <a:pt x="329" y="2364"/>
                </a:moveTo>
                <a:cubicBezTo>
                  <a:pt x="211" y="2462"/>
                  <a:pt x="94" y="2560"/>
                  <a:pt x="47" y="2220"/>
                </a:cubicBezTo>
                <a:cubicBezTo>
                  <a:pt x="0" y="1880"/>
                  <a:pt x="2" y="648"/>
                  <a:pt x="47" y="324"/>
                </a:cubicBezTo>
                <a:cubicBezTo>
                  <a:pt x="92" y="0"/>
                  <a:pt x="311" y="170"/>
                  <a:pt x="317" y="276"/>
                </a:cubicBezTo>
              </a:path>
            </a:pathLst>
          </a:custGeom>
          <a:noFill/>
          <a:ln w="38100">
            <a:solidFill>
              <a:srgbClr val="F6A01A"/>
            </a:solidFill>
            <a:round/>
            <a:headEnd/>
            <a:tailEnd/>
          </a:ln>
        </p:spPr>
        <p:txBody>
          <a:bodyPr/>
          <a:lstStyle/>
          <a:p>
            <a:endParaRPr lang="en-US"/>
          </a:p>
        </p:txBody>
      </p:sp>
      <p:sp>
        <p:nvSpPr>
          <p:cNvPr id="34823" name="Block Arc 103"/>
          <p:cNvSpPr>
            <a:spLocks noChangeArrowheads="1"/>
          </p:cNvSpPr>
          <p:nvPr/>
        </p:nvSpPr>
        <p:spPr bwMode="auto">
          <a:xfrm rot="-5400000">
            <a:off x="4832350" y="3492500"/>
            <a:ext cx="255588" cy="484188"/>
          </a:xfrm>
          <a:custGeom>
            <a:avLst/>
            <a:gdLst>
              <a:gd name="T0" fmla="*/ 0 w 596900"/>
              <a:gd name="T1" fmla="*/ 1636 h 539750"/>
              <a:gd name="T2" fmla="*/ 0 w 596900"/>
              <a:gd name="T3" fmla="*/ 1715 h 539750"/>
              <a:gd name="T4" fmla="*/ 0 w 596900"/>
              <a:gd name="T5" fmla="*/ 1636 h 539750"/>
              <a:gd name="T6" fmla="*/ 0 60000 65536"/>
              <a:gd name="T7" fmla="*/ 0 60000 65536"/>
              <a:gd name="T8" fmla="*/ 0 60000 65536"/>
              <a:gd name="T9" fmla="*/ 0 w 596900"/>
              <a:gd name="T10" fmla="*/ 0 h 539750"/>
              <a:gd name="T11" fmla="*/ 596900 w 596900"/>
              <a:gd name="T12" fmla="*/ 283371 h 539750"/>
            </a:gdLst>
            <a:ahLst/>
            <a:cxnLst>
              <a:cxn ang="T6">
                <a:pos x="T0" y="T1"/>
              </a:cxn>
              <a:cxn ang="T7">
                <a:pos x="T2" y="T3"/>
              </a:cxn>
              <a:cxn ang="T8">
                <a:pos x="T4" y="T5"/>
              </a:cxn>
            </a:cxnLst>
            <a:rect l="T9" t="T10" r="T11" b="T12"/>
            <a:pathLst>
              <a:path w="596900" h="539750">
                <a:moveTo>
                  <a:pt x="0" y="269875"/>
                </a:moveTo>
                <a:lnTo>
                  <a:pt x="0" y="269875"/>
                </a:lnTo>
                <a:cubicBezTo>
                  <a:pt x="0" y="120827"/>
                  <a:pt x="133620" y="0"/>
                  <a:pt x="298450" y="0"/>
                </a:cubicBezTo>
                <a:cubicBezTo>
                  <a:pt x="463279" y="0"/>
                  <a:pt x="596900" y="120827"/>
                  <a:pt x="596900" y="269875"/>
                </a:cubicBezTo>
                <a:cubicBezTo>
                  <a:pt x="596900" y="274375"/>
                  <a:pt x="596775" y="278875"/>
                  <a:pt x="596526" y="283370"/>
                </a:cubicBezTo>
                <a:lnTo>
                  <a:pt x="575869" y="282436"/>
                </a:lnTo>
                <a:lnTo>
                  <a:pt x="575868" y="282435"/>
                </a:lnTo>
                <a:cubicBezTo>
                  <a:pt x="576104" y="278252"/>
                  <a:pt x="576222" y="274063"/>
                  <a:pt x="576222" y="269875"/>
                </a:cubicBezTo>
                <a:cubicBezTo>
                  <a:pt x="576222" y="132247"/>
                  <a:pt x="451859" y="20678"/>
                  <a:pt x="298450" y="20678"/>
                </a:cubicBezTo>
                <a:cubicBezTo>
                  <a:pt x="145040" y="20678"/>
                  <a:pt x="20678" y="132247"/>
                  <a:pt x="20678" y="269875"/>
                </a:cubicBezTo>
                <a:close/>
              </a:path>
            </a:pathLst>
          </a:custGeom>
          <a:noFill/>
          <a:ln w="38100">
            <a:solidFill>
              <a:srgbClr val="F6A01A"/>
            </a:solidFill>
            <a:round/>
            <a:headEnd/>
            <a:tailEnd/>
          </a:ln>
        </p:spPr>
        <p:txBody>
          <a:bodyPr/>
          <a:lstStyle/>
          <a:p>
            <a:endParaRPr lang="en-US"/>
          </a:p>
        </p:txBody>
      </p:sp>
      <p:sp>
        <p:nvSpPr>
          <p:cNvPr id="34824" name="Block Arc 103"/>
          <p:cNvSpPr>
            <a:spLocks noChangeArrowheads="1"/>
          </p:cNvSpPr>
          <p:nvPr/>
        </p:nvSpPr>
        <p:spPr bwMode="auto">
          <a:xfrm rot="-5400000">
            <a:off x="4841875" y="3873500"/>
            <a:ext cx="255588" cy="484188"/>
          </a:xfrm>
          <a:custGeom>
            <a:avLst/>
            <a:gdLst>
              <a:gd name="T0" fmla="*/ 0 w 596900"/>
              <a:gd name="T1" fmla="*/ 1636 h 539750"/>
              <a:gd name="T2" fmla="*/ 0 w 596900"/>
              <a:gd name="T3" fmla="*/ 1715 h 539750"/>
              <a:gd name="T4" fmla="*/ 0 w 596900"/>
              <a:gd name="T5" fmla="*/ 1636 h 539750"/>
              <a:gd name="T6" fmla="*/ 0 60000 65536"/>
              <a:gd name="T7" fmla="*/ 0 60000 65536"/>
              <a:gd name="T8" fmla="*/ 0 60000 65536"/>
              <a:gd name="T9" fmla="*/ 0 w 596900"/>
              <a:gd name="T10" fmla="*/ 0 h 539750"/>
              <a:gd name="T11" fmla="*/ 596900 w 596900"/>
              <a:gd name="T12" fmla="*/ 283371 h 539750"/>
            </a:gdLst>
            <a:ahLst/>
            <a:cxnLst>
              <a:cxn ang="T6">
                <a:pos x="T0" y="T1"/>
              </a:cxn>
              <a:cxn ang="T7">
                <a:pos x="T2" y="T3"/>
              </a:cxn>
              <a:cxn ang="T8">
                <a:pos x="T4" y="T5"/>
              </a:cxn>
            </a:cxnLst>
            <a:rect l="T9" t="T10" r="T11" b="T12"/>
            <a:pathLst>
              <a:path w="596900" h="539750">
                <a:moveTo>
                  <a:pt x="0" y="269875"/>
                </a:moveTo>
                <a:lnTo>
                  <a:pt x="0" y="269875"/>
                </a:lnTo>
                <a:cubicBezTo>
                  <a:pt x="0" y="120827"/>
                  <a:pt x="133620" y="0"/>
                  <a:pt x="298450" y="0"/>
                </a:cubicBezTo>
                <a:cubicBezTo>
                  <a:pt x="463279" y="0"/>
                  <a:pt x="596900" y="120827"/>
                  <a:pt x="596900" y="269875"/>
                </a:cubicBezTo>
                <a:cubicBezTo>
                  <a:pt x="596900" y="274375"/>
                  <a:pt x="596775" y="278875"/>
                  <a:pt x="596526" y="283370"/>
                </a:cubicBezTo>
                <a:lnTo>
                  <a:pt x="575869" y="282436"/>
                </a:lnTo>
                <a:lnTo>
                  <a:pt x="575868" y="282435"/>
                </a:lnTo>
                <a:cubicBezTo>
                  <a:pt x="576104" y="278252"/>
                  <a:pt x="576222" y="274063"/>
                  <a:pt x="576222" y="269875"/>
                </a:cubicBezTo>
                <a:cubicBezTo>
                  <a:pt x="576222" y="132247"/>
                  <a:pt x="451859" y="20678"/>
                  <a:pt x="298450" y="20678"/>
                </a:cubicBezTo>
                <a:cubicBezTo>
                  <a:pt x="145040" y="20678"/>
                  <a:pt x="20678" y="132247"/>
                  <a:pt x="20678" y="269875"/>
                </a:cubicBezTo>
                <a:close/>
              </a:path>
            </a:pathLst>
          </a:custGeom>
          <a:noFill/>
          <a:ln w="38100">
            <a:solidFill>
              <a:srgbClr val="F6A01A"/>
            </a:solidFill>
            <a:round/>
            <a:headEnd/>
            <a:tailEnd/>
          </a:ln>
        </p:spPr>
        <p:txBody>
          <a:bodyPr/>
          <a:lstStyle/>
          <a:p>
            <a:endParaRPr lang="en-US"/>
          </a:p>
        </p:txBody>
      </p:sp>
      <p:pic>
        <p:nvPicPr>
          <p:cNvPr id="34825" name="Picture 27" descr="ex4200_48p_frontwtop_low"/>
          <p:cNvPicPr>
            <a:picLocks noChangeAspect="1" noChangeArrowheads="1"/>
          </p:cNvPicPr>
          <p:nvPr/>
        </p:nvPicPr>
        <p:blipFill>
          <a:blip r:embed="rId3" cstate="print"/>
          <a:srcRect/>
          <a:stretch>
            <a:fillRect/>
          </a:stretch>
        </p:blipFill>
        <p:spPr bwMode="auto">
          <a:xfrm>
            <a:off x="4889500" y="3833813"/>
            <a:ext cx="3149600" cy="617537"/>
          </a:xfrm>
          <a:prstGeom prst="rect">
            <a:avLst/>
          </a:prstGeom>
          <a:noFill/>
          <a:ln w="9525">
            <a:noFill/>
            <a:miter lim="800000"/>
            <a:headEnd/>
            <a:tailEnd/>
          </a:ln>
        </p:spPr>
      </p:pic>
      <p:pic>
        <p:nvPicPr>
          <p:cNvPr id="34826" name="Picture 28" descr="ex4200_48p_frontwtop_low"/>
          <p:cNvPicPr>
            <a:picLocks noChangeAspect="1" noChangeArrowheads="1"/>
          </p:cNvPicPr>
          <p:nvPr/>
        </p:nvPicPr>
        <p:blipFill>
          <a:blip r:embed="rId3" cstate="print"/>
          <a:srcRect/>
          <a:stretch>
            <a:fillRect/>
          </a:stretch>
        </p:blipFill>
        <p:spPr bwMode="auto">
          <a:xfrm>
            <a:off x="4879975" y="3481388"/>
            <a:ext cx="3149600" cy="617537"/>
          </a:xfrm>
          <a:prstGeom prst="rect">
            <a:avLst/>
          </a:prstGeom>
          <a:noFill/>
          <a:ln w="9525">
            <a:noFill/>
            <a:miter lim="800000"/>
            <a:headEnd/>
            <a:tailEnd/>
          </a:ln>
        </p:spPr>
      </p:pic>
      <p:sp>
        <p:nvSpPr>
          <p:cNvPr id="34827" name="Block Arc 103"/>
          <p:cNvSpPr>
            <a:spLocks noChangeArrowheads="1"/>
          </p:cNvSpPr>
          <p:nvPr/>
        </p:nvSpPr>
        <p:spPr bwMode="auto">
          <a:xfrm rot="-5400000">
            <a:off x="4841875" y="3140075"/>
            <a:ext cx="255588" cy="484188"/>
          </a:xfrm>
          <a:custGeom>
            <a:avLst/>
            <a:gdLst>
              <a:gd name="T0" fmla="*/ 0 w 596900"/>
              <a:gd name="T1" fmla="*/ 1636 h 539750"/>
              <a:gd name="T2" fmla="*/ 0 w 596900"/>
              <a:gd name="T3" fmla="*/ 1715 h 539750"/>
              <a:gd name="T4" fmla="*/ 0 w 596900"/>
              <a:gd name="T5" fmla="*/ 1636 h 539750"/>
              <a:gd name="T6" fmla="*/ 0 60000 65536"/>
              <a:gd name="T7" fmla="*/ 0 60000 65536"/>
              <a:gd name="T8" fmla="*/ 0 60000 65536"/>
              <a:gd name="T9" fmla="*/ 0 w 596900"/>
              <a:gd name="T10" fmla="*/ 0 h 539750"/>
              <a:gd name="T11" fmla="*/ 596900 w 596900"/>
              <a:gd name="T12" fmla="*/ 283371 h 539750"/>
            </a:gdLst>
            <a:ahLst/>
            <a:cxnLst>
              <a:cxn ang="T6">
                <a:pos x="T0" y="T1"/>
              </a:cxn>
              <a:cxn ang="T7">
                <a:pos x="T2" y="T3"/>
              </a:cxn>
              <a:cxn ang="T8">
                <a:pos x="T4" y="T5"/>
              </a:cxn>
            </a:cxnLst>
            <a:rect l="T9" t="T10" r="T11" b="T12"/>
            <a:pathLst>
              <a:path w="596900" h="539750">
                <a:moveTo>
                  <a:pt x="0" y="269875"/>
                </a:moveTo>
                <a:lnTo>
                  <a:pt x="0" y="269875"/>
                </a:lnTo>
                <a:cubicBezTo>
                  <a:pt x="0" y="120827"/>
                  <a:pt x="133620" y="0"/>
                  <a:pt x="298450" y="0"/>
                </a:cubicBezTo>
                <a:cubicBezTo>
                  <a:pt x="463279" y="0"/>
                  <a:pt x="596900" y="120827"/>
                  <a:pt x="596900" y="269875"/>
                </a:cubicBezTo>
                <a:cubicBezTo>
                  <a:pt x="596900" y="274375"/>
                  <a:pt x="596775" y="278875"/>
                  <a:pt x="596526" y="283370"/>
                </a:cubicBezTo>
                <a:lnTo>
                  <a:pt x="575869" y="282436"/>
                </a:lnTo>
                <a:lnTo>
                  <a:pt x="575868" y="282435"/>
                </a:lnTo>
                <a:cubicBezTo>
                  <a:pt x="576104" y="278252"/>
                  <a:pt x="576222" y="274063"/>
                  <a:pt x="576222" y="269875"/>
                </a:cubicBezTo>
                <a:cubicBezTo>
                  <a:pt x="576222" y="132247"/>
                  <a:pt x="451859" y="20678"/>
                  <a:pt x="298450" y="20678"/>
                </a:cubicBezTo>
                <a:cubicBezTo>
                  <a:pt x="145040" y="20678"/>
                  <a:pt x="20678" y="132247"/>
                  <a:pt x="20678" y="269875"/>
                </a:cubicBezTo>
                <a:close/>
              </a:path>
            </a:pathLst>
          </a:custGeom>
          <a:noFill/>
          <a:ln w="38100">
            <a:solidFill>
              <a:srgbClr val="F6A01A"/>
            </a:solidFill>
            <a:round/>
            <a:headEnd/>
            <a:tailEnd/>
          </a:ln>
        </p:spPr>
        <p:txBody>
          <a:bodyPr/>
          <a:lstStyle/>
          <a:p>
            <a:endParaRPr lang="en-US"/>
          </a:p>
        </p:txBody>
      </p:sp>
      <p:sp>
        <p:nvSpPr>
          <p:cNvPr id="735301" name="Freeform 69"/>
          <p:cNvSpPr>
            <a:spLocks/>
          </p:cNvSpPr>
          <p:nvPr/>
        </p:nvSpPr>
        <p:spPr bwMode="auto">
          <a:xfrm>
            <a:off x="6510338" y="4381500"/>
            <a:ext cx="1587" cy="274638"/>
          </a:xfrm>
          <a:custGeom>
            <a:avLst/>
            <a:gdLst/>
            <a:ahLst/>
            <a:cxnLst>
              <a:cxn ang="0">
                <a:pos x="0" y="69"/>
              </a:cxn>
              <a:cxn ang="0">
                <a:pos x="3060" y="69"/>
              </a:cxn>
              <a:cxn ang="0">
                <a:pos x="2991" y="0"/>
              </a:cxn>
              <a:cxn ang="0">
                <a:pos x="72" y="0"/>
              </a:cxn>
              <a:cxn ang="0">
                <a:pos x="0" y="69"/>
              </a:cxn>
            </a:cxnLst>
            <a:rect l="0" t="0" r="r" b="b"/>
            <a:pathLst>
              <a:path w="3060" h="69">
                <a:moveTo>
                  <a:pt x="0" y="69"/>
                </a:moveTo>
                <a:lnTo>
                  <a:pt x="3060" y="69"/>
                </a:lnTo>
                <a:lnTo>
                  <a:pt x="2991" y="0"/>
                </a:lnTo>
                <a:lnTo>
                  <a:pt x="72" y="0"/>
                </a:lnTo>
                <a:lnTo>
                  <a:pt x="0" y="69"/>
                </a:lnTo>
                <a:close/>
              </a:path>
            </a:pathLst>
          </a:custGeom>
          <a:gradFill rotWithShape="1">
            <a:gsLst>
              <a:gs pos="0">
                <a:schemeClr val="tx1"/>
              </a:gs>
              <a:gs pos="100000">
                <a:schemeClr val="tx1">
                  <a:gamma/>
                  <a:tint val="80000"/>
                  <a:invGamma/>
                </a:schemeClr>
              </a:gs>
            </a:gsLst>
            <a:lin ang="5400000" scaled="1"/>
          </a:gradFill>
          <a:ln w="28575" cap="flat" cmpd="sng">
            <a:noFill/>
            <a:prstDash val="solid"/>
            <a:round/>
            <a:headEnd type="none" w="med" len="med"/>
            <a:tailEnd type="none" w="med" len="med"/>
          </a:ln>
          <a:effectLst/>
        </p:spPr>
        <p:txBody>
          <a:bodyPr wrap="none" lIns="0" tIns="0" rIns="0" bIns="0" anchor="ctr">
            <a:spAutoFit/>
          </a:bodyPr>
          <a:lstStyle/>
          <a:p>
            <a:pPr algn="ctr" fontAlgn="auto">
              <a:lnSpc>
                <a:spcPct val="90000"/>
              </a:lnSpc>
              <a:spcBef>
                <a:spcPct val="50000"/>
              </a:spcBef>
              <a:spcAft>
                <a:spcPts val="0"/>
              </a:spcAft>
              <a:defRPr/>
            </a:pPr>
            <a:endParaRPr lang="en-US" i="1"/>
          </a:p>
        </p:txBody>
      </p:sp>
      <p:pic>
        <p:nvPicPr>
          <p:cNvPr id="34829" name="Picture 34" descr="ex4200_48p_frontwtop_low"/>
          <p:cNvPicPr>
            <a:picLocks noChangeAspect="1" noChangeArrowheads="1"/>
          </p:cNvPicPr>
          <p:nvPr/>
        </p:nvPicPr>
        <p:blipFill>
          <a:blip r:embed="rId3" cstate="print"/>
          <a:srcRect/>
          <a:stretch>
            <a:fillRect/>
          </a:stretch>
        </p:blipFill>
        <p:spPr bwMode="auto">
          <a:xfrm>
            <a:off x="4879975" y="3128963"/>
            <a:ext cx="3149600" cy="617537"/>
          </a:xfrm>
          <a:prstGeom prst="rect">
            <a:avLst/>
          </a:prstGeom>
          <a:noFill/>
          <a:ln w="9525">
            <a:noFill/>
            <a:miter lim="800000"/>
            <a:headEnd/>
            <a:tailEnd/>
          </a:ln>
        </p:spPr>
      </p:pic>
      <p:pic>
        <p:nvPicPr>
          <p:cNvPr id="34830" name="Picture 35" descr="ex4200_48p_frontwtop_low"/>
          <p:cNvPicPr>
            <a:picLocks noChangeAspect="1" noChangeArrowheads="1"/>
          </p:cNvPicPr>
          <p:nvPr/>
        </p:nvPicPr>
        <p:blipFill>
          <a:blip r:embed="rId3" cstate="print"/>
          <a:srcRect/>
          <a:stretch>
            <a:fillRect/>
          </a:stretch>
        </p:blipFill>
        <p:spPr bwMode="auto">
          <a:xfrm>
            <a:off x="4879975" y="2767013"/>
            <a:ext cx="3149600" cy="617537"/>
          </a:xfrm>
          <a:prstGeom prst="rect">
            <a:avLst/>
          </a:prstGeom>
          <a:noFill/>
          <a:ln w="9525">
            <a:noFill/>
            <a:miter lim="800000"/>
            <a:headEnd/>
            <a:tailEnd/>
          </a:ln>
        </p:spPr>
      </p:pic>
      <p:sp>
        <p:nvSpPr>
          <p:cNvPr id="34831" name="Freeform 2"/>
          <p:cNvSpPr>
            <a:spLocks/>
          </p:cNvSpPr>
          <p:nvPr/>
        </p:nvSpPr>
        <p:spPr bwMode="auto">
          <a:xfrm>
            <a:off x="668338" y="3025775"/>
            <a:ext cx="674687" cy="1416050"/>
          </a:xfrm>
          <a:custGeom>
            <a:avLst/>
            <a:gdLst>
              <a:gd name="T0" fmla="*/ 2147483647 w 329"/>
              <a:gd name="T1" fmla="*/ 2147483647 h 2560"/>
              <a:gd name="T2" fmla="*/ 2147483647 w 329"/>
              <a:gd name="T3" fmla="*/ 2147483647 h 2560"/>
              <a:gd name="T4" fmla="*/ 2147483647 w 329"/>
              <a:gd name="T5" fmla="*/ 2147483647 h 2560"/>
              <a:gd name="T6" fmla="*/ 2147483647 w 329"/>
              <a:gd name="T7" fmla="*/ 2147483647 h 2560"/>
              <a:gd name="T8" fmla="*/ 0 60000 65536"/>
              <a:gd name="T9" fmla="*/ 0 60000 65536"/>
              <a:gd name="T10" fmla="*/ 0 60000 65536"/>
              <a:gd name="T11" fmla="*/ 0 60000 65536"/>
              <a:gd name="T12" fmla="*/ 0 w 329"/>
              <a:gd name="T13" fmla="*/ 0 h 2560"/>
              <a:gd name="T14" fmla="*/ 329 w 329"/>
              <a:gd name="T15" fmla="*/ 2560 h 2560"/>
            </a:gdLst>
            <a:ahLst/>
            <a:cxnLst>
              <a:cxn ang="T8">
                <a:pos x="T0" y="T1"/>
              </a:cxn>
              <a:cxn ang="T9">
                <a:pos x="T2" y="T3"/>
              </a:cxn>
              <a:cxn ang="T10">
                <a:pos x="T4" y="T5"/>
              </a:cxn>
              <a:cxn ang="T11">
                <a:pos x="T6" y="T7"/>
              </a:cxn>
            </a:cxnLst>
            <a:rect l="T12" t="T13" r="T14" b="T15"/>
            <a:pathLst>
              <a:path w="329" h="2560">
                <a:moveTo>
                  <a:pt x="329" y="2364"/>
                </a:moveTo>
                <a:cubicBezTo>
                  <a:pt x="211" y="2462"/>
                  <a:pt x="94" y="2560"/>
                  <a:pt x="47" y="2220"/>
                </a:cubicBezTo>
                <a:cubicBezTo>
                  <a:pt x="0" y="1880"/>
                  <a:pt x="2" y="648"/>
                  <a:pt x="47" y="324"/>
                </a:cubicBezTo>
                <a:cubicBezTo>
                  <a:pt x="92" y="0"/>
                  <a:pt x="311" y="170"/>
                  <a:pt x="317" y="276"/>
                </a:cubicBezTo>
              </a:path>
            </a:pathLst>
          </a:custGeom>
          <a:noFill/>
          <a:ln w="38100">
            <a:solidFill>
              <a:srgbClr val="F6A01A"/>
            </a:solidFill>
            <a:round/>
            <a:headEnd/>
            <a:tailEnd/>
          </a:ln>
        </p:spPr>
        <p:txBody>
          <a:bodyPr/>
          <a:lstStyle/>
          <a:p>
            <a:endParaRPr lang="en-US"/>
          </a:p>
        </p:txBody>
      </p:sp>
      <p:sp>
        <p:nvSpPr>
          <p:cNvPr id="34832" name="Block Arc 103"/>
          <p:cNvSpPr>
            <a:spLocks noChangeArrowheads="1"/>
          </p:cNvSpPr>
          <p:nvPr/>
        </p:nvSpPr>
        <p:spPr bwMode="auto">
          <a:xfrm rot="-5400000">
            <a:off x="876300" y="3503613"/>
            <a:ext cx="255587" cy="484188"/>
          </a:xfrm>
          <a:custGeom>
            <a:avLst/>
            <a:gdLst>
              <a:gd name="T0" fmla="*/ 0 w 596900"/>
              <a:gd name="T1" fmla="*/ 1636 h 539750"/>
              <a:gd name="T2" fmla="*/ 0 w 596900"/>
              <a:gd name="T3" fmla="*/ 1715 h 539750"/>
              <a:gd name="T4" fmla="*/ 0 w 596900"/>
              <a:gd name="T5" fmla="*/ 1636 h 539750"/>
              <a:gd name="T6" fmla="*/ 0 60000 65536"/>
              <a:gd name="T7" fmla="*/ 0 60000 65536"/>
              <a:gd name="T8" fmla="*/ 0 60000 65536"/>
              <a:gd name="T9" fmla="*/ 0 w 596900"/>
              <a:gd name="T10" fmla="*/ 0 h 539750"/>
              <a:gd name="T11" fmla="*/ 596900 w 596900"/>
              <a:gd name="T12" fmla="*/ 283371 h 539750"/>
            </a:gdLst>
            <a:ahLst/>
            <a:cxnLst>
              <a:cxn ang="T6">
                <a:pos x="T0" y="T1"/>
              </a:cxn>
              <a:cxn ang="T7">
                <a:pos x="T2" y="T3"/>
              </a:cxn>
              <a:cxn ang="T8">
                <a:pos x="T4" y="T5"/>
              </a:cxn>
            </a:cxnLst>
            <a:rect l="T9" t="T10" r="T11" b="T12"/>
            <a:pathLst>
              <a:path w="596900" h="539750">
                <a:moveTo>
                  <a:pt x="0" y="269875"/>
                </a:moveTo>
                <a:lnTo>
                  <a:pt x="0" y="269875"/>
                </a:lnTo>
                <a:cubicBezTo>
                  <a:pt x="0" y="120827"/>
                  <a:pt x="133620" y="0"/>
                  <a:pt x="298450" y="0"/>
                </a:cubicBezTo>
                <a:cubicBezTo>
                  <a:pt x="463279" y="0"/>
                  <a:pt x="596900" y="120827"/>
                  <a:pt x="596900" y="269875"/>
                </a:cubicBezTo>
                <a:cubicBezTo>
                  <a:pt x="596900" y="274375"/>
                  <a:pt x="596775" y="278875"/>
                  <a:pt x="596526" y="283370"/>
                </a:cubicBezTo>
                <a:lnTo>
                  <a:pt x="575869" y="282436"/>
                </a:lnTo>
                <a:lnTo>
                  <a:pt x="575868" y="282435"/>
                </a:lnTo>
                <a:cubicBezTo>
                  <a:pt x="576104" y="278252"/>
                  <a:pt x="576222" y="274063"/>
                  <a:pt x="576222" y="269875"/>
                </a:cubicBezTo>
                <a:cubicBezTo>
                  <a:pt x="576222" y="132247"/>
                  <a:pt x="451859" y="20678"/>
                  <a:pt x="298450" y="20678"/>
                </a:cubicBezTo>
                <a:cubicBezTo>
                  <a:pt x="145040" y="20678"/>
                  <a:pt x="20678" y="132247"/>
                  <a:pt x="20678" y="269875"/>
                </a:cubicBezTo>
                <a:close/>
              </a:path>
            </a:pathLst>
          </a:custGeom>
          <a:noFill/>
          <a:ln w="38100">
            <a:solidFill>
              <a:srgbClr val="F6A01A"/>
            </a:solidFill>
            <a:round/>
            <a:headEnd/>
            <a:tailEnd/>
          </a:ln>
        </p:spPr>
        <p:txBody>
          <a:bodyPr/>
          <a:lstStyle/>
          <a:p>
            <a:endParaRPr lang="en-US"/>
          </a:p>
        </p:txBody>
      </p:sp>
      <p:sp>
        <p:nvSpPr>
          <p:cNvPr id="34833" name="Block Arc 103"/>
          <p:cNvSpPr>
            <a:spLocks noChangeArrowheads="1"/>
          </p:cNvSpPr>
          <p:nvPr/>
        </p:nvSpPr>
        <p:spPr bwMode="auto">
          <a:xfrm rot="-5400000">
            <a:off x="885825" y="3884613"/>
            <a:ext cx="255587" cy="484188"/>
          </a:xfrm>
          <a:custGeom>
            <a:avLst/>
            <a:gdLst>
              <a:gd name="T0" fmla="*/ 0 w 596900"/>
              <a:gd name="T1" fmla="*/ 1636 h 539750"/>
              <a:gd name="T2" fmla="*/ 0 w 596900"/>
              <a:gd name="T3" fmla="*/ 1715 h 539750"/>
              <a:gd name="T4" fmla="*/ 0 w 596900"/>
              <a:gd name="T5" fmla="*/ 1636 h 539750"/>
              <a:gd name="T6" fmla="*/ 0 60000 65536"/>
              <a:gd name="T7" fmla="*/ 0 60000 65536"/>
              <a:gd name="T8" fmla="*/ 0 60000 65536"/>
              <a:gd name="T9" fmla="*/ 0 w 596900"/>
              <a:gd name="T10" fmla="*/ 0 h 539750"/>
              <a:gd name="T11" fmla="*/ 596900 w 596900"/>
              <a:gd name="T12" fmla="*/ 283371 h 539750"/>
            </a:gdLst>
            <a:ahLst/>
            <a:cxnLst>
              <a:cxn ang="T6">
                <a:pos x="T0" y="T1"/>
              </a:cxn>
              <a:cxn ang="T7">
                <a:pos x="T2" y="T3"/>
              </a:cxn>
              <a:cxn ang="T8">
                <a:pos x="T4" y="T5"/>
              </a:cxn>
            </a:cxnLst>
            <a:rect l="T9" t="T10" r="T11" b="T12"/>
            <a:pathLst>
              <a:path w="596900" h="539750">
                <a:moveTo>
                  <a:pt x="0" y="269875"/>
                </a:moveTo>
                <a:lnTo>
                  <a:pt x="0" y="269875"/>
                </a:lnTo>
                <a:cubicBezTo>
                  <a:pt x="0" y="120827"/>
                  <a:pt x="133620" y="0"/>
                  <a:pt x="298450" y="0"/>
                </a:cubicBezTo>
                <a:cubicBezTo>
                  <a:pt x="463279" y="0"/>
                  <a:pt x="596900" y="120827"/>
                  <a:pt x="596900" y="269875"/>
                </a:cubicBezTo>
                <a:cubicBezTo>
                  <a:pt x="596900" y="274375"/>
                  <a:pt x="596775" y="278875"/>
                  <a:pt x="596526" y="283370"/>
                </a:cubicBezTo>
                <a:lnTo>
                  <a:pt x="575869" y="282436"/>
                </a:lnTo>
                <a:lnTo>
                  <a:pt x="575868" y="282435"/>
                </a:lnTo>
                <a:cubicBezTo>
                  <a:pt x="576104" y="278252"/>
                  <a:pt x="576222" y="274063"/>
                  <a:pt x="576222" y="269875"/>
                </a:cubicBezTo>
                <a:cubicBezTo>
                  <a:pt x="576222" y="132247"/>
                  <a:pt x="451859" y="20678"/>
                  <a:pt x="298450" y="20678"/>
                </a:cubicBezTo>
                <a:cubicBezTo>
                  <a:pt x="145040" y="20678"/>
                  <a:pt x="20678" y="132247"/>
                  <a:pt x="20678" y="269875"/>
                </a:cubicBezTo>
                <a:close/>
              </a:path>
            </a:pathLst>
          </a:custGeom>
          <a:noFill/>
          <a:ln w="38100">
            <a:solidFill>
              <a:srgbClr val="F6A01A"/>
            </a:solidFill>
            <a:round/>
            <a:headEnd/>
            <a:tailEnd/>
          </a:ln>
        </p:spPr>
        <p:txBody>
          <a:bodyPr/>
          <a:lstStyle/>
          <a:p>
            <a:endParaRPr lang="en-US"/>
          </a:p>
        </p:txBody>
      </p:sp>
      <p:pic>
        <p:nvPicPr>
          <p:cNvPr id="34834" name="Picture 27" descr="ex4200_48p_frontwtop_low"/>
          <p:cNvPicPr>
            <a:picLocks noChangeAspect="1" noChangeArrowheads="1"/>
          </p:cNvPicPr>
          <p:nvPr/>
        </p:nvPicPr>
        <p:blipFill>
          <a:blip r:embed="rId3" cstate="print"/>
          <a:srcRect/>
          <a:stretch>
            <a:fillRect/>
          </a:stretch>
        </p:blipFill>
        <p:spPr bwMode="auto">
          <a:xfrm>
            <a:off x="952500" y="3829050"/>
            <a:ext cx="3149600" cy="617538"/>
          </a:xfrm>
          <a:prstGeom prst="rect">
            <a:avLst/>
          </a:prstGeom>
          <a:noFill/>
          <a:ln w="9525">
            <a:noFill/>
            <a:miter lim="800000"/>
            <a:headEnd/>
            <a:tailEnd/>
          </a:ln>
        </p:spPr>
      </p:pic>
      <p:pic>
        <p:nvPicPr>
          <p:cNvPr id="34835" name="Picture 28" descr="ex4200_48p_frontwtop_low"/>
          <p:cNvPicPr>
            <a:picLocks noChangeAspect="1" noChangeArrowheads="1"/>
          </p:cNvPicPr>
          <p:nvPr/>
        </p:nvPicPr>
        <p:blipFill>
          <a:blip r:embed="rId3" cstate="print"/>
          <a:srcRect/>
          <a:stretch>
            <a:fillRect/>
          </a:stretch>
        </p:blipFill>
        <p:spPr bwMode="auto">
          <a:xfrm>
            <a:off x="942975" y="3476625"/>
            <a:ext cx="3149600" cy="617538"/>
          </a:xfrm>
          <a:prstGeom prst="rect">
            <a:avLst/>
          </a:prstGeom>
          <a:noFill/>
          <a:ln w="9525">
            <a:noFill/>
            <a:miter lim="800000"/>
            <a:headEnd/>
            <a:tailEnd/>
          </a:ln>
        </p:spPr>
      </p:pic>
      <p:sp>
        <p:nvSpPr>
          <p:cNvPr id="34836" name="Block Arc 103"/>
          <p:cNvSpPr>
            <a:spLocks noChangeArrowheads="1"/>
          </p:cNvSpPr>
          <p:nvPr/>
        </p:nvSpPr>
        <p:spPr bwMode="auto">
          <a:xfrm rot="-5400000">
            <a:off x="885825" y="3151188"/>
            <a:ext cx="255587" cy="484188"/>
          </a:xfrm>
          <a:custGeom>
            <a:avLst/>
            <a:gdLst>
              <a:gd name="T0" fmla="*/ 0 w 596900"/>
              <a:gd name="T1" fmla="*/ 1636 h 539750"/>
              <a:gd name="T2" fmla="*/ 0 w 596900"/>
              <a:gd name="T3" fmla="*/ 1715 h 539750"/>
              <a:gd name="T4" fmla="*/ 0 w 596900"/>
              <a:gd name="T5" fmla="*/ 1636 h 539750"/>
              <a:gd name="T6" fmla="*/ 0 60000 65536"/>
              <a:gd name="T7" fmla="*/ 0 60000 65536"/>
              <a:gd name="T8" fmla="*/ 0 60000 65536"/>
              <a:gd name="T9" fmla="*/ 0 w 596900"/>
              <a:gd name="T10" fmla="*/ 0 h 539750"/>
              <a:gd name="T11" fmla="*/ 596900 w 596900"/>
              <a:gd name="T12" fmla="*/ 283371 h 539750"/>
            </a:gdLst>
            <a:ahLst/>
            <a:cxnLst>
              <a:cxn ang="T6">
                <a:pos x="T0" y="T1"/>
              </a:cxn>
              <a:cxn ang="T7">
                <a:pos x="T2" y="T3"/>
              </a:cxn>
              <a:cxn ang="T8">
                <a:pos x="T4" y="T5"/>
              </a:cxn>
            </a:cxnLst>
            <a:rect l="T9" t="T10" r="T11" b="T12"/>
            <a:pathLst>
              <a:path w="596900" h="539750">
                <a:moveTo>
                  <a:pt x="0" y="269875"/>
                </a:moveTo>
                <a:lnTo>
                  <a:pt x="0" y="269875"/>
                </a:lnTo>
                <a:cubicBezTo>
                  <a:pt x="0" y="120827"/>
                  <a:pt x="133620" y="0"/>
                  <a:pt x="298450" y="0"/>
                </a:cubicBezTo>
                <a:cubicBezTo>
                  <a:pt x="463279" y="0"/>
                  <a:pt x="596900" y="120827"/>
                  <a:pt x="596900" y="269875"/>
                </a:cubicBezTo>
                <a:cubicBezTo>
                  <a:pt x="596900" y="274375"/>
                  <a:pt x="596775" y="278875"/>
                  <a:pt x="596526" y="283370"/>
                </a:cubicBezTo>
                <a:lnTo>
                  <a:pt x="575869" y="282436"/>
                </a:lnTo>
                <a:lnTo>
                  <a:pt x="575868" y="282435"/>
                </a:lnTo>
                <a:cubicBezTo>
                  <a:pt x="576104" y="278252"/>
                  <a:pt x="576222" y="274063"/>
                  <a:pt x="576222" y="269875"/>
                </a:cubicBezTo>
                <a:cubicBezTo>
                  <a:pt x="576222" y="132247"/>
                  <a:pt x="451859" y="20678"/>
                  <a:pt x="298450" y="20678"/>
                </a:cubicBezTo>
                <a:cubicBezTo>
                  <a:pt x="145040" y="20678"/>
                  <a:pt x="20678" y="132247"/>
                  <a:pt x="20678" y="269875"/>
                </a:cubicBezTo>
                <a:close/>
              </a:path>
            </a:pathLst>
          </a:custGeom>
          <a:noFill/>
          <a:ln w="38100">
            <a:solidFill>
              <a:srgbClr val="F6A01A"/>
            </a:solidFill>
            <a:round/>
            <a:headEnd/>
            <a:tailEnd/>
          </a:ln>
        </p:spPr>
        <p:txBody>
          <a:bodyPr/>
          <a:lstStyle/>
          <a:p>
            <a:endParaRPr lang="en-US"/>
          </a:p>
        </p:txBody>
      </p:sp>
      <p:sp>
        <p:nvSpPr>
          <p:cNvPr id="2" name="Freeform 69"/>
          <p:cNvSpPr>
            <a:spLocks/>
          </p:cNvSpPr>
          <p:nvPr/>
        </p:nvSpPr>
        <p:spPr bwMode="auto">
          <a:xfrm>
            <a:off x="2573338" y="4408488"/>
            <a:ext cx="1587" cy="274637"/>
          </a:xfrm>
          <a:custGeom>
            <a:avLst/>
            <a:gdLst/>
            <a:ahLst/>
            <a:cxnLst>
              <a:cxn ang="0">
                <a:pos x="0" y="69"/>
              </a:cxn>
              <a:cxn ang="0">
                <a:pos x="3060" y="69"/>
              </a:cxn>
              <a:cxn ang="0">
                <a:pos x="2991" y="0"/>
              </a:cxn>
              <a:cxn ang="0">
                <a:pos x="72" y="0"/>
              </a:cxn>
              <a:cxn ang="0">
                <a:pos x="0" y="69"/>
              </a:cxn>
            </a:cxnLst>
            <a:rect l="0" t="0" r="r" b="b"/>
            <a:pathLst>
              <a:path w="3060" h="69">
                <a:moveTo>
                  <a:pt x="0" y="69"/>
                </a:moveTo>
                <a:lnTo>
                  <a:pt x="3060" y="69"/>
                </a:lnTo>
                <a:lnTo>
                  <a:pt x="2991" y="0"/>
                </a:lnTo>
                <a:lnTo>
                  <a:pt x="72" y="0"/>
                </a:lnTo>
                <a:lnTo>
                  <a:pt x="0" y="69"/>
                </a:lnTo>
                <a:close/>
              </a:path>
            </a:pathLst>
          </a:custGeom>
          <a:gradFill rotWithShape="1">
            <a:gsLst>
              <a:gs pos="0">
                <a:schemeClr val="tx1"/>
              </a:gs>
              <a:gs pos="100000">
                <a:schemeClr val="tx1">
                  <a:gamma/>
                  <a:tint val="80000"/>
                  <a:invGamma/>
                </a:schemeClr>
              </a:gs>
            </a:gsLst>
            <a:lin ang="5400000" scaled="1"/>
          </a:gradFill>
          <a:ln w="28575" cap="flat" cmpd="sng">
            <a:noFill/>
            <a:prstDash val="solid"/>
            <a:round/>
            <a:headEnd type="none" w="med" len="med"/>
            <a:tailEnd type="none" w="med" len="med"/>
          </a:ln>
          <a:effectLst/>
        </p:spPr>
        <p:txBody>
          <a:bodyPr wrap="none" lIns="0" tIns="0" rIns="0" bIns="0" anchor="ctr">
            <a:spAutoFit/>
          </a:bodyPr>
          <a:lstStyle/>
          <a:p>
            <a:pPr algn="ctr" fontAlgn="auto">
              <a:lnSpc>
                <a:spcPct val="90000"/>
              </a:lnSpc>
              <a:spcBef>
                <a:spcPct val="50000"/>
              </a:spcBef>
              <a:spcAft>
                <a:spcPts val="0"/>
              </a:spcAft>
              <a:defRPr/>
            </a:pPr>
            <a:endParaRPr lang="en-US" i="1"/>
          </a:p>
        </p:txBody>
      </p:sp>
      <p:pic>
        <p:nvPicPr>
          <p:cNvPr id="34838" name="Picture 34" descr="ex4200_48p_frontwtop_low"/>
          <p:cNvPicPr>
            <a:picLocks noChangeAspect="1" noChangeArrowheads="1"/>
          </p:cNvPicPr>
          <p:nvPr/>
        </p:nvPicPr>
        <p:blipFill>
          <a:blip r:embed="rId3" cstate="print"/>
          <a:srcRect/>
          <a:stretch>
            <a:fillRect/>
          </a:stretch>
        </p:blipFill>
        <p:spPr bwMode="auto">
          <a:xfrm>
            <a:off x="942975" y="3124200"/>
            <a:ext cx="3149600" cy="617538"/>
          </a:xfrm>
          <a:prstGeom prst="rect">
            <a:avLst/>
          </a:prstGeom>
          <a:noFill/>
          <a:ln w="9525">
            <a:noFill/>
            <a:miter lim="800000"/>
            <a:headEnd/>
            <a:tailEnd/>
          </a:ln>
        </p:spPr>
      </p:pic>
      <p:pic>
        <p:nvPicPr>
          <p:cNvPr id="34839" name="Picture 35" descr="ex4200_48p_frontwtop_low"/>
          <p:cNvPicPr>
            <a:picLocks noChangeAspect="1" noChangeArrowheads="1"/>
          </p:cNvPicPr>
          <p:nvPr/>
        </p:nvPicPr>
        <p:blipFill>
          <a:blip r:embed="rId3" cstate="print"/>
          <a:srcRect/>
          <a:stretch>
            <a:fillRect/>
          </a:stretch>
        </p:blipFill>
        <p:spPr bwMode="auto">
          <a:xfrm>
            <a:off x="942975" y="2762250"/>
            <a:ext cx="3149600" cy="617538"/>
          </a:xfrm>
          <a:prstGeom prst="rect">
            <a:avLst/>
          </a:prstGeom>
          <a:noFill/>
          <a:ln w="9525">
            <a:noFill/>
            <a:miter lim="800000"/>
            <a:headEnd/>
            <a:tailEnd/>
          </a:ln>
        </p:spPr>
      </p:pic>
      <p:cxnSp>
        <p:nvCxnSpPr>
          <p:cNvPr id="34840" name="AutoShape 101"/>
          <p:cNvCxnSpPr>
            <a:cxnSpLocks noChangeShapeType="1"/>
          </p:cNvCxnSpPr>
          <p:nvPr/>
        </p:nvCxnSpPr>
        <p:spPr bwMode="auto">
          <a:xfrm flipV="1">
            <a:off x="3771900" y="3287713"/>
            <a:ext cx="3937000" cy="11112"/>
          </a:xfrm>
          <a:prstGeom prst="bentConnector5">
            <a:avLst>
              <a:gd name="adj1" fmla="val 440"/>
              <a:gd name="adj2" fmla="val 5842856"/>
              <a:gd name="adj3" fmla="val 100319"/>
            </a:avLst>
          </a:prstGeom>
          <a:noFill/>
          <a:ln w="31750">
            <a:solidFill>
              <a:srgbClr val="7CAECA"/>
            </a:solidFill>
            <a:miter lim="800000"/>
            <a:headEnd/>
            <a:tailEnd/>
          </a:ln>
        </p:spPr>
      </p:cxnSp>
      <p:sp>
        <p:nvSpPr>
          <p:cNvPr id="34841" name="Text Box 102"/>
          <p:cNvSpPr txBox="1">
            <a:spLocks noChangeArrowheads="1"/>
          </p:cNvSpPr>
          <p:nvPr/>
        </p:nvSpPr>
        <p:spPr bwMode="auto">
          <a:xfrm>
            <a:off x="1404938" y="2789238"/>
            <a:ext cx="2174875" cy="257175"/>
          </a:xfrm>
          <a:prstGeom prst="rect">
            <a:avLst/>
          </a:prstGeom>
          <a:noFill/>
          <a:ln w="9525">
            <a:noFill/>
            <a:miter lim="800000"/>
            <a:headEnd/>
            <a:tailEnd/>
          </a:ln>
        </p:spPr>
        <p:txBody>
          <a:bodyPr wrap="none" anchor="ctr">
            <a:spAutoFit/>
          </a:bodyPr>
          <a:lstStyle/>
          <a:p>
            <a:pPr algn="ctr">
              <a:lnSpc>
                <a:spcPct val="90000"/>
              </a:lnSpc>
            </a:pPr>
            <a:r>
              <a:rPr lang="en-US" sz="1200" i="1">
                <a:solidFill>
                  <a:schemeClr val="bg1"/>
                </a:solidFill>
              </a:rPr>
              <a:t>Virtual Chassis Location #1</a:t>
            </a:r>
          </a:p>
        </p:txBody>
      </p:sp>
      <p:sp>
        <p:nvSpPr>
          <p:cNvPr id="34842" name="Text Box 103"/>
          <p:cNvSpPr txBox="1">
            <a:spLocks noChangeArrowheads="1"/>
          </p:cNvSpPr>
          <p:nvPr/>
        </p:nvSpPr>
        <p:spPr bwMode="auto">
          <a:xfrm>
            <a:off x="5345113" y="2787650"/>
            <a:ext cx="2174875" cy="257175"/>
          </a:xfrm>
          <a:prstGeom prst="rect">
            <a:avLst/>
          </a:prstGeom>
          <a:noFill/>
          <a:ln w="9525">
            <a:noFill/>
            <a:miter lim="800000"/>
            <a:headEnd/>
            <a:tailEnd/>
          </a:ln>
        </p:spPr>
        <p:txBody>
          <a:bodyPr wrap="none" anchor="ctr">
            <a:spAutoFit/>
          </a:bodyPr>
          <a:lstStyle/>
          <a:p>
            <a:pPr algn="ctr">
              <a:lnSpc>
                <a:spcPct val="90000"/>
              </a:lnSpc>
            </a:pPr>
            <a:r>
              <a:rPr lang="en-US" sz="1200" i="1">
                <a:solidFill>
                  <a:schemeClr val="bg1"/>
                </a:solidFill>
              </a:rPr>
              <a:t>Virtual Chassis Location #2</a:t>
            </a:r>
          </a:p>
        </p:txBody>
      </p:sp>
      <p:sp>
        <p:nvSpPr>
          <p:cNvPr id="34843" name="Text Box 104"/>
          <p:cNvSpPr txBox="1">
            <a:spLocks noChangeArrowheads="1"/>
          </p:cNvSpPr>
          <p:nvPr/>
        </p:nvSpPr>
        <p:spPr bwMode="auto">
          <a:xfrm>
            <a:off x="4187825" y="2398713"/>
            <a:ext cx="3133725" cy="257175"/>
          </a:xfrm>
          <a:prstGeom prst="rect">
            <a:avLst/>
          </a:prstGeom>
          <a:noFill/>
          <a:ln w="9525">
            <a:noFill/>
            <a:miter lim="800000"/>
            <a:headEnd/>
            <a:tailEnd/>
          </a:ln>
        </p:spPr>
        <p:txBody>
          <a:bodyPr wrap="none">
            <a:spAutoFit/>
          </a:bodyPr>
          <a:lstStyle/>
          <a:p>
            <a:pPr algn="ctr">
              <a:lnSpc>
                <a:spcPct val="90000"/>
              </a:lnSpc>
              <a:spcBef>
                <a:spcPct val="50000"/>
              </a:spcBef>
            </a:pPr>
            <a:r>
              <a:rPr lang="en-US" sz="1200" dirty="0" err="1"/>
              <a:t>GbE</a:t>
            </a:r>
            <a:r>
              <a:rPr lang="en-US" sz="1200" dirty="0"/>
              <a:t> or 10GbE Virtual Chassis Extension</a:t>
            </a:r>
          </a:p>
        </p:txBody>
      </p:sp>
      <p:sp>
        <p:nvSpPr>
          <p:cNvPr id="34844" name="Text Box 105"/>
          <p:cNvSpPr txBox="1">
            <a:spLocks noChangeArrowheads="1"/>
          </p:cNvSpPr>
          <p:nvPr/>
        </p:nvSpPr>
        <p:spPr bwMode="auto">
          <a:xfrm>
            <a:off x="41275" y="2119313"/>
            <a:ext cx="1427163" cy="423862"/>
          </a:xfrm>
          <a:prstGeom prst="rect">
            <a:avLst/>
          </a:prstGeom>
          <a:noFill/>
          <a:ln w="9525">
            <a:noFill/>
            <a:miter lim="800000"/>
            <a:headEnd/>
            <a:tailEnd/>
          </a:ln>
        </p:spPr>
        <p:txBody>
          <a:bodyPr>
            <a:spAutoFit/>
          </a:bodyPr>
          <a:lstStyle/>
          <a:p>
            <a:pPr algn="ctr">
              <a:lnSpc>
                <a:spcPct val="90000"/>
              </a:lnSpc>
              <a:spcBef>
                <a:spcPct val="50000"/>
              </a:spcBef>
            </a:pPr>
            <a:r>
              <a:rPr lang="en-US" sz="1200"/>
              <a:t>Dedicated Virtual Chassis</a:t>
            </a:r>
          </a:p>
        </p:txBody>
      </p:sp>
      <p:sp>
        <p:nvSpPr>
          <p:cNvPr id="34845" name="Line 106"/>
          <p:cNvSpPr>
            <a:spLocks noChangeShapeType="1"/>
          </p:cNvSpPr>
          <p:nvPr/>
        </p:nvSpPr>
        <p:spPr bwMode="auto">
          <a:xfrm>
            <a:off x="803275" y="2576513"/>
            <a:ext cx="0" cy="498475"/>
          </a:xfrm>
          <a:prstGeom prst="line">
            <a:avLst/>
          </a:prstGeom>
          <a:noFill/>
          <a:ln w="28575">
            <a:solidFill>
              <a:srgbClr val="807F83"/>
            </a:solidFill>
            <a:round/>
            <a:headEnd/>
            <a:tailEnd type="arrow" w="med" len="sm"/>
          </a:ln>
        </p:spPr>
        <p:txBody>
          <a:bodyPr wrap="none" anchor="ctr"/>
          <a:lstStyle/>
          <a:p>
            <a:endParaRPr lang="en-US"/>
          </a:p>
        </p:txBody>
      </p:sp>
      <p:cxnSp>
        <p:nvCxnSpPr>
          <p:cNvPr id="34846" name="AutoShape 108"/>
          <p:cNvCxnSpPr>
            <a:cxnSpLocks noChangeShapeType="1"/>
          </p:cNvCxnSpPr>
          <p:nvPr/>
        </p:nvCxnSpPr>
        <p:spPr bwMode="auto">
          <a:xfrm flipV="1">
            <a:off x="3771900" y="4373563"/>
            <a:ext cx="3937000" cy="11112"/>
          </a:xfrm>
          <a:prstGeom prst="bentConnector5">
            <a:avLst>
              <a:gd name="adj1" fmla="val 0"/>
              <a:gd name="adj2" fmla="val -3028574"/>
              <a:gd name="adj3" fmla="val 99676"/>
            </a:avLst>
          </a:prstGeom>
          <a:noFill/>
          <a:ln w="31750">
            <a:solidFill>
              <a:srgbClr val="7CAECA"/>
            </a:solidFill>
            <a:miter lim="800000"/>
            <a:headEnd/>
            <a:tailEnd/>
          </a:ln>
        </p:spPr>
      </p:cxnSp>
      <p:sp>
        <p:nvSpPr>
          <p:cNvPr id="34847" name="Text Box 109"/>
          <p:cNvSpPr txBox="1">
            <a:spLocks noChangeArrowheads="1"/>
          </p:cNvSpPr>
          <p:nvPr/>
        </p:nvSpPr>
        <p:spPr bwMode="auto">
          <a:xfrm>
            <a:off x="4222750" y="4467225"/>
            <a:ext cx="3133725" cy="257175"/>
          </a:xfrm>
          <a:prstGeom prst="rect">
            <a:avLst/>
          </a:prstGeom>
          <a:noFill/>
          <a:ln w="9525">
            <a:noFill/>
            <a:miter lim="800000"/>
            <a:headEnd/>
            <a:tailEnd/>
          </a:ln>
        </p:spPr>
        <p:txBody>
          <a:bodyPr wrap="none">
            <a:spAutoFit/>
          </a:bodyPr>
          <a:lstStyle/>
          <a:p>
            <a:pPr algn="ctr">
              <a:lnSpc>
                <a:spcPct val="90000"/>
              </a:lnSpc>
              <a:spcBef>
                <a:spcPct val="50000"/>
              </a:spcBef>
            </a:pPr>
            <a:r>
              <a:rPr lang="en-US" sz="1200"/>
              <a:t>GbE or 10GbE Virtual Chassis Extension</a:t>
            </a:r>
          </a:p>
        </p:txBody>
      </p:sp>
      <p:sp>
        <p:nvSpPr>
          <p:cNvPr id="34848" name="Text Box 114"/>
          <p:cNvSpPr txBox="1">
            <a:spLocks noChangeArrowheads="1"/>
          </p:cNvSpPr>
          <p:nvPr/>
        </p:nvSpPr>
        <p:spPr bwMode="auto">
          <a:xfrm>
            <a:off x="7811791" y="2093913"/>
            <a:ext cx="1013419" cy="258532"/>
          </a:xfrm>
          <a:prstGeom prst="rect">
            <a:avLst/>
          </a:prstGeom>
          <a:solidFill>
            <a:schemeClr val="bg1"/>
          </a:solidFill>
          <a:ln w="9525">
            <a:noFill/>
            <a:miter lim="800000"/>
            <a:headEnd/>
            <a:tailEnd/>
          </a:ln>
        </p:spPr>
        <p:txBody>
          <a:bodyPr wrap="none">
            <a:spAutoFit/>
          </a:bodyPr>
          <a:lstStyle/>
          <a:p>
            <a:pPr algn="ctr">
              <a:lnSpc>
                <a:spcPct val="90000"/>
              </a:lnSpc>
              <a:spcBef>
                <a:spcPct val="50000"/>
              </a:spcBef>
            </a:pPr>
            <a:r>
              <a:rPr lang="en-US" sz="1200" dirty="0"/>
              <a:t>Up to </a:t>
            </a:r>
            <a:r>
              <a:rPr lang="en-US" sz="1200" dirty="0" smtClean="0"/>
              <a:t>80 </a:t>
            </a:r>
            <a:r>
              <a:rPr lang="en-US" sz="1200" dirty="0"/>
              <a:t>km</a:t>
            </a:r>
          </a:p>
        </p:txBody>
      </p:sp>
      <p:cxnSp>
        <p:nvCxnSpPr>
          <p:cNvPr id="34849" name="Straight Arrow Connector 45"/>
          <p:cNvCxnSpPr>
            <a:cxnSpLocks noChangeShapeType="1"/>
            <a:stCxn id="34848" idx="2"/>
          </p:cNvCxnSpPr>
          <p:nvPr/>
        </p:nvCxnSpPr>
        <p:spPr bwMode="auto">
          <a:xfrm flipH="1">
            <a:off x="7750177" y="2352445"/>
            <a:ext cx="568324" cy="249468"/>
          </a:xfrm>
          <a:prstGeom prst="straightConnector1">
            <a:avLst/>
          </a:prstGeom>
          <a:noFill/>
          <a:ln w="28575">
            <a:solidFill>
              <a:srgbClr val="807F83"/>
            </a:solidFill>
            <a:round/>
            <a:headEnd/>
            <a:tailEnd type="arrow" w="med" len="sm"/>
          </a:ln>
        </p:spPr>
      </p:cxnSp>
      <p:sp>
        <p:nvSpPr>
          <p:cNvPr id="34850" name="Rectangle 37"/>
          <p:cNvSpPr>
            <a:spLocks noChangeArrowheads="1"/>
          </p:cNvSpPr>
          <p:nvPr/>
        </p:nvSpPr>
        <p:spPr bwMode="auto">
          <a:xfrm>
            <a:off x="409575" y="1428750"/>
            <a:ext cx="4521200" cy="563563"/>
          </a:xfrm>
          <a:prstGeom prst="rect">
            <a:avLst/>
          </a:prstGeom>
          <a:noFill/>
          <a:ln w="9525">
            <a:noFill/>
            <a:miter lim="800000"/>
            <a:headEnd/>
            <a:tailEnd/>
          </a:ln>
        </p:spPr>
        <p:txBody>
          <a:bodyPr wrap="none">
            <a:spAutoFit/>
          </a:bodyPr>
          <a:lstStyle/>
          <a:p>
            <a:pPr>
              <a:lnSpc>
                <a:spcPct val="90000"/>
              </a:lnSpc>
              <a:spcBef>
                <a:spcPct val="50000"/>
              </a:spcBef>
            </a:pPr>
            <a:r>
              <a:rPr lang="en-US" dirty="0" smtClean="0"/>
              <a:t>Extended </a:t>
            </a:r>
            <a:r>
              <a:rPr lang="en-US" dirty="0"/>
              <a:t>Virtual Chassis </a:t>
            </a:r>
            <a:br>
              <a:rPr lang="en-US" dirty="0"/>
            </a:br>
            <a:r>
              <a:rPr lang="en-US" sz="1600" dirty="0"/>
              <a:t>Across wiring closets, data center racks or rows</a:t>
            </a:r>
            <a:endParaRPr lang="en-US" dirty="0"/>
          </a:p>
        </p:txBody>
      </p:sp>
    </p:spTree>
    <p:extLst>
      <p:ext uri="{BB962C8B-B14F-4D97-AF65-F5344CB8AC3E}">
        <p14:creationId xmlns:p14="http://schemas.microsoft.com/office/powerpoint/2010/main" val="198355634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82"/>
          <p:cNvGrpSpPr>
            <a:grpSpLocks/>
          </p:cNvGrpSpPr>
          <p:nvPr/>
        </p:nvGrpSpPr>
        <p:grpSpPr bwMode="auto">
          <a:xfrm>
            <a:off x="4957763" y="1755775"/>
            <a:ext cx="962025" cy="3476625"/>
            <a:chOff x="3102" y="1251"/>
            <a:chExt cx="606" cy="1812"/>
          </a:xfrm>
        </p:grpSpPr>
        <p:sp>
          <p:nvSpPr>
            <p:cNvPr id="31782" name="AutoShape 73"/>
            <p:cNvSpPr>
              <a:spLocks noChangeArrowheads="1"/>
            </p:cNvSpPr>
            <p:nvPr/>
          </p:nvSpPr>
          <p:spPr bwMode="auto">
            <a:xfrm>
              <a:off x="3102" y="1251"/>
              <a:ext cx="501" cy="1812"/>
            </a:xfrm>
            <a:prstGeom prst="roundRect">
              <a:avLst>
                <a:gd name="adj" fmla="val 16667"/>
              </a:avLst>
            </a:prstGeom>
            <a:noFill/>
            <a:ln w="50800">
              <a:solidFill>
                <a:srgbClr val="F6A01A"/>
              </a:solidFill>
              <a:round/>
              <a:headEnd/>
              <a:tailEnd/>
            </a:ln>
          </p:spPr>
          <p:txBody>
            <a:bodyPr wrap="none" anchor="ctr"/>
            <a:lstStyle/>
            <a:p>
              <a:pPr algn="ctr">
                <a:lnSpc>
                  <a:spcPct val="90000"/>
                </a:lnSpc>
                <a:spcBef>
                  <a:spcPct val="50000"/>
                </a:spcBef>
              </a:pPr>
              <a:endParaRPr lang="en-US" i="1"/>
            </a:p>
          </p:txBody>
        </p:sp>
        <p:sp>
          <p:nvSpPr>
            <p:cNvPr id="31783" name="Rectangle 81"/>
            <p:cNvSpPr>
              <a:spLocks noChangeArrowheads="1"/>
            </p:cNvSpPr>
            <p:nvPr/>
          </p:nvSpPr>
          <p:spPr bwMode="auto">
            <a:xfrm>
              <a:off x="3495" y="1269"/>
              <a:ext cx="213" cy="1776"/>
            </a:xfrm>
            <a:prstGeom prst="rect">
              <a:avLst/>
            </a:prstGeom>
            <a:solidFill>
              <a:schemeClr val="bg1"/>
            </a:solidFill>
            <a:ln w="9525">
              <a:noFill/>
              <a:miter lim="800000"/>
              <a:headEnd/>
              <a:tailEnd/>
            </a:ln>
          </p:spPr>
          <p:txBody>
            <a:bodyPr wrap="none" anchor="ctr"/>
            <a:lstStyle/>
            <a:p>
              <a:pPr algn="ctr">
                <a:lnSpc>
                  <a:spcPct val="90000"/>
                </a:lnSpc>
                <a:spcBef>
                  <a:spcPct val="50000"/>
                </a:spcBef>
              </a:pPr>
              <a:endParaRPr lang="en-US" i="1"/>
            </a:p>
          </p:txBody>
        </p:sp>
      </p:grpSp>
      <p:sp>
        <p:nvSpPr>
          <p:cNvPr id="31747" name="Freeform 62"/>
          <p:cNvSpPr>
            <a:spLocks noChangeAspect="1"/>
          </p:cNvSpPr>
          <p:nvPr/>
        </p:nvSpPr>
        <p:spPr bwMode="auto">
          <a:xfrm>
            <a:off x="5140325" y="1830388"/>
            <a:ext cx="292100" cy="287337"/>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sp>
        <p:nvSpPr>
          <p:cNvPr id="31748" name="Freeform 63"/>
          <p:cNvSpPr>
            <a:spLocks noChangeAspect="1"/>
          </p:cNvSpPr>
          <p:nvPr/>
        </p:nvSpPr>
        <p:spPr bwMode="auto">
          <a:xfrm>
            <a:off x="5140325" y="2136775"/>
            <a:ext cx="292100" cy="287338"/>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sp>
        <p:nvSpPr>
          <p:cNvPr id="31749" name="Freeform 64"/>
          <p:cNvSpPr>
            <a:spLocks noChangeAspect="1"/>
          </p:cNvSpPr>
          <p:nvPr/>
        </p:nvSpPr>
        <p:spPr bwMode="auto">
          <a:xfrm>
            <a:off x="5140325" y="2435225"/>
            <a:ext cx="292100" cy="287338"/>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sp>
        <p:nvSpPr>
          <p:cNvPr id="31750" name="Freeform 65"/>
          <p:cNvSpPr>
            <a:spLocks noChangeAspect="1"/>
          </p:cNvSpPr>
          <p:nvPr/>
        </p:nvSpPr>
        <p:spPr bwMode="auto">
          <a:xfrm>
            <a:off x="5140325" y="2755900"/>
            <a:ext cx="292100" cy="287338"/>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sp>
        <p:nvSpPr>
          <p:cNvPr id="31751" name="Freeform 66"/>
          <p:cNvSpPr>
            <a:spLocks noChangeAspect="1"/>
          </p:cNvSpPr>
          <p:nvPr/>
        </p:nvSpPr>
        <p:spPr bwMode="auto">
          <a:xfrm>
            <a:off x="5140325" y="3059113"/>
            <a:ext cx="292100" cy="287337"/>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sp>
        <p:nvSpPr>
          <p:cNvPr id="31752" name="Freeform 67"/>
          <p:cNvSpPr>
            <a:spLocks noChangeAspect="1"/>
          </p:cNvSpPr>
          <p:nvPr/>
        </p:nvSpPr>
        <p:spPr bwMode="auto">
          <a:xfrm>
            <a:off x="5140325" y="3365500"/>
            <a:ext cx="292100" cy="287338"/>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sp>
        <p:nvSpPr>
          <p:cNvPr id="31753" name="Freeform 68"/>
          <p:cNvSpPr>
            <a:spLocks noChangeAspect="1"/>
          </p:cNvSpPr>
          <p:nvPr/>
        </p:nvSpPr>
        <p:spPr bwMode="auto">
          <a:xfrm>
            <a:off x="5140325" y="3663950"/>
            <a:ext cx="292100" cy="287338"/>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sp>
        <p:nvSpPr>
          <p:cNvPr id="31754" name="Freeform 69"/>
          <p:cNvSpPr>
            <a:spLocks noChangeAspect="1"/>
          </p:cNvSpPr>
          <p:nvPr/>
        </p:nvSpPr>
        <p:spPr bwMode="auto">
          <a:xfrm>
            <a:off x="5140325" y="3984625"/>
            <a:ext cx="292100" cy="287338"/>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sp>
        <p:nvSpPr>
          <p:cNvPr id="31755" name="Freeform 70"/>
          <p:cNvSpPr>
            <a:spLocks noChangeAspect="1"/>
          </p:cNvSpPr>
          <p:nvPr/>
        </p:nvSpPr>
        <p:spPr bwMode="auto">
          <a:xfrm>
            <a:off x="5140325" y="4613275"/>
            <a:ext cx="292100" cy="287338"/>
          </a:xfrm>
          <a:custGeom>
            <a:avLst/>
            <a:gdLst>
              <a:gd name="T0" fmla="*/ 2147483647 w 238"/>
              <a:gd name="T1" fmla="*/ 0 h 234"/>
              <a:gd name="T2" fmla="*/ 2147483647 w 238"/>
              <a:gd name="T3" fmla="*/ 2147483647 h 234"/>
              <a:gd name="T4" fmla="*/ 2147483647 w 238"/>
              <a:gd name="T5" fmla="*/ 2147483647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p:spPr>
        <p:txBody>
          <a:bodyPr wrap="none" anchor="ctr"/>
          <a:lstStyle/>
          <a:p>
            <a:endParaRPr lang="en-US"/>
          </a:p>
        </p:txBody>
      </p:sp>
      <p:pic>
        <p:nvPicPr>
          <p:cNvPr id="31756" name="Picture 8" descr="EX4200_Back_DualPower_HR.jpg"/>
          <p:cNvPicPr>
            <a:picLocks noChangeAspect="1"/>
          </p:cNvPicPr>
          <p:nvPr/>
        </p:nvPicPr>
        <p:blipFill>
          <a:blip r:embed="rId3" cstate="print"/>
          <a:srcRect/>
          <a:stretch>
            <a:fillRect/>
          </a:stretch>
        </p:blipFill>
        <p:spPr bwMode="auto">
          <a:xfrm>
            <a:off x="625475" y="3235325"/>
            <a:ext cx="3362325" cy="368300"/>
          </a:xfrm>
          <a:prstGeom prst="rect">
            <a:avLst/>
          </a:prstGeom>
          <a:noFill/>
          <a:ln w="9525">
            <a:noFill/>
            <a:miter lim="800000"/>
            <a:headEnd/>
            <a:tailEnd/>
          </a:ln>
        </p:spPr>
      </p:pic>
      <p:sp>
        <p:nvSpPr>
          <p:cNvPr id="31757" name="Rectangle 42"/>
          <p:cNvSpPr>
            <a:spLocks noGrp="1" noChangeArrowheads="1"/>
          </p:cNvSpPr>
          <p:nvPr>
            <p:ph type="title"/>
          </p:nvPr>
        </p:nvSpPr>
        <p:spPr bwMode="auto">
          <a:noFill/>
        </p:spPr>
        <p:txBody>
          <a:bodyPr/>
          <a:lstStyle/>
          <a:p>
            <a:pPr eaLnBrk="1" fontAlgn="t" hangingPunct="1">
              <a:spcAft>
                <a:spcPct val="0"/>
              </a:spcAft>
            </a:pPr>
            <a:r>
              <a:rPr cap="none" dirty="0" smtClean="0"/>
              <a:t>EX4200 &amp; EX4500 VIRTUAL CHASSIS</a:t>
            </a:r>
          </a:p>
        </p:txBody>
      </p:sp>
      <p:sp>
        <p:nvSpPr>
          <p:cNvPr id="31758" name="TextBox 13"/>
          <p:cNvSpPr txBox="1">
            <a:spLocks noChangeArrowheads="1"/>
          </p:cNvSpPr>
          <p:nvPr/>
        </p:nvSpPr>
        <p:spPr bwMode="auto">
          <a:xfrm>
            <a:off x="476250" y="6046466"/>
            <a:ext cx="5365571" cy="230832"/>
          </a:xfrm>
          <a:prstGeom prst="rect">
            <a:avLst/>
          </a:prstGeom>
          <a:noFill/>
          <a:ln w="9525">
            <a:noFill/>
            <a:miter lim="800000"/>
            <a:headEnd/>
            <a:tailEnd/>
          </a:ln>
        </p:spPr>
        <p:txBody>
          <a:bodyPr wrap="none" anchor="ctr">
            <a:spAutoFit/>
          </a:bodyPr>
          <a:lstStyle/>
          <a:p>
            <a:pPr>
              <a:lnSpc>
                <a:spcPct val="90000"/>
              </a:lnSpc>
            </a:pPr>
            <a:r>
              <a:rPr lang="en-US" sz="1000" dirty="0" smtClean="0">
                <a:solidFill>
                  <a:srgbClr val="333333"/>
                </a:solidFill>
              </a:rPr>
              <a:t>*when EX4500 and EX4200’s are combined 2 EX4500’s are required to provide redundancy</a:t>
            </a:r>
            <a:endParaRPr lang="en-US" sz="1000" dirty="0">
              <a:solidFill>
                <a:srgbClr val="333333"/>
              </a:solidFill>
            </a:endParaRPr>
          </a:p>
        </p:txBody>
      </p:sp>
      <p:sp>
        <p:nvSpPr>
          <p:cNvPr id="31759" name="TextBox 14"/>
          <p:cNvSpPr txBox="1">
            <a:spLocks noChangeArrowheads="1"/>
          </p:cNvSpPr>
          <p:nvPr/>
        </p:nvSpPr>
        <p:spPr bwMode="auto">
          <a:xfrm>
            <a:off x="661988" y="2568575"/>
            <a:ext cx="2768600" cy="287338"/>
          </a:xfrm>
          <a:prstGeom prst="rect">
            <a:avLst/>
          </a:prstGeom>
          <a:noFill/>
          <a:ln w="9525">
            <a:noFill/>
            <a:miter lim="800000"/>
            <a:headEnd/>
            <a:tailEnd/>
          </a:ln>
        </p:spPr>
        <p:txBody>
          <a:bodyPr wrap="none" anchor="ctr">
            <a:spAutoFit/>
          </a:bodyPr>
          <a:lstStyle/>
          <a:p>
            <a:pPr>
              <a:lnSpc>
                <a:spcPct val="90000"/>
              </a:lnSpc>
            </a:pPr>
            <a:r>
              <a:rPr lang="en-US" sz="1400"/>
              <a:t>64 Gbps per Virtual Chassis port</a:t>
            </a:r>
          </a:p>
        </p:txBody>
      </p:sp>
      <p:pic>
        <p:nvPicPr>
          <p:cNvPr id="31760" name="Picture 7" descr="EX4200_48C_48PoE_Front_HR.jpg"/>
          <p:cNvPicPr>
            <a:picLocks noChangeAspect="1"/>
          </p:cNvPicPr>
          <p:nvPr/>
        </p:nvPicPr>
        <p:blipFill>
          <a:blip r:embed="rId4" cstate="print"/>
          <a:srcRect/>
          <a:stretch>
            <a:fillRect/>
          </a:stretch>
        </p:blipFill>
        <p:spPr bwMode="auto">
          <a:xfrm>
            <a:off x="5348288" y="2897188"/>
            <a:ext cx="3035300" cy="298450"/>
          </a:xfrm>
          <a:prstGeom prst="rect">
            <a:avLst/>
          </a:prstGeom>
          <a:noFill/>
          <a:ln w="9525">
            <a:noFill/>
            <a:miter lim="800000"/>
            <a:headEnd/>
            <a:tailEnd/>
          </a:ln>
        </p:spPr>
      </p:pic>
      <p:pic>
        <p:nvPicPr>
          <p:cNvPr id="31761" name="Picture 7" descr="EX4200_48C_48PoE_Front_HR.jpg"/>
          <p:cNvPicPr>
            <a:picLocks noChangeAspect="1"/>
          </p:cNvPicPr>
          <p:nvPr/>
        </p:nvPicPr>
        <p:blipFill>
          <a:blip r:embed="rId4" cstate="print"/>
          <a:srcRect/>
          <a:stretch>
            <a:fillRect/>
          </a:stretch>
        </p:blipFill>
        <p:spPr bwMode="auto">
          <a:xfrm>
            <a:off x="5348288" y="3201988"/>
            <a:ext cx="3035300" cy="298450"/>
          </a:xfrm>
          <a:prstGeom prst="rect">
            <a:avLst/>
          </a:prstGeom>
          <a:noFill/>
          <a:ln w="9525">
            <a:noFill/>
            <a:miter lim="800000"/>
            <a:headEnd/>
            <a:tailEnd/>
          </a:ln>
        </p:spPr>
      </p:pic>
      <p:pic>
        <p:nvPicPr>
          <p:cNvPr id="31762" name="Picture 7" descr="EX4200_48C_48PoE_Front_HR.jpg"/>
          <p:cNvPicPr>
            <a:picLocks noChangeAspect="1"/>
          </p:cNvPicPr>
          <p:nvPr/>
        </p:nvPicPr>
        <p:blipFill>
          <a:blip r:embed="rId4" cstate="print"/>
          <a:srcRect/>
          <a:stretch>
            <a:fillRect/>
          </a:stretch>
        </p:blipFill>
        <p:spPr bwMode="auto">
          <a:xfrm>
            <a:off x="5348288" y="3500438"/>
            <a:ext cx="3035300" cy="298450"/>
          </a:xfrm>
          <a:prstGeom prst="rect">
            <a:avLst/>
          </a:prstGeom>
          <a:noFill/>
          <a:ln w="9525">
            <a:noFill/>
            <a:miter lim="800000"/>
            <a:headEnd/>
            <a:tailEnd/>
          </a:ln>
        </p:spPr>
      </p:pic>
      <p:pic>
        <p:nvPicPr>
          <p:cNvPr id="31763" name="Picture 7" descr="EX4200_48C_48PoE_Front_HR.jpg"/>
          <p:cNvPicPr>
            <a:picLocks noChangeAspect="1"/>
          </p:cNvPicPr>
          <p:nvPr/>
        </p:nvPicPr>
        <p:blipFill>
          <a:blip r:embed="rId4" cstate="print"/>
          <a:srcRect/>
          <a:stretch>
            <a:fillRect/>
          </a:stretch>
        </p:blipFill>
        <p:spPr bwMode="auto">
          <a:xfrm>
            <a:off x="5348288" y="3805238"/>
            <a:ext cx="3035300" cy="298450"/>
          </a:xfrm>
          <a:prstGeom prst="rect">
            <a:avLst/>
          </a:prstGeom>
          <a:noFill/>
          <a:ln w="9525">
            <a:noFill/>
            <a:miter lim="800000"/>
            <a:headEnd/>
            <a:tailEnd/>
          </a:ln>
        </p:spPr>
      </p:pic>
      <p:pic>
        <p:nvPicPr>
          <p:cNvPr id="31764" name="Picture 75" descr="EX4200-48P_10GbE"/>
          <p:cNvPicPr>
            <a:picLocks noChangeAspect="1" noChangeArrowheads="1"/>
          </p:cNvPicPr>
          <p:nvPr/>
        </p:nvPicPr>
        <p:blipFill>
          <a:blip r:embed="rId5" cstate="print"/>
          <a:srcRect/>
          <a:stretch>
            <a:fillRect/>
          </a:stretch>
        </p:blipFill>
        <p:spPr bwMode="auto">
          <a:xfrm>
            <a:off x="5343525" y="1671638"/>
            <a:ext cx="3052763" cy="311150"/>
          </a:xfrm>
          <a:prstGeom prst="rect">
            <a:avLst/>
          </a:prstGeom>
          <a:noFill/>
          <a:ln w="9525">
            <a:noFill/>
            <a:miter lim="800000"/>
            <a:headEnd/>
            <a:tailEnd/>
          </a:ln>
        </p:spPr>
      </p:pic>
      <p:pic>
        <p:nvPicPr>
          <p:cNvPr id="31765" name="Picture 76" descr="EX4200-48P_10GbE"/>
          <p:cNvPicPr>
            <a:picLocks noChangeAspect="1" noChangeArrowheads="1"/>
          </p:cNvPicPr>
          <p:nvPr/>
        </p:nvPicPr>
        <p:blipFill>
          <a:blip r:embed="rId6" cstate="print"/>
          <a:srcRect/>
          <a:stretch>
            <a:fillRect/>
          </a:stretch>
        </p:blipFill>
        <p:spPr bwMode="auto">
          <a:xfrm>
            <a:off x="5343525" y="1985963"/>
            <a:ext cx="3052763" cy="301625"/>
          </a:xfrm>
          <a:prstGeom prst="rect">
            <a:avLst/>
          </a:prstGeom>
          <a:noFill/>
          <a:ln w="9525">
            <a:noFill/>
            <a:miter lim="800000"/>
            <a:headEnd/>
            <a:tailEnd/>
          </a:ln>
        </p:spPr>
      </p:pic>
      <p:pic>
        <p:nvPicPr>
          <p:cNvPr id="31766" name="Picture 77" descr="EX4200-48P_10GbE"/>
          <p:cNvPicPr>
            <a:picLocks noChangeAspect="1" noChangeArrowheads="1"/>
          </p:cNvPicPr>
          <p:nvPr/>
        </p:nvPicPr>
        <p:blipFill>
          <a:blip r:embed="rId6" cstate="print"/>
          <a:srcRect/>
          <a:stretch>
            <a:fillRect/>
          </a:stretch>
        </p:blipFill>
        <p:spPr bwMode="auto">
          <a:xfrm>
            <a:off x="5343525" y="2290763"/>
            <a:ext cx="3052763" cy="301625"/>
          </a:xfrm>
          <a:prstGeom prst="rect">
            <a:avLst/>
          </a:prstGeom>
          <a:noFill/>
          <a:ln w="9525">
            <a:noFill/>
            <a:miter lim="800000"/>
            <a:headEnd/>
            <a:tailEnd/>
          </a:ln>
        </p:spPr>
      </p:pic>
      <p:pic>
        <p:nvPicPr>
          <p:cNvPr id="31767" name="Picture 78" descr="EX4200-48P_10GbE"/>
          <p:cNvPicPr>
            <a:picLocks noChangeAspect="1" noChangeArrowheads="1"/>
          </p:cNvPicPr>
          <p:nvPr/>
        </p:nvPicPr>
        <p:blipFill>
          <a:blip r:embed="rId6" cstate="print"/>
          <a:srcRect/>
          <a:stretch>
            <a:fillRect/>
          </a:stretch>
        </p:blipFill>
        <p:spPr bwMode="auto">
          <a:xfrm>
            <a:off x="5343525" y="2590800"/>
            <a:ext cx="3052763" cy="301625"/>
          </a:xfrm>
          <a:prstGeom prst="rect">
            <a:avLst/>
          </a:prstGeom>
          <a:noFill/>
          <a:ln w="9525">
            <a:noFill/>
            <a:miter lim="800000"/>
            <a:headEnd/>
            <a:tailEnd/>
          </a:ln>
        </p:spPr>
      </p:pic>
      <p:sp>
        <p:nvSpPr>
          <p:cNvPr id="31768" name="Rectangle 36"/>
          <p:cNvSpPr>
            <a:spLocks noChangeArrowheads="1"/>
          </p:cNvSpPr>
          <p:nvPr/>
        </p:nvSpPr>
        <p:spPr bwMode="auto">
          <a:xfrm>
            <a:off x="746125" y="4097338"/>
            <a:ext cx="4016375" cy="1860550"/>
          </a:xfrm>
          <a:prstGeom prst="rect">
            <a:avLst/>
          </a:prstGeom>
          <a:noFill/>
          <a:ln w="9525">
            <a:noFill/>
            <a:miter lim="800000"/>
            <a:headEnd/>
            <a:tailEnd/>
          </a:ln>
        </p:spPr>
        <p:txBody>
          <a:bodyPr lIns="0" tIns="0" rIns="0" bIns="0"/>
          <a:lstStyle/>
          <a:p>
            <a:pPr marL="174625" indent="-174625" eaLnBrk="0" fontAlgn="t" hangingPunct="0">
              <a:lnSpc>
                <a:spcPct val="90000"/>
              </a:lnSpc>
              <a:spcBef>
                <a:spcPct val="15000"/>
              </a:spcBef>
              <a:buClr>
                <a:srgbClr val="333333"/>
              </a:buClr>
              <a:buFont typeface="Wingdings" pitchFamily="2" charset="2"/>
              <a:buChar char="§"/>
            </a:pPr>
            <a:r>
              <a:rPr lang="en-US" sz="1600" dirty="0">
                <a:solidFill>
                  <a:srgbClr val="333333"/>
                </a:solidFill>
              </a:rPr>
              <a:t>EX4200 and EX4500 Virtual </a:t>
            </a:r>
            <a:r>
              <a:rPr lang="en-US" sz="1600" dirty="0" smtClean="0">
                <a:solidFill>
                  <a:srgbClr val="333333"/>
                </a:solidFill>
              </a:rPr>
              <a:t>Chassis</a:t>
            </a:r>
            <a:endParaRPr lang="en-US" sz="1600" dirty="0">
              <a:solidFill>
                <a:srgbClr val="333333"/>
              </a:solidFill>
            </a:endParaRPr>
          </a:p>
          <a:p>
            <a:pPr marL="174625" indent="-174625" eaLnBrk="0" fontAlgn="t" hangingPunct="0">
              <a:lnSpc>
                <a:spcPct val="90000"/>
              </a:lnSpc>
              <a:spcBef>
                <a:spcPct val="15000"/>
              </a:spcBef>
              <a:buClr>
                <a:srgbClr val="333333"/>
              </a:buClr>
              <a:buFont typeface="Wingdings" pitchFamily="2" charset="2"/>
              <a:buChar char="§"/>
            </a:pPr>
            <a:r>
              <a:rPr lang="en-US" sz="1600" dirty="0" smtClean="0">
                <a:solidFill>
                  <a:srgbClr val="333333"/>
                </a:solidFill>
              </a:rPr>
              <a:t>Same Hardware up </a:t>
            </a:r>
            <a:r>
              <a:rPr lang="en-US" sz="1600" dirty="0">
                <a:solidFill>
                  <a:srgbClr val="333333"/>
                </a:solidFill>
              </a:rPr>
              <a:t>to </a:t>
            </a:r>
            <a:r>
              <a:rPr lang="en-US" sz="1600" dirty="0" smtClean="0">
                <a:solidFill>
                  <a:srgbClr val="333333"/>
                </a:solidFill>
              </a:rPr>
              <a:t>2 EX4500’s or 10 EX4200s </a:t>
            </a:r>
          </a:p>
          <a:p>
            <a:pPr marL="174625" indent="-174625" eaLnBrk="0" fontAlgn="t" hangingPunct="0">
              <a:lnSpc>
                <a:spcPct val="90000"/>
              </a:lnSpc>
              <a:spcBef>
                <a:spcPct val="15000"/>
              </a:spcBef>
              <a:buClr>
                <a:srgbClr val="333333"/>
              </a:buClr>
              <a:buFont typeface="Wingdings" pitchFamily="2" charset="2"/>
              <a:buChar char="§"/>
            </a:pPr>
            <a:r>
              <a:rPr lang="en-US" sz="1600" dirty="0" smtClean="0">
                <a:solidFill>
                  <a:srgbClr val="333333"/>
                </a:solidFill>
              </a:rPr>
              <a:t>Mixed Hardware 2 EX4500s</a:t>
            </a:r>
            <a:r>
              <a:rPr lang="en-US" sz="1600" dirty="0" smtClean="0">
                <a:sym typeface="Wingdings" pitchFamily="2" charset="2"/>
              </a:rPr>
              <a:t>, and up to 8 </a:t>
            </a:r>
            <a:r>
              <a:rPr lang="en-US" sz="1600" dirty="0">
                <a:sym typeface="Wingdings" pitchFamily="2" charset="2"/>
              </a:rPr>
              <a:t>EX4200s </a:t>
            </a:r>
            <a:r>
              <a:rPr lang="en-US" sz="1600" dirty="0" smtClean="0">
                <a:sym typeface="Wingdings" pitchFamily="2" charset="2"/>
              </a:rPr>
              <a:t>(total cannot exceed 10)*</a:t>
            </a:r>
            <a:endParaRPr lang="en-US" sz="1000" dirty="0">
              <a:solidFill>
                <a:srgbClr val="333333"/>
              </a:solidFill>
            </a:endParaRPr>
          </a:p>
          <a:p>
            <a:pPr marL="174625" indent="-174625" eaLnBrk="0" hangingPunct="0">
              <a:lnSpc>
                <a:spcPct val="90000"/>
              </a:lnSpc>
              <a:spcBef>
                <a:spcPct val="15000"/>
              </a:spcBef>
              <a:buClr>
                <a:srgbClr val="333333"/>
              </a:buClr>
              <a:buFont typeface="Wingdings" pitchFamily="2" charset="2"/>
              <a:buChar char="§"/>
            </a:pPr>
            <a:r>
              <a:rPr lang="en-US" sz="1600" dirty="0">
                <a:solidFill>
                  <a:srgbClr val="333333"/>
                </a:solidFill>
              </a:rPr>
              <a:t>Up to 480 </a:t>
            </a:r>
            <a:r>
              <a:rPr lang="en-US" sz="1600" dirty="0" err="1">
                <a:solidFill>
                  <a:srgbClr val="333333"/>
                </a:solidFill>
              </a:rPr>
              <a:t>GbE</a:t>
            </a:r>
            <a:r>
              <a:rPr lang="en-US" sz="1600" dirty="0">
                <a:solidFill>
                  <a:srgbClr val="333333"/>
                </a:solidFill>
              </a:rPr>
              <a:t> ports</a:t>
            </a:r>
          </a:p>
          <a:p>
            <a:pPr marL="174625" indent="-174625" eaLnBrk="0" fontAlgn="t" hangingPunct="0">
              <a:lnSpc>
                <a:spcPct val="90000"/>
              </a:lnSpc>
              <a:spcBef>
                <a:spcPct val="15000"/>
              </a:spcBef>
              <a:buClr>
                <a:srgbClr val="333333"/>
              </a:buClr>
              <a:buFont typeface="Wingdings" pitchFamily="2" charset="2"/>
              <a:buChar char="§"/>
            </a:pPr>
            <a:r>
              <a:rPr lang="en-US" sz="1600" dirty="0">
                <a:solidFill>
                  <a:srgbClr val="333333"/>
                </a:solidFill>
              </a:rPr>
              <a:t>Up to 112 10GbE </a:t>
            </a:r>
            <a:r>
              <a:rPr lang="en-US" sz="1600" dirty="0" smtClean="0">
                <a:solidFill>
                  <a:srgbClr val="333333"/>
                </a:solidFill>
              </a:rPr>
              <a:t>ports</a:t>
            </a:r>
            <a:endParaRPr lang="en-US" sz="900" dirty="0">
              <a:solidFill>
                <a:srgbClr val="333333"/>
              </a:solidFill>
            </a:endParaRPr>
          </a:p>
          <a:p>
            <a:pPr marL="174625" indent="-174625" eaLnBrk="0" hangingPunct="0">
              <a:lnSpc>
                <a:spcPct val="90000"/>
              </a:lnSpc>
              <a:spcBef>
                <a:spcPct val="15000"/>
              </a:spcBef>
              <a:buClr>
                <a:srgbClr val="333333"/>
              </a:buClr>
              <a:buFont typeface="Wingdings" pitchFamily="2" charset="2"/>
              <a:buChar char="§"/>
            </a:pPr>
            <a:r>
              <a:rPr lang="en-US" sz="1600" dirty="0">
                <a:solidFill>
                  <a:srgbClr val="333333"/>
                </a:solidFill>
              </a:rPr>
              <a:t>Backplane: 128 </a:t>
            </a:r>
            <a:r>
              <a:rPr lang="en-US" sz="1600" dirty="0" err="1" smtClean="0">
                <a:solidFill>
                  <a:srgbClr val="333333"/>
                </a:solidFill>
              </a:rPr>
              <a:t>Gbps</a:t>
            </a:r>
            <a:endParaRPr lang="en-US" sz="1600" dirty="0" smtClean="0">
              <a:solidFill>
                <a:srgbClr val="333333"/>
              </a:solidFill>
            </a:endParaRPr>
          </a:p>
          <a:p>
            <a:pPr marL="174625" indent="-174625" eaLnBrk="0" hangingPunct="0">
              <a:lnSpc>
                <a:spcPct val="90000"/>
              </a:lnSpc>
              <a:spcBef>
                <a:spcPct val="15000"/>
              </a:spcBef>
              <a:buClr>
                <a:srgbClr val="333333"/>
              </a:buClr>
              <a:buFont typeface="Wingdings" pitchFamily="2" charset="2"/>
              <a:buChar char="§"/>
            </a:pPr>
            <a:endParaRPr lang="en-US" sz="1600" dirty="0">
              <a:solidFill>
                <a:srgbClr val="333333"/>
              </a:solidFill>
            </a:endParaRPr>
          </a:p>
        </p:txBody>
      </p:sp>
      <p:grpSp>
        <p:nvGrpSpPr>
          <p:cNvPr id="3" name="Group 41"/>
          <p:cNvGrpSpPr>
            <a:grpSpLocks/>
          </p:cNvGrpSpPr>
          <p:nvPr/>
        </p:nvGrpSpPr>
        <p:grpSpPr bwMode="auto">
          <a:xfrm>
            <a:off x="684213" y="1581150"/>
            <a:ext cx="3173412" cy="668338"/>
            <a:chOff x="425" y="960"/>
            <a:chExt cx="1999" cy="421"/>
          </a:xfrm>
        </p:grpSpPr>
        <p:pic>
          <p:nvPicPr>
            <p:cNvPr id="31779" name="Picture 28" descr="EX4500_Back"/>
            <p:cNvPicPr>
              <a:picLocks noChangeAspect="1" noChangeArrowheads="1"/>
            </p:cNvPicPr>
            <p:nvPr/>
          </p:nvPicPr>
          <p:blipFill>
            <a:blip r:embed="rId7" cstate="print"/>
            <a:srcRect b="8730"/>
            <a:stretch>
              <a:fillRect/>
            </a:stretch>
          </p:blipFill>
          <p:spPr bwMode="auto">
            <a:xfrm>
              <a:off x="425" y="960"/>
              <a:ext cx="1999" cy="421"/>
            </a:xfrm>
            <a:prstGeom prst="rect">
              <a:avLst/>
            </a:prstGeom>
            <a:noFill/>
            <a:ln w="9525">
              <a:noFill/>
              <a:miter lim="800000"/>
              <a:headEnd/>
              <a:tailEnd/>
            </a:ln>
          </p:spPr>
        </p:pic>
        <p:pic>
          <p:nvPicPr>
            <p:cNvPr id="31780" name="Picture 39" descr="ex4200-24c-24poe-frontwtop-low"/>
            <p:cNvPicPr>
              <a:picLocks noChangeAspect="1" noChangeArrowheads="1"/>
            </p:cNvPicPr>
            <p:nvPr/>
          </p:nvPicPr>
          <p:blipFill>
            <a:blip r:embed="rId8" cstate="print"/>
            <a:srcRect l="42239" t="67200" r="19200"/>
            <a:stretch>
              <a:fillRect/>
            </a:stretch>
          </p:blipFill>
          <p:spPr bwMode="auto">
            <a:xfrm>
              <a:off x="877" y="1005"/>
              <a:ext cx="1480" cy="122"/>
            </a:xfrm>
            <a:prstGeom prst="rect">
              <a:avLst/>
            </a:prstGeom>
            <a:noFill/>
            <a:ln w="9525">
              <a:noFill/>
              <a:miter lim="800000"/>
              <a:headEnd/>
              <a:tailEnd/>
            </a:ln>
          </p:spPr>
        </p:pic>
        <p:pic>
          <p:nvPicPr>
            <p:cNvPr id="31781" name="Picture 8" descr="EX4200_Back_DualPower_HR.jpg"/>
            <p:cNvPicPr>
              <a:picLocks noChangeAspect="1"/>
            </p:cNvPicPr>
            <p:nvPr/>
          </p:nvPicPr>
          <p:blipFill>
            <a:blip r:embed="rId3" cstate="print"/>
            <a:srcRect l="6802" t="50000" r="73470" b="25000"/>
            <a:stretch>
              <a:fillRect/>
            </a:stretch>
          </p:blipFill>
          <p:spPr bwMode="auto">
            <a:xfrm>
              <a:off x="1366" y="1008"/>
              <a:ext cx="418" cy="58"/>
            </a:xfrm>
            <a:prstGeom prst="rect">
              <a:avLst/>
            </a:prstGeom>
            <a:noFill/>
            <a:ln w="9525">
              <a:noFill/>
              <a:miter lim="800000"/>
              <a:headEnd/>
              <a:tailEnd/>
            </a:ln>
          </p:spPr>
        </p:pic>
      </p:grpSp>
      <p:sp>
        <p:nvSpPr>
          <p:cNvPr id="31770" name="Line 38"/>
          <p:cNvSpPr>
            <a:spLocks noChangeShapeType="1"/>
          </p:cNvSpPr>
          <p:nvPr/>
        </p:nvSpPr>
        <p:spPr bwMode="auto">
          <a:xfrm flipH="1" flipV="1">
            <a:off x="2328863" y="1084263"/>
            <a:ext cx="1587" cy="555625"/>
          </a:xfrm>
          <a:prstGeom prst="line">
            <a:avLst/>
          </a:prstGeom>
          <a:noFill/>
          <a:ln w="28575">
            <a:solidFill>
              <a:srgbClr val="807F83"/>
            </a:solidFill>
            <a:round/>
            <a:headEnd type="arrow" w="med" len="sm"/>
            <a:tailEnd type="arrow" w="med" len="sm"/>
          </a:ln>
        </p:spPr>
        <p:txBody>
          <a:bodyPr wrap="none" anchor="ctr"/>
          <a:lstStyle/>
          <a:p>
            <a:endParaRPr lang="en-US"/>
          </a:p>
        </p:txBody>
      </p:sp>
      <p:sp>
        <p:nvSpPr>
          <p:cNvPr id="31771" name="Line 38"/>
          <p:cNvSpPr>
            <a:spLocks noChangeShapeType="1"/>
          </p:cNvSpPr>
          <p:nvPr/>
        </p:nvSpPr>
        <p:spPr bwMode="auto">
          <a:xfrm flipH="1" flipV="1">
            <a:off x="2690813" y="1084263"/>
            <a:ext cx="1587" cy="555625"/>
          </a:xfrm>
          <a:prstGeom prst="line">
            <a:avLst/>
          </a:prstGeom>
          <a:noFill/>
          <a:ln w="28575">
            <a:solidFill>
              <a:srgbClr val="807F83"/>
            </a:solidFill>
            <a:round/>
            <a:headEnd type="arrow" w="med" len="sm"/>
            <a:tailEnd type="arrow" w="med" len="sm"/>
          </a:ln>
        </p:spPr>
        <p:txBody>
          <a:bodyPr wrap="none" anchor="ctr"/>
          <a:lstStyle/>
          <a:p>
            <a:endParaRPr lang="en-US"/>
          </a:p>
        </p:txBody>
      </p:sp>
      <p:sp>
        <p:nvSpPr>
          <p:cNvPr id="31772" name="Line 38"/>
          <p:cNvSpPr>
            <a:spLocks noChangeShapeType="1"/>
          </p:cNvSpPr>
          <p:nvPr/>
        </p:nvSpPr>
        <p:spPr bwMode="auto">
          <a:xfrm flipH="1" flipV="1">
            <a:off x="1014413" y="2827338"/>
            <a:ext cx="1587" cy="555625"/>
          </a:xfrm>
          <a:prstGeom prst="line">
            <a:avLst/>
          </a:prstGeom>
          <a:noFill/>
          <a:ln w="28575">
            <a:solidFill>
              <a:srgbClr val="807F83"/>
            </a:solidFill>
            <a:round/>
            <a:headEnd type="arrow" w="med" len="sm"/>
            <a:tailEnd type="arrow" w="med" len="sm"/>
          </a:ln>
        </p:spPr>
        <p:txBody>
          <a:bodyPr wrap="none" anchor="ctr"/>
          <a:lstStyle/>
          <a:p>
            <a:endParaRPr lang="en-US"/>
          </a:p>
        </p:txBody>
      </p:sp>
      <p:sp>
        <p:nvSpPr>
          <p:cNvPr id="31773" name="Line 38"/>
          <p:cNvSpPr>
            <a:spLocks noChangeShapeType="1"/>
          </p:cNvSpPr>
          <p:nvPr/>
        </p:nvSpPr>
        <p:spPr bwMode="auto">
          <a:xfrm flipH="1" flipV="1">
            <a:off x="1376363" y="2827338"/>
            <a:ext cx="1587" cy="555625"/>
          </a:xfrm>
          <a:prstGeom prst="line">
            <a:avLst/>
          </a:prstGeom>
          <a:noFill/>
          <a:ln w="28575">
            <a:solidFill>
              <a:srgbClr val="807F83"/>
            </a:solidFill>
            <a:round/>
            <a:headEnd type="arrow" w="med" len="sm"/>
            <a:tailEnd type="arrow" w="med" len="sm"/>
          </a:ln>
        </p:spPr>
        <p:txBody>
          <a:bodyPr wrap="none" anchor="ctr"/>
          <a:lstStyle/>
          <a:p>
            <a:endParaRPr lang="en-US"/>
          </a:p>
        </p:txBody>
      </p:sp>
      <p:sp>
        <p:nvSpPr>
          <p:cNvPr id="31774" name="TextBox 14"/>
          <p:cNvSpPr txBox="1">
            <a:spLocks noChangeArrowheads="1"/>
          </p:cNvSpPr>
          <p:nvPr/>
        </p:nvSpPr>
        <p:spPr bwMode="auto">
          <a:xfrm>
            <a:off x="1928813" y="2217738"/>
            <a:ext cx="815975" cy="284162"/>
          </a:xfrm>
          <a:prstGeom prst="rect">
            <a:avLst/>
          </a:prstGeom>
          <a:noFill/>
          <a:ln w="9525">
            <a:noFill/>
            <a:miter lim="800000"/>
            <a:headEnd/>
            <a:tailEnd/>
          </a:ln>
        </p:spPr>
        <p:txBody>
          <a:bodyPr wrap="none" anchor="ctr">
            <a:spAutoFit/>
          </a:bodyPr>
          <a:lstStyle/>
          <a:p>
            <a:pPr>
              <a:lnSpc>
                <a:spcPct val="90000"/>
              </a:lnSpc>
            </a:pPr>
            <a:r>
              <a:rPr lang="en-US" sz="1400"/>
              <a:t>EX4500</a:t>
            </a:r>
          </a:p>
        </p:txBody>
      </p:sp>
      <p:sp>
        <p:nvSpPr>
          <p:cNvPr id="31775" name="TextBox 14"/>
          <p:cNvSpPr txBox="1">
            <a:spLocks noChangeArrowheads="1"/>
          </p:cNvSpPr>
          <p:nvPr/>
        </p:nvSpPr>
        <p:spPr bwMode="auto">
          <a:xfrm>
            <a:off x="1957388" y="3560763"/>
            <a:ext cx="815975" cy="284162"/>
          </a:xfrm>
          <a:prstGeom prst="rect">
            <a:avLst/>
          </a:prstGeom>
          <a:noFill/>
          <a:ln w="9525">
            <a:noFill/>
            <a:miter lim="800000"/>
            <a:headEnd/>
            <a:tailEnd/>
          </a:ln>
        </p:spPr>
        <p:txBody>
          <a:bodyPr wrap="none" anchor="ctr">
            <a:spAutoFit/>
          </a:bodyPr>
          <a:lstStyle/>
          <a:p>
            <a:pPr>
              <a:lnSpc>
                <a:spcPct val="90000"/>
              </a:lnSpc>
            </a:pPr>
            <a:r>
              <a:rPr lang="en-US" sz="1400"/>
              <a:t>EX4200</a:t>
            </a:r>
          </a:p>
        </p:txBody>
      </p:sp>
      <p:pic>
        <p:nvPicPr>
          <p:cNvPr id="31776" name="Picture 40" descr="EX4500_Front"/>
          <p:cNvPicPr>
            <a:picLocks noChangeAspect="1" noChangeArrowheads="1"/>
          </p:cNvPicPr>
          <p:nvPr/>
        </p:nvPicPr>
        <p:blipFill>
          <a:blip r:embed="rId9" cstate="print"/>
          <a:srcRect/>
          <a:stretch>
            <a:fillRect/>
          </a:stretch>
        </p:blipFill>
        <p:spPr bwMode="auto">
          <a:xfrm>
            <a:off x="5246688" y="3889375"/>
            <a:ext cx="3211512" cy="1085850"/>
          </a:xfrm>
          <a:prstGeom prst="rect">
            <a:avLst/>
          </a:prstGeom>
          <a:noFill/>
          <a:ln w="9525">
            <a:noFill/>
            <a:miter lim="800000"/>
            <a:headEnd/>
            <a:tailEnd/>
          </a:ln>
        </p:spPr>
      </p:pic>
      <p:pic>
        <p:nvPicPr>
          <p:cNvPr id="31777" name="Picture 40" descr="EX4500_Front"/>
          <p:cNvPicPr>
            <a:picLocks noChangeAspect="1" noChangeArrowheads="1"/>
          </p:cNvPicPr>
          <p:nvPr/>
        </p:nvPicPr>
        <p:blipFill>
          <a:blip r:embed="rId9" cstate="print"/>
          <a:srcRect/>
          <a:stretch>
            <a:fillRect/>
          </a:stretch>
        </p:blipFill>
        <p:spPr bwMode="auto">
          <a:xfrm>
            <a:off x="5246688" y="4518025"/>
            <a:ext cx="3211512" cy="1085850"/>
          </a:xfrm>
          <a:prstGeom prst="rect">
            <a:avLst/>
          </a:prstGeom>
          <a:noFill/>
          <a:ln w="9525">
            <a:noFill/>
            <a:miter lim="800000"/>
            <a:headEnd/>
            <a:tailEnd/>
          </a:ln>
        </p:spPr>
      </p:pic>
    </p:spTree>
    <p:extLst>
      <p:ext uri="{BB962C8B-B14F-4D97-AF65-F5344CB8AC3E}">
        <p14:creationId xmlns:p14="http://schemas.microsoft.com/office/powerpoint/2010/main" val="371656189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6" name="Rectangle 35"/>
          <p:cNvSpPr/>
          <p:nvPr/>
        </p:nvSpPr>
        <p:spPr>
          <a:xfrm>
            <a:off x="5583238" y="2078039"/>
            <a:ext cx="2062162" cy="809624"/>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010" name="Picture 2" descr="XRE200_HeroL_L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8888" y="4019550"/>
            <a:ext cx="3067050"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53"/>
          <p:cNvSpPr>
            <a:spLocks noGrp="1" noChangeArrowheads="1"/>
          </p:cNvSpPr>
          <p:nvPr>
            <p:ph type="title"/>
          </p:nvPr>
        </p:nvSpPr>
        <p:spPr/>
        <p:txBody>
          <a:bodyPr/>
          <a:lstStyle/>
          <a:p>
            <a:r>
              <a:rPr lang="en-US" smtClean="0"/>
              <a:t>EX8200 VIRTUAL CHASSIS TECHNOLOGY</a:t>
            </a:r>
            <a:endParaRPr lang="en-US" dirty="0" smtClean="0"/>
          </a:p>
        </p:txBody>
      </p:sp>
      <p:sp>
        <p:nvSpPr>
          <p:cNvPr id="35" name="Content Placeholder 34"/>
          <p:cNvSpPr>
            <a:spLocks noGrp="1"/>
          </p:cNvSpPr>
          <p:nvPr>
            <p:ph sz="quarter" idx="10"/>
          </p:nvPr>
        </p:nvSpPr>
        <p:spPr>
          <a:xfrm>
            <a:off x="366615" y="1134374"/>
            <a:ext cx="4052985" cy="4852358"/>
          </a:xfrm>
        </p:spPr>
        <p:txBody>
          <a:bodyPr/>
          <a:lstStyle/>
          <a:p>
            <a:r>
              <a:rPr lang="en-US" sz="1600" dirty="0" smtClean="0"/>
              <a:t>Extends Virtual Chassis technology </a:t>
            </a:r>
            <a:br>
              <a:rPr lang="en-US" sz="1600" dirty="0" smtClean="0"/>
            </a:br>
            <a:r>
              <a:rPr lang="en-US" sz="1600" dirty="0" smtClean="0"/>
              <a:t>to the core</a:t>
            </a:r>
          </a:p>
          <a:p>
            <a:r>
              <a:rPr lang="en-US" sz="1600" dirty="0" smtClean="0"/>
              <a:t>Simplifies the architecture</a:t>
            </a:r>
          </a:p>
          <a:p>
            <a:pPr lvl="1"/>
            <a:r>
              <a:rPr lang="en-US" sz="1400" dirty="0" smtClean="0"/>
              <a:t>Eliminates Spanning Tree and VRRP</a:t>
            </a:r>
          </a:p>
          <a:p>
            <a:pPr lvl="1"/>
            <a:r>
              <a:rPr lang="en-US" sz="1400" dirty="0" smtClean="0"/>
              <a:t>Reduces the number of logical devices</a:t>
            </a:r>
          </a:p>
          <a:p>
            <a:r>
              <a:rPr lang="en-US" sz="1600" dirty="0" smtClean="0"/>
              <a:t>Enables large core and access</a:t>
            </a:r>
          </a:p>
          <a:p>
            <a:pPr lvl="1"/>
            <a:r>
              <a:rPr lang="en-US" sz="1400" dirty="0" smtClean="0"/>
              <a:t>Two-member Virtual Chassis</a:t>
            </a:r>
          </a:p>
          <a:p>
            <a:pPr lvl="1"/>
            <a:r>
              <a:rPr lang="en-US" sz="1400" dirty="0" smtClean="0"/>
              <a:t>Over 1200 10GbE ports per logical device</a:t>
            </a:r>
          </a:p>
          <a:p>
            <a:pPr lvl="1"/>
            <a:r>
              <a:rPr lang="en-US" sz="1400" dirty="0" smtClean="0"/>
              <a:t>Over 1400 </a:t>
            </a:r>
            <a:r>
              <a:rPr lang="en-US" sz="1400" dirty="0" err="1" smtClean="0"/>
              <a:t>GbE</a:t>
            </a:r>
            <a:r>
              <a:rPr lang="en-US" sz="1400" dirty="0" smtClean="0"/>
              <a:t> per logical device</a:t>
            </a:r>
          </a:p>
          <a:p>
            <a:pPr lvl="1"/>
            <a:r>
              <a:rPr lang="en-US" sz="1400" dirty="0" smtClean="0"/>
              <a:t>Extend the Virtual Chassis to 80km</a:t>
            </a:r>
          </a:p>
          <a:p>
            <a:r>
              <a:rPr lang="en-US" sz="1600" dirty="0" smtClean="0"/>
              <a:t>Most available single control plane implementation</a:t>
            </a:r>
          </a:p>
          <a:p>
            <a:pPr lvl="1"/>
            <a:r>
              <a:rPr lang="en-US" sz="1400" dirty="0" smtClean="0"/>
              <a:t>No single point of failure</a:t>
            </a:r>
          </a:p>
          <a:p>
            <a:pPr lvl="1"/>
            <a:r>
              <a:rPr lang="en-US" sz="1400" dirty="0" smtClean="0"/>
              <a:t>Control plane offload to external route engine</a:t>
            </a:r>
          </a:p>
          <a:p>
            <a:pPr lvl="1"/>
            <a:endParaRPr lang="en-US" sz="1400" dirty="0" smtClean="0"/>
          </a:p>
          <a:p>
            <a:pPr lvl="1"/>
            <a:endParaRPr lang="en-US" sz="1400" dirty="0" smtClean="0">
              <a:sym typeface="Wingdings" pitchFamily="2" charset="2"/>
            </a:endParaRPr>
          </a:p>
          <a:p>
            <a:endParaRPr lang="en-US" sz="1600" dirty="0"/>
          </a:p>
        </p:txBody>
      </p:sp>
      <p:sp>
        <p:nvSpPr>
          <p:cNvPr id="43013" name="Line 35"/>
          <p:cNvSpPr>
            <a:spLocks noChangeShapeType="1"/>
          </p:cNvSpPr>
          <p:nvPr/>
        </p:nvSpPr>
        <p:spPr bwMode="auto">
          <a:xfrm flipV="1">
            <a:off x="4841875" y="2000250"/>
            <a:ext cx="4000500" cy="0"/>
          </a:xfrm>
          <a:prstGeom prst="line">
            <a:avLst/>
          </a:prstGeom>
          <a:noFill/>
          <a:ln w="19050">
            <a:solidFill>
              <a:srgbClr val="F1AB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14" name="Oval 104"/>
          <p:cNvSpPr>
            <a:spLocks noChangeArrowheads="1"/>
          </p:cNvSpPr>
          <p:nvPr/>
        </p:nvSpPr>
        <p:spPr bwMode="auto">
          <a:xfrm rot="-5400000">
            <a:off x="6576219" y="2448719"/>
            <a:ext cx="212725" cy="112713"/>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vert="eaVert" wrap="none" anchor="ctr"/>
          <a:lstStyle/>
          <a:p>
            <a:endParaRPr lang="en-US" sz="1600" b="1">
              <a:solidFill>
                <a:srgbClr val="000000"/>
              </a:solidFill>
            </a:endParaRPr>
          </a:p>
        </p:txBody>
      </p:sp>
      <p:sp>
        <p:nvSpPr>
          <p:cNvPr id="43015" name="TextBox 140"/>
          <p:cNvSpPr txBox="1">
            <a:spLocks noChangeArrowheads="1"/>
          </p:cNvSpPr>
          <p:nvPr/>
        </p:nvSpPr>
        <p:spPr bwMode="auto">
          <a:xfrm>
            <a:off x="4699000" y="3168650"/>
            <a:ext cx="80327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b="1">
                <a:solidFill>
                  <a:srgbClr val="000000"/>
                </a:solidFill>
              </a:rPr>
              <a:t>2x10GE LAG</a:t>
            </a:r>
          </a:p>
        </p:txBody>
      </p:sp>
      <p:sp>
        <p:nvSpPr>
          <p:cNvPr id="43016" name="TextBox 141"/>
          <p:cNvSpPr txBox="1">
            <a:spLocks noChangeArrowheads="1"/>
          </p:cNvSpPr>
          <p:nvPr/>
        </p:nvSpPr>
        <p:spPr bwMode="auto">
          <a:xfrm>
            <a:off x="8013700" y="3173413"/>
            <a:ext cx="8032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b="1">
                <a:solidFill>
                  <a:srgbClr val="000000"/>
                </a:solidFill>
              </a:rPr>
              <a:t>2x10GE LAG</a:t>
            </a:r>
          </a:p>
        </p:txBody>
      </p:sp>
      <p:sp>
        <p:nvSpPr>
          <p:cNvPr id="43017" name="TextBox 175"/>
          <p:cNvSpPr txBox="1">
            <a:spLocks noChangeArrowheads="1"/>
          </p:cNvSpPr>
          <p:nvPr/>
        </p:nvSpPr>
        <p:spPr bwMode="auto">
          <a:xfrm>
            <a:off x="4303713" y="1676400"/>
            <a:ext cx="72866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b="1">
                <a:solidFill>
                  <a:srgbClr val="000000"/>
                </a:solidFill>
              </a:rPr>
              <a:t>Active XRE</a:t>
            </a:r>
          </a:p>
        </p:txBody>
      </p:sp>
      <p:sp>
        <p:nvSpPr>
          <p:cNvPr id="43018" name="TextBox 176"/>
          <p:cNvSpPr txBox="1">
            <a:spLocks noChangeArrowheads="1"/>
          </p:cNvSpPr>
          <p:nvPr/>
        </p:nvSpPr>
        <p:spPr bwMode="auto">
          <a:xfrm>
            <a:off x="8159750" y="1671638"/>
            <a:ext cx="823913"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800" b="1">
                <a:solidFill>
                  <a:srgbClr val="000000"/>
                </a:solidFill>
              </a:rPr>
              <a:t>Standby XRE</a:t>
            </a:r>
          </a:p>
        </p:txBody>
      </p:sp>
      <p:sp>
        <p:nvSpPr>
          <p:cNvPr id="52" name="Freeform 51"/>
          <p:cNvSpPr/>
          <p:nvPr/>
        </p:nvSpPr>
        <p:spPr>
          <a:xfrm>
            <a:off x="6132513" y="1943100"/>
            <a:ext cx="2200275" cy="455613"/>
          </a:xfrm>
          <a:custGeom>
            <a:avLst/>
            <a:gdLst>
              <a:gd name="connsiteX0" fmla="*/ 0 w 2867378"/>
              <a:gd name="connsiteY0" fmla="*/ 632177 h 632177"/>
              <a:gd name="connsiteX1" fmla="*/ 643467 w 2867378"/>
              <a:gd name="connsiteY1" fmla="*/ 632177 h 632177"/>
              <a:gd name="connsiteX2" fmla="*/ 643467 w 2867378"/>
              <a:gd name="connsiteY2" fmla="*/ 0 h 632177"/>
              <a:gd name="connsiteX3" fmla="*/ 2867378 w 2867378"/>
              <a:gd name="connsiteY3" fmla="*/ 0 h 632177"/>
            </a:gdLst>
            <a:ahLst/>
            <a:cxnLst>
              <a:cxn ang="0">
                <a:pos x="connsiteX0" y="connsiteY0"/>
              </a:cxn>
              <a:cxn ang="0">
                <a:pos x="connsiteX1" y="connsiteY1"/>
              </a:cxn>
              <a:cxn ang="0">
                <a:pos x="connsiteX2" y="connsiteY2"/>
              </a:cxn>
              <a:cxn ang="0">
                <a:pos x="connsiteX3" y="connsiteY3"/>
              </a:cxn>
            </a:cxnLst>
            <a:rect l="l" t="t" r="r" b="b"/>
            <a:pathLst>
              <a:path w="2867378" h="632177">
                <a:moveTo>
                  <a:pt x="0" y="632177"/>
                </a:moveTo>
                <a:lnTo>
                  <a:pt x="643467" y="632177"/>
                </a:lnTo>
                <a:lnTo>
                  <a:pt x="643467" y="0"/>
                </a:lnTo>
                <a:lnTo>
                  <a:pt x="2867378" y="0"/>
                </a:lnTo>
              </a:path>
            </a:pathLst>
          </a:custGeom>
          <a:ln w="190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sp>
        <p:nvSpPr>
          <p:cNvPr id="53" name="Freeform 52"/>
          <p:cNvSpPr/>
          <p:nvPr/>
        </p:nvSpPr>
        <p:spPr>
          <a:xfrm>
            <a:off x="7543800" y="1958975"/>
            <a:ext cx="1169988" cy="439738"/>
          </a:xfrm>
          <a:custGeom>
            <a:avLst/>
            <a:gdLst>
              <a:gd name="connsiteX0" fmla="*/ 0 w 1524000"/>
              <a:gd name="connsiteY0" fmla="*/ 609600 h 609600"/>
              <a:gd name="connsiteX1" fmla="*/ 1524000 w 1524000"/>
              <a:gd name="connsiteY1" fmla="*/ 609600 h 609600"/>
              <a:gd name="connsiteX2" fmla="*/ 1524000 w 1524000"/>
              <a:gd name="connsiteY2" fmla="*/ 0 h 609600"/>
            </a:gdLst>
            <a:ahLst/>
            <a:cxnLst>
              <a:cxn ang="0">
                <a:pos x="connsiteX0" y="connsiteY0"/>
              </a:cxn>
              <a:cxn ang="0">
                <a:pos x="connsiteX1" y="connsiteY1"/>
              </a:cxn>
              <a:cxn ang="0">
                <a:pos x="connsiteX2" y="connsiteY2"/>
              </a:cxn>
            </a:cxnLst>
            <a:rect l="l" t="t" r="r" b="b"/>
            <a:pathLst>
              <a:path w="1524000" h="609600">
                <a:moveTo>
                  <a:pt x="0" y="609600"/>
                </a:moveTo>
                <a:lnTo>
                  <a:pt x="1524000" y="609600"/>
                </a:lnTo>
                <a:lnTo>
                  <a:pt x="1524000" y="0"/>
                </a:lnTo>
              </a:path>
            </a:pathLst>
          </a:custGeom>
          <a:ln w="190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sp>
        <p:nvSpPr>
          <p:cNvPr id="54" name="Freeform 53"/>
          <p:cNvSpPr/>
          <p:nvPr/>
        </p:nvSpPr>
        <p:spPr>
          <a:xfrm flipH="1">
            <a:off x="4627563" y="1958975"/>
            <a:ext cx="1169987" cy="439738"/>
          </a:xfrm>
          <a:custGeom>
            <a:avLst/>
            <a:gdLst>
              <a:gd name="connsiteX0" fmla="*/ 0 w 1524000"/>
              <a:gd name="connsiteY0" fmla="*/ 609600 h 609600"/>
              <a:gd name="connsiteX1" fmla="*/ 1524000 w 1524000"/>
              <a:gd name="connsiteY1" fmla="*/ 609600 h 609600"/>
              <a:gd name="connsiteX2" fmla="*/ 1524000 w 1524000"/>
              <a:gd name="connsiteY2" fmla="*/ 0 h 609600"/>
            </a:gdLst>
            <a:ahLst/>
            <a:cxnLst>
              <a:cxn ang="0">
                <a:pos x="connsiteX0" y="connsiteY0"/>
              </a:cxn>
              <a:cxn ang="0">
                <a:pos x="connsiteX1" y="connsiteY1"/>
              </a:cxn>
              <a:cxn ang="0">
                <a:pos x="connsiteX2" y="connsiteY2"/>
              </a:cxn>
            </a:cxnLst>
            <a:rect l="l" t="t" r="r" b="b"/>
            <a:pathLst>
              <a:path w="1524000" h="609600">
                <a:moveTo>
                  <a:pt x="0" y="609600"/>
                </a:moveTo>
                <a:lnTo>
                  <a:pt x="1524000" y="609600"/>
                </a:lnTo>
                <a:lnTo>
                  <a:pt x="1524000" y="0"/>
                </a:lnTo>
              </a:path>
            </a:pathLst>
          </a:custGeom>
          <a:ln w="19050">
            <a:solidFill>
              <a:srgbClr val="BFC16B"/>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sp>
        <p:nvSpPr>
          <p:cNvPr id="55" name="Freeform 54"/>
          <p:cNvSpPr/>
          <p:nvPr/>
        </p:nvSpPr>
        <p:spPr>
          <a:xfrm>
            <a:off x="5014913" y="1935163"/>
            <a:ext cx="2320925" cy="373062"/>
          </a:xfrm>
          <a:custGeom>
            <a:avLst/>
            <a:gdLst>
              <a:gd name="connsiteX0" fmla="*/ 0 w 3025422"/>
              <a:gd name="connsiteY0" fmla="*/ 0 h 519289"/>
              <a:gd name="connsiteX1" fmla="*/ 1873955 w 3025422"/>
              <a:gd name="connsiteY1" fmla="*/ 0 h 519289"/>
              <a:gd name="connsiteX2" fmla="*/ 1873955 w 3025422"/>
              <a:gd name="connsiteY2" fmla="*/ 519289 h 519289"/>
              <a:gd name="connsiteX3" fmla="*/ 3025422 w 3025422"/>
              <a:gd name="connsiteY3" fmla="*/ 519289 h 519289"/>
            </a:gdLst>
            <a:ahLst/>
            <a:cxnLst>
              <a:cxn ang="0">
                <a:pos x="connsiteX0" y="connsiteY0"/>
              </a:cxn>
              <a:cxn ang="0">
                <a:pos x="connsiteX1" y="connsiteY1"/>
              </a:cxn>
              <a:cxn ang="0">
                <a:pos x="connsiteX2" y="connsiteY2"/>
              </a:cxn>
              <a:cxn ang="0">
                <a:pos x="connsiteX3" y="connsiteY3"/>
              </a:cxn>
            </a:cxnLst>
            <a:rect l="l" t="t" r="r" b="b"/>
            <a:pathLst>
              <a:path w="3025422" h="519289">
                <a:moveTo>
                  <a:pt x="0" y="0"/>
                </a:moveTo>
                <a:lnTo>
                  <a:pt x="1873955" y="0"/>
                </a:lnTo>
                <a:lnTo>
                  <a:pt x="1873955" y="519289"/>
                </a:lnTo>
                <a:lnTo>
                  <a:pt x="3025422" y="519289"/>
                </a:lnTo>
              </a:path>
            </a:pathLst>
          </a:custGeom>
          <a:ln w="190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pic>
        <p:nvPicPr>
          <p:cNvPr id="43023" name="Picture 49" descr="SA 600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6400" y="1839913"/>
            <a:ext cx="8969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4" name="Picture 50" descr="SA 6000.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31175" y="1839913"/>
            <a:ext cx="8969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25" name="Line 35"/>
          <p:cNvSpPr>
            <a:spLocks noChangeShapeType="1"/>
          </p:cNvSpPr>
          <p:nvPr/>
        </p:nvSpPr>
        <p:spPr bwMode="auto">
          <a:xfrm>
            <a:off x="6084888" y="2476500"/>
            <a:ext cx="1087437" cy="4763"/>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026" name="Line 35"/>
          <p:cNvSpPr>
            <a:spLocks noChangeShapeType="1"/>
          </p:cNvSpPr>
          <p:nvPr/>
        </p:nvSpPr>
        <p:spPr bwMode="auto">
          <a:xfrm>
            <a:off x="6084888" y="2525713"/>
            <a:ext cx="1087437" cy="3175"/>
          </a:xfrm>
          <a:prstGeom prst="line">
            <a:avLst/>
          </a:prstGeom>
          <a:noFill/>
          <a:ln w="28575">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Freeform 58"/>
          <p:cNvSpPr/>
          <p:nvPr/>
        </p:nvSpPr>
        <p:spPr>
          <a:xfrm>
            <a:off x="5345113" y="2765425"/>
            <a:ext cx="476250" cy="642938"/>
          </a:xfrm>
          <a:custGeom>
            <a:avLst/>
            <a:gdLst>
              <a:gd name="connsiteX0" fmla="*/ 0 w 620889"/>
              <a:gd name="connsiteY0" fmla="*/ 891822 h 891822"/>
              <a:gd name="connsiteX1" fmla="*/ 620889 w 620889"/>
              <a:gd name="connsiteY1" fmla="*/ 891822 h 891822"/>
              <a:gd name="connsiteX2" fmla="*/ 620889 w 620889"/>
              <a:gd name="connsiteY2" fmla="*/ 0 h 891822"/>
            </a:gdLst>
            <a:ahLst/>
            <a:cxnLst>
              <a:cxn ang="0">
                <a:pos x="connsiteX0" y="connsiteY0"/>
              </a:cxn>
              <a:cxn ang="0">
                <a:pos x="connsiteX1" y="connsiteY1"/>
              </a:cxn>
              <a:cxn ang="0">
                <a:pos x="connsiteX2" y="connsiteY2"/>
              </a:cxn>
            </a:cxnLst>
            <a:rect l="l" t="t" r="r" b="b"/>
            <a:pathLst>
              <a:path w="620889" h="891822">
                <a:moveTo>
                  <a:pt x="0" y="891822"/>
                </a:moveTo>
                <a:lnTo>
                  <a:pt x="620889" y="891822"/>
                </a:lnTo>
                <a:lnTo>
                  <a:pt x="620889"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sp>
        <p:nvSpPr>
          <p:cNvPr id="60" name="Freeform 59"/>
          <p:cNvSpPr/>
          <p:nvPr/>
        </p:nvSpPr>
        <p:spPr>
          <a:xfrm>
            <a:off x="5370513" y="2674938"/>
            <a:ext cx="1879600" cy="782637"/>
          </a:xfrm>
          <a:custGeom>
            <a:avLst/>
            <a:gdLst>
              <a:gd name="connsiteX0" fmla="*/ 0 w 2449689"/>
              <a:gd name="connsiteY0" fmla="*/ 1083733 h 1083733"/>
              <a:gd name="connsiteX1" fmla="*/ 2449689 w 2449689"/>
              <a:gd name="connsiteY1" fmla="*/ 1083733 h 1083733"/>
              <a:gd name="connsiteX2" fmla="*/ 2449689 w 2449689"/>
              <a:gd name="connsiteY2" fmla="*/ 0 h 1083733"/>
            </a:gdLst>
            <a:ahLst/>
            <a:cxnLst>
              <a:cxn ang="0">
                <a:pos x="connsiteX0" y="connsiteY0"/>
              </a:cxn>
              <a:cxn ang="0">
                <a:pos x="connsiteX1" y="connsiteY1"/>
              </a:cxn>
              <a:cxn ang="0">
                <a:pos x="connsiteX2" y="connsiteY2"/>
              </a:cxn>
            </a:cxnLst>
            <a:rect l="l" t="t" r="r" b="b"/>
            <a:pathLst>
              <a:path w="2449689" h="1083733">
                <a:moveTo>
                  <a:pt x="0" y="1083733"/>
                </a:moveTo>
                <a:lnTo>
                  <a:pt x="2449689" y="1083733"/>
                </a:lnTo>
                <a:lnTo>
                  <a:pt x="2449689"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sp>
        <p:nvSpPr>
          <p:cNvPr id="62" name="Freeform 61"/>
          <p:cNvSpPr/>
          <p:nvPr/>
        </p:nvSpPr>
        <p:spPr>
          <a:xfrm flipH="1">
            <a:off x="7458075" y="2659063"/>
            <a:ext cx="476250" cy="796925"/>
          </a:xfrm>
          <a:custGeom>
            <a:avLst/>
            <a:gdLst>
              <a:gd name="connsiteX0" fmla="*/ 0 w 620889"/>
              <a:gd name="connsiteY0" fmla="*/ 891822 h 891822"/>
              <a:gd name="connsiteX1" fmla="*/ 620889 w 620889"/>
              <a:gd name="connsiteY1" fmla="*/ 891822 h 891822"/>
              <a:gd name="connsiteX2" fmla="*/ 620889 w 620889"/>
              <a:gd name="connsiteY2" fmla="*/ 0 h 891822"/>
            </a:gdLst>
            <a:ahLst/>
            <a:cxnLst>
              <a:cxn ang="0">
                <a:pos x="connsiteX0" y="connsiteY0"/>
              </a:cxn>
              <a:cxn ang="0">
                <a:pos x="connsiteX1" y="connsiteY1"/>
              </a:cxn>
              <a:cxn ang="0">
                <a:pos x="connsiteX2" y="connsiteY2"/>
              </a:cxn>
            </a:cxnLst>
            <a:rect l="l" t="t" r="r" b="b"/>
            <a:pathLst>
              <a:path w="620889" h="891822">
                <a:moveTo>
                  <a:pt x="0" y="891822"/>
                </a:moveTo>
                <a:lnTo>
                  <a:pt x="620889" y="891822"/>
                </a:lnTo>
                <a:lnTo>
                  <a:pt x="620889"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sp>
        <p:nvSpPr>
          <p:cNvPr id="63" name="Freeform 62"/>
          <p:cNvSpPr/>
          <p:nvPr/>
        </p:nvSpPr>
        <p:spPr>
          <a:xfrm>
            <a:off x="6046788" y="2724150"/>
            <a:ext cx="1895475" cy="676275"/>
          </a:xfrm>
          <a:custGeom>
            <a:avLst/>
            <a:gdLst>
              <a:gd name="connsiteX0" fmla="*/ 2472267 w 2472267"/>
              <a:gd name="connsiteY0" fmla="*/ 936978 h 936978"/>
              <a:gd name="connsiteX1" fmla="*/ 0 w 2472267"/>
              <a:gd name="connsiteY1" fmla="*/ 936978 h 936978"/>
              <a:gd name="connsiteX2" fmla="*/ 0 w 2472267"/>
              <a:gd name="connsiteY2" fmla="*/ 0 h 936978"/>
            </a:gdLst>
            <a:ahLst/>
            <a:cxnLst>
              <a:cxn ang="0">
                <a:pos x="connsiteX0" y="connsiteY0"/>
              </a:cxn>
              <a:cxn ang="0">
                <a:pos x="connsiteX1" y="connsiteY1"/>
              </a:cxn>
              <a:cxn ang="0">
                <a:pos x="connsiteX2" y="connsiteY2"/>
              </a:cxn>
            </a:cxnLst>
            <a:rect l="l" t="t" r="r" b="b"/>
            <a:pathLst>
              <a:path w="2472267" h="936978">
                <a:moveTo>
                  <a:pt x="2472267" y="936978"/>
                </a:moveTo>
                <a:lnTo>
                  <a:pt x="0" y="936978"/>
                </a:lnTo>
                <a:lnTo>
                  <a:pt x="0" y="0"/>
                </a:ln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sp>
        <p:nvSpPr>
          <p:cNvPr id="64" name="Oval 63"/>
          <p:cNvSpPr/>
          <p:nvPr/>
        </p:nvSpPr>
        <p:spPr>
          <a:xfrm>
            <a:off x="5630863" y="3359150"/>
            <a:ext cx="68262" cy="1698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a:p>
        </p:txBody>
      </p:sp>
      <p:sp>
        <p:nvSpPr>
          <p:cNvPr id="65" name="Oval 64"/>
          <p:cNvSpPr/>
          <p:nvPr/>
        </p:nvSpPr>
        <p:spPr>
          <a:xfrm>
            <a:off x="7613650" y="3349625"/>
            <a:ext cx="69850" cy="17145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000" b="1"/>
          </a:p>
        </p:txBody>
      </p:sp>
      <p:sp>
        <p:nvSpPr>
          <p:cNvPr id="66" name="Freeform 65"/>
          <p:cNvSpPr/>
          <p:nvPr/>
        </p:nvSpPr>
        <p:spPr>
          <a:xfrm>
            <a:off x="5380038" y="2878138"/>
            <a:ext cx="355600" cy="481012"/>
          </a:xfrm>
          <a:custGeom>
            <a:avLst/>
            <a:gdLst>
              <a:gd name="connsiteX0" fmla="*/ 0 w 462844"/>
              <a:gd name="connsiteY0" fmla="*/ 598311 h 598311"/>
              <a:gd name="connsiteX1" fmla="*/ 462844 w 462844"/>
              <a:gd name="connsiteY1" fmla="*/ 598311 h 598311"/>
              <a:gd name="connsiteX2" fmla="*/ 462844 w 462844"/>
              <a:gd name="connsiteY2" fmla="*/ 0 h 598311"/>
            </a:gdLst>
            <a:ahLst/>
            <a:cxnLst>
              <a:cxn ang="0">
                <a:pos x="connsiteX0" y="connsiteY0"/>
              </a:cxn>
              <a:cxn ang="0">
                <a:pos x="connsiteX1" y="connsiteY1"/>
              </a:cxn>
              <a:cxn ang="0">
                <a:pos x="connsiteX2" y="connsiteY2"/>
              </a:cxn>
            </a:cxnLst>
            <a:rect l="l" t="t" r="r" b="b"/>
            <a:pathLst>
              <a:path w="462844" h="598311">
                <a:moveTo>
                  <a:pt x="0" y="598311"/>
                </a:moveTo>
                <a:lnTo>
                  <a:pt x="462844" y="598311"/>
                </a:lnTo>
                <a:lnTo>
                  <a:pt x="462844" y="0"/>
                </a:lnTo>
              </a:path>
            </a:pathLst>
          </a:custGeom>
          <a:ln w="28575">
            <a:solidFill>
              <a:srgbClr val="91289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pic>
        <p:nvPicPr>
          <p:cNvPr id="43034" name="Picture 33" descr="EX3200_48"/>
          <p:cNvPicPr>
            <a:picLocks noChangeAspect="1" noChangeArrowheads="1"/>
          </p:cNvPicPr>
          <p:nvPr/>
        </p:nvPicPr>
        <p:blipFill>
          <a:blip r:embed="rId5" cstate="print"/>
          <a:stretch>
            <a:fillRect/>
          </a:stretch>
        </p:blipFill>
        <p:spPr bwMode="auto">
          <a:xfrm>
            <a:off x="4566457" y="3325813"/>
            <a:ext cx="860398"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67" name="Freeform 66"/>
          <p:cNvSpPr/>
          <p:nvPr/>
        </p:nvSpPr>
        <p:spPr>
          <a:xfrm>
            <a:off x="6124575" y="2813050"/>
            <a:ext cx="1687513" cy="530225"/>
          </a:xfrm>
          <a:custGeom>
            <a:avLst/>
            <a:gdLst>
              <a:gd name="connsiteX0" fmla="*/ 0 w 2178756"/>
              <a:gd name="connsiteY0" fmla="*/ 0 h 733777"/>
              <a:gd name="connsiteX1" fmla="*/ 11289 w 2178756"/>
              <a:gd name="connsiteY1" fmla="*/ 733777 h 733777"/>
              <a:gd name="connsiteX2" fmla="*/ 2178756 w 2178756"/>
              <a:gd name="connsiteY2" fmla="*/ 733777 h 733777"/>
            </a:gdLst>
            <a:ahLst/>
            <a:cxnLst>
              <a:cxn ang="0">
                <a:pos x="connsiteX0" y="connsiteY0"/>
              </a:cxn>
              <a:cxn ang="0">
                <a:pos x="connsiteX1" y="connsiteY1"/>
              </a:cxn>
              <a:cxn ang="0">
                <a:pos x="connsiteX2" y="connsiteY2"/>
              </a:cxn>
            </a:cxnLst>
            <a:rect l="l" t="t" r="r" b="b"/>
            <a:pathLst>
              <a:path w="2178756" h="733777">
                <a:moveTo>
                  <a:pt x="0" y="0"/>
                </a:moveTo>
                <a:lnTo>
                  <a:pt x="11289" y="733777"/>
                </a:lnTo>
                <a:lnTo>
                  <a:pt x="2178756" y="733777"/>
                </a:lnTo>
              </a:path>
            </a:pathLst>
          </a:custGeom>
          <a:ln w="28575">
            <a:solidFill>
              <a:srgbClr val="91289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000" b="1"/>
          </a:p>
        </p:txBody>
      </p:sp>
      <p:pic>
        <p:nvPicPr>
          <p:cNvPr id="43036" name="Picture 39" descr="8208"/>
          <p:cNvPicPr>
            <a:picLocks noChangeAspect="1" noChangeArrowheads="1"/>
          </p:cNvPicPr>
          <p:nvPr/>
        </p:nvPicPr>
        <p:blipFill>
          <a:blip r:embed="rId6" cstate="print"/>
          <a:stretch>
            <a:fillRect/>
          </a:stretch>
        </p:blipFill>
        <p:spPr bwMode="auto">
          <a:xfrm>
            <a:off x="5606504" y="2078038"/>
            <a:ext cx="585291"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7" name="Picture 39" descr="8208"/>
          <p:cNvPicPr>
            <a:picLocks noChangeAspect="1" noChangeArrowheads="1"/>
          </p:cNvPicPr>
          <p:nvPr/>
        </p:nvPicPr>
        <p:blipFill>
          <a:blip r:embed="rId6" cstate="print"/>
          <a:stretch>
            <a:fillRect/>
          </a:stretch>
        </p:blipFill>
        <p:spPr bwMode="auto">
          <a:xfrm>
            <a:off x="7041604" y="2078038"/>
            <a:ext cx="585291"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38" name="Picture 33" descr="EX3200_48"/>
          <p:cNvPicPr>
            <a:picLocks noChangeAspect="1" noChangeArrowheads="1"/>
          </p:cNvPicPr>
          <p:nvPr/>
        </p:nvPicPr>
        <p:blipFill>
          <a:blip r:embed="rId5" cstate="print"/>
          <a:stretch>
            <a:fillRect/>
          </a:stretch>
        </p:blipFill>
        <p:spPr bwMode="auto">
          <a:xfrm>
            <a:off x="7874014" y="3325813"/>
            <a:ext cx="860398" cy="16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43039" name="TextBox 175"/>
          <p:cNvSpPr txBox="1">
            <a:spLocks noChangeArrowheads="1"/>
          </p:cNvSpPr>
          <p:nvPr/>
        </p:nvSpPr>
        <p:spPr bwMode="auto">
          <a:xfrm>
            <a:off x="6170613" y="2647950"/>
            <a:ext cx="9334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r>
              <a:rPr lang="en-US" sz="800" b="1">
                <a:solidFill>
                  <a:srgbClr val="000000"/>
                </a:solidFill>
              </a:rPr>
              <a:t>EX8200 Virtual</a:t>
            </a:r>
          </a:p>
          <a:p>
            <a:pPr algn="r" eaLnBrk="1" hangingPunct="1"/>
            <a:r>
              <a:rPr lang="en-US" sz="800" b="1">
                <a:solidFill>
                  <a:srgbClr val="000000"/>
                </a:solidFill>
              </a:rPr>
              <a:t>Chassis Switch</a:t>
            </a:r>
          </a:p>
        </p:txBody>
      </p:sp>
      <p:sp>
        <p:nvSpPr>
          <p:cNvPr id="360482" name="Text Box 34"/>
          <p:cNvSpPr txBox="1">
            <a:spLocks noChangeArrowheads="1"/>
          </p:cNvSpPr>
          <p:nvPr/>
        </p:nvSpPr>
        <p:spPr bwMode="auto">
          <a:xfrm>
            <a:off x="6230938" y="5127625"/>
            <a:ext cx="654050" cy="244475"/>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a:spAutoFit/>
          </a:bodyPr>
          <a:lstStyle/>
          <a:p>
            <a:pPr>
              <a:defRPr/>
            </a:pPr>
            <a:r>
              <a:rPr lang="en-US" sz="1000" b="1"/>
              <a:t>XRE200</a:t>
            </a:r>
          </a:p>
        </p:txBody>
      </p:sp>
    </p:spTree>
    <p:extLst>
      <p:ext uri="{BB962C8B-B14F-4D97-AF65-F5344CB8AC3E}">
        <p14:creationId xmlns:p14="http://schemas.microsoft.com/office/powerpoint/2010/main" val="2933604522"/>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 name="Rounded Rectangle 58"/>
          <p:cNvSpPr/>
          <p:nvPr/>
        </p:nvSpPr>
        <p:spPr bwMode="gray">
          <a:xfrm>
            <a:off x="436244" y="1139824"/>
            <a:ext cx="8221981" cy="4956176"/>
          </a:xfrm>
          <a:prstGeom prst="roundRect">
            <a:avLst>
              <a:gd name="adj" fmla="val 3391"/>
            </a:avLst>
          </a:prstGeom>
          <a:gradFill>
            <a:gsLst>
              <a:gs pos="0">
                <a:schemeClr val="bg1"/>
              </a:gs>
              <a:gs pos="50000">
                <a:schemeClr val="bg1"/>
              </a:gs>
              <a:gs pos="50000">
                <a:schemeClr val="bg1">
                  <a:lumMod val="95000"/>
                </a:schemeClr>
              </a:gs>
            </a:gsLst>
            <a:lin ang="5400000" scaled="0"/>
          </a:gradFill>
          <a:ln w="28575">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173038" algn="ctr">
              <a:lnSpc>
                <a:spcPct val="80000"/>
              </a:lnSpc>
              <a:buClr>
                <a:srgbClr val="5D87A1"/>
              </a:buClr>
              <a:buSzPct val="100000"/>
              <a:buFont typeface="Wingdings" pitchFamily="2" charset="2"/>
              <a:buChar char="§"/>
              <a:defRPr/>
            </a:pPr>
            <a:endParaRPr lang="en-US" dirty="0"/>
          </a:p>
        </p:txBody>
      </p:sp>
      <p:sp>
        <p:nvSpPr>
          <p:cNvPr id="32770" name="AutoShape 66"/>
          <p:cNvSpPr>
            <a:spLocks noChangeArrowheads="1"/>
          </p:cNvSpPr>
          <p:nvPr/>
        </p:nvSpPr>
        <p:spPr bwMode="gray">
          <a:xfrm>
            <a:off x="1427127" y="1371601"/>
            <a:ext cx="795337" cy="4325812"/>
          </a:xfrm>
          <a:prstGeom prst="roundRect">
            <a:avLst>
              <a:gd name="adj" fmla="val 16667"/>
            </a:avLst>
          </a:pr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lnSpc>
                <a:spcPct val="90000"/>
              </a:lnSpc>
              <a:spcBef>
                <a:spcPct val="50000"/>
              </a:spcBef>
            </a:pPr>
            <a:endParaRPr lang="en-US" i="1" dirty="0"/>
          </a:p>
        </p:txBody>
      </p:sp>
      <p:grpSp>
        <p:nvGrpSpPr>
          <p:cNvPr id="2" name="Group 67"/>
          <p:cNvGrpSpPr>
            <a:grpSpLocks noChangeAspect="1"/>
          </p:cNvGrpSpPr>
          <p:nvPr/>
        </p:nvGrpSpPr>
        <p:grpSpPr bwMode="gray">
          <a:xfrm>
            <a:off x="1571589" y="1431984"/>
            <a:ext cx="338138" cy="4218317"/>
            <a:chOff x="3217" y="1298"/>
            <a:chExt cx="184" cy="1736"/>
          </a:xfrm>
        </p:grpSpPr>
        <p:sp>
          <p:nvSpPr>
            <p:cNvPr id="32803" name="Freeform 68"/>
            <p:cNvSpPr>
              <a:spLocks noChangeAspect="1"/>
            </p:cNvSpPr>
            <p:nvPr/>
          </p:nvSpPr>
          <p:spPr bwMode="gray">
            <a:xfrm>
              <a:off x="3217" y="1298"/>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804" name="Freeform 69"/>
            <p:cNvSpPr>
              <a:spLocks noChangeAspect="1"/>
            </p:cNvSpPr>
            <p:nvPr/>
          </p:nvSpPr>
          <p:spPr bwMode="gray">
            <a:xfrm>
              <a:off x="3217" y="1491"/>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805" name="Freeform 70"/>
            <p:cNvSpPr>
              <a:spLocks noChangeAspect="1"/>
            </p:cNvSpPr>
            <p:nvPr/>
          </p:nvSpPr>
          <p:spPr bwMode="gray">
            <a:xfrm>
              <a:off x="3217" y="1679"/>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806" name="Freeform 71"/>
            <p:cNvSpPr>
              <a:spLocks noChangeAspect="1"/>
            </p:cNvSpPr>
            <p:nvPr/>
          </p:nvSpPr>
          <p:spPr bwMode="gray">
            <a:xfrm>
              <a:off x="3217" y="1881"/>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807" name="Freeform 72"/>
            <p:cNvSpPr>
              <a:spLocks noChangeAspect="1"/>
            </p:cNvSpPr>
            <p:nvPr/>
          </p:nvSpPr>
          <p:spPr bwMode="gray">
            <a:xfrm>
              <a:off x="3217" y="2072"/>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808" name="Freeform 73"/>
            <p:cNvSpPr>
              <a:spLocks noChangeAspect="1"/>
            </p:cNvSpPr>
            <p:nvPr/>
          </p:nvSpPr>
          <p:spPr bwMode="gray">
            <a:xfrm>
              <a:off x="3217" y="2265"/>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809" name="Freeform 74"/>
            <p:cNvSpPr>
              <a:spLocks noChangeAspect="1"/>
            </p:cNvSpPr>
            <p:nvPr/>
          </p:nvSpPr>
          <p:spPr bwMode="gray">
            <a:xfrm>
              <a:off x="3217" y="2453"/>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810" name="Freeform 75"/>
            <p:cNvSpPr>
              <a:spLocks noChangeAspect="1"/>
            </p:cNvSpPr>
            <p:nvPr/>
          </p:nvSpPr>
          <p:spPr bwMode="gray">
            <a:xfrm>
              <a:off x="3217" y="2655"/>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sp>
          <p:nvSpPr>
            <p:cNvPr id="32811" name="Freeform 76"/>
            <p:cNvSpPr>
              <a:spLocks noChangeAspect="1"/>
            </p:cNvSpPr>
            <p:nvPr/>
          </p:nvSpPr>
          <p:spPr bwMode="gray">
            <a:xfrm>
              <a:off x="3217" y="2853"/>
              <a:ext cx="184" cy="181"/>
            </a:xfrm>
            <a:custGeom>
              <a:avLst/>
              <a:gdLst>
                <a:gd name="T0" fmla="*/ 2 w 238"/>
                <a:gd name="T1" fmla="*/ 0 h 234"/>
                <a:gd name="T2" fmla="*/ 2 w 238"/>
                <a:gd name="T3" fmla="*/ 2 h 234"/>
                <a:gd name="T4" fmla="*/ 2 w 238"/>
                <a:gd name="T5" fmla="*/ 2 h 234"/>
                <a:gd name="T6" fmla="*/ 0 60000 65536"/>
                <a:gd name="T7" fmla="*/ 0 60000 65536"/>
                <a:gd name="T8" fmla="*/ 0 60000 65536"/>
                <a:gd name="T9" fmla="*/ 0 w 238"/>
                <a:gd name="T10" fmla="*/ 0 h 234"/>
                <a:gd name="T11" fmla="*/ 238 w 238"/>
                <a:gd name="T12" fmla="*/ 234 h 234"/>
              </a:gdLst>
              <a:ahLst/>
              <a:cxnLst>
                <a:cxn ang="T6">
                  <a:pos x="T0" y="T1"/>
                </a:cxn>
                <a:cxn ang="T7">
                  <a:pos x="T2" y="T3"/>
                </a:cxn>
                <a:cxn ang="T8">
                  <a:pos x="T4" y="T5"/>
                </a:cxn>
              </a:cxnLst>
              <a:rect l="T9" t="T10" r="T11" b="T12"/>
              <a:pathLst>
                <a:path w="238" h="234">
                  <a:moveTo>
                    <a:pt x="211" y="0"/>
                  </a:moveTo>
                  <a:cubicBezTo>
                    <a:pt x="105" y="37"/>
                    <a:pt x="0" y="75"/>
                    <a:pt x="4" y="114"/>
                  </a:cubicBezTo>
                  <a:cubicBezTo>
                    <a:pt x="8" y="153"/>
                    <a:pt x="123" y="193"/>
                    <a:pt x="238" y="234"/>
                  </a:cubicBezTo>
                </a:path>
              </a:pathLst>
            </a:custGeom>
            <a:noFill/>
            <a:ln w="50800">
              <a:solidFill>
                <a:srgbClr val="F6A01A"/>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dirty="0"/>
            </a:p>
          </p:txBody>
        </p:sp>
      </p:grpSp>
      <p:grpSp>
        <p:nvGrpSpPr>
          <p:cNvPr id="3" name="Group 75"/>
          <p:cNvGrpSpPr/>
          <p:nvPr/>
        </p:nvGrpSpPr>
        <p:grpSpPr>
          <a:xfrm>
            <a:off x="1853587" y="1295400"/>
            <a:ext cx="2518254" cy="4495666"/>
            <a:chOff x="-1684564" y="-57150"/>
            <a:chExt cx="2294164" cy="4095615"/>
          </a:xfrm>
        </p:grpSpPr>
        <p:pic>
          <p:nvPicPr>
            <p:cNvPr id="62" name="Picture 123" descr="EX 2200_4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1684564" y="3180567"/>
              <a:ext cx="2294164" cy="444553"/>
            </a:xfrm>
            <a:prstGeom prst="rect">
              <a:avLst/>
            </a:prstGeom>
            <a:noFill/>
            <a:ln w="9525">
              <a:noFill/>
              <a:miter lim="800000"/>
              <a:headEnd/>
              <a:tailEnd/>
            </a:ln>
          </p:spPr>
        </p:pic>
        <p:pic>
          <p:nvPicPr>
            <p:cNvPr id="65" name="Picture 124" descr="EX 2200_4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1684564" y="2773136"/>
              <a:ext cx="2294164" cy="444553"/>
            </a:xfrm>
            <a:prstGeom prst="rect">
              <a:avLst/>
            </a:prstGeom>
            <a:noFill/>
            <a:ln w="9525">
              <a:noFill/>
              <a:miter lim="800000"/>
              <a:headEnd/>
              <a:tailEnd/>
            </a:ln>
          </p:spPr>
        </p:pic>
        <p:pic>
          <p:nvPicPr>
            <p:cNvPr id="66" name="Picture 125" descr="EX 2200_4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1684564" y="2365706"/>
              <a:ext cx="2294164" cy="444553"/>
            </a:xfrm>
            <a:prstGeom prst="rect">
              <a:avLst/>
            </a:prstGeom>
            <a:noFill/>
            <a:ln w="9525">
              <a:noFill/>
              <a:miter lim="800000"/>
              <a:headEnd/>
              <a:tailEnd/>
            </a:ln>
          </p:spPr>
        </p:pic>
        <p:pic>
          <p:nvPicPr>
            <p:cNvPr id="67" name="Picture 66" descr="EX 2200_4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1684564" y="3593912"/>
              <a:ext cx="2294164" cy="444553"/>
            </a:xfrm>
            <a:prstGeom prst="rect">
              <a:avLst/>
            </a:prstGeom>
            <a:effectLst>
              <a:reflection blurRad="6350" stA="50000" endA="300" endPos="55000" dir="5400000" sy="-100000" algn="bl" rotWithShape="0"/>
            </a:effectLst>
          </p:spPr>
        </p:pic>
        <p:grpSp>
          <p:nvGrpSpPr>
            <p:cNvPr id="4" name="Group 74"/>
            <p:cNvGrpSpPr/>
            <p:nvPr/>
          </p:nvGrpSpPr>
          <p:grpSpPr>
            <a:xfrm>
              <a:off x="-1684564" y="-57150"/>
              <a:ext cx="2294164" cy="2472853"/>
              <a:chOff x="-1684564" y="-1076325"/>
              <a:chExt cx="2294164" cy="2472853"/>
            </a:xfrm>
          </p:grpSpPr>
          <p:pic>
            <p:nvPicPr>
              <p:cNvPr id="69" name="Picture 123" descr="EX 2200_4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1684564" y="538637"/>
                <a:ext cx="2294164" cy="444554"/>
              </a:xfrm>
              <a:prstGeom prst="rect">
                <a:avLst/>
              </a:prstGeom>
              <a:noFill/>
              <a:ln w="9525">
                <a:noFill/>
                <a:miter lim="800000"/>
                <a:headEnd/>
                <a:tailEnd/>
              </a:ln>
            </p:spPr>
          </p:pic>
          <p:pic>
            <p:nvPicPr>
              <p:cNvPr id="70" name="Picture 124" descr="EX 2200_4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1684564" y="140738"/>
                <a:ext cx="2294164" cy="444554"/>
              </a:xfrm>
              <a:prstGeom prst="rect">
                <a:avLst/>
              </a:prstGeom>
              <a:noFill/>
              <a:ln w="9525">
                <a:noFill/>
                <a:miter lim="800000"/>
                <a:headEnd/>
                <a:tailEnd/>
              </a:ln>
            </p:spPr>
          </p:pic>
          <p:pic>
            <p:nvPicPr>
              <p:cNvPr id="71" name="Picture 125" descr="EX 2200_4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1684564" y="-266700"/>
                <a:ext cx="2294164" cy="444554"/>
              </a:xfrm>
              <a:prstGeom prst="rect">
                <a:avLst/>
              </a:prstGeom>
              <a:noFill/>
              <a:ln w="9525">
                <a:noFill/>
                <a:miter lim="800000"/>
                <a:headEnd/>
                <a:tailEnd/>
              </a:ln>
            </p:spPr>
          </p:pic>
          <p:pic>
            <p:nvPicPr>
              <p:cNvPr id="72" name="Picture 71" descr="EX 2200_48.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gray">
              <a:xfrm>
                <a:off x="-1684564" y="951975"/>
                <a:ext cx="2294164" cy="444553"/>
              </a:xfrm>
              <a:prstGeom prst="rect">
                <a:avLst/>
              </a:prstGeom>
              <a:effectLst/>
            </p:spPr>
          </p:pic>
          <p:pic>
            <p:nvPicPr>
              <p:cNvPr id="73" name="Picture 124" descr="EX 2200_4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1684564" y="-668887"/>
                <a:ext cx="2294164" cy="444554"/>
              </a:xfrm>
              <a:prstGeom prst="rect">
                <a:avLst/>
              </a:prstGeom>
              <a:noFill/>
              <a:ln w="9525">
                <a:noFill/>
                <a:miter lim="800000"/>
                <a:headEnd/>
                <a:tailEnd/>
              </a:ln>
            </p:spPr>
          </p:pic>
          <p:pic>
            <p:nvPicPr>
              <p:cNvPr id="74" name="Picture 125" descr="EX 2200_48.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a:off x="-1684564" y="-1076325"/>
                <a:ext cx="2294164" cy="444554"/>
              </a:xfrm>
              <a:prstGeom prst="rect">
                <a:avLst/>
              </a:prstGeom>
              <a:noFill/>
              <a:ln w="9525">
                <a:noFill/>
                <a:miter lim="800000"/>
                <a:headEnd/>
                <a:tailEnd/>
              </a:ln>
            </p:spPr>
          </p:pic>
        </p:grpSp>
      </p:grpSp>
      <p:sp>
        <p:nvSpPr>
          <p:cNvPr id="32772" name="Line 28"/>
          <p:cNvSpPr>
            <a:spLocks noChangeShapeType="1"/>
          </p:cNvSpPr>
          <p:nvPr/>
        </p:nvSpPr>
        <p:spPr bwMode="gray">
          <a:xfrm flipV="1">
            <a:off x="4323296" y="3041650"/>
            <a:ext cx="822325" cy="365125"/>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dirty="0"/>
          </a:p>
        </p:txBody>
      </p:sp>
      <p:sp>
        <p:nvSpPr>
          <p:cNvPr id="32773" name="Line 30"/>
          <p:cNvSpPr>
            <a:spLocks noChangeShapeType="1"/>
          </p:cNvSpPr>
          <p:nvPr/>
        </p:nvSpPr>
        <p:spPr bwMode="gray">
          <a:xfrm>
            <a:off x="4323296" y="3498850"/>
            <a:ext cx="822325" cy="322263"/>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dirty="0"/>
          </a:p>
        </p:txBody>
      </p:sp>
      <p:sp>
        <p:nvSpPr>
          <p:cNvPr id="32774" name="Line 33"/>
          <p:cNvSpPr>
            <a:spLocks noChangeShapeType="1"/>
          </p:cNvSpPr>
          <p:nvPr/>
        </p:nvSpPr>
        <p:spPr bwMode="gray">
          <a:xfrm>
            <a:off x="4348696" y="4864100"/>
            <a:ext cx="822325"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dirty="0"/>
          </a:p>
        </p:txBody>
      </p:sp>
      <p:sp>
        <p:nvSpPr>
          <p:cNvPr id="32775" name="Line 35"/>
          <p:cNvSpPr>
            <a:spLocks noChangeShapeType="1"/>
          </p:cNvSpPr>
          <p:nvPr/>
        </p:nvSpPr>
        <p:spPr bwMode="gray">
          <a:xfrm>
            <a:off x="4348696" y="5351463"/>
            <a:ext cx="822325"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lIns="0" tIns="0" rIns="0" bIns="0" anchor="ctr">
            <a:spAutoFit/>
          </a:bodyPr>
          <a:lstStyle/>
          <a:p>
            <a:endParaRPr lang="en-US" dirty="0"/>
          </a:p>
        </p:txBody>
      </p:sp>
      <p:grpSp>
        <p:nvGrpSpPr>
          <p:cNvPr id="5" name="Group 88"/>
          <p:cNvGrpSpPr>
            <a:grpSpLocks/>
          </p:cNvGrpSpPr>
          <p:nvPr/>
        </p:nvGrpSpPr>
        <p:grpSpPr bwMode="gray">
          <a:xfrm>
            <a:off x="4593171" y="3171825"/>
            <a:ext cx="577850" cy="560388"/>
            <a:chOff x="4309" y="2270"/>
            <a:chExt cx="364" cy="353"/>
          </a:xfrm>
        </p:grpSpPr>
        <p:sp>
          <p:nvSpPr>
            <p:cNvPr id="32801" name="Freeform 86"/>
            <p:cNvSpPr>
              <a:spLocks/>
            </p:cNvSpPr>
            <p:nvPr/>
          </p:nvSpPr>
          <p:spPr bwMode="gray">
            <a:xfrm>
              <a:off x="4310" y="2270"/>
              <a:ext cx="363" cy="353"/>
            </a:xfrm>
            <a:custGeom>
              <a:avLst/>
              <a:gdLst>
                <a:gd name="T0" fmla="*/ 2147483647 w 157"/>
                <a:gd name="T1" fmla="*/ 1865288 h 306"/>
                <a:gd name="T2" fmla="*/ 2147483647 w 157"/>
                <a:gd name="T3" fmla="*/ 998096 h 306"/>
                <a:gd name="T4" fmla="*/ 2147483647 w 157"/>
                <a:gd name="T5" fmla="*/ 0 h 306"/>
                <a:gd name="T6" fmla="*/ 0 60000 65536"/>
                <a:gd name="T7" fmla="*/ 0 60000 65536"/>
                <a:gd name="T8" fmla="*/ 0 60000 65536"/>
                <a:gd name="T9" fmla="*/ 0 w 157"/>
                <a:gd name="T10" fmla="*/ 0 h 306"/>
                <a:gd name="T11" fmla="*/ 157 w 157"/>
                <a:gd name="T12" fmla="*/ 306 h 306"/>
              </a:gdLst>
              <a:ahLst/>
              <a:cxnLst>
                <a:cxn ang="T6">
                  <a:pos x="T0" y="T1"/>
                </a:cxn>
                <a:cxn ang="T7">
                  <a:pos x="T2" y="T3"/>
                </a:cxn>
                <a:cxn ang="T8">
                  <a:pos x="T4" y="T5"/>
                </a:cxn>
              </a:cxnLst>
              <a:rect l="T9" t="T10" r="T11" b="T12"/>
              <a:pathLst>
                <a:path w="157" h="306">
                  <a:moveTo>
                    <a:pt x="157" y="306"/>
                  </a:moveTo>
                  <a:cubicBezTo>
                    <a:pt x="80" y="260"/>
                    <a:pt x="4" y="215"/>
                    <a:pt x="2" y="164"/>
                  </a:cubicBezTo>
                  <a:cubicBezTo>
                    <a:pt x="0" y="113"/>
                    <a:pt x="74" y="56"/>
                    <a:pt x="148" y="0"/>
                  </a:cubicBezTo>
                </a:path>
              </a:pathLst>
            </a:custGeom>
            <a:noFill/>
            <a:ln w="76200">
              <a:solidFill>
                <a:srgbClr val="A50021"/>
              </a:solidFill>
              <a:round/>
              <a:headEnd/>
              <a:tailEnd/>
            </a:ln>
            <a:effectLst>
              <a:prstShdw prst="shdw17" dist="17961" dir="2700000">
                <a:schemeClr val="bg1">
                  <a:alpha val="50000"/>
                </a:schemeClr>
              </a:prstShdw>
            </a:effectLst>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dirty="0"/>
            </a:p>
          </p:txBody>
        </p:sp>
        <p:sp>
          <p:nvSpPr>
            <p:cNvPr id="32802" name="Freeform 87"/>
            <p:cNvSpPr>
              <a:spLocks/>
            </p:cNvSpPr>
            <p:nvPr/>
          </p:nvSpPr>
          <p:spPr bwMode="gray">
            <a:xfrm>
              <a:off x="4309" y="2270"/>
              <a:ext cx="363" cy="353"/>
            </a:xfrm>
            <a:custGeom>
              <a:avLst/>
              <a:gdLst>
                <a:gd name="T0" fmla="*/ 2147483647 w 157"/>
                <a:gd name="T1" fmla="*/ 1865288 h 306"/>
                <a:gd name="T2" fmla="*/ 2147483647 w 157"/>
                <a:gd name="T3" fmla="*/ 998096 h 306"/>
                <a:gd name="T4" fmla="*/ 2147483647 w 157"/>
                <a:gd name="T5" fmla="*/ 0 h 306"/>
                <a:gd name="T6" fmla="*/ 0 60000 65536"/>
                <a:gd name="T7" fmla="*/ 0 60000 65536"/>
                <a:gd name="T8" fmla="*/ 0 60000 65536"/>
                <a:gd name="T9" fmla="*/ 0 w 157"/>
                <a:gd name="T10" fmla="*/ 0 h 306"/>
                <a:gd name="T11" fmla="*/ 157 w 157"/>
                <a:gd name="T12" fmla="*/ 306 h 306"/>
              </a:gdLst>
              <a:ahLst/>
              <a:cxnLst>
                <a:cxn ang="T6">
                  <a:pos x="T0" y="T1"/>
                </a:cxn>
                <a:cxn ang="T7">
                  <a:pos x="T2" y="T3"/>
                </a:cxn>
                <a:cxn ang="T8">
                  <a:pos x="T4" y="T5"/>
                </a:cxn>
              </a:cxnLst>
              <a:rect l="T9" t="T10" r="T11" b="T12"/>
              <a:pathLst>
                <a:path w="157" h="306">
                  <a:moveTo>
                    <a:pt x="157" y="306"/>
                  </a:moveTo>
                  <a:cubicBezTo>
                    <a:pt x="80" y="260"/>
                    <a:pt x="4" y="215"/>
                    <a:pt x="2" y="164"/>
                  </a:cubicBezTo>
                  <a:cubicBezTo>
                    <a:pt x="0" y="113"/>
                    <a:pt x="74" y="56"/>
                    <a:pt x="148" y="0"/>
                  </a:cubicBezTo>
                </a:path>
              </a:pathLst>
            </a:custGeom>
            <a:noFill/>
            <a:ln w="28575">
              <a:solidFill>
                <a:srgbClr val="C00000"/>
              </a:solidFill>
              <a:round/>
              <a:headEnd/>
              <a:tailEnd/>
            </a:ln>
            <a:effectLst>
              <a:prstShdw prst="shdw17" dist="17961" dir="2700000">
                <a:schemeClr val="bg1">
                  <a:alpha val="50000"/>
                </a:schemeClr>
              </a:prstShdw>
            </a:effectLst>
            <a:extLst>
              <a:ext uri="{909E8E84-426E-40dd-AFC4-6F175D3DCCD1}">
                <a14:hiddenFill xmlns:a14="http://schemas.microsoft.com/office/drawing/2010/main">
                  <a:solidFill>
                    <a:srgbClr val="FFFFFF"/>
                  </a:solidFill>
                </a14:hiddenFill>
              </a:ext>
            </a:extLst>
          </p:spPr>
          <p:txBody>
            <a:bodyPr lIns="0" tIns="0" rIns="0" bIns="0" anchor="ctr">
              <a:spAutoFit/>
            </a:bodyPr>
            <a:lstStyle/>
            <a:p>
              <a:endParaRPr lang="en-US" dirty="0"/>
            </a:p>
          </p:txBody>
        </p:sp>
      </p:grpSp>
      <p:sp>
        <p:nvSpPr>
          <p:cNvPr id="32778" name="Rectangle 24"/>
          <p:cNvSpPr>
            <a:spLocks noChangeArrowheads="1"/>
          </p:cNvSpPr>
          <p:nvPr/>
        </p:nvSpPr>
        <p:spPr bwMode="gray">
          <a:xfrm>
            <a:off x="4594759" y="1814513"/>
            <a:ext cx="26130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nSpc>
                <a:spcPct val="90000"/>
              </a:lnSpc>
            </a:pPr>
            <a:r>
              <a:rPr lang="en-US" b="1" dirty="0" smtClean="0"/>
              <a:t>Master</a:t>
            </a:r>
            <a:endParaRPr lang="en-US" b="1" dirty="0"/>
          </a:p>
        </p:txBody>
      </p:sp>
      <p:sp>
        <p:nvSpPr>
          <p:cNvPr id="32779" name="Rectangle 25"/>
          <p:cNvSpPr>
            <a:spLocks noChangeArrowheads="1"/>
          </p:cNvSpPr>
          <p:nvPr/>
        </p:nvSpPr>
        <p:spPr bwMode="gray">
          <a:xfrm>
            <a:off x="4594759" y="2174875"/>
            <a:ext cx="28368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nSpc>
                <a:spcPct val="90000"/>
              </a:lnSpc>
            </a:pPr>
            <a:r>
              <a:rPr lang="en-US" b="1" dirty="0" smtClean="0"/>
              <a:t>Backup</a:t>
            </a:r>
            <a:endParaRPr lang="en-US" b="1" dirty="0"/>
          </a:p>
        </p:txBody>
      </p:sp>
      <p:sp>
        <p:nvSpPr>
          <p:cNvPr id="58381" name="Rectangle 45"/>
          <p:cNvSpPr>
            <a:spLocks noGrp="1" noChangeArrowheads="1"/>
          </p:cNvSpPr>
          <p:nvPr>
            <p:ph type="title" idx="4294967295"/>
          </p:nvPr>
        </p:nvSpPr>
        <p:spPr bwMode="gray"/>
        <p:txBody>
          <a:bodyPr>
            <a:noAutofit/>
          </a:bodyPr>
          <a:lstStyle/>
          <a:p>
            <a:pPr eaLnBrk="1" hangingPunct="1">
              <a:defRPr/>
            </a:pPr>
            <a:r>
              <a:rPr dirty="0" smtClean="0">
                <a:latin typeface="+mj-lt"/>
              </a:rPr>
              <a:t>distributed </a:t>
            </a:r>
            <a:r>
              <a:rPr dirty="0">
                <a:latin typeface="+mj-lt"/>
              </a:rPr>
              <a:t>switching </a:t>
            </a:r>
          </a:p>
        </p:txBody>
      </p:sp>
      <p:grpSp>
        <p:nvGrpSpPr>
          <p:cNvPr id="6" name="Group 98"/>
          <p:cNvGrpSpPr>
            <a:grpSpLocks/>
          </p:cNvGrpSpPr>
          <p:nvPr/>
        </p:nvGrpSpPr>
        <p:grpSpPr bwMode="gray">
          <a:xfrm>
            <a:off x="1562634" y="4967174"/>
            <a:ext cx="3777620" cy="276419"/>
            <a:chOff x="1207" y="3394"/>
            <a:chExt cx="2263" cy="79"/>
          </a:xfrm>
        </p:grpSpPr>
        <p:sp>
          <p:nvSpPr>
            <p:cNvPr id="32789" name="Freeform 97"/>
            <p:cNvSpPr>
              <a:spLocks/>
            </p:cNvSpPr>
            <p:nvPr/>
          </p:nvSpPr>
          <p:spPr bwMode="gray">
            <a:xfrm>
              <a:off x="1212" y="3394"/>
              <a:ext cx="2258" cy="79"/>
            </a:xfrm>
            <a:custGeom>
              <a:avLst/>
              <a:gdLst>
                <a:gd name="T0" fmla="*/ 9 w 3363"/>
                <a:gd name="T1" fmla="*/ 1 h 259"/>
                <a:gd name="T2" fmla="*/ 5 w 3363"/>
                <a:gd name="T3" fmla="*/ 1 h 259"/>
                <a:gd name="T4" fmla="*/ 5 w 3363"/>
                <a:gd name="T5" fmla="*/ 1 h 259"/>
                <a:gd name="T6" fmla="*/ 9 w 3363"/>
                <a:gd name="T7" fmla="*/ 1 h 259"/>
                <a:gd name="T8" fmla="*/ 0 60000 65536"/>
                <a:gd name="T9" fmla="*/ 0 60000 65536"/>
                <a:gd name="T10" fmla="*/ 0 60000 65536"/>
                <a:gd name="T11" fmla="*/ 0 60000 65536"/>
                <a:gd name="T12" fmla="*/ 0 w 3363"/>
                <a:gd name="T13" fmla="*/ 0 h 259"/>
                <a:gd name="T14" fmla="*/ 3363 w 3363"/>
                <a:gd name="T15" fmla="*/ 259 h 259"/>
              </a:gdLst>
              <a:ahLst/>
              <a:cxnLst>
                <a:cxn ang="T8">
                  <a:pos x="T0" y="T1"/>
                </a:cxn>
                <a:cxn ang="T9">
                  <a:pos x="T2" y="T3"/>
                </a:cxn>
                <a:cxn ang="T10">
                  <a:pos x="T4" y="T5"/>
                </a:cxn>
                <a:cxn ang="T11">
                  <a:pos x="T6" y="T7"/>
                </a:cxn>
              </a:cxnLst>
              <a:rect l="T12" t="T13" r="T14" b="T15"/>
              <a:pathLst>
                <a:path w="3363" h="259">
                  <a:moveTo>
                    <a:pt x="3354" y="15"/>
                  </a:moveTo>
                  <a:cubicBezTo>
                    <a:pt x="2176" y="7"/>
                    <a:pt x="998" y="0"/>
                    <a:pt x="518" y="33"/>
                  </a:cubicBezTo>
                  <a:cubicBezTo>
                    <a:pt x="38" y="66"/>
                    <a:pt x="0" y="176"/>
                    <a:pt x="474" y="214"/>
                  </a:cubicBezTo>
                  <a:cubicBezTo>
                    <a:pt x="948" y="252"/>
                    <a:pt x="2882" y="252"/>
                    <a:pt x="3363" y="259"/>
                  </a:cubicBezTo>
                </a:path>
              </a:pathLst>
            </a:custGeom>
            <a:noFill/>
            <a:ln w="28575">
              <a:solidFill>
                <a:schemeClr val="tx2"/>
              </a:solidFill>
              <a:round/>
              <a:headEnd/>
              <a:tailEnd/>
            </a:ln>
            <a:effectLst>
              <a:prstShdw prst="shdw17" dist="17961" dir="2700000">
                <a:schemeClr val="bg1">
                  <a:alpha val="50000"/>
                </a:schemeClr>
              </a:prstShdw>
            </a:effectLst>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endParaRPr lang="en-US" dirty="0"/>
            </a:p>
          </p:txBody>
        </p:sp>
        <p:sp>
          <p:nvSpPr>
            <p:cNvPr id="32790" name="Freeform 96"/>
            <p:cNvSpPr>
              <a:spLocks/>
            </p:cNvSpPr>
            <p:nvPr/>
          </p:nvSpPr>
          <p:spPr bwMode="gray">
            <a:xfrm>
              <a:off x="1207" y="3394"/>
              <a:ext cx="2263" cy="79"/>
            </a:xfrm>
            <a:custGeom>
              <a:avLst/>
              <a:gdLst>
                <a:gd name="T0" fmla="*/ 9 w 3363"/>
                <a:gd name="T1" fmla="*/ 1 h 259"/>
                <a:gd name="T2" fmla="*/ 5 w 3363"/>
                <a:gd name="T3" fmla="*/ 1 h 259"/>
                <a:gd name="T4" fmla="*/ 5 w 3363"/>
                <a:gd name="T5" fmla="*/ 1 h 259"/>
                <a:gd name="T6" fmla="*/ 9 w 3363"/>
                <a:gd name="T7" fmla="*/ 1 h 259"/>
                <a:gd name="T8" fmla="*/ 0 60000 65536"/>
                <a:gd name="T9" fmla="*/ 0 60000 65536"/>
                <a:gd name="T10" fmla="*/ 0 60000 65536"/>
                <a:gd name="T11" fmla="*/ 0 60000 65536"/>
                <a:gd name="T12" fmla="*/ 0 w 3363"/>
                <a:gd name="T13" fmla="*/ 0 h 259"/>
                <a:gd name="T14" fmla="*/ 3363 w 3363"/>
                <a:gd name="T15" fmla="*/ 259 h 259"/>
              </a:gdLst>
              <a:ahLst/>
              <a:cxnLst>
                <a:cxn ang="T8">
                  <a:pos x="T0" y="T1"/>
                </a:cxn>
                <a:cxn ang="T9">
                  <a:pos x="T2" y="T3"/>
                </a:cxn>
                <a:cxn ang="T10">
                  <a:pos x="T4" y="T5"/>
                </a:cxn>
                <a:cxn ang="T11">
                  <a:pos x="T6" y="T7"/>
                </a:cxn>
              </a:cxnLst>
              <a:rect l="T12" t="T13" r="T14" b="T15"/>
              <a:pathLst>
                <a:path w="3363" h="259">
                  <a:moveTo>
                    <a:pt x="3354" y="15"/>
                  </a:moveTo>
                  <a:cubicBezTo>
                    <a:pt x="2176" y="7"/>
                    <a:pt x="998" y="0"/>
                    <a:pt x="518" y="33"/>
                  </a:cubicBezTo>
                  <a:cubicBezTo>
                    <a:pt x="38" y="66"/>
                    <a:pt x="0" y="176"/>
                    <a:pt x="474" y="214"/>
                  </a:cubicBezTo>
                  <a:cubicBezTo>
                    <a:pt x="948" y="252"/>
                    <a:pt x="2882" y="252"/>
                    <a:pt x="3363" y="259"/>
                  </a:cubicBezTo>
                </a:path>
              </a:pathLst>
            </a:custGeom>
            <a:noFill/>
            <a:ln w="50800">
              <a:solidFill>
                <a:schemeClr val="tx2"/>
              </a:solidFill>
              <a:round/>
              <a:headEnd/>
              <a:tailEnd/>
            </a:ln>
            <a:effectLst>
              <a:prstShdw prst="shdw17" dist="17961" dir="2700000">
                <a:schemeClr val="bg1">
                  <a:alpha val="50000"/>
                </a:schemeClr>
              </a:prstShdw>
            </a:effectLst>
            <a:extLst>
              <a:ext uri="{909E8E84-426E-40dd-AFC4-6F175D3DCCD1}">
                <a14:hiddenFill xmlns:a14="http://schemas.microsoft.com/office/drawing/2010/main">
                  <a:solidFill>
                    <a:srgbClr val="FFFFFF"/>
                  </a:solidFill>
                </a14:hiddenFill>
              </a:ext>
            </a:extLst>
          </p:spPr>
          <p:txBody>
            <a:bodyPr wrap="square" lIns="0" tIns="0" rIns="0" bIns="0" anchor="ctr">
              <a:spAutoFit/>
            </a:bodyPr>
            <a:lstStyle/>
            <a:p>
              <a:endParaRPr lang="en-US" dirty="0"/>
            </a:p>
          </p:txBody>
        </p:sp>
      </p:grpSp>
      <p:sp>
        <p:nvSpPr>
          <p:cNvPr id="63" name="Rectangle 25"/>
          <p:cNvSpPr>
            <a:spLocks noChangeArrowheads="1"/>
          </p:cNvSpPr>
          <p:nvPr/>
        </p:nvSpPr>
        <p:spPr bwMode="gray">
          <a:xfrm>
            <a:off x="5725059" y="3198813"/>
            <a:ext cx="22161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nSpc>
                <a:spcPct val="90000"/>
              </a:lnSpc>
            </a:pPr>
            <a:r>
              <a:rPr lang="en-US" b="1" dirty="0"/>
              <a:t>Local Switching</a:t>
            </a:r>
          </a:p>
        </p:txBody>
      </p:sp>
      <p:sp>
        <p:nvSpPr>
          <p:cNvPr id="64" name="Rectangle 25"/>
          <p:cNvSpPr>
            <a:spLocks noChangeArrowheads="1"/>
          </p:cNvSpPr>
          <p:nvPr/>
        </p:nvSpPr>
        <p:spPr bwMode="gray">
          <a:xfrm>
            <a:off x="5725059" y="4967288"/>
            <a:ext cx="22161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p>
            <a:pPr>
              <a:lnSpc>
                <a:spcPct val="90000"/>
              </a:lnSpc>
            </a:pPr>
            <a:r>
              <a:rPr lang="en-US" b="1" dirty="0"/>
              <a:t>Inter-Module Switching</a:t>
            </a:r>
          </a:p>
        </p:txBody>
      </p:sp>
      <p:sp>
        <p:nvSpPr>
          <p:cNvPr id="50" name="Oval 40"/>
          <p:cNvSpPr>
            <a:spLocks noChangeArrowheads="1"/>
          </p:cNvSpPr>
          <p:nvPr/>
        </p:nvSpPr>
        <p:spPr bwMode="gray">
          <a:xfrm>
            <a:off x="5090059" y="2927350"/>
            <a:ext cx="412750" cy="412750"/>
          </a:xfrm>
          <a:prstGeom prst="ellipse">
            <a:avLst/>
          </a:prstGeom>
          <a:solidFill>
            <a:schemeClr val="tx2"/>
          </a:solidFill>
          <a:ln w="2857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lIns="0" tIns="0" rIns="0" bIns="0" anchor="ctr" anchorCtr="1"/>
          <a:lstStyle/>
          <a:p>
            <a:pPr algn="ctr">
              <a:lnSpc>
                <a:spcPct val="80000"/>
              </a:lnSpc>
              <a:buClr>
                <a:schemeClr val="hlink"/>
              </a:buClr>
            </a:pPr>
            <a:endParaRPr lang="en-US" sz="2000" b="1" dirty="0">
              <a:solidFill>
                <a:schemeClr val="tx2"/>
              </a:solidFill>
              <a:latin typeface="+mn-lt"/>
            </a:endParaRPr>
          </a:p>
        </p:txBody>
      </p:sp>
      <p:sp>
        <p:nvSpPr>
          <p:cNvPr id="51" name="Oval 40"/>
          <p:cNvSpPr>
            <a:spLocks noChangeArrowheads="1"/>
          </p:cNvSpPr>
          <p:nvPr/>
        </p:nvSpPr>
        <p:spPr bwMode="gray">
          <a:xfrm>
            <a:off x="5090059" y="3543300"/>
            <a:ext cx="412750" cy="412750"/>
          </a:xfrm>
          <a:prstGeom prst="ellipse">
            <a:avLst/>
          </a:prstGeom>
          <a:solidFill>
            <a:schemeClr val="tx2"/>
          </a:solidFill>
          <a:ln w="2857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lIns="0" tIns="0" rIns="0" bIns="0" anchor="ctr" anchorCtr="1"/>
          <a:lstStyle/>
          <a:p>
            <a:pPr algn="ctr">
              <a:lnSpc>
                <a:spcPct val="80000"/>
              </a:lnSpc>
              <a:buClr>
                <a:schemeClr val="hlink"/>
              </a:buClr>
            </a:pPr>
            <a:endParaRPr lang="en-US" sz="2000" b="1" dirty="0">
              <a:solidFill>
                <a:schemeClr val="tx2"/>
              </a:solidFill>
              <a:latin typeface="+mn-lt"/>
            </a:endParaRPr>
          </a:p>
        </p:txBody>
      </p:sp>
      <p:sp>
        <p:nvSpPr>
          <p:cNvPr id="52" name="Oval 40"/>
          <p:cNvSpPr>
            <a:spLocks noChangeArrowheads="1"/>
          </p:cNvSpPr>
          <p:nvPr/>
        </p:nvSpPr>
        <p:spPr bwMode="gray">
          <a:xfrm>
            <a:off x="5090059" y="4624388"/>
            <a:ext cx="412750" cy="412750"/>
          </a:xfrm>
          <a:prstGeom prst="ellipse">
            <a:avLst/>
          </a:prstGeom>
          <a:solidFill>
            <a:schemeClr val="tx2"/>
          </a:solidFill>
          <a:ln w="2857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lIns="0" tIns="0" rIns="0" bIns="0" anchor="ctr" anchorCtr="1"/>
          <a:lstStyle/>
          <a:p>
            <a:pPr algn="ctr" fontAlgn="auto">
              <a:lnSpc>
                <a:spcPct val="80000"/>
              </a:lnSpc>
              <a:spcBef>
                <a:spcPts val="0"/>
              </a:spcBef>
              <a:spcAft>
                <a:spcPts val="0"/>
              </a:spcAft>
              <a:buClr>
                <a:schemeClr val="hlink"/>
              </a:buClr>
              <a:defRPr/>
            </a:pPr>
            <a:endParaRPr lang="en-US" sz="2000" b="1" dirty="0">
              <a:solidFill>
                <a:schemeClr val="tx2"/>
              </a:solidFill>
              <a:latin typeface="+mn-lt"/>
              <a:cs typeface="+mn-cs"/>
            </a:endParaRPr>
          </a:p>
        </p:txBody>
      </p:sp>
      <p:sp>
        <p:nvSpPr>
          <p:cNvPr id="53" name="Oval 40"/>
          <p:cNvSpPr>
            <a:spLocks noChangeArrowheads="1"/>
          </p:cNvSpPr>
          <p:nvPr/>
        </p:nvSpPr>
        <p:spPr bwMode="gray">
          <a:xfrm>
            <a:off x="5090059" y="5124450"/>
            <a:ext cx="412750" cy="412750"/>
          </a:xfrm>
          <a:prstGeom prst="ellipse">
            <a:avLst/>
          </a:prstGeom>
          <a:solidFill>
            <a:schemeClr val="tx2"/>
          </a:solidFill>
          <a:ln w="28575" algn="ctr">
            <a:noFill/>
            <a:round/>
            <a:headEnd/>
            <a:tailEnd/>
          </a:ln>
          <a:effectLst>
            <a:outerShdw blurRad="50800" dist="38100" dir="2700000" algn="tl" rotWithShape="0">
              <a:prstClr val="black">
                <a:alpha val="40000"/>
              </a:prstClr>
            </a:outerShdw>
          </a:effectLst>
          <a:scene3d>
            <a:camera prst="orthographicFront"/>
            <a:lightRig rig="threePt" dir="t"/>
          </a:scene3d>
          <a:sp3d>
            <a:bevelT/>
          </a:sp3d>
        </p:spPr>
        <p:txBody>
          <a:bodyPr wrap="none" lIns="0" tIns="0" rIns="0" bIns="0" anchor="ctr" anchorCtr="1"/>
          <a:lstStyle/>
          <a:p>
            <a:pPr algn="ctr" fontAlgn="auto">
              <a:lnSpc>
                <a:spcPct val="80000"/>
              </a:lnSpc>
              <a:spcBef>
                <a:spcPts val="0"/>
              </a:spcBef>
              <a:spcAft>
                <a:spcPts val="0"/>
              </a:spcAft>
              <a:buClr>
                <a:schemeClr val="hlink"/>
              </a:buClr>
              <a:defRPr/>
            </a:pPr>
            <a:endParaRPr lang="en-US" sz="2000" b="1" dirty="0">
              <a:solidFill>
                <a:schemeClr val="tx2"/>
              </a:solidFill>
              <a:latin typeface="+mn-lt"/>
              <a:cs typeface="+mn-cs"/>
            </a:endParaRPr>
          </a:p>
        </p:txBody>
      </p:sp>
      <p:sp>
        <p:nvSpPr>
          <p:cNvPr id="54" name="Oval 40"/>
          <p:cNvSpPr>
            <a:spLocks noChangeArrowheads="1"/>
          </p:cNvSpPr>
          <p:nvPr/>
        </p:nvSpPr>
        <p:spPr bwMode="gray">
          <a:xfrm>
            <a:off x="5080534" y="2946400"/>
            <a:ext cx="412750" cy="412750"/>
          </a:xfrm>
          <a:prstGeom prst="ellipse">
            <a:avLst/>
          </a:prstGeom>
          <a:noFill/>
          <a:ln w="28575" algn="ctr">
            <a:noFill/>
            <a:round/>
            <a:headEnd/>
            <a:tailEnd/>
          </a:ln>
        </p:spPr>
        <p:txBody>
          <a:bodyPr wrap="none" lIns="0" tIns="0" rIns="0" bIns="0" anchor="ctr" anchorCtr="1"/>
          <a:lstStyle/>
          <a:p>
            <a:pPr algn="ctr">
              <a:lnSpc>
                <a:spcPct val="80000"/>
              </a:lnSpc>
              <a:buClr>
                <a:schemeClr val="hlink"/>
              </a:buClr>
            </a:pPr>
            <a:r>
              <a:rPr lang="en-US" sz="2000" b="1" dirty="0">
                <a:solidFill>
                  <a:schemeClr val="bg1"/>
                </a:solidFill>
                <a:latin typeface="+mn-lt"/>
              </a:rPr>
              <a:t>A</a:t>
            </a:r>
          </a:p>
        </p:txBody>
      </p:sp>
      <p:sp>
        <p:nvSpPr>
          <p:cNvPr id="55" name="Oval 40"/>
          <p:cNvSpPr>
            <a:spLocks noChangeArrowheads="1"/>
          </p:cNvSpPr>
          <p:nvPr/>
        </p:nvSpPr>
        <p:spPr bwMode="gray">
          <a:xfrm>
            <a:off x="5080534" y="3562350"/>
            <a:ext cx="412750" cy="412750"/>
          </a:xfrm>
          <a:prstGeom prst="ellipse">
            <a:avLst/>
          </a:prstGeom>
          <a:noFill/>
          <a:ln w="28575" algn="ctr">
            <a:noFill/>
            <a:round/>
            <a:headEnd/>
            <a:tailEnd/>
          </a:ln>
        </p:spPr>
        <p:txBody>
          <a:bodyPr wrap="none" lIns="0" tIns="0" rIns="0" bIns="0" anchor="ctr" anchorCtr="1"/>
          <a:lstStyle/>
          <a:p>
            <a:pPr algn="ctr">
              <a:lnSpc>
                <a:spcPct val="80000"/>
              </a:lnSpc>
              <a:buClr>
                <a:schemeClr val="hlink"/>
              </a:buClr>
            </a:pPr>
            <a:r>
              <a:rPr lang="en-US" sz="2000" b="1" dirty="0">
                <a:solidFill>
                  <a:schemeClr val="bg1"/>
                </a:solidFill>
                <a:latin typeface="+mn-lt"/>
              </a:rPr>
              <a:t>B</a:t>
            </a:r>
          </a:p>
        </p:txBody>
      </p:sp>
      <p:sp>
        <p:nvSpPr>
          <p:cNvPr id="56" name="Oval 40"/>
          <p:cNvSpPr>
            <a:spLocks noChangeArrowheads="1"/>
          </p:cNvSpPr>
          <p:nvPr/>
        </p:nvSpPr>
        <p:spPr bwMode="gray">
          <a:xfrm>
            <a:off x="5080534" y="4643438"/>
            <a:ext cx="412750" cy="412750"/>
          </a:xfrm>
          <a:prstGeom prst="ellipse">
            <a:avLst/>
          </a:prstGeom>
          <a:noFill/>
          <a:ln w="28575" algn="ctr">
            <a:noFill/>
            <a:round/>
            <a:headEnd/>
            <a:tailEnd/>
          </a:ln>
        </p:spPr>
        <p:txBody>
          <a:bodyPr wrap="none" lIns="0" tIns="0" rIns="0" bIns="0" anchor="ctr" anchorCtr="1"/>
          <a:lstStyle/>
          <a:p>
            <a:pPr algn="ctr" fontAlgn="auto">
              <a:lnSpc>
                <a:spcPct val="80000"/>
              </a:lnSpc>
              <a:spcBef>
                <a:spcPts val="0"/>
              </a:spcBef>
              <a:spcAft>
                <a:spcPts val="0"/>
              </a:spcAft>
              <a:buClr>
                <a:schemeClr val="hlink"/>
              </a:buClr>
              <a:defRPr/>
            </a:pPr>
            <a:r>
              <a:rPr lang="en-US" sz="2000" b="1" dirty="0">
                <a:solidFill>
                  <a:schemeClr val="bg1"/>
                </a:solidFill>
                <a:latin typeface="+mn-lt"/>
                <a:cs typeface="+mn-cs"/>
              </a:rPr>
              <a:t>C</a:t>
            </a:r>
          </a:p>
        </p:txBody>
      </p:sp>
      <p:sp>
        <p:nvSpPr>
          <p:cNvPr id="57" name="Oval 40"/>
          <p:cNvSpPr>
            <a:spLocks noChangeArrowheads="1"/>
          </p:cNvSpPr>
          <p:nvPr/>
        </p:nvSpPr>
        <p:spPr bwMode="gray">
          <a:xfrm>
            <a:off x="5080534" y="5143500"/>
            <a:ext cx="412750" cy="412750"/>
          </a:xfrm>
          <a:prstGeom prst="ellipse">
            <a:avLst/>
          </a:prstGeom>
          <a:noFill/>
          <a:ln w="28575" algn="ctr">
            <a:noFill/>
            <a:round/>
            <a:headEnd/>
            <a:tailEnd/>
          </a:ln>
        </p:spPr>
        <p:txBody>
          <a:bodyPr wrap="none" lIns="0" tIns="0" rIns="0" bIns="0" anchor="ctr" anchorCtr="1"/>
          <a:lstStyle/>
          <a:p>
            <a:pPr algn="ctr" fontAlgn="auto">
              <a:lnSpc>
                <a:spcPct val="80000"/>
              </a:lnSpc>
              <a:spcBef>
                <a:spcPts val="0"/>
              </a:spcBef>
              <a:spcAft>
                <a:spcPts val="0"/>
              </a:spcAft>
              <a:buClr>
                <a:schemeClr val="hlink"/>
              </a:buClr>
              <a:defRPr/>
            </a:pPr>
            <a:r>
              <a:rPr lang="en-US" sz="2000" b="1" dirty="0">
                <a:solidFill>
                  <a:schemeClr val="bg1"/>
                </a:solidFill>
                <a:latin typeface="+mn-lt"/>
                <a:cs typeface="+mn-cs"/>
              </a:rPr>
              <a:t>D</a:t>
            </a:r>
          </a:p>
        </p:txBody>
      </p:sp>
    </p:spTree>
    <p:extLst>
      <p:ext uri="{BB962C8B-B14F-4D97-AF65-F5344CB8AC3E}">
        <p14:creationId xmlns:p14="http://schemas.microsoft.com/office/powerpoint/2010/main" val="392833882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fade">
                                      <p:cBhvr>
                                        <p:cTn id="15" dur="1000"/>
                                        <p:tgtEl>
                                          <p:spTgt spid="6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par>
                          <p:cTn id="21" fill="hold" nodeType="afterGroup">
                            <p:stCondLst>
                              <p:cond delay="500"/>
                            </p:stCondLst>
                            <p:childTnLst>
                              <p:par>
                                <p:cTn id="22" presetID="22" presetClass="entr" presetSubtype="4"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par>
                          <p:cTn id="25" fill="hold" nodeType="afterGroup">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64"/>
                                        </p:tgtEl>
                                        <p:attrNameLst>
                                          <p:attrName>style.visibility</p:attrName>
                                        </p:attrNameLst>
                                      </p:cBhvr>
                                      <p:to>
                                        <p:strVal val="visible"/>
                                      </p:to>
                                    </p:set>
                                    <p:animEffect transition="in" filter="fade">
                                      <p:cBhvr>
                                        <p:cTn id="28"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58"/>
          <p:cNvSpPr txBox="1"/>
          <p:nvPr/>
        </p:nvSpPr>
        <p:spPr>
          <a:xfrm>
            <a:off x="4648168" y="1092461"/>
            <a:ext cx="4023360" cy="4565323"/>
          </a:xfrm>
          <a:prstGeom prst="roundRect">
            <a:avLst>
              <a:gd name="adj" fmla="val 2496"/>
            </a:avLst>
          </a:prstGeom>
          <a:solidFill>
            <a:schemeClr val="accent6">
              <a:lumMod val="20000"/>
              <a:lumOff val="80000"/>
            </a:schemeClr>
          </a:solidFill>
          <a:ln w="25400">
            <a:solidFill>
              <a:schemeClr val="bg1"/>
            </a:solidFill>
            <a:round/>
            <a:headEnd/>
            <a:tailEnd/>
          </a:ln>
          <a:effectLst>
            <a:outerShdw blurRad="63500" algn="ctr" rotWithShape="0">
              <a:prstClr val="black">
                <a:alpha val="40000"/>
              </a:prstClr>
            </a:outerShdw>
          </a:effectLst>
        </p:spPr>
        <p:txBody>
          <a:bodyPr vert="horz" wrap="none" lIns="0" tIns="0" rIns="0" bIns="0" numCol="1" anchor="ctr" anchorCtr="0" compatLnSpc="1">
            <a:prstTxWarp prst="textNoShape">
              <a:avLst/>
            </a:prstTxWarp>
          </a:bodyPr>
          <a:lstStyle>
            <a:defPPr>
              <a:defRPr lang="en-US"/>
            </a:defPPr>
            <a:lvl1pPr algn="ctr" defTabSz="414338">
              <a:lnSpc>
                <a:spcPct val="100000"/>
              </a:lnSpc>
              <a:buClr>
                <a:srgbClr val="5D87A1"/>
              </a:buClr>
              <a:tabLst>
                <a:tab pos="4114800" algn="r"/>
              </a:tabLst>
              <a:defRPr sz="2000">
                <a:solidFill>
                  <a:srgbClr val="333333"/>
                </a:solidFill>
                <a:ea typeface="Segoe UI" pitchFamily="34" charset="0"/>
                <a:cs typeface="Segoe UI" pitchFamily="34" charset="0"/>
              </a:defRPr>
            </a:lvl1pPr>
          </a:lstStyle>
          <a:p>
            <a:pPr marL="0" defTabSz="914400" eaLnBrk="1" latinLnBrk="0" hangingPunct="1">
              <a:spcAft>
                <a:spcPts val="500"/>
              </a:spcAft>
              <a:buClr>
                <a:srgbClr val="4D4D4D"/>
              </a:buClr>
              <a:tabLst>
                <a:tab pos="177800" algn="l"/>
              </a:tabLst>
              <a:defRPr/>
            </a:pPr>
            <a:endParaRPr lang="en-US" sz="1800" dirty="0">
              <a:solidFill>
                <a:schemeClr val="bg1"/>
              </a:solidFill>
              <a:latin typeface="+mn-lt"/>
              <a:ea typeface="+mn-ea"/>
              <a:cs typeface="+mn-cs"/>
            </a:endParaRPr>
          </a:p>
        </p:txBody>
      </p:sp>
      <p:sp>
        <p:nvSpPr>
          <p:cNvPr id="60" name="TextBox 59"/>
          <p:cNvSpPr txBox="1"/>
          <p:nvPr/>
        </p:nvSpPr>
        <p:spPr>
          <a:xfrm>
            <a:off x="489956" y="1092462"/>
            <a:ext cx="4023360" cy="4564195"/>
          </a:xfrm>
          <a:prstGeom prst="roundRect">
            <a:avLst>
              <a:gd name="adj" fmla="val 2810"/>
            </a:avLst>
          </a:prstGeom>
          <a:solidFill>
            <a:schemeClr val="accent6">
              <a:lumMod val="20000"/>
              <a:lumOff val="80000"/>
            </a:schemeClr>
          </a:solidFill>
          <a:ln w="25400">
            <a:solidFill>
              <a:schemeClr val="bg1"/>
            </a:solidFill>
            <a:round/>
            <a:headEnd/>
            <a:tailEnd/>
          </a:ln>
          <a:effectLst>
            <a:outerShdw blurRad="63500" algn="ctr" rotWithShape="0">
              <a:prstClr val="black">
                <a:alpha val="40000"/>
              </a:prstClr>
            </a:outerShdw>
          </a:effectLst>
        </p:spPr>
        <p:txBody>
          <a:bodyPr vert="horz" wrap="none" lIns="0" tIns="0" rIns="0" bIns="0" numCol="1" anchor="ctr" anchorCtr="0" compatLnSpc="1">
            <a:prstTxWarp prst="textNoShape">
              <a:avLst/>
            </a:prstTxWarp>
          </a:bodyPr>
          <a:lstStyle>
            <a:defPPr>
              <a:defRPr lang="en-US"/>
            </a:defPPr>
            <a:lvl1pPr algn="ctr" defTabSz="414338">
              <a:lnSpc>
                <a:spcPct val="100000"/>
              </a:lnSpc>
              <a:buClr>
                <a:srgbClr val="5D87A1"/>
              </a:buClr>
              <a:tabLst>
                <a:tab pos="4114800" algn="r"/>
              </a:tabLst>
              <a:defRPr sz="2000">
                <a:solidFill>
                  <a:srgbClr val="333333"/>
                </a:solidFill>
                <a:ea typeface="Segoe UI" pitchFamily="34" charset="0"/>
                <a:cs typeface="Segoe UI" pitchFamily="34" charset="0"/>
              </a:defRPr>
            </a:lvl1pPr>
          </a:lstStyle>
          <a:p>
            <a:pPr marR="0" lvl="0" indent="0" defTabSz="914400">
              <a:lnSpc>
                <a:spcPct val="100000"/>
              </a:lnSpc>
              <a:spcBef>
                <a:spcPct val="0"/>
              </a:spcBef>
              <a:spcAft>
                <a:spcPts val="500"/>
              </a:spcAft>
              <a:buClr>
                <a:srgbClr val="4D4D4D"/>
              </a:buClr>
              <a:buSzTx/>
              <a:buFontTx/>
              <a:buNone/>
              <a:tabLst>
                <a:tab pos="177800" algn="l"/>
              </a:tabLst>
              <a:defRPr/>
            </a:pPr>
            <a:endParaRPr lang="en-US" sz="1800" dirty="0">
              <a:solidFill>
                <a:schemeClr val="bg1"/>
              </a:solidFill>
              <a:latin typeface="+mn-lt"/>
              <a:ea typeface="+mn-ea"/>
              <a:cs typeface="+mn-cs"/>
            </a:endParaRPr>
          </a:p>
        </p:txBody>
      </p:sp>
      <p:sp>
        <p:nvSpPr>
          <p:cNvPr id="5" name="Title 4"/>
          <p:cNvSpPr>
            <a:spLocks noGrp="1"/>
          </p:cNvSpPr>
          <p:nvPr>
            <p:ph type="title"/>
          </p:nvPr>
        </p:nvSpPr>
        <p:spPr/>
        <p:txBody>
          <a:bodyPr/>
          <a:lstStyle/>
          <a:p>
            <a:pPr lvl="0"/>
            <a:r>
              <a:rPr lang="en-US" dirty="0" smtClean="0"/>
              <a:t>Simply connected </a:t>
            </a:r>
            <a:br>
              <a:rPr lang="en-US" dirty="0" smtClean="0"/>
            </a:br>
            <a:r>
              <a:rPr lang="en-US" sz="1800" dirty="0" smtClean="0">
                <a:solidFill>
                  <a:srgbClr val="FFC000"/>
                </a:solidFill>
              </a:rPr>
              <a:t>addresses major market needs</a:t>
            </a:r>
            <a:endParaRPr lang="en-US" dirty="0">
              <a:solidFill>
                <a:srgbClr val="FFC000"/>
              </a:solidFill>
            </a:endParaRPr>
          </a:p>
        </p:txBody>
      </p:sp>
      <p:pic>
        <p:nvPicPr>
          <p:cNvPr id="93" name="Picture 92" descr="WLA532_Lef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6905" y="1289796"/>
            <a:ext cx="314046" cy="324875"/>
          </a:xfrm>
          <a:prstGeom prst="rect">
            <a:avLst/>
          </a:prstGeom>
          <a:effectLst>
            <a:outerShdw blurRad="50800" dist="38100" dir="2700000" algn="tl" rotWithShape="0">
              <a:prstClr val="black">
                <a:alpha val="40000"/>
              </a:prstClr>
            </a:outerShdw>
          </a:effectLst>
        </p:spPr>
      </p:pic>
      <p:pic>
        <p:nvPicPr>
          <p:cNvPr id="94" name="Picture 93" descr="Juniper-product-group4.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3539" y="865458"/>
            <a:ext cx="1258851" cy="1354854"/>
          </a:xfrm>
          <a:prstGeom prst="rect">
            <a:avLst/>
          </a:prstGeom>
          <a:effectLst>
            <a:outerShdw blurRad="50800" dist="38100" dir="2700000" algn="tl" rotWithShape="0">
              <a:prstClr val="black">
                <a:alpha val="40000"/>
              </a:prstClr>
            </a:outerShdw>
          </a:effectLst>
        </p:spPr>
      </p:pic>
      <p:pic>
        <p:nvPicPr>
          <p:cNvPr id="95" name="Picture 4"/>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542183" y="1726290"/>
            <a:ext cx="1168100" cy="375050"/>
          </a:xfrm>
          <a:prstGeom prst="rect">
            <a:avLst/>
          </a:prstGeom>
          <a:noFill/>
          <a:ln>
            <a:noFill/>
          </a:ln>
          <a:effectLst>
            <a:outerShdw blurRad="50800" dist="38100" dir="2700000" algn="tl" rotWithShape="0">
              <a:prstClr val="black">
                <a:alpha val="40000"/>
              </a:prstClr>
            </a:outerShdw>
          </a:effectLst>
        </p:spPr>
      </p:pic>
      <p:pic>
        <p:nvPicPr>
          <p:cNvPr id="96" name="Picture 5"/>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5077" y="1591970"/>
            <a:ext cx="915206" cy="268641"/>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7" name="Picture 6"/>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026631" y="1429532"/>
            <a:ext cx="764423" cy="25081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99" name="Picture 2" descr="\\.PSF\Host\Volumes\EP File Share\Touch\Project Pulse Launch\Development\T1396\Artwork\Juniper-Smart-phone.png"/>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1094592" y="3595219"/>
            <a:ext cx="182463" cy="349620"/>
          </a:xfrm>
          <a:prstGeom prst="rect">
            <a:avLst/>
          </a:prstGeom>
          <a:noFill/>
          <a:ln>
            <a:noFill/>
          </a:ln>
          <a:effectLst>
            <a:outerShdw blurRad="50800" dist="38100" dir="2700000" algn="tl" rotWithShape="0">
              <a:prstClr val="black">
                <a:alpha val="40000"/>
              </a:prstClr>
            </a:outerShdw>
          </a:effectLst>
        </p:spPr>
      </p:pic>
      <p:pic>
        <p:nvPicPr>
          <p:cNvPr id="100" name="Picture 17" descr="SRX3600_FrontWtop"/>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2041525" y="3518248"/>
            <a:ext cx="912041" cy="642014"/>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1" name="Picture 4"/>
          <p:cNvPicPr>
            <a:picLocks noChangeAspect="1" noChangeArrowheads="1"/>
          </p:cNvPicPr>
          <p:nvPr/>
        </p:nvPicPr>
        <p:blipFill>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96819" y="3847458"/>
            <a:ext cx="968808" cy="260048"/>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2" name="Picture 32" descr="SRX650"/>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790182" y="3944839"/>
            <a:ext cx="1066971" cy="30971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6"/>
          <p:cNvPicPr>
            <a:picLocks noChangeAspect="1" noChangeArrowheads="1"/>
          </p:cNvPicPr>
          <p:nvPr/>
        </p:nvPicPr>
        <p:blipFill>
          <a:blip r:embed="rId1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69708" y="4107507"/>
            <a:ext cx="866660" cy="187139"/>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104" name="Picture 33" descr="SRX100"/>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1401082" y="4160262"/>
            <a:ext cx="666147" cy="18857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04"/>
          <p:cNvGrpSpPr/>
          <p:nvPr/>
        </p:nvGrpSpPr>
        <p:grpSpPr>
          <a:xfrm>
            <a:off x="1488390" y="2217548"/>
            <a:ext cx="1929645" cy="1242004"/>
            <a:chOff x="969195" y="2714672"/>
            <a:chExt cx="3141563" cy="2022046"/>
          </a:xfrm>
        </p:grpSpPr>
        <p:grpSp>
          <p:nvGrpSpPr>
            <p:cNvPr id="4" name="Group 105"/>
            <p:cNvGrpSpPr/>
            <p:nvPr/>
          </p:nvGrpSpPr>
          <p:grpSpPr>
            <a:xfrm>
              <a:off x="969195" y="2714672"/>
              <a:ext cx="1832850" cy="1030734"/>
              <a:chOff x="969195" y="2714672"/>
              <a:chExt cx="1832850" cy="1030734"/>
            </a:xfrm>
          </p:grpSpPr>
          <p:sp>
            <p:nvSpPr>
              <p:cNvPr id="118" name="Rectangle 117"/>
              <p:cNvSpPr/>
              <p:nvPr/>
            </p:nvSpPr>
            <p:spPr>
              <a:xfrm>
                <a:off x="2465614" y="3024051"/>
                <a:ext cx="333103" cy="388620"/>
              </a:xfrm>
              <a:prstGeom prst="rect">
                <a:avLst/>
              </a:prstGeom>
              <a:solidFill>
                <a:srgbClr val="A0B9C8">
                  <a:lumMod val="50000"/>
                </a:srgbClr>
              </a:solidFill>
              <a:ln>
                <a:noFill/>
              </a:ln>
              <a:effectLst/>
            </p:spPr>
            <p:txBody>
              <a:bodyPr vert="horz" wrap="square" lIns="182880" tIns="45720" rIns="182880" bIns="4572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latin typeface="Arial" charset="0"/>
                  <a:cs typeface="Arial" charset="0"/>
                </a:endParaRPr>
              </a:p>
            </p:txBody>
          </p:sp>
          <p:sp>
            <p:nvSpPr>
              <p:cNvPr id="119" name="Freeform 6"/>
              <p:cNvSpPr>
                <a:spLocks/>
              </p:cNvSpPr>
              <p:nvPr/>
            </p:nvSpPr>
            <p:spPr bwMode="auto">
              <a:xfrm>
                <a:off x="969195" y="2714672"/>
                <a:ext cx="1832850" cy="1030734"/>
              </a:xfrm>
              <a:custGeom>
                <a:avLst/>
                <a:gdLst/>
                <a:ahLst/>
                <a:cxnLst/>
                <a:rect l="l" t="t" r="r" b="b"/>
                <a:pathLst>
                  <a:path w="6331107" h="3494088">
                    <a:moveTo>
                      <a:pt x="0" y="0"/>
                    </a:moveTo>
                    <a:lnTo>
                      <a:pt x="5397657" y="0"/>
                    </a:lnTo>
                    <a:lnTo>
                      <a:pt x="5424645" y="0"/>
                    </a:lnTo>
                    <a:lnTo>
                      <a:pt x="5450045" y="9525"/>
                    </a:lnTo>
                    <a:lnTo>
                      <a:pt x="5470683" y="22225"/>
                    </a:lnTo>
                    <a:lnTo>
                      <a:pt x="5489731" y="36513"/>
                    </a:lnTo>
                    <a:lnTo>
                      <a:pt x="5504019" y="55563"/>
                    </a:lnTo>
                    <a:lnTo>
                      <a:pt x="5516719" y="79375"/>
                    </a:lnTo>
                    <a:lnTo>
                      <a:pt x="5526245" y="101600"/>
                    </a:lnTo>
                    <a:lnTo>
                      <a:pt x="5529419" y="128588"/>
                    </a:lnTo>
                    <a:lnTo>
                      <a:pt x="5529419" y="1301750"/>
                    </a:lnTo>
                    <a:lnTo>
                      <a:pt x="5546883" y="1301750"/>
                    </a:lnTo>
                    <a:lnTo>
                      <a:pt x="5572283" y="1301750"/>
                    </a:lnTo>
                    <a:lnTo>
                      <a:pt x="5624669" y="1295400"/>
                    </a:lnTo>
                    <a:lnTo>
                      <a:pt x="5683407" y="1279525"/>
                    </a:lnTo>
                    <a:lnTo>
                      <a:pt x="5743731" y="1262063"/>
                    </a:lnTo>
                    <a:lnTo>
                      <a:pt x="5808819" y="1243013"/>
                    </a:lnTo>
                    <a:lnTo>
                      <a:pt x="5870731" y="1228725"/>
                    </a:lnTo>
                    <a:lnTo>
                      <a:pt x="5931057" y="1216025"/>
                    </a:lnTo>
                    <a:lnTo>
                      <a:pt x="5959631" y="1209675"/>
                    </a:lnTo>
                    <a:lnTo>
                      <a:pt x="5986619" y="1209675"/>
                    </a:lnTo>
                    <a:lnTo>
                      <a:pt x="6019957" y="1212850"/>
                    </a:lnTo>
                    <a:lnTo>
                      <a:pt x="6054883" y="1219200"/>
                    </a:lnTo>
                    <a:lnTo>
                      <a:pt x="6088219" y="1231900"/>
                    </a:lnTo>
                    <a:lnTo>
                      <a:pt x="6121557" y="1246188"/>
                    </a:lnTo>
                    <a:lnTo>
                      <a:pt x="6150131" y="1265238"/>
                    </a:lnTo>
                    <a:lnTo>
                      <a:pt x="6180295" y="1289050"/>
                    </a:lnTo>
                    <a:lnTo>
                      <a:pt x="6204107" y="1317625"/>
                    </a:lnTo>
                    <a:lnTo>
                      <a:pt x="6229507" y="1347788"/>
                    </a:lnTo>
                    <a:lnTo>
                      <a:pt x="6253319" y="1377950"/>
                    </a:lnTo>
                    <a:lnTo>
                      <a:pt x="6272371" y="1416050"/>
                    </a:lnTo>
                    <a:lnTo>
                      <a:pt x="6291419" y="1455738"/>
                    </a:lnTo>
                    <a:lnTo>
                      <a:pt x="6302531" y="1495425"/>
                    </a:lnTo>
                    <a:lnTo>
                      <a:pt x="6315231" y="1538288"/>
                    </a:lnTo>
                    <a:lnTo>
                      <a:pt x="6324757" y="1581150"/>
                    </a:lnTo>
                    <a:lnTo>
                      <a:pt x="6331107" y="1627188"/>
                    </a:lnTo>
                    <a:lnTo>
                      <a:pt x="6331107" y="1676400"/>
                    </a:lnTo>
                    <a:lnTo>
                      <a:pt x="6331107" y="1725613"/>
                    </a:lnTo>
                    <a:lnTo>
                      <a:pt x="6324757" y="1771650"/>
                    </a:lnTo>
                    <a:lnTo>
                      <a:pt x="6315231" y="1814513"/>
                    </a:lnTo>
                    <a:lnTo>
                      <a:pt x="6302531" y="1857375"/>
                    </a:lnTo>
                    <a:lnTo>
                      <a:pt x="6291419" y="1897063"/>
                    </a:lnTo>
                    <a:lnTo>
                      <a:pt x="6272371" y="1936750"/>
                    </a:lnTo>
                    <a:lnTo>
                      <a:pt x="6253319" y="1974850"/>
                    </a:lnTo>
                    <a:lnTo>
                      <a:pt x="6229507" y="2005013"/>
                    </a:lnTo>
                    <a:lnTo>
                      <a:pt x="6204107" y="2035176"/>
                    </a:lnTo>
                    <a:lnTo>
                      <a:pt x="6180295" y="2063751"/>
                    </a:lnTo>
                    <a:lnTo>
                      <a:pt x="6150131" y="2087563"/>
                    </a:lnTo>
                    <a:lnTo>
                      <a:pt x="6121557" y="2106613"/>
                    </a:lnTo>
                    <a:lnTo>
                      <a:pt x="6088219" y="2120900"/>
                    </a:lnTo>
                    <a:lnTo>
                      <a:pt x="6054883" y="2133600"/>
                    </a:lnTo>
                    <a:lnTo>
                      <a:pt x="6019957" y="2139950"/>
                    </a:lnTo>
                    <a:lnTo>
                      <a:pt x="5986619" y="2143125"/>
                    </a:lnTo>
                    <a:lnTo>
                      <a:pt x="5934231" y="2139950"/>
                    </a:lnTo>
                    <a:lnTo>
                      <a:pt x="5878669" y="2130425"/>
                    </a:lnTo>
                    <a:lnTo>
                      <a:pt x="5753257" y="2100263"/>
                    </a:lnTo>
                    <a:lnTo>
                      <a:pt x="5691345" y="2087563"/>
                    </a:lnTo>
                    <a:lnTo>
                      <a:pt x="5631019" y="2078038"/>
                    </a:lnTo>
                    <a:lnTo>
                      <a:pt x="5602445" y="2074863"/>
                    </a:lnTo>
                    <a:lnTo>
                      <a:pt x="5575457" y="2074863"/>
                    </a:lnTo>
                    <a:lnTo>
                      <a:pt x="5550057" y="2078038"/>
                    </a:lnTo>
                    <a:lnTo>
                      <a:pt x="5529419" y="2081213"/>
                    </a:lnTo>
                    <a:lnTo>
                      <a:pt x="5529419" y="3365501"/>
                    </a:lnTo>
                    <a:lnTo>
                      <a:pt x="5526245" y="3389313"/>
                    </a:lnTo>
                    <a:lnTo>
                      <a:pt x="5516719" y="3414713"/>
                    </a:lnTo>
                    <a:lnTo>
                      <a:pt x="5504019" y="3438526"/>
                    </a:lnTo>
                    <a:lnTo>
                      <a:pt x="5489731" y="3457576"/>
                    </a:lnTo>
                    <a:lnTo>
                      <a:pt x="5470683" y="3471863"/>
                    </a:lnTo>
                    <a:lnTo>
                      <a:pt x="5450045" y="3484563"/>
                    </a:lnTo>
                    <a:lnTo>
                      <a:pt x="5424645" y="3490913"/>
                    </a:lnTo>
                    <a:lnTo>
                      <a:pt x="5397657" y="3494088"/>
                    </a:lnTo>
                    <a:lnTo>
                      <a:pt x="2243295" y="3494088"/>
                    </a:lnTo>
                    <a:lnTo>
                      <a:pt x="2235357" y="3487738"/>
                    </a:lnTo>
                    <a:lnTo>
                      <a:pt x="2225831" y="3478213"/>
                    </a:lnTo>
                    <a:lnTo>
                      <a:pt x="2209957" y="3457576"/>
                    </a:lnTo>
                    <a:lnTo>
                      <a:pt x="2203607" y="3429001"/>
                    </a:lnTo>
                    <a:lnTo>
                      <a:pt x="2197257" y="3402013"/>
                    </a:lnTo>
                    <a:lnTo>
                      <a:pt x="2197257" y="3370263"/>
                    </a:lnTo>
                    <a:lnTo>
                      <a:pt x="2203607" y="3333751"/>
                    </a:lnTo>
                    <a:lnTo>
                      <a:pt x="2206783" y="3300413"/>
                    </a:lnTo>
                    <a:lnTo>
                      <a:pt x="2216307" y="3263901"/>
                    </a:lnTo>
                    <a:lnTo>
                      <a:pt x="2235357" y="3186113"/>
                    </a:lnTo>
                    <a:lnTo>
                      <a:pt x="2255995" y="3109913"/>
                    </a:lnTo>
                    <a:lnTo>
                      <a:pt x="2271869" y="3040063"/>
                    </a:lnTo>
                    <a:lnTo>
                      <a:pt x="2275045" y="3005138"/>
                    </a:lnTo>
                    <a:lnTo>
                      <a:pt x="2278219" y="2974976"/>
                    </a:lnTo>
                    <a:lnTo>
                      <a:pt x="2275045" y="2941638"/>
                    </a:lnTo>
                    <a:lnTo>
                      <a:pt x="2268695" y="2906713"/>
                    </a:lnTo>
                    <a:lnTo>
                      <a:pt x="2255995" y="2876551"/>
                    </a:lnTo>
                    <a:lnTo>
                      <a:pt x="2240119" y="2846388"/>
                    </a:lnTo>
                    <a:lnTo>
                      <a:pt x="2222657" y="2814638"/>
                    </a:lnTo>
                    <a:lnTo>
                      <a:pt x="2200431" y="2787651"/>
                    </a:lnTo>
                    <a:lnTo>
                      <a:pt x="2173445" y="2763838"/>
                    </a:lnTo>
                    <a:lnTo>
                      <a:pt x="2144869" y="2738438"/>
                    </a:lnTo>
                    <a:lnTo>
                      <a:pt x="2111532" y="2717801"/>
                    </a:lnTo>
                    <a:lnTo>
                      <a:pt x="2078195" y="2698751"/>
                    </a:lnTo>
                    <a:lnTo>
                      <a:pt x="2041682" y="2679701"/>
                    </a:lnTo>
                    <a:lnTo>
                      <a:pt x="2001995" y="2668588"/>
                    </a:lnTo>
                    <a:lnTo>
                      <a:pt x="1959132" y="2655888"/>
                    </a:lnTo>
                    <a:lnTo>
                      <a:pt x="1914682" y="2646363"/>
                    </a:lnTo>
                    <a:lnTo>
                      <a:pt x="1868645" y="2643188"/>
                    </a:lnTo>
                    <a:lnTo>
                      <a:pt x="1822607" y="2640013"/>
                    </a:lnTo>
                    <a:lnTo>
                      <a:pt x="1776569" y="2643188"/>
                    </a:lnTo>
                    <a:lnTo>
                      <a:pt x="1730532" y="2646363"/>
                    </a:lnTo>
                    <a:lnTo>
                      <a:pt x="1687669" y="2655888"/>
                    </a:lnTo>
                    <a:lnTo>
                      <a:pt x="1647982" y="2668588"/>
                    </a:lnTo>
                    <a:lnTo>
                      <a:pt x="1608295" y="2679701"/>
                    </a:lnTo>
                    <a:lnTo>
                      <a:pt x="1568607" y="2698751"/>
                    </a:lnTo>
                    <a:lnTo>
                      <a:pt x="1535269" y="2717801"/>
                    </a:lnTo>
                    <a:lnTo>
                      <a:pt x="1503519" y="2738438"/>
                    </a:lnTo>
                    <a:lnTo>
                      <a:pt x="1473357" y="2763838"/>
                    </a:lnTo>
                    <a:lnTo>
                      <a:pt x="1447957" y="2787651"/>
                    </a:lnTo>
                    <a:lnTo>
                      <a:pt x="1424145" y="2814638"/>
                    </a:lnTo>
                    <a:lnTo>
                      <a:pt x="1405095" y="2846388"/>
                    </a:lnTo>
                    <a:lnTo>
                      <a:pt x="1390807" y="2876551"/>
                    </a:lnTo>
                    <a:lnTo>
                      <a:pt x="1378107" y="2906713"/>
                    </a:lnTo>
                    <a:lnTo>
                      <a:pt x="1371757" y="2941638"/>
                    </a:lnTo>
                    <a:lnTo>
                      <a:pt x="1368582" y="2974976"/>
                    </a:lnTo>
                    <a:lnTo>
                      <a:pt x="1371757" y="3008313"/>
                    </a:lnTo>
                    <a:lnTo>
                      <a:pt x="1378107" y="3044826"/>
                    </a:lnTo>
                    <a:lnTo>
                      <a:pt x="1397157" y="3119438"/>
                    </a:lnTo>
                    <a:lnTo>
                      <a:pt x="1443195" y="3276601"/>
                    </a:lnTo>
                    <a:lnTo>
                      <a:pt x="1460657" y="3349626"/>
                    </a:lnTo>
                    <a:lnTo>
                      <a:pt x="1463832" y="3382963"/>
                    </a:lnTo>
                    <a:lnTo>
                      <a:pt x="1467007" y="3411538"/>
                    </a:lnTo>
                    <a:lnTo>
                      <a:pt x="1463832" y="3438526"/>
                    </a:lnTo>
                    <a:lnTo>
                      <a:pt x="1457482" y="3462338"/>
                    </a:lnTo>
                    <a:lnTo>
                      <a:pt x="1451132" y="3471863"/>
                    </a:lnTo>
                    <a:lnTo>
                      <a:pt x="1446369" y="3481388"/>
                    </a:lnTo>
                    <a:lnTo>
                      <a:pt x="1436845" y="3487738"/>
                    </a:lnTo>
                    <a:lnTo>
                      <a:pt x="1427319" y="3494088"/>
                    </a:lnTo>
                    <a:lnTo>
                      <a:pt x="0" y="3494088"/>
                    </a:lnTo>
                    <a:close/>
                  </a:path>
                </a:pathLst>
              </a:custGeom>
              <a:solidFill>
                <a:schemeClr val="accent5">
                  <a:lumMod val="50000"/>
                </a:schemeClr>
              </a:solidFill>
              <a:ln>
                <a:noFill/>
              </a:ln>
              <a:effectLst/>
            </p:spPr>
            <p:txBody>
              <a:bodyPr vert="horz" wrap="square" lIns="182880" tIns="45720" rIns="182880" bIns="45720" numCol="1" anchor="ctr" anchorCtr="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smtClean="0">
                  <a:ln>
                    <a:noFill/>
                  </a:ln>
                  <a:solidFill>
                    <a:srgbClr val="FFFFFF"/>
                  </a:solidFill>
                  <a:effectLst/>
                  <a:uLnTx/>
                  <a:uFillTx/>
                </a:endParaRPr>
              </a:p>
            </p:txBody>
          </p:sp>
        </p:grpSp>
        <p:sp>
          <p:nvSpPr>
            <p:cNvPr id="107" name="Rectangle 106"/>
            <p:cNvSpPr/>
            <p:nvPr/>
          </p:nvSpPr>
          <p:spPr bwMode="white">
            <a:xfrm>
              <a:off x="1008210" y="3086428"/>
              <a:ext cx="1446337" cy="275592"/>
            </a:xfrm>
            <a:prstGeom prst="rect">
              <a:avLst/>
            </a:prstGeom>
          </p:spPr>
          <p:txBody>
            <a:bodyPr vert="horz" wrap="none" t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Switching </a:t>
              </a:r>
            </a:p>
          </p:txBody>
        </p:sp>
        <p:grpSp>
          <p:nvGrpSpPr>
            <p:cNvPr id="6" name="Group 107"/>
            <p:cNvGrpSpPr/>
            <p:nvPr/>
          </p:nvGrpSpPr>
          <p:grpSpPr>
            <a:xfrm>
              <a:off x="2516126" y="2714672"/>
              <a:ext cx="1594632" cy="1285827"/>
              <a:chOff x="2516126" y="2714672"/>
              <a:chExt cx="1594632" cy="1285827"/>
            </a:xfrm>
          </p:grpSpPr>
          <p:sp>
            <p:nvSpPr>
              <p:cNvPr id="116" name="Rectangle 115"/>
              <p:cNvSpPr/>
              <p:nvPr/>
            </p:nvSpPr>
            <p:spPr>
              <a:xfrm>
                <a:off x="2850968" y="3664131"/>
                <a:ext cx="326572" cy="336368"/>
              </a:xfrm>
              <a:prstGeom prst="rect">
                <a:avLst/>
              </a:prstGeom>
              <a:solidFill>
                <a:srgbClr val="1D3645">
                  <a:lumMod val="50000"/>
                </a:srgbClr>
              </a:solidFill>
              <a:ln>
                <a:noFill/>
              </a:ln>
              <a:effectLst/>
            </p:spPr>
            <p:txBody>
              <a:bodyPr vert="horz" wrap="square" lIns="0" tIns="0" rIns="0" bIns="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a:ln>
                    <a:noFill/>
                  </a:ln>
                  <a:solidFill>
                    <a:srgbClr val="FFFFFF"/>
                  </a:solidFill>
                  <a:effectLst/>
                  <a:uLnTx/>
                  <a:uFillTx/>
                </a:endParaRPr>
              </a:p>
            </p:txBody>
          </p:sp>
          <p:sp>
            <p:nvSpPr>
              <p:cNvPr id="117" name="Freeform 7"/>
              <p:cNvSpPr>
                <a:spLocks/>
              </p:cNvSpPr>
              <p:nvPr/>
            </p:nvSpPr>
            <p:spPr bwMode="auto">
              <a:xfrm>
                <a:off x="2516126" y="2714672"/>
                <a:ext cx="1594632" cy="1260672"/>
              </a:xfrm>
              <a:custGeom>
                <a:avLst/>
                <a:gdLst/>
                <a:ahLst/>
                <a:cxnLst/>
                <a:rect l="l" t="t" r="r" b="b"/>
                <a:pathLst>
                  <a:path w="5508244" h="4273550">
                    <a:moveTo>
                      <a:pt x="104776" y="0"/>
                    </a:moveTo>
                    <a:lnTo>
                      <a:pt x="133350" y="0"/>
                    </a:lnTo>
                    <a:lnTo>
                      <a:pt x="5508244" y="0"/>
                    </a:lnTo>
                    <a:lnTo>
                      <a:pt x="5508244" y="3468688"/>
                    </a:lnTo>
                    <a:lnTo>
                      <a:pt x="2097088" y="3468688"/>
                    </a:lnTo>
                    <a:lnTo>
                      <a:pt x="2093912" y="3490913"/>
                    </a:lnTo>
                    <a:lnTo>
                      <a:pt x="2093912" y="3514725"/>
                    </a:lnTo>
                    <a:lnTo>
                      <a:pt x="2103438" y="3567113"/>
                    </a:lnTo>
                    <a:lnTo>
                      <a:pt x="2116138" y="3622675"/>
                    </a:lnTo>
                    <a:lnTo>
                      <a:pt x="2135188" y="3686175"/>
                    </a:lnTo>
                    <a:lnTo>
                      <a:pt x="2152650" y="3748087"/>
                    </a:lnTo>
                    <a:lnTo>
                      <a:pt x="2171700" y="3813175"/>
                    </a:lnTo>
                    <a:lnTo>
                      <a:pt x="2184400" y="3870325"/>
                    </a:lnTo>
                    <a:lnTo>
                      <a:pt x="2185988" y="3902075"/>
                    </a:lnTo>
                    <a:lnTo>
                      <a:pt x="2189162" y="3925887"/>
                    </a:lnTo>
                    <a:lnTo>
                      <a:pt x="2185988" y="3962400"/>
                    </a:lnTo>
                    <a:lnTo>
                      <a:pt x="2178050" y="3997325"/>
                    </a:lnTo>
                    <a:lnTo>
                      <a:pt x="2168526" y="4030663"/>
                    </a:lnTo>
                    <a:lnTo>
                      <a:pt x="2152650" y="4060825"/>
                    </a:lnTo>
                    <a:lnTo>
                      <a:pt x="2132012" y="4092575"/>
                    </a:lnTo>
                    <a:lnTo>
                      <a:pt x="2109788" y="4119563"/>
                    </a:lnTo>
                    <a:lnTo>
                      <a:pt x="2082800" y="4146550"/>
                    </a:lnTo>
                    <a:lnTo>
                      <a:pt x="2051050" y="4171950"/>
                    </a:lnTo>
                    <a:lnTo>
                      <a:pt x="2017712" y="4192587"/>
                    </a:lnTo>
                    <a:lnTo>
                      <a:pt x="1981200" y="4214813"/>
                    </a:lnTo>
                    <a:lnTo>
                      <a:pt x="1944688" y="4230687"/>
                    </a:lnTo>
                    <a:lnTo>
                      <a:pt x="1905000" y="4244975"/>
                    </a:lnTo>
                    <a:lnTo>
                      <a:pt x="1860550" y="4257675"/>
                    </a:lnTo>
                    <a:lnTo>
                      <a:pt x="1814512" y="4267200"/>
                    </a:lnTo>
                    <a:lnTo>
                      <a:pt x="1768476" y="4270375"/>
                    </a:lnTo>
                    <a:lnTo>
                      <a:pt x="1720850" y="4273550"/>
                    </a:lnTo>
                    <a:lnTo>
                      <a:pt x="1673226" y="4270375"/>
                    </a:lnTo>
                    <a:lnTo>
                      <a:pt x="1627188" y="4267200"/>
                    </a:lnTo>
                    <a:lnTo>
                      <a:pt x="1581150" y="4257675"/>
                    </a:lnTo>
                    <a:lnTo>
                      <a:pt x="1538288" y="4244975"/>
                    </a:lnTo>
                    <a:lnTo>
                      <a:pt x="1498600" y="4230687"/>
                    </a:lnTo>
                    <a:lnTo>
                      <a:pt x="1462088" y="4214813"/>
                    </a:lnTo>
                    <a:lnTo>
                      <a:pt x="1425576" y="4192587"/>
                    </a:lnTo>
                    <a:lnTo>
                      <a:pt x="1392238" y="4171950"/>
                    </a:lnTo>
                    <a:lnTo>
                      <a:pt x="1360488" y="4146550"/>
                    </a:lnTo>
                    <a:lnTo>
                      <a:pt x="1336676" y="4119563"/>
                    </a:lnTo>
                    <a:lnTo>
                      <a:pt x="1311276" y="4092575"/>
                    </a:lnTo>
                    <a:lnTo>
                      <a:pt x="1293812" y="4060825"/>
                    </a:lnTo>
                    <a:lnTo>
                      <a:pt x="1274762" y="4030663"/>
                    </a:lnTo>
                    <a:lnTo>
                      <a:pt x="1265238" y="3997325"/>
                    </a:lnTo>
                    <a:lnTo>
                      <a:pt x="1255712" y="3962400"/>
                    </a:lnTo>
                    <a:lnTo>
                      <a:pt x="1255712" y="3925887"/>
                    </a:lnTo>
                    <a:lnTo>
                      <a:pt x="1258888" y="3876675"/>
                    </a:lnTo>
                    <a:lnTo>
                      <a:pt x="1268412" y="3819525"/>
                    </a:lnTo>
                    <a:lnTo>
                      <a:pt x="1296988" y="3695700"/>
                    </a:lnTo>
                    <a:lnTo>
                      <a:pt x="1308100" y="3635375"/>
                    </a:lnTo>
                    <a:lnTo>
                      <a:pt x="1317626" y="3573463"/>
                    </a:lnTo>
                    <a:lnTo>
                      <a:pt x="1320800" y="3544887"/>
                    </a:lnTo>
                    <a:lnTo>
                      <a:pt x="1320800" y="3517900"/>
                    </a:lnTo>
                    <a:lnTo>
                      <a:pt x="1320800" y="3494088"/>
                    </a:lnTo>
                    <a:lnTo>
                      <a:pt x="1317626" y="3468688"/>
                    </a:lnTo>
                    <a:lnTo>
                      <a:pt x="133350" y="3468688"/>
                    </a:lnTo>
                    <a:lnTo>
                      <a:pt x="104776" y="3465513"/>
                    </a:lnTo>
                    <a:lnTo>
                      <a:pt x="80962" y="3459163"/>
                    </a:lnTo>
                    <a:lnTo>
                      <a:pt x="58738" y="3448050"/>
                    </a:lnTo>
                    <a:lnTo>
                      <a:pt x="41276" y="3432175"/>
                    </a:lnTo>
                    <a:lnTo>
                      <a:pt x="22226" y="3413125"/>
                    </a:lnTo>
                    <a:lnTo>
                      <a:pt x="12700" y="3389313"/>
                    </a:lnTo>
                    <a:lnTo>
                      <a:pt x="3176" y="3363913"/>
                    </a:lnTo>
                    <a:lnTo>
                      <a:pt x="0" y="3340100"/>
                    </a:lnTo>
                    <a:lnTo>
                      <a:pt x="0" y="2151063"/>
                    </a:lnTo>
                    <a:lnTo>
                      <a:pt x="9526" y="2143125"/>
                    </a:lnTo>
                    <a:lnTo>
                      <a:pt x="19050" y="2133600"/>
                    </a:lnTo>
                    <a:lnTo>
                      <a:pt x="41276" y="2120900"/>
                    </a:lnTo>
                    <a:lnTo>
                      <a:pt x="65088" y="2111375"/>
                    </a:lnTo>
                    <a:lnTo>
                      <a:pt x="95250" y="2108200"/>
                    </a:lnTo>
                    <a:lnTo>
                      <a:pt x="127000" y="2108200"/>
                    </a:lnTo>
                    <a:lnTo>
                      <a:pt x="160338" y="2111375"/>
                    </a:lnTo>
                    <a:lnTo>
                      <a:pt x="196850" y="2117725"/>
                    </a:lnTo>
                    <a:lnTo>
                      <a:pt x="233362" y="2124075"/>
                    </a:lnTo>
                    <a:lnTo>
                      <a:pt x="311150" y="2143125"/>
                    </a:lnTo>
                    <a:lnTo>
                      <a:pt x="387350" y="2163763"/>
                    </a:lnTo>
                    <a:lnTo>
                      <a:pt x="458788" y="2179638"/>
                    </a:lnTo>
                    <a:lnTo>
                      <a:pt x="488950" y="2185988"/>
                    </a:lnTo>
                    <a:lnTo>
                      <a:pt x="519112" y="2185988"/>
                    </a:lnTo>
                    <a:lnTo>
                      <a:pt x="554038" y="2182813"/>
                    </a:lnTo>
                    <a:lnTo>
                      <a:pt x="587376" y="2176463"/>
                    </a:lnTo>
                    <a:lnTo>
                      <a:pt x="620712" y="2163763"/>
                    </a:lnTo>
                    <a:lnTo>
                      <a:pt x="650876" y="2151063"/>
                    </a:lnTo>
                    <a:lnTo>
                      <a:pt x="679450" y="2130425"/>
                    </a:lnTo>
                    <a:lnTo>
                      <a:pt x="706438" y="2108200"/>
                    </a:lnTo>
                    <a:lnTo>
                      <a:pt x="735012" y="2081213"/>
                    </a:lnTo>
                    <a:lnTo>
                      <a:pt x="755650" y="2054225"/>
                    </a:lnTo>
                    <a:lnTo>
                      <a:pt x="781050" y="2019300"/>
                    </a:lnTo>
                    <a:lnTo>
                      <a:pt x="798512" y="1985963"/>
                    </a:lnTo>
                    <a:lnTo>
                      <a:pt x="814388" y="1949450"/>
                    </a:lnTo>
                    <a:lnTo>
                      <a:pt x="830262" y="1909763"/>
                    </a:lnTo>
                    <a:lnTo>
                      <a:pt x="841376" y="1866900"/>
                    </a:lnTo>
                    <a:lnTo>
                      <a:pt x="847726" y="1822450"/>
                    </a:lnTo>
                    <a:lnTo>
                      <a:pt x="854076" y="1776413"/>
                    </a:lnTo>
                    <a:lnTo>
                      <a:pt x="854076" y="1730375"/>
                    </a:lnTo>
                    <a:lnTo>
                      <a:pt x="854076" y="1684338"/>
                    </a:lnTo>
                    <a:lnTo>
                      <a:pt x="847726" y="1638300"/>
                    </a:lnTo>
                    <a:lnTo>
                      <a:pt x="841376" y="1595438"/>
                    </a:lnTo>
                    <a:lnTo>
                      <a:pt x="830262" y="1555750"/>
                    </a:lnTo>
                    <a:lnTo>
                      <a:pt x="814388" y="1516063"/>
                    </a:lnTo>
                    <a:lnTo>
                      <a:pt x="798512" y="1479550"/>
                    </a:lnTo>
                    <a:lnTo>
                      <a:pt x="781050" y="1443038"/>
                    </a:lnTo>
                    <a:lnTo>
                      <a:pt x="755650" y="1411288"/>
                    </a:lnTo>
                    <a:lnTo>
                      <a:pt x="735012" y="1381125"/>
                    </a:lnTo>
                    <a:lnTo>
                      <a:pt x="706438" y="1357313"/>
                    </a:lnTo>
                    <a:lnTo>
                      <a:pt x="679450" y="1331913"/>
                    </a:lnTo>
                    <a:lnTo>
                      <a:pt x="650876" y="1312863"/>
                    </a:lnTo>
                    <a:lnTo>
                      <a:pt x="620712" y="1298575"/>
                    </a:lnTo>
                    <a:lnTo>
                      <a:pt x="587376" y="1289050"/>
                    </a:lnTo>
                    <a:lnTo>
                      <a:pt x="554038" y="1279525"/>
                    </a:lnTo>
                    <a:lnTo>
                      <a:pt x="519112" y="1279525"/>
                    </a:lnTo>
                    <a:lnTo>
                      <a:pt x="485776" y="1279525"/>
                    </a:lnTo>
                    <a:lnTo>
                      <a:pt x="452438" y="1285875"/>
                    </a:lnTo>
                    <a:lnTo>
                      <a:pt x="374650" y="1304925"/>
                    </a:lnTo>
                    <a:lnTo>
                      <a:pt x="219076" y="1350963"/>
                    </a:lnTo>
                    <a:lnTo>
                      <a:pt x="147638" y="1368425"/>
                    </a:lnTo>
                    <a:lnTo>
                      <a:pt x="114300" y="1371600"/>
                    </a:lnTo>
                    <a:lnTo>
                      <a:pt x="84138" y="1374775"/>
                    </a:lnTo>
                    <a:lnTo>
                      <a:pt x="55562" y="1371600"/>
                    </a:lnTo>
                    <a:lnTo>
                      <a:pt x="34926" y="1365250"/>
                    </a:lnTo>
                    <a:lnTo>
                      <a:pt x="25400" y="1358900"/>
                    </a:lnTo>
                    <a:lnTo>
                      <a:pt x="15876" y="1354138"/>
                    </a:lnTo>
                    <a:lnTo>
                      <a:pt x="6350" y="1344613"/>
                    </a:lnTo>
                    <a:lnTo>
                      <a:pt x="0" y="1335088"/>
                    </a:lnTo>
                    <a:lnTo>
                      <a:pt x="0" y="128588"/>
                    </a:lnTo>
                    <a:lnTo>
                      <a:pt x="3176" y="101600"/>
                    </a:lnTo>
                    <a:lnTo>
                      <a:pt x="12700" y="79375"/>
                    </a:lnTo>
                    <a:lnTo>
                      <a:pt x="22226" y="55563"/>
                    </a:lnTo>
                    <a:lnTo>
                      <a:pt x="41276" y="36513"/>
                    </a:lnTo>
                    <a:lnTo>
                      <a:pt x="58738" y="20638"/>
                    </a:lnTo>
                    <a:lnTo>
                      <a:pt x="80962" y="9525"/>
                    </a:lnTo>
                    <a:close/>
                  </a:path>
                </a:pathLst>
              </a:custGeom>
              <a:solidFill>
                <a:schemeClr val="accent5">
                  <a:lumMod val="75000"/>
                </a:schemeClr>
              </a:solidFill>
              <a:ln>
                <a:noFill/>
              </a:ln>
              <a:effectLst/>
            </p:spPr>
            <p:txBody>
              <a:bodyPr vert="horz" wrap="square" lIns="0" tIns="0" rIns="0" bIns="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1" i="0" u="none" strike="noStrike" kern="0" cap="none" spc="0" normalizeH="0" baseline="0" noProof="0" dirty="0" smtClean="0">
                  <a:ln>
                    <a:noFill/>
                  </a:ln>
                  <a:solidFill>
                    <a:srgbClr val="FFFFFF"/>
                  </a:solidFill>
                  <a:effectLst/>
                  <a:uLnTx/>
                  <a:uFillTx/>
                </a:endParaRPr>
              </a:p>
            </p:txBody>
          </p:sp>
        </p:grpSp>
        <p:sp>
          <p:nvSpPr>
            <p:cNvPr id="109" name="Rectangle 108"/>
            <p:cNvSpPr/>
            <p:nvPr/>
          </p:nvSpPr>
          <p:spPr bwMode="white">
            <a:xfrm>
              <a:off x="2825141" y="3092989"/>
              <a:ext cx="1004762" cy="275592"/>
            </a:xfrm>
            <a:prstGeom prst="rect">
              <a:avLst/>
            </a:prstGeom>
          </p:spPr>
          <p:txBody>
            <a:bodyPr vert="horz" wrap="none" lIns="0" tIns="0" r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outerShdw blurRad="38100" dist="38100" dir="2700000" algn="tl">
                      <a:srgbClr val="000000">
                        <a:alpha val="43137"/>
                      </a:srgbClr>
                    </a:outerShdw>
                  </a:effectLst>
                  <a:uLnTx/>
                  <a:uFillTx/>
                </a:rPr>
                <a:t>Wireless </a:t>
              </a:r>
            </a:p>
          </p:txBody>
        </p:sp>
        <p:grpSp>
          <p:nvGrpSpPr>
            <p:cNvPr id="7" name="Group 109"/>
            <p:cNvGrpSpPr/>
            <p:nvPr/>
          </p:nvGrpSpPr>
          <p:grpSpPr>
            <a:xfrm>
              <a:off x="2286686" y="3725185"/>
              <a:ext cx="1824072" cy="1011533"/>
              <a:chOff x="2286686" y="3725185"/>
              <a:chExt cx="1824072" cy="1011533"/>
            </a:xfrm>
          </p:grpSpPr>
          <p:sp>
            <p:nvSpPr>
              <p:cNvPr id="114" name="Rectangle 113"/>
              <p:cNvSpPr/>
              <p:nvPr/>
            </p:nvSpPr>
            <p:spPr>
              <a:xfrm>
                <a:off x="2305594" y="4082143"/>
                <a:ext cx="326572" cy="336368"/>
              </a:xfrm>
              <a:prstGeom prst="rect">
                <a:avLst/>
              </a:prstGeom>
              <a:solidFill>
                <a:srgbClr val="FFFFFF">
                  <a:lumMod val="75000"/>
                </a:srgbClr>
              </a:solidFill>
              <a:ln>
                <a:noFill/>
              </a:ln>
              <a:effectLst/>
            </p:spPr>
            <p:txBody>
              <a:bodyPr vert="horz" wrap="square" lIns="1097280" tIns="1097280" rIns="91440" bIns="4572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Arial" charset="0"/>
                  <a:cs typeface="Arial" charset="0"/>
                </a:endParaRPr>
              </a:p>
            </p:txBody>
          </p:sp>
          <p:sp>
            <p:nvSpPr>
              <p:cNvPr id="115" name="Freeform 8"/>
              <p:cNvSpPr>
                <a:spLocks/>
              </p:cNvSpPr>
              <p:nvPr/>
            </p:nvSpPr>
            <p:spPr bwMode="auto">
              <a:xfrm>
                <a:off x="2286686" y="3725185"/>
                <a:ext cx="1824072" cy="1011533"/>
              </a:xfrm>
              <a:custGeom>
                <a:avLst/>
                <a:gdLst/>
                <a:ahLst/>
                <a:cxnLst/>
                <a:rect l="l" t="t" r="r" b="b"/>
                <a:pathLst>
                  <a:path w="6300788" h="3429000">
                    <a:moveTo>
                      <a:pt x="933450" y="0"/>
                    </a:moveTo>
                    <a:lnTo>
                      <a:pt x="2117726" y="0"/>
                    </a:lnTo>
                    <a:lnTo>
                      <a:pt x="2130426" y="9525"/>
                    </a:lnTo>
                    <a:lnTo>
                      <a:pt x="2139950" y="17463"/>
                    </a:lnTo>
                    <a:lnTo>
                      <a:pt x="2151062" y="39687"/>
                    </a:lnTo>
                    <a:lnTo>
                      <a:pt x="2160588" y="63500"/>
                    </a:lnTo>
                    <a:lnTo>
                      <a:pt x="2163762" y="92075"/>
                    </a:lnTo>
                    <a:lnTo>
                      <a:pt x="2163762" y="125413"/>
                    </a:lnTo>
                    <a:lnTo>
                      <a:pt x="2160588" y="158750"/>
                    </a:lnTo>
                    <a:lnTo>
                      <a:pt x="2154238" y="193675"/>
                    </a:lnTo>
                    <a:lnTo>
                      <a:pt x="2146300" y="233363"/>
                    </a:lnTo>
                    <a:lnTo>
                      <a:pt x="2127250" y="306387"/>
                    </a:lnTo>
                    <a:lnTo>
                      <a:pt x="2108200" y="384175"/>
                    </a:lnTo>
                    <a:lnTo>
                      <a:pt x="2093912" y="454025"/>
                    </a:lnTo>
                    <a:lnTo>
                      <a:pt x="2087562" y="487363"/>
                    </a:lnTo>
                    <a:lnTo>
                      <a:pt x="2087562" y="519113"/>
                    </a:lnTo>
                    <a:lnTo>
                      <a:pt x="2087562" y="552450"/>
                    </a:lnTo>
                    <a:lnTo>
                      <a:pt x="2097088" y="585787"/>
                    </a:lnTo>
                    <a:lnTo>
                      <a:pt x="2105026" y="617537"/>
                    </a:lnTo>
                    <a:lnTo>
                      <a:pt x="2120900" y="647700"/>
                    </a:lnTo>
                    <a:lnTo>
                      <a:pt x="2139950" y="677863"/>
                    </a:lnTo>
                    <a:lnTo>
                      <a:pt x="2163762" y="706437"/>
                    </a:lnTo>
                    <a:lnTo>
                      <a:pt x="2189162" y="730250"/>
                    </a:lnTo>
                    <a:lnTo>
                      <a:pt x="2219326" y="755650"/>
                    </a:lnTo>
                    <a:lnTo>
                      <a:pt x="2249488" y="776287"/>
                    </a:lnTo>
                    <a:lnTo>
                      <a:pt x="2287588" y="798513"/>
                    </a:lnTo>
                    <a:lnTo>
                      <a:pt x="2324100" y="812800"/>
                    </a:lnTo>
                    <a:lnTo>
                      <a:pt x="2363788" y="828675"/>
                    </a:lnTo>
                    <a:lnTo>
                      <a:pt x="2403476" y="838200"/>
                    </a:lnTo>
                    <a:lnTo>
                      <a:pt x="2449512" y="847725"/>
                    </a:lnTo>
                    <a:lnTo>
                      <a:pt x="2492376" y="852487"/>
                    </a:lnTo>
                    <a:lnTo>
                      <a:pt x="2538412" y="852487"/>
                    </a:lnTo>
                    <a:lnTo>
                      <a:pt x="2584450" y="852487"/>
                    </a:lnTo>
                    <a:lnTo>
                      <a:pt x="2630488" y="847725"/>
                    </a:lnTo>
                    <a:lnTo>
                      <a:pt x="2673350" y="838200"/>
                    </a:lnTo>
                    <a:lnTo>
                      <a:pt x="2716212" y="828675"/>
                    </a:lnTo>
                    <a:lnTo>
                      <a:pt x="2755900" y="812800"/>
                    </a:lnTo>
                    <a:lnTo>
                      <a:pt x="2794000" y="795337"/>
                    </a:lnTo>
                    <a:lnTo>
                      <a:pt x="2827338" y="776287"/>
                    </a:lnTo>
                    <a:lnTo>
                      <a:pt x="2860676" y="755650"/>
                    </a:lnTo>
                    <a:lnTo>
                      <a:pt x="2889250" y="730250"/>
                    </a:lnTo>
                    <a:lnTo>
                      <a:pt x="2916238" y="706437"/>
                    </a:lnTo>
                    <a:lnTo>
                      <a:pt x="2938462" y="677863"/>
                    </a:lnTo>
                    <a:lnTo>
                      <a:pt x="2955926" y="647700"/>
                    </a:lnTo>
                    <a:lnTo>
                      <a:pt x="2971800" y="617537"/>
                    </a:lnTo>
                    <a:lnTo>
                      <a:pt x="2984500" y="585787"/>
                    </a:lnTo>
                    <a:lnTo>
                      <a:pt x="2989262" y="552450"/>
                    </a:lnTo>
                    <a:lnTo>
                      <a:pt x="2992438" y="519113"/>
                    </a:lnTo>
                    <a:lnTo>
                      <a:pt x="2989262" y="484187"/>
                    </a:lnTo>
                    <a:lnTo>
                      <a:pt x="2987676" y="450850"/>
                    </a:lnTo>
                    <a:lnTo>
                      <a:pt x="2968626" y="374650"/>
                    </a:lnTo>
                    <a:lnTo>
                      <a:pt x="2922588" y="217487"/>
                    </a:lnTo>
                    <a:lnTo>
                      <a:pt x="2903538" y="144463"/>
                    </a:lnTo>
                    <a:lnTo>
                      <a:pt x="2897188" y="112713"/>
                    </a:lnTo>
                    <a:lnTo>
                      <a:pt x="2897188" y="82550"/>
                    </a:lnTo>
                    <a:lnTo>
                      <a:pt x="2897188" y="55563"/>
                    </a:lnTo>
                    <a:lnTo>
                      <a:pt x="2906712" y="30163"/>
                    </a:lnTo>
                    <a:lnTo>
                      <a:pt x="2909888" y="20637"/>
                    </a:lnTo>
                    <a:lnTo>
                      <a:pt x="2916238" y="12700"/>
                    </a:lnTo>
                    <a:lnTo>
                      <a:pt x="2925762" y="6350"/>
                    </a:lnTo>
                    <a:lnTo>
                      <a:pt x="2935288" y="0"/>
                    </a:lnTo>
                    <a:lnTo>
                      <a:pt x="6300788" y="0"/>
                    </a:lnTo>
                    <a:lnTo>
                      <a:pt x="6300788" y="3429000"/>
                    </a:lnTo>
                    <a:lnTo>
                      <a:pt x="933450" y="3429000"/>
                    </a:lnTo>
                    <a:lnTo>
                      <a:pt x="904876" y="3429000"/>
                    </a:lnTo>
                    <a:lnTo>
                      <a:pt x="881062" y="3419475"/>
                    </a:lnTo>
                    <a:lnTo>
                      <a:pt x="858838" y="3406775"/>
                    </a:lnTo>
                    <a:lnTo>
                      <a:pt x="841376" y="3392487"/>
                    </a:lnTo>
                    <a:lnTo>
                      <a:pt x="825500" y="3373437"/>
                    </a:lnTo>
                    <a:lnTo>
                      <a:pt x="812800" y="3352800"/>
                    </a:lnTo>
                    <a:lnTo>
                      <a:pt x="803276" y="3327400"/>
                    </a:lnTo>
                    <a:lnTo>
                      <a:pt x="800100" y="3300413"/>
                    </a:lnTo>
                    <a:lnTo>
                      <a:pt x="800100" y="2081213"/>
                    </a:lnTo>
                    <a:lnTo>
                      <a:pt x="782638" y="2081213"/>
                    </a:lnTo>
                    <a:lnTo>
                      <a:pt x="757238" y="2081213"/>
                    </a:lnTo>
                    <a:lnTo>
                      <a:pt x="706438" y="2087563"/>
                    </a:lnTo>
                    <a:lnTo>
                      <a:pt x="647700" y="2103437"/>
                    </a:lnTo>
                    <a:lnTo>
                      <a:pt x="585788" y="2120900"/>
                    </a:lnTo>
                    <a:lnTo>
                      <a:pt x="520700" y="2139950"/>
                    </a:lnTo>
                    <a:lnTo>
                      <a:pt x="460376" y="2157413"/>
                    </a:lnTo>
                    <a:lnTo>
                      <a:pt x="398462" y="2170113"/>
                    </a:lnTo>
                    <a:lnTo>
                      <a:pt x="371476" y="2173287"/>
                    </a:lnTo>
                    <a:lnTo>
                      <a:pt x="342900" y="2173287"/>
                    </a:lnTo>
                    <a:lnTo>
                      <a:pt x="309562" y="2170113"/>
                    </a:lnTo>
                    <a:lnTo>
                      <a:pt x="276226" y="2163763"/>
                    </a:lnTo>
                    <a:lnTo>
                      <a:pt x="241300" y="2151063"/>
                    </a:lnTo>
                    <a:lnTo>
                      <a:pt x="207962" y="2136775"/>
                    </a:lnTo>
                    <a:lnTo>
                      <a:pt x="180976" y="2117725"/>
                    </a:lnTo>
                    <a:lnTo>
                      <a:pt x="149226" y="2093913"/>
                    </a:lnTo>
                    <a:lnTo>
                      <a:pt x="125412" y="2065337"/>
                    </a:lnTo>
                    <a:lnTo>
                      <a:pt x="101600" y="2038350"/>
                    </a:lnTo>
                    <a:lnTo>
                      <a:pt x="76200" y="2005013"/>
                    </a:lnTo>
                    <a:lnTo>
                      <a:pt x="57150" y="1966913"/>
                    </a:lnTo>
                    <a:lnTo>
                      <a:pt x="39688" y="1930400"/>
                    </a:lnTo>
                    <a:lnTo>
                      <a:pt x="26988" y="1887537"/>
                    </a:lnTo>
                    <a:lnTo>
                      <a:pt x="14288" y="1844675"/>
                    </a:lnTo>
                    <a:lnTo>
                      <a:pt x="6350" y="1801813"/>
                    </a:lnTo>
                    <a:lnTo>
                      <a:pt x="0" y="1755775"/>
                    </a:lnTo>
                    <a:lnTo>
                      <a:pt x="0" y="1706563"/>
                    </a:lnTo>
                    <a:lnTo>
                      <a:pt x="0" y="1660525"/>
                    </a:lnTo>
                    <a:lnTo>
                      <a:pt x="6350" y="1614487"/>
                    </a:lnTo>
                    <a:lnTo>
                      <a:pt x="14288" y="1568450"/>
                    </a:lnTo>
                    <a:lnTo>
                      <a:pt x="26988" y="1525587"/>
                    </a:lnTo>
                    <a:lnTo>
                      <a:pt x="39688" y="1485900"/>
                    </a:lnTo>
                    <a:lnTo>
                      <a:pt x="57150" y="1446213"/>
                    </a:lnTo>
                    <a:lnTo>
                      <a:pt x="76200" y="1411287"/>
                    </a:lnTo>
                    <a:lnTo>
                      <a:pt x="101600" y="1377950"/>
                    </a:lnTo>
                    <a:lnTo>
                      <a:pt x="125412" y="1347787"/>
                    </a:lnTo>
                    <a:lnTo>
                      <a:pt x="149226" y="1319213"/>
                    </a:lnTo>
                    <a:lnTo>
                      <a:pt x="180976" y="1298575"/>
                    </a:lnTo>
                    <a:lnTo>
                      <a:pt x="207962" y="1276350"/>
                    </a:lnTo>
                    <a:lnTo>
                      <a:pt x="241300" y="1262063"/>
                    </a:lnTo>
                    <a:lnTo>
                      <a:pt x="276226" y="1249363"/>
                    </a:lnTo>
                    <a:lnTo>
                      <a:pt x="309562" y="1243013"/>
                    </a:lnTo>
                    <a:lnTo>
                      <a:pt x="342900" y="1239837"/>
                    </a:lnTo>
                    <a:lnTo>
                      <a:pt x="395288" y="1243013"/>
                    </a:lnTo>
                    <a:lnTo>
                      <a:pt x="450850" y="1255713"/>
                    </a:lnTo>
                    <a:lnTo>
                      <a:pt x="576262" y="1282700"/>
                    </a:lnTo>
                    <a:lnTo>
                      <a:pt x="638176" y="1295400"/>
                    </a:lnTo>
                    <a:lnTo>
                      <a:pt x="696912" y="1304925"/>
                    </a:lnTo>
                    <a:lnTo>
                      <a:pt x="727076" y="1308100"/>
                    </a:lnTo>
                    <a:lnTo>
                      <a:pt x="752476" y="1308100"/>
                    </a:lnTo>
                    <a:lnTo>
                      <a:pt x="779462" y="1308100"/>
                    </a:lnTo>
                    <a:lnTo>
                      <a:pt x="800100" y="1301750"/>
                    </a:lnTo>
                    <a:lnTo>
                      <a:pt x="800100" y="128587"/>
                    </a:lnTo>
                    <a:lnTo>
                      <a:pt x="803276" y="104775"/>
                    </a:lnTo>
                    <a:lnTo>
                      <a:pt x="812800" y="79375"/>
                    </a:lnTo>
                    <a:lnTo>
                      <a:pt x="825500" y="58737"/>
                    </a:lnTo>
                    <a:lnTo>
                      <a:pt x="841376" y="36513"/>
                    </a:lnTo>
                    <a:lnTo>
                      <a:pt x="858838" y="20637"/>
                    </a:lnTo>
                    <a:lnTo>
                      <a:pt x="881062" y="9525"/>
                    </a:lnTo>
                    <a:lnTo>
                      <a:pt x="904876" y="3175"/>
                    </a:lnTo>
                    <a:close/>
                  </a:path>
                </a:pathLst>
              </a:custGeom>
              <a:solidFill>
                <a:srgbClr val="1F3D4D"/>
              </a:solidFill>
              <a:ln>
                <a:noFill/>
              </a:ln>
              <a:effectLst/>
            </p:spPr>
            <p:txBody>
              <a:bodyPr vert="horz" wrap="square" lIns="1097280" tIns="1097280" rIns="91440" bIns="45720" numCol="1" anchor="ctr" anchorCtr="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endParaRPr>
              </a:p>
            </p:txBody>
          </p:sp>
        </p:grpSp>
        <p:sp>
          <p:nvSpPr>
            <p:cNvPr id="111" name="Freeform 9"/>
            <p:cNvSpPr>
              <a:spLocks/>
            </p:cNvSpPr>
            <p:nvPr/>
          </p:nvSpPr>
          <p:spPr bwMode="auto">
            <a:xfrm>
              <a:off x="969197" y="3490564"/>
              <a:ext cx="1543862" cy="1246153"/>
            </a:xfrm>
            <a:custGeom>
              <a:avLst/>
              <a:gdLst/>
              <a:ahLst/>
              <a:cxnLst/>
              <a:rect l="l" t="t" r="r" b="b"/>
              <a:pathLst>
                <a:path w="5504019" h="4224338">
                  <a:moveTo>
                    <a:pt x="1832133" y="0"/>
                  </a:moveTo>
                  <a:lnTo>
                    <a:pt x="1878170" y="3175"/>
                  </a:lnTo>
                  <a:lnTo>
                    <a:pt x="1924207" y="6350"/>
                  </a:lnTo>
                  <a:lnTo>
                    <a:pt x="1970245" y="15875"/>
                  </a:lnTo>
                  <a:lnTo>
                    <a:pt x="2013107" y="26988"/>
                  </a:lnTo>
                  <a:lnTo>
                    <a:pt x="2052795" y="42863"/>
                  </a:lnTo>
                  <a:lnTo>
                    <a:pt x="2090895" y="58738"/>
                  </a:lnTo>
                  <a:lnTo>
                    <a:pt x="2127407" y="79375"/>
                  </a:lnTo>
                  <a:lnTo>
                    <a:pt x="2160745" y="101600"/>
                  </a:lnTo>
                  <a:lnTo>
                    <a:pt x="2190907" y="125413"/>
                  </a:lnTo>
                  <a:lnTo>
                    <a:pt x="2216307" y="153988"/>
                  </a:lnTo>
                  <a:lnTo>
                    <a:pt x="2240119" y="180975"/>
                  </a:lnTo>
                  <a:lnTo>
                    <a:pt x="2259171" y="211138"/>
                  </a:lnTo>
                  <a:lnTo>
                    <a:pt x="2278219" y="242888"/>
                  </a:lnTo>
                  <a:lnTo>
                    <a:pt x="2286157" y="276225"/>
                  </a:lnTo>
                  <a:lnTo>
                    <a:pt x="2295683" y="309563"/>
                  </a:lnTo>
                  <a:lnTo>
                    <a:pt x="2295683" y="346075"/>
                  </a:lnTo>
                  <a:lnTo>
                    <a:pt x="2292507" y="395288"/>
                  </a:lnTo>
                  <a:lnTo>
                    <a:pt x="2284571" y="454025"/>
                  </a:lnTo>
                  <a:lnTo>
                    <a:pt x="2255995" y="576263"/>
                  </a:lnTo>
                  <a:lnTo>
                    <a:pt x="2243295" y="638175"/>
                  </a:lnTo>
                  <a:lnTo>
                    <a:pt x="2235357" y="700088"/>
                  </a:lnTo>
                  <a:lnTo>
                    <a:pt x="2232183" y="727075"/>
                  </a:lnTo>
                  <a:lnTo>
                    <a:pt x="2232183" y="755650"/>
                  </a:lnTo>
                  <a:lnTo>
                    <a:pt x="2232183" y="779463"/>
                  </a:lnTo>
                  <a:lnTo>
                    <a:pt x="2235357" y="804863"/>
                  </a:lnTo>
                  <a:lnTo>
                    <a:pt x="5375433" y="804863"/>
                  </a:lnTo>
                  <a:lnTo>
                    <a:pt x="5400833" y="808038"/>
                  </a:lnTo>
                  <a:lnTo>
                    <a:pt x="5424645" y="812800"/>
                  </a:lnTo>
                  <a:lnTo>
                    <a:pt x="5450045" y="825500"/>
                  </a:lnTo>
                  <a:lnTo>
                    <a:pt x="5467507" y="841375"/>
                  </a:lnTo>
                  <a:lnTo>
                    <a:pt x="5483383" y="858838"/>
                  </a:lnTo>
                  <a:lnTo>
                    <a:pt x="5496083" y="884238"/>
                  </a:lnTo>
                  <a:lnTo>
                    <a:pt x="5500845" y="908050"/>
                  </a:lnTo>
                  <a:lnTo>
                    <a:pt x="5504019" y="933450"/>
                  </a:lnTo>
                  <a:lnTo>
                    <a:pt x="5504019" y="2182813"/>
                  </a:lnTo>
                  <a:lnTo>
                    <a:pt x="5499257" y="2192338"/>
                  </a:lnTo>
                  <a:lnTo>
                    <a:pt x="5489733" y="2201863"/>
                  </a:lnTo>
                  <a:lnTo>
                    <a:pt x="5467507" y="2216150"/>
                  </a:lnTo>
                  <a:lnTo>
                    <a:pt x="5440519" y="2222500"/>
                  </a:lnTo>
                  <a:lnTo>
                    <a:pt x="5411945" y="2225675"/>
                  </a:lnTo>
                  <a:lnTo>
                    <a:pt x="5381783" y="2225675"/>
                  </a:lnTo>
                  <a:lnTo>
                    <a:pt x="5345271" y="2222500"/>
                  </a:lnTo>
                  <a:lnTo>
                    <a:pt x="5311933" y="2216150"/>
                  </a:lnTo>
                  <a:lnTo>
                    <a:pt x="5273833" y="2209800"/>
                  </a:lnTo>
                  <a:lnTo>
                    <a:pt x="5197633" y="2192338"/>
                  </a:lnTo>
                  <a:lnTo>
                    <a:pt x="5121433" y="2170113"/>
                  </a:lnTo>
                  <a:lnTo>
                    <a:pt x="5049995" y="2155825"/>
                  </a:lnTo>
                  <a:lnTo>
                    <a:pt x="5016657" y="2152650"/>
                  </a:lnTo>
                  <a:lnTo>
                    <a:pt x="4986495" y="2149475"/>
                  </a:lnTo>
                  <a:lnTo>
                    <a:pt x="4951571" y="2152650"/>
                  </a:lnTo>
                  <a:lnTo>
                    <a:pt x="4918233" y="2157413"/>
                  </a:lnTo>
                  <a:lnTo>
                    <a:pt x="4888071" y="2170113"/>
                  </a:lnTo>
                  <a:lnTo>
                    <a:pt x="4856319" y="2185988"/>
                  </a:lnTo>
                  <a:lnTo>
                    <a:pt x="4826157" y="2203450"/>
                  </a:lnTo>
                  <a:lnTo>
                    <a:pt x="4799171" y="2225675"/>
                  </a:lnTo>
                  <a:lnTo>
                    <a:pt x="4773771" y="2252663"/>
                  </a:lnTo>
                  <a:lnTo>
                    <a:pt x="4749957" y="2281238"/>
                  </a:lnTo>
                  <a:lnTo>
                    <a:pt x="4727733" y="2314575"/>
                  </a:lnTo>
                  <a:lnTo>
                    <a:pt x="4708683" y="2347913"/>
                  </a:lnTo>
                  <a:lnTo>
                    <a:pt x="4691219" y="2386013"/>
                  </a:lnTo>
                  <a:lnTo>
                    <a:pt x="4678519" y="2425700"/>
                  </a:lnTo>
                  <a:lnTo>
                    <a:pt x="4665819" y="2468563"/>
                  </a:lnTo>
                  <a:lnTo>
                    <a:pt x="4657883" y="2511426"/>
                  </a:lnTo>
                  <a:lnTo>
                    <a:pt x="4654707" y="2557463"/>
                  </a:lnTo>
                  <a:lnTo>
                    <a:pt x="4651533" y="2603500"/>
                  </a:lnTo>
                  <a:lnTo>
                    <a:pt x="4654707" y="2649538"/>
                  </a:lnTo>
                  <a:lnTo>
                    <a:pt x="4657883" y="2695576"/>
                  </a:lnTo>
                  <a:lnTo>
                    <a:pt x="4665819" y="2738438"/>
                  </a:lnTo>
                  <a:lnTo>
                    <a:pt x="4678519" y="2778126"/>
                  </a:lnTo>
                  <a:lnTo>
                    <a:pt x="4691219" y="2817813"/>
                  </a:lnTo>
                  <a:lnTo>
                    <a:pt x="4708683" y="2854326"/>
                  </a:lnTo>
                  <a:lnTo>
                    <a:pt x="4727733" y="2892426"/>
                  </a:lnTo>
                  <a:lnTo>
                    <a:pt x="4749957" y="2922588"/>
                  </a:lnTo>
                  <a:lnTo>
                    <a:pt x="4773771" y="2952750"/>
                  </a:lnTo>
                  <a:lnTo>
                    <a:pt x="4799171" y="2978150"/>
                  </a:lnTo>
                  <a:lnTo>
                    <a:pt x="4826157" y="3001963"/>
                  </a:lnTo>
                  <a:lnTo>
                    <a:pt x="4856319" y="3021013"/>
                  </a:lnTo>
                  <a:lnTo>
                    <a:pt x="4888071" y="3036888"/>
                  </a:lnTo>
                  <a:lnTo>
                    <a:pt x="4918233" y="3048000"/>
                  </a:lnTo>
                  <a:lnTo>
                    <a:pt x="4951571" y="3054350"/>
                  </a:lnTo>
                  <a:lnTo>
                    <a:pt x="4986495" y="3057526"/>
                  </a:lnTo>
                  <a:lnTo>
                    <a:pt x="5019833" y="3054350"/>
                  </a:lnTo>
                  <a:lnTo>
                    <a:pt x="5056345" y="3048000"/>
                  </a:lnTo>
                  <a:lnTo>
                    <a:pt x="5129371" y="3030538"/>
                  </a:lnTo>
                  <a:lnTo>
                    <a:pt x="5286533" y="2984500"/>
                  </a:lnTo>
                  <a:lnTo>
                    <a:pt x="5359557" y="2965450"/>
                  </a:lnTo>
                  <a:lnTo>
                    <a:pt x="5394483" y="2962276"/>
                  </a:lnTo>
                  <a:lnTo>
                    <a:pt x="5421471" y="2959100"/>
                  </a:lnTo>
                  <a:lnTo>
                    <a:pt x="5450045" y="2962276"/>
                  </a:lnTo>
                  <a:lnTo>
                    <a:pt x="5473857" y="2968626"/>
                  </a:lnTo>
                  <a:lnTo>
                    <a:pt x="5483383" y="2974976"/>
                  </a:lnTo>
                  <a:lnTo>
                    <a:pt x="5492907" y="2981326"/>
                  </a:lnTo>
                  <a:lnTo>
                    <a:pt x="5499257" y="2990850"/>
                  </a:lnTo>
                  <a:lnTo>
                    <a:pt x="5504019" y="2998788"/>
                  </a:lnTo>
                  <a:lnTo>
                    <a:pt x="5504019" y="4095751"/>
                  </a:lnTo>
                  <a:lnTo>
                    <a:pt x="5500845" y="4122738"/>
                  </a:lnTo>
                  <a:lnTo>
                    <a:pt x="5496083" y="4148138"/>
                  </a:lnTo>
                  <a:lnTo>
                    <a:pt x="5483383" y="4168776"/>
                  </a:lnTo>
                  <a:lnTo>
                    <a:pt x="5467507" y="4187826"/>
                  </a:lnTo>
                  <a:lnTo>
                    <a:pt x="5450045" y="4202113"/>
                  </a:lnTo>
                  <a:lnTo>
                    <a:pt x="5424645" y="4214813"/>
                  </a:lnTo>
                  <a:lnTo>
                    <a:pt x="5400833" y="4224338"/>
                  </a:lnTo>
                  <a:lnTo>
                    <a:pt x="5375433" y="4224338"/>
                  </a:lnTo>
                  <a:lnTo>
                    <a:pt x="0" y="4224338"/>
                  </a:lnTo>
                  <a:lnTo>
                    <a:pt x="0" y="804863"/>
                  </a:lnTo>
                  <a:lnTo>
                    <a:pt x="1454307" y="804863"/>
                  </a:lnTo>
                  <a:lnTo>
                    <a:pt x="1457483" y="782638"/>
                  </a:lnTo>
                  <a:lnTo>
                    <a:pt x="1457483" y="758825"/>
                  </a:lnTo>
                  <a:lnTo>
                    <a:pt x="1447957" y="709613"/>
                  </a:lnTo>
                  <a:lnTo>
                    <a:pt x="1436845" y="650875"/>
                  </a:lnTo>
                  <a:lnTo>
                    <a:pt x="1417795" y="588963"/>
                  </a:lnTo>
                  <a:lnTo>
                    <a:pt x="1400333" y="525463"/>
                  </a:lnTo>
                  <a:lnTo>
                    <a:pt x="1381283" y="460375"/>
                  </a:lnTo>
                  <a:lnTo>
                    <a:pt x="1368583" y="401638"/>
                  </a:lnTo>
                  <a:lnTo>
                    <a:pt x="1365407" y="371475"/>
                  </a:lnTo>
                  <a:lnTo>
                    <a:pt x="1362233" y="346075"/>
                  </a:lnTo>
                  <a:lnTo>
                    <a:pt x="1365407" y="309563"/>
                  </a:lnTo>
                  <a:lnTo>
                    <a:pt x="1374933" y="276225"/>
                  </a:lnTo>
                  <a:lnTo>
                    <a:pt x="1384457" y="242888"/>
                  </a:lnTo>
                  <a:lnTo>
                    <a:pt x="1400333" y="211138"/>
                  </a:lnTo>
                  <a:lnTo>
                    <a:pt x="1420970" y="180975"/>
                  </a:lnTo>
                  <a:lnTo>
                    <a:pt x="1443195" y="153988"/>
                  </a:lnTo>
                  <a:lnTo>
                    <a:pt x="1470183" y="125413"/>
                  </a:lnTo>
                  <a:lnTo>
                    <a:pt x="1500345" y="101600"/>
                  </a:lnTo>
                  <a:lnTo>
                    <a:pt x="1535270" y="79375"/>
                  </a:lnTo>
                  <a:lnTo>
                    <a:pt x="1571783" y="58738"/>
                  </a:lnTo>
                  <a:lnTo>
                    <a:pt x="1608295" y="42863"/>
                  </a:lnTo>
                  <a:lnTo>
                    <a:pt x="1647983" y="26988"/>
                  </a:lnTo>
                  <a:lnTo>
                    <a:pt x="1690845" y="15875"/>
                  </a:lnTo>
                  <a:lnTo>
                    <a:pt x="1736883" y="6350"/>
                  </a:lnTo>
                  <a:lnTo>
                    <a:pt x="1782920" y="3175"/>
                  </a:lnTo>
                  <a:close/>
                </a:path>
              </a:pathLst>
            </a:custGeom>
            <a:solidFill>
              <a:schemeClr val="accent6"/>
            </a:solidFill>
            <a:ln w="19050">
              <a:noFill/>
            </a:ln>
            <a:effectLst/>
          </p:spPr>
          <p:txBody>
            <a:bodyPr vert="horz" wrap="square" lIns="914400" tIns="45720" rIns="182880" bIns="45720" numCol="1" anchor="ctr" anchorCtr="0" compatLnSpc="1">
              <a:prstTxWarp prst="textNoShape">
                <a:avLst/>
              </a:prstTxWarp>
              <a:noAutofit/>
            </a:body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FFFF"/>
                </a:solidFill>
                <a:effectLst/>
                <a:uLnTx/>
                <a:uFillTx/>
              </a:endParaRPr>
            </a:p>
          </p:txBody>
        </p:sp>
        <p:sp>
          <p:nvSpPr>
            <p:cNvPr id="112" name="Rectangle 111"/>
            <p:cNvSpPr/>
            <p:nvPr/>
          </p:nvSpPr>
          <p:spPr bwMode="white">
            <a:xfrm>
              <a:off x="994467" y="4095194"/>
              <a:ext cx="1357605" cy="300646"/>
            </a:xfrm>
            <a:prstGeom prst="rect">
              <a:avLst/>
            </a:prstGeom>
          </p:spPr>
          <p:txBody>
            <a:bodyPr vert="horz" wrap="none" t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solidFill>
                    <a:srgbClr val="FFFFFF"/>
                  </a:solidFill>
                  <a:effectLst/>
                  <a:uLnTx/>
                  <a:uFillTx/>
                </a:rPr>
                <a:t>Security </a:t>
              </a:r>
              <a:endParaRPr kumimoji="0" lang="en-US" sz="1050" b="1" i="0" u="none" strike="noStrike" kern="0" cap="none" spc="0" normalizeH="0" baseline="0" noProof="0" dirty="0">
                <a:ln>
                  <a:noFill/>
                </a:ln>
                <a:solidFill>
                  <a:srgbClr val="FFFFFF"/>
                </a:solidFill>
                <a:effectLst/>
                <a:uLnTx/>
                <a:uFillTx/>
              </a:endParaRPr>
            </a:p>
          </p:txBody>
        </p:sp>
        <p:sp>
          <p:nvSpPr>
            <p:cNvPr id="113" name="Rectangle 112"/>
            <p:cNvSpPr/>
            <p:nvPr/>
          </p:nvSpPr>
          <p:spPr bwMode="white">
            <a:xfrm>
              <a:off x="2695139" y="4134880"/>
              <a:ext cx="1232335" cy="275592"/>
            </a:xfrm>
            <a:prstGeom prst="rect">
              <a:avLst/>
            </a:prstGeom>
          </p:spPr>
          <p:txBody>
            <a:bodyPr vert="horz" wrap="none" tIns="0" bIns="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1" i="0" u="none" strike="noStrike" kern="0" cap="none" spc="0" normalizeH="0" baseline="0" noProof="0" dirty="0" smtClean="0">
                  <a:ln>
                    <a:noFill/>
                  </a:ln>
                  <a:solidFill>
                    <a:srgbClr val="FFFFFF"/>
                  </a:solidFill>
                  <a:effectLst/>
                  <a:uLnTx/>
                  <a:uFillTx/>
                </a:rPr>
                <a:t>Routing </a:t>
              </a:r>
              <a:endParaRPr kumimoji="0" lang="en-US" sz="1100" b="1" i="0" u="none" strike="noStrike" kern="0" cap="none" spc="0" normalizeH="0" baseline="0" noProof="0" dirty="0">
                <a:ln>
                  <a:noFill/>
                </a:ln>
                <a:solidFill>
                  <a:srgbClr val="FFFFFF"/>
                </a:solidFill>
                <a:effectLst/>
                <a:uLnTx/>
                <a:uFillTx/>
              </a:endParaRPr>
            </a:p>
          </p:txBody>
        </p:sp>
      </p:grpSp>
      <p:pic>
        <p:nvPicPr>
          <p:cNvPr id="58" name="Picture 57" descr="junos-laptop.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22245" y="3595411"/>
            <a:ext cx="814050" cy="564851"/>
          </a:xfrm>
          <a:prstGeom prst="rect">
            <a:avLst/>
          </a:prstGeom>
          <a:effectLst>
            <a:outerShdw blurRad="50800" dist="38100" dir="2700000" algn="tl" rotWithShape="0">
              <a:prstClr val="black">
                <a:alpha val="40000"/>
              </a:prstClr>
            </a:outerShdw>
          </a:effectLst>
        </p:spPr>
      </p:pic>
      <p:sp>
        <p:nvSpPr>
          <p:cNvPr id="76" name="Rounded Rectangle 75"/>
          <p:cNvSpPr/>
          <p:nvPr/>
        </p:nvSpPr>
        <p:spPr>
          <a:xfrm>
            <a:off x="4720640" y="1178821"/>
            <a:ext cx="3878416" cy="1161608"/>
          </a:xfrm>
          <a:prstGeom prst="roundRect">
            <a:avLst>
              <a:gd name="adj" fmla="val 882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r>
              <a:rPr lang="en-US" sz="1400" dirty="0" smtClean="0"/>
              <a:t/>
            </a:r>
            <a:br>
              <a:rPr lang="en-US" sz="1400" dirty="0" smtClean="0"/>
            </a:br>
            <a:r>
              <a:rPr lang="en-US" sz="1400" dirty="0" smtClean="0"/>
              <a:t>Industry’s most comprehensive solution with unified policy and security for BYOD and Mobility</a:t>
            </a:r>
            <a:endParaRPr lang="en-US" sz="1400" dirty="0"/>
          </a:p>
        </p:txBody>
      </p:sp>
      <p:sp>
        <p:nvSpPr>
          <p:cNvPr id="77" name="Rounded Rectangle 76"/>
          <p:cNvSpPr/>
          <p:nvPr/>
        </p:nvSpPr>
        <p:spPr>
          <a:xfrm>
            <a:off x="4720640" y="2385728"/>
            <a:ext cx="3878416" cy="1097280"/>
          </a:xfrm>
          <a:prstGeom prst="roundRect">
            <a:avLst>
              <a:gd name="adj" fmla="val 980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r>
              <a:rPr lang="en-US" sz="1400" dirty="0" smtClean="0"/>
              <a:t>Industry’s highest performance network</a:t>
            </a:r>
          </a:p>
        </p:txBody>
      </p:sp>
      <p:sp>
        <p:nvSpPr>
          <p:cNvPr id="78" name="Rounded Rectangle 77"/>
          <p:cNvSpPr/>
          <p:nvPr/>
        </p:nvSpPr>
        <p:spPr>
          <a:xfrm>
            <a:off x="4720640" y="3570863"/>
            <a:ext cx="3878416" cy="1097280"/>
          </a:xfrm>
          <a:prstGeom prst="roundRect">
            <a:avLst>
              <a:gd name="adj" fmla="val 10785"/>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a:r>
              <a:rPr lang="en-US" sz="1400" dirty="0" smtClean="0"/>
              <a:t>Industry’s only full automated, uninterrupted network service</a:t>
            </a:r>
          </a:p>
        </p:txBody>
      </p:sp>
      <p:sp>
        <p:nvSpPr>
          <p:cNvPr id="79" name="Round Same Side Corner Rectangle 78"/>
          <p:cNvSpPr/>
          <p:nvPr/>
        </p:nvSpPr>
        <p:spPr>
          <a:xfrm>
            <a:off x="4720640" y="1178821"/>
            <a:ext cx="3878416" cy="398034"/>
          </a:xfrm>
          <a:prstGeom prst="round2SameRect">
            <a:avLst>
              <a:gd name="adj1" fmla="val 25458"/>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Unified Policy / Security</a:t>
            </a:r>
            <a:endParaRPr lang="en-US" sz="1400" b="1" dirty="0"/>
          </a:p>
        </p:txBody>
      </p:sp>
      <p:grpSp>
        <p:nvGrpSpPr>
          <p:cNvPr id="8" name="Group 66"/>
          <p:cNvGrpSpPr/>
          <p:nvPr/>
        </p:nvGrpSpPr>
        <p:grpSpPr>
          <a:xfrm>
            <a:off x="8079245" y="1207929"/>
            <a:ext cx="495658" cy="480305"/>
            <a:chOff x="-1313875" y="2751138"/>
            <a:chExt cx="596204" cy="562121"/>
          </a:xfrm>
        </p:grpSpPr>
        <p:sp>
          <p:nvSpPr>
            <p:cNvPr id="46" name="Oval 45"/>
            <p:cNvSpPr/>
            <p:nvPr/>
          </p:nvSpPr>
          <p:spPr>
            <a:xfrm>
              <a:off x="-1313875" y="2751138"/>
              <a:ext cx="596204" cy="562121"/>
            </a:xfrm>
            <a:prstGeom prst="ellipse">
              <a:avLst/>
            </a:prstGeom>
            <a:gradFill flip="none" rotWithShape="1">
              <a:gsLst>
                <a:gs pos="0">
                  <a:schemeClr val="accent6">
                    <a:lumMod val="75000"/>
                  </a:schemeClr>
                </a:gs>
                <a:gs pos="100000">
                  <a:schemeClr val="accent6"/>
                </a:gs>
              </a:gsLst>
              <a:lin ang="16200000" scaled="1"/>
              <a:tileRect/>
            </a:gradFill>
            <a:ln w="25400">
              <a:solidFill>
                <a:schemeClr val="bg1"/>
              </a:solidFill>
              <a:round/>
              <a:headEnd/>
              <a:tailEnd/>
            </a:ln>
            <a:effectLst>
              <a:outerShdw blurRad="63500" algn="ctr" rotWithShape="0">
                <a:prstClr val="black">
                  <a:alpha val="40000"/>
                </a:prstClr>
              </a:outerShdw>
            </a:effectLst>
          </p:spPr>
          <p:txBody>
            <a:bodyPr vert="horz" wrap="square" lIns="0" tIns="0" rIns="0" bIns="0" numCol="1" anchor="ctr" anchorCtr="0" compatLnSpc="1">
              <a:prstTxWarp prst="textNoShape">
                <a:avLst/>
              </a:prstTxWarp>
            </a:bodyPr>
            <a:lstStyle/>
            <a:p>
              <a:pPr marL="228600" indent="-177800" algn="ctr">
                <a:buClr>
                  <a:srgbClr val="4D4D4D"/>
                </a:buClr>
                <a:tabLst>
                  <a:tab pos="177800" algn="l"/>
                </a:tabLst>
              </a:pPr>
              <a:endParaRPr lang="en-US" sz="1400" dirty="0" smtClean="0">
                <a:solidFill>
                  <a:schemeClr val="bg1"/>
                </a:solidFill>
              </a:endParaRPr>
            </a:p>
          </p:txBody>
        </p:sp>
        <p:pic>
          <p:nvPicPr>
            <p:cNvPr id="47" name="Picture 2" descr="\\.PSF\Host\Volumes\EP File Share\Touch\Project Pulse Launch\Development\T1420 \Artwork\Lock.png"/>
            <p:cNvPicPr preferRelativeResize="0">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1179679" y="2865679"/>
              <a:ext cx="327813" cy="333038"/>
            </a:xfrm>
            <a:prstGeom prst="rect">
              <a:avLst/>
            </a:prstGeom>
            <a:noFill/>
          </p:spPr>
        </p:pic>
      </p:grpSp>
      <p:sp>
        <p:nvSpPr>
          <p:cNvPr id="80" name="Round Same Side Corner Rectangle 79"/>
          <p:cNvSpPr/>
          <p:nvPr/>
        </p:nvSpPr>
        <p:spPr>
          <a:xfrm>
            <a:off x="4720640" y="2385728"/>
            <a:ext cx="3878416" cy="398034"/>
          </a:xfrm>
          <a:prstGeom prst="round2SameRect">
            <a:avLst>
              <a:gd name="adj1" fmla="val 25458"/>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High Performance at Scale</a:t>
            </a:r>
            <a:endParaRPr lang="en-US" sz="1400" b="1" dirty="0"/>
          </a:p>
        </p:txBody>
      </p:sp>
      <p:sp>
        <p:nvSpPr>
          <p:cNvPr id="81" name="Round Same Side Corner Rectangle 80"/>
          <p:cNvSpPr/>
          <p:nvPr/>
        </p:nvSpPr>
        <p:spPr>
          <a:xfrm>
            <a:off x="4720640" y="3570863"/>
            <a:ext cx="3878416" cy="398034"/>
          </a:xfrm>
          <a:prstGeom prst="round2SameRect">
            <a:avLst>
              <a:gd name="adj1" fmla="val 25458"/>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Highly Resilient</a:t>
            </a:r>
            <a:endParaRPr lang="en-US" sz="1400" b="1" dirty="0"/>
          </a:p>
        </p:txBody>
      </p:sp>
      <p:grpSp>
        <p:nvGrpSpPr>
          <p:cNvPr id="9" name="Group 54"/>
          <p:cNvGrpSpPr/>
          <p:nvPr/>
        </p:nvGrpSpPr>
        <p:grpSpPr>
          <a:xfrm>
            <a:off x="8101017" y="2421817"/>
            <a:ext cx="476926" cy="441127"/>
            <a:chOff x="4279838" y="2293569"/>
            <a:chExt cx="596204" cy="562121"/>
          </a:xfrm>
        </p:grpSpPr>
        <p:sp>
          <p:nvSpPr>
            <p:cNvPr id="56" name="Oval 55"/>
            <p:cNvSpPr/>
            <p:nvPr/>
          </p:nvSpPr>
          <p:spPr>
            <a:xfrm>
              <a:off x="4279838" y="2293569"/>
              <a:ext cx="596204" cy="562121"/>
            </a:xfrm>
            <a:prstGeom prst="ellipse">
              <a:avLst/>
            </a:prstGeom>
            <a:gradFill flip="none" rotWithShape="1">
              <a:gsLst>
                <a:gs pos="0">
                  <a:srgbClr val="5D87A1"/>
                </a:gs>
                <a:gs pos="100000">
                  <a:srgbClr val="80A1B6"/>
                </a:gs>
              </a:gsLst>
              <a:lin ang="16200000" scaled="1"/>
              <a:tileRect/>
            </a:gradFill>
            <a:ln w="25400">
              <a:solidFill>
                <a:schemeClr val="bg1"/>
              </a:solidFill>
              <a:round/>
              <a:headEnd/>
              <a:tailEnd/>
            </a:ln>
            <a:effectLst>
              <a:outerShdw blurRad="63500" algn="ctr" rotWithShape="0">
                <a:prstClr val="black">
                  <a:alpha val="40000"/>
                </a:prstClr>
              </a:outerShdw>
            </a:effectLst>
          </p:spPr>
          <p:txBody>
            <a:bodyPr vert="horz" wrap="square" lIns="0" tIns="0" rIns="0" bIns="0" numCol="1" anchor="ctr" anchorCtr="0" compatLnSpc="1">
              <a:prstTxWarp prst="textNoShape">
                <a:avLst/>
              </a:prstTxWarp>
            </a:bodyPr>
            <a:lstStyle/>
            <a:p>
              <a:pPr marL="228600" indent="-177800" algn="ctr">
                <a:buClr>
                  <a:srgbClr val="4D4D4D"/>
                </a:buClr>
                <a:tabLst>
                  <a:tab pos="177800" algn="l"/>
                </a:tabLst>
              </a:pPr>
              <a:endParaRPr lang="en-US" sz="1400" dirty="0" smtClean="0">
                <a:solidFill>
                  <a:schemeClr val="bg1"/>
                </a:solidFill>
              </a:endParaRPr>
            </a:p>
          </p:txBody>
        </p:sp>
        <p:pic>
          <p:nvPicPr>
            <p:cNvPr id="57" name="Picture 3" descr="\\psf\Host\Volumes\EP File Share\Touch\Project Juniper Partner Conference\Development\T2601\Artwork\nonstop-performance.png"/>
            <p:cNvPicPr>
              <a:picLocks noChangeAspect="1" noChangeArrowheads="1"/>
            </p:cNvPicPr>
            <p:nvPr/>
          </p:nvPicPr>
          <p:blipFill>
            <a:blip r:embed="rId16" cstate="email">
              <a:extLst>
                <a:ext uri="{28A0092B-C50C-407E-A947-70E740481C1C}">
                  <a14:useLocalDpi xmlns:a14="http://schemas.microsoft.com/office/drawing/2010/main"/>
                </a:ext>
              </a:extLst>
            </a:blip>
            <a:srcRect/>
            <a:stretch>
              <a:fillRect/>
            </a:stretch>
          </p:blipFill>
          <p:spPr bwMode="auto">
            <a:xfrm>
              <a:off x="4330938" y="2354818"/>
              <a:ext cx="484890" cy="4319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63"/>
          <p:cNvGrpSpPr/>
          <p:nvPr/>
        </p:nvGrpSpPr>
        <p:grpSpPr>
          <a:xfrm>
            <a:off x="8111902" y="3617061"/>
            <a:ext cx="455155" cy="454197"/>
            <a:chOff x="7025444" y="2293569"/>
            <a:chExt cx="596204" cy="562121"/>
          </a:xfrm>
        </p:grpSpPr>
        <p:sp>
          <p:nvSpPr>
            <p:cNvPr id="65" name="Oval 64"/>
            <p:cNvSpPr/>
            <p:nvPr/>
          </p:nvSpPr>
          <p:spPr>
            <a:xfrm>
              <a:off x="7025444" y="2293569"/>
              <a:ext cx="596204" cy="562121"/>
            </a:xfrm>
            <a:prstGeom prst="ellipse">
              <a:avLst/>
            </a:prstGeom>
            <a:gradFill flip="none" rotWithShape="1">
              <a:gsLst>
                <a:gs pos="0">
                  <a:schemeClr val="accent2">
                    <a:lumMod val="75000"/>
                  </a:schemeClr>
                </a:gs>
                <a:gs pos="100000">
                  <a:schemeClr val="accent2"/>
                </a:gs>
              </a:gsLst>
              <a:lin ang="16200000" scaled="1"/>
              <a:tileRect/>
            </a:gradFill>
            <a:ln w="25400">
              <a:solidFill>
                <a:schemeClr val="bg1"/>
              </a:solidFill>
              <a:round/>
              <a:headEnd/>
              <a:tailEnd/>
            </a:ln>
            <a:effectLst>
              <a:outerShdw blurRad="63500" algn="ctr" rotWithShape="0">
                <a:prstClr val="black">
                  <a:alpha val="40000"/>
                </a:prstClr>
              </a:outerShdw>
            </a:effectLst>
          </p:spPr>
          <p:txBody>
            <a:bodyPr vert="horz" wrap="square" lIns="0" tIns="0" rIns="0" bIns="0" numCol="1" anchor="ctr" anchorCtr="0" compatLnSpc="1">
              <a:prstTxWarp prst="textNoShape">
                <a:avLst/>
              </a:prstTxWarp>
            </a:bodyPr>
            <a:lstStyle/>
            <a:p>
              <a:pPr marL="228600" indent="-177800" algn="ctr">
                <a:buClr>
                  <a:srgbClr val="4D4D4D"/>
                </a:buClr>
                <a:tabLst>
                  <a:tab pos="177800" algn="l"/>
                </a:tabLst>
              </a:pPr>
              <a:endParaRPr lang="en-US" sz="1400" dirty="0" smtClean="0">
                <a:solidFill>
                  <a:schemeClr val="bg1"/>
                </a:solidFill>
              </a:endParaRPr>
            </a:p>
          </p:txBody>
        </p:sp>
        <p:pic>
          <p:nvPicPr>
            <p:cNvPr id="66" name="Picture 4" descr="\\psf\Host\Volumes\EP File Share\Touch\Project Juniper Partner Conference\Development\T2601\Artwork\scale.png"/>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7123401" y="2353479"/>
              <a:ext cx="403816" cy="411493"/>
            </a:xfrm>
            <a:prstGeom prst="rect">
              <a:avLst/>
            </a:prstGeom>
            <a:noFill/>
            <a:extLst>
              <a:ext uri="{909E8E84-426E-40dd-AFC4-6F175D3DCCD1}">
                <a14:hiddenFill xmlns:a14="http://schemas.microsoft.com/office/drawing/2010/main">
                  <a:solidFill>
                    <a:srgbClr val="FFFFFF"/>
                  </a:solidFill>
                </a14:hiddenFill>
              </a:ext>
            </a:extLst>
          </p:spPr>
        </p:pic>
      </p:grpSp>
      <p:pic>
        <p:nvPicPr>
          <p:cNvPr id="51" name="Picture 2" descr="C:\Users\Kurt\Desktop\Dog &amp; Pony Show\Images\electronics apple-ipad-tester-2.png"/>
          <p:cNvPicPr>
            <a:picLocks noChangeAspect="1" noChangeArrowheads="1"/>
          </p:cNvPicPr>
          <p:nvPr/>
        </p:nvPicPr>
        <p:blipFill>
          <a:blip r:embed="rId18" cstate="print"/>
          <a:srcRect/>
          <a:stretch>
            <a:fillRect/>
          </a:stretch>
        </p:blipFill>
        <p:spPr bwMode="auto">
          <a:xfrm>
            <a:off x="4057691" y="4591308"/>
            <a:ext cx="757554" cy="1006750"/>
          </a:xfrm>
          <a:prstGeom prst="rect">
            <a:avLst/>
          </a:prstGeom>
          <a:noFill/>
        </p:spPr>
      </p:pic>
      <p:pic>
        <p:nvPicPr>
          <p:cNvPr id="52" name="Picture 4" descr="C:\Users\Kurt\Desktop\Dog &amp; Pony Show\Images\electronics blackberry-8800-smartphonepng.png"/>
          <p:cNvPicPr>
            <a:picLocks noChangeAspect="1" noChangeArrowheads="1"/>
          </p:cNvPicPr>
          <p:nvPr/>
        </p:nvPicPr>
        <p:blipFill>
          <a:blip r:embed="rId19" cstate="print"/>
          <a:srcRect/>
          <a:stretch>
            <a:fillRect/>
          </a:stretch>
        </p:blipFill>
        <p:spPr bwMode="auto">
          <a:xfrm rot="900000">
            <a:off x="4653584" y="4928137"/>
            <a:ext cx="406930" cy="660927"/>
          </a:xfrm>
          <a:prstGeom prst="rect">
            <a:avLst/>
          </a:prstGeom>
          <a:noFill/>
        </p:spPr>
      </p:pic>
      <p:pic>
        <p:nvPicPr>
          <p:cNvPr id="53" name="Picture 3" descr="C:\Users\Kurt\Desktop\Dog &amp; Pony Show\Images\electronics iphone.png"/>
          <p:cNvPicPr>
            <a:picLocks noChangeAspect="1" noChangeArrowheads="1"/>
          </p:cNvPicPr>
          <p:nvPr/>
        </p:nvPicPr>
        <p:blipFill>
          <a:blip r:embed="rId20" cstate="print"/>
          <a:srcRect/>
          <a:stretch>
            <a:fillRect/>
          </a:stretch>
        </p:blipFill>
        <p:spPr bwMode="auto">
          <a:xfrm rot="20700000">
            <a:off x="3787457" y="4813938"/>
            <a:ext cx="405860" cy="715327"/>
          </a:xfrm>
          <a:prstGeom prst="rect">
            <a:avLst/>
          </a:prstGeom>
          <a:noFill/>
        </p:spPr>
      </p:pic>
      <p:pic>
        <p:nvPicPr>
          <p:cNvPr id="54" name="Picture 8"/>
          <p:cNvPicPr>
            <a:picLocks noChangeArrowheads="1"/>
          </p:cNvPicPr>
          <p:nvPr/>
        </p:nvPicPr>
        <p:blipFill>
          <a:blip r:embed="rId21" cstate="print"/>
          <a:srcRect/>
          <a:stretch>
            <a:fillRect/>
          </a:stretch>
        </p:blipFill>
        <p:spPr bwMode="auto">
          <a:xfrm>
            <a:off x="4828794" y="4581047"/>
            <a:ext cx="274320" cy="27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15"/>
          <p:cNvPicPr>
            <a:picLocks noChangeArrowheads="1"/>
          </p:cNvPicPr>
          <p:nvPr/>
        </p:nvPicPr>
        <p:blipFill>
          <a:blip r:embed="rId22" cstate="print"/>
          <a:srcRect/>
          <a:stretch>
            <a:fillRect/>
          </a:stretch>
        </p:blipFill>
        <p:spPr bwMode="auto">
          <a:xfrm>
            <a:off x="3727275" y="4563687"/>
            <a:ext cx="274320" cy="27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2" name="Picture 2"/>
          <p:cNvPicPr>
            <a:picLocks noChangeArrowheads="1"/>
          </p:cNvPicPr>
          <p:nvPr/>
        </p:nvPicPr>
        <p:blipFill>
          <a:blip r:embed="rId23" cstate="print"/>
          <a:srcRect/>
          <a:stretch>
            <a:fillRect/>
          </a:stretch>
        </p:blipFill>
        <p:spPr bwMode="auto">
          <a:xfrm>
            <a:off x="3468947" y="4958615"/>
            <a:ext cx="274320" cy="27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3" name="Picture 4"/>
          <p:cNvPicPr>
            <a:picLocks noChangeArrowheads="1"/>
          </p:cNvPicPr>
          <p:nvPr/>
        </p:nvPicPr>
        <p:blipFill>
          <a:blip r:embed="rId24" cstate="print"/>
          <a:srcRect/>
          <a:stretch>
            <a:fillRect/>
          </a:stretch>
        </p:blipFill>
        <p:spPr bwMode="auto">
          <a:xfrm>
            <a:off x="5103114" y="4963790"/>
            <a:ext cx="274320" cy="2743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1" name="Picture 6" descr="C:\Users\Kurt\Desktop\adobeconnect_logo20.gif"/>
          <p:cNvPicPr>
            <a:picLocks noChangeAspect="1" noChangeArrowheads="1"/>
          </p:cNvPicPr>
          <p:nvPr/>
        </p:nvPicPr>
        <p:blipFill>
          <a:blip r:embed="rId25" cstate="print"/>
          <a:srcRect/>
          <a:stretch>
            <a:fillRect/>
          </a:stretch>
        </p:blipFill>
        <p:spPr bwMode="auto">
          <a:xfrm>
            <a:off x="3101496" y="5307334"/>
            <a:ext cx="636973" cy="195585"/>
          </a:xfrm>
          <a:prstGeom prst="rect">
            <a:avLst/>
          </a:prstGeom>
          <a:noFill/>
        </p:spPr>
      </p:pic>
      <p:pic>
        <p:nvPicPr>
          <p:cNvPr id="72" name="Picture 7" descr="C:\Users\Kurt\Desktop\polycom_logo.png"/>
          <p:cNvPicPr>
            <a:picLocks noChangeAspect="1" noChangeArrowheads="1"/>
          </p:cNvPicPr>
          <p:nvPr/>
        </p:nvPicPr>
        <p:blipFill>
          <a:blip r:embed="rId26" cstate="print"/>
          <a:srcRect/>
          <a:stretch>
            <a:fillRect/>
          </a:stretch>
        </p:blipFill>
        <p:spPr bwMode="auto">
          <a:xfrm>
            <a:off x="4997258" y="5342529"/>
            <a:ext cx="847046" cy="191433"/>
          </a:xfrm>
          <a:prstGeom prst="rect">
            <a:avLst/>
          </a:prstGeom>
          <a:noFill/>
        </p:spPr>
      </p:pic>
      <p:sp>
        <p:nvSpPr>
          <p:cNvPr id="74" name="TextBox 73"/>
          <p:cNvSpPr txBox="1"/>
          <p:nvPr/>
        </p:nvSpPr>
        <p:spPr>
          <a:xfrm>
            <a:off x="457200" y="5709408"/>
            <a:ext cx="8232774" cy="474926"/>
          </a:xfrm>
          <a:prstGeom prst="rect">
            <a:avLst/>
          </a:prstGeom>
          <a:solidFill>
            <a:srgbClr val="FF9539"/>
          </a:solidFill>
          <a:ln w="41275">
            <a:noFill/>
          </a:ln>
        </p:spPr>
        <p:txBody>
          <a:bodyPr wrap="square" lIns="81632" tIns="40816" rIns="81632" bIns="40816" rtlCol="0" anchor="ctr">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smtClean="0">
              <a:ln>
                <a:noFill/>
              </a:ln>
              <a:solidFill>
                <a:srgbClr val="FFFFFF"/>
              </a:solidFill>
              <a:effectLst/>
              <a:uLnTx/>
              <a:uFillTx/>
            </a:endParaRPr>
          </a:p>
        </p:txBody>
      </p:sp>
      <p:sp>
        <p:nvSpPr>
          <p:cNvPr id="2" name="Rectangle 1"/>
          <p:cNvSpPr/>
          <p:nvPr/>
        </p:nvSpPr>
        <p:spPr>
          <a:xfrm>
            <a:off x="881343" y="5711871"/>
            <a:ext cx="7388911" cy="400110"/>
          </a:xfrm>
          <a:prstGeom prst="rect">
            <a:avLst/>
          </a:prstGeom>
        </p:spPr>
        <p:txBody>
          <a:bodyPr wrap="square">
            <a:spAutoFit/>
          </a:bodyPr>
          <a:lstStyle/>
          <a:p>
            <a:pPr algn="ctr"/>
            <a:r>
              <a:rPr lang="en-US" sz="2000" i="1" kern="0" dirty="0" smtClean="0"/>
              <a:t>“</a:t>
            </a:r>
            <a:r>
              <a:rPr lang="en-US" sz="2000" i="1" kern="0" dirty="0"/>
              <a:t>All the great things are simple.” </a:t>
            </a:r>
            <a:r>
              <a:rPr lang="en-US" sz="900" kern="0" dirty="0"/>
              <a:t>- Albert </a:t>
            </a:r>
            <a:r>
              <a:rPr lang="en-US" sz="900" kern="0" dirty="0" smtClean="0"/>
              <a:t>Einstein</a:t>
            </a:r>
            <a:endParaRPr lang="en-US" sz="2000" dirty="0"/>
          </a:p>
        </p:txBody>
      </p:sp>
    </p:spTree>
    <p:extLst>
      <p:ext uri="{BB962C8B-B14F-4D97-AF65-F5344CB8AC3E}">
        <p14:creationId xmlns:p14="http://schemas.microsoft.com/office/powerpoint/2010/main" val="241554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dirty="0" smtClean="0"/>
              <a:t>Fewer managed devices</a:t>
            </a:r>
            <a:endParaRPr lang="en-US" dirty="0"/>
          </a:p>
        </p:txBody>
      </p:sp>
      <p:sp>
        <p:nvSpPr>
          <p:cNvPr id="42" name="Line 27"/>
          <p:cNvSpPr>
            <a:spLocks noChangeShapeType="1"/>
          </p:cNvSpPr>
          <p:nvPr/>
        </p:nvSpPr>
        <p:spPr bwMode="gray">
          <a:xfrm flipV="1">
            <a:off x="4344447" y="1894017"/>
            <a:ext cx="563562" cy="0"/>
          </a:xfrm>
          <a:prstGeom prst="line">
            <a:avLst/>
          </a:prstGeom>
          <a:noFill/>
          <a:ln w="25400">
            <a:solidFill>
              <a:schemeClr val="tx1"/>
            </a:solidFill>
            <a:round/>
            <a:headEnd/>
            <a:tailEnd/>
          </a:ln>
        </p:spPr>
        <p:txBody>
          <a:bodyPr/>
          <a:lstStyle/>
          <a:p>
            <a:pPr>
              <a:lnSpc>
                <a:spcPct val="90000"/>
              </a:lnSpc>
            </a:pPr>
            <a:endParaRPr lang="en-US"/>
          </a:p>
        </p:txBody>
      </p:sp>
      <p:pic>
        <p:nvPicPr>
          <p:cNvPr id="43" name="Picture 67" descr="L2-L3-Switch.png"/>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flipV="1">
            <a:off x="3904709" y="1601917"/>
            <a:ext cx="550863" cy="550863"/>
          </a:xfrm>
          <a:prstGeom prst="rect">
            <a:avLst/>
          </a:prstGeom>
          <a:noFill/>
          <a:ln w="9525">
            <a:noFill/>
            <a:miter lim="800000"/>
            <a:headEnd/>
            <a:tailEnd/>
          </a:ln>
        </p:spPr>
      </p:pic>
      <p:pic>
        <p:nvPicPr>
          <p:cNvPr id="44" name="Picture 67" descr="L2-L3-Switch.png"/>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flipV="1">
            <a:off x="4796884" y="1597155"/>
            <a:ext cx="550863" cy="550862"/>
          </a:xfrm>
          <a:prstGeom prst="rect">
            <a:avLst/>
          </a:prstGeom>
          <a:noFill/>
          <a:ln w="9525">
            <a:noFill/>
            <a:miter lim="800000"/>
            <a:headEnd/>
            <a:tailEnd/>
          </a:ln>
        </p:spPr>
      </p:pic>
      <p:cxnSp>
        <p:nvCxnSpPr>
          <p:cNvPr id="143" name="Straight Connector 142"/>
          <p:cNvCxnSpPr>
            <a:stCxn id="45" idx="2"/>
            <a:endCxn id="44" idx="0"/>
          </p:cNvCxnSpPr>
          <p:nvPr/>
        </p:nvCxnSpPr>
        <p:spPr bwMode="gray">
          <a:xfrm rot="5400000" flipH="1" flipV="1">
            <a:off x="3095327" y="743108"/>
            <a:ext cx="572080" cy="3381898"/>
          </a:xfrm>
          <a:prstGeom prst="line">
            <a:avLst/>
          </a:prstGeom>
        </p:spPr>
        <p:style>
          <a:lnRef idx="1">
            <a:schemeClr val="accent1"/>
          </a:lnRef>
          <a:fillRef idx="0">
            <a:schemeClr val="accent1"/>
          </a:fillRef>
          <a:effectRef idx="0">
            <a:schemeClr val="accent1"/>
          </a:effectRef>
          <a:fontRef idx="minor">
            <a:schemeClr val="tx1"/>
          </a:fontRef>
        </p:style>
      </p:cxnSp>
      <p:sp>
        <p:nvSpPr>
          <p:cNvPr id="3" name="Rectangle 4"/>
          <p:cNvSpPr>
            <a:spLocks noChangeArrowheads="1"/>
          </p:cNvSpPr>
          <p:nvPr/>
        </p:nvSpPr>
        <p:spPr bwMode="gray">
          <a:xfrm>
            <a:off x="551741" y="2536010"/>
            <a:ext cx="3068637" cy="2264590"/>
          </a:xfrm>
          <a:prstGeom prst="rect">
            <a:avLst/>
          </a:prstGeom>
          <a:solidFill>
            <a:schemeClr val="bg1">
              <a:lumMod val="95000"/>
            </a:schemeClr>
          </a:solidFill>
          <a:ln w="28575">
            <a:solidFill>
              <a:schemeClr val="accent1">
                <a:lumMod val="75000"/>
              </a:schemeClr>
            </a:solidFill>
            <a:miter lim="800000"/>
            <a:headEnd/>
            <a:tailEnd/>
          </a:ln>
        </p:spPr>
        <p:txBody>
          <a:bodyPr wrap="none" anchor="ctr"/>
          <a:lstStyle/>
          <a:p>
            <a:endParaRPr lang="en-US"/>
          </a:p>
        </p:txBody>
      </p:sp>
      <p:sp>
        <p:nvSpPr>
          <p:cNvPr id="12" name="Line 123"/>
          <p:cNvSpPr>
            <a:spLocks noChangeShapeType="1"/>
          </p:cNvSpPr>
          <p:nvPr/>
        </p:nvSpPr>
        <p:spPr bwMode="gray">
          <a:xfrm flipV="1">
            <a:off x="853534" y="3873821"/>
            <a:ext cx="493128" cy="12321"/>
          </a:xfrm>
          <a:prstGeom prst="line">
            <a:avLst/>
          </a:prstGeom>
          <a:noFill/>
          <a:ln w="9525">
            <a:solidFill>
              <a:schemeClr val="tx1"/>
            </a:solidFill>
            <a:round/>
            <a:headEnd/>
            <a:tailEnd/>
          </a:ln>
        </p:spPr>
        <p:txBody>
          <a:bodyPr/>
          <a:lstStyle/>
          <a:p>
            <a:pPr>
              <a:lnSpc>
                <a:spcPct val="90000"/>
              </a:lnSpc>
            </a:pPr>
            <a:endParaRPr lang="en-US"/>
          </a:p>
        </p:txBody>
      </p:sp>
      <p:sp>
        <p:nvSpPr>
          <p:cNvPr id="14" name="Line 131"/>
          <p:cNvSpPr>
            <a:spLocks noChangeShapeType="1"/>
          </p:cNvSpPr>
          <p:nvPr/>
        </p:nvSpPr>
        <p:spPr bwMode="gray">
          <a:xfrm rot="16200000" flipH="1" flipV="1">
            <a:off x="1021673" y="4119988"/>
            <a:ext cx="22513" cy="294954"/>
          </a:xfrm>
          <a:prstGeom prst="line">
            <a:avLst/>
          </a:prstGeom>
          <a:noFill/>
          <a:ln w="9525">
            <a:solidFill>
              <a:schemeClr val="tx1"/>
            </a:solidFill>
            <a:round/>
            <a:headEnd/>
            <a:tailEnd/>
          </a:ln>
        </p:spPr>
        <p:txBody>
          <a:bodyPr/>
          <a:lstStyle/>
          <a:p>
            <a:pPr>
              <a:lnSpc>
                <a:spcPct val="90000"/>
              </a:lnSpc>
            </a:pPr>
            <a:endParaRPr lang="en-US"/>
          </a:p>
        </p:txBody>
      </p:sp>
      <p:pic>
        <p:nvPicPr>
          <p:cNvPr id="16" name="Picture 93" descr="Laptop.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633900" y="3786871"/>
            <a:ext cx="280988" cy="206375"/>
          </a:xfrm>
          <a:prstGeom prst="rect">
            <a:avLst/>
          </a:prstGeom>
          <a:noFill/>
          <a:ln w="9525">
            <a:noFill/>
            <a:miter lim="800000"/>
            <a:headEnd/>
            <a:tailEnd/>
          </a:ln>
        </p:spPr>
      </p:pic>
      <p:pic>
        <p:nvPicPr>
          <p:cNvPr id="17" name="Picture 81" descr="Wireless-Routing-Gateway.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623478" y="4078249"/>
            <a:ext cx="282575" cy="249238"/>
          </a:xfrm>
          <a:prstGeom prst="rect">
            <a:avLst/>
          </a:prstGeom>
          <a:noFill/>
          <a:ln w="9525">
            <a:noFill/>
            <a:miter lim="800000"/>
            <a:headEnd/>
            <a:tailEnd/>
          </a:ln>
        </p:spPr>
      </p:pic>
      <p:sp>
        <p:nvSpPr>
          <p:cNvPr id="18" name="Line 125"/>
          <p:cNvSpPr>
            <a:spLocks noChangeShapeType="1"/>
          </p:cNvSpPr>
          <p:nvPr/>
        </p:nvSpPr>
        <p:spPr bwMode="gray">
          <a:xfrm>
            <a:off x="2783806" y="3989691"/>
            <a:ext cx="477837" cy="0"/>
          </a:xfrm>
          <a:prstGeom prst="line">
            <a:avLst/>
          </a:prstGeom>
          <a:noFill/>
          <a:ln w="9525">
            <a:solidFill>
              <a:schemeClr val="tx1"/>
            </a:solidFill>
            <a:round/>
            <a:headEnd/>
            <a:tailEnd/>
          </a:ln>
        </p:spPr>
        <p:txBody>
          <a:bodyPr/>
          <a:lstStyle/>
          <a:p>
            <a:pPr>
              <a:lnSpc>
                <a:spcPct val="90000"/>
              </a:lnSpc>
            </a:pPr>
            <a:endParaRPr lang="en-US"/>
          </a:p>
        </p:txBody>
      </p:sp>
      <p:grpSp>
        <p:nvGrpSpPr>
          <p:cNvPr id="4" name="Group 136"/>
          <p:cNvGrpSpPr>
            <a:grpSpLocks/>
          </p:cNvGrpSpPr>
          <p:nvPr/>
        </p:nvGrpSpPr>
        <p:grpSpPr bwMode="gray">
          <a:xfrm rot="5400000" flipV="1">
            <a:off x="2911599" y="3961909"/>
            <a:ext cx="258763" cy="444500"/>
            <a:chOff x="892" y="2775"/>
            <a:chExt cx="333" cy="931"/>
          </a:xfrm>
        </p:grpSpPr>
        <p:sp>
          <p:nvSpPr>
            <p:cNvPr id="20" name="Line 137"/>
            <p:cNvSpPr>
              <a:spLocks noChangeShapeType="1"/>
            </p:cNvSpPr>
            <p:nvPr/>
          </p:nvSpPr>
          <p:spPr bwMode="gray">
            <a:xfrm>
              <a:off x="1222" y="2775"/>
              <a:ext cx="0" cy="931"/>
            </a:xfrm>
            <a:prstGeom prst="line">
              <a:avLst/>
            </a:prstGeom>
            <a:noFill/>
            <a:ln w="9525">
              <a:solidFill>
                <a:schemeClr val="tx1"/>
              </a:solidFill>
              <a:round/>
              <a:headEnd/>
              <a:tailEnd/>
            </a:ln>
          </p:spPr>
          <p:txBody>
            <a:bodyPr/>
            <a:lstStyle/>
            <a:p>
              <a:pPr>
                <a:lnSpc>
                  <a:spcPct val="90000"/>
                </a:lnSpc>
              </a:pPr>
              <a:endParaRPr lang="en-US"/>
            </a:p>
          </p:txBody>
        </p:sp>
        <p:sp>
          <p:nvSpPr>
            <p:cNvPr id="21" name="Line 138"/>
            <p:cNvSpPr>
              <a:spLocks noChangeShapeType="1"/>
            </p:cNvSpPr>
            <p:nvPr/>
          </p:nvSpPr>
          <p:spPr bwMode="gray">
            <a:xfrm flipV="1">
              <a:off x="892" y="2778"/>
              <a:ext cx="333" cy="0"/>
            </a:xfrm>
            <a:prstGeom prst="line">
              <a:avLst/>
            </a:prstGeom>
            <a:noFill/>
            <a:ln w="9525">
              <a:solidFill>
                <a:schemeClr val="tx1"/>
              </a:solidFill>
              <a:round/>
              <a:headEnd/>
              <a:tailEnd/>
            </a:ln>
          </p:spPr>
          <p:txBody>
            <a:bodyPr/>
            <a:lstStyle/>
            <a:p>
              <a:pPr>
                <a:lnSpc>
                  <a:spcPct val="90000"/>
                </a:lnSpc>
              </a:pPr>
              <a:endParaRPr lang="en-US"/>
            </a:p>
          </p:txBody>
        </p:sp>
      </p:grpSp>
      <p:pic>
        <p:nvPicPr>
          <p:cNvPr id="22" name="Picture 93" descr="Laptop.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3172743" y="3888091"/>
            <a:ext cx="280988" cy="206375"/>
          </a:xfrm>
          <a:prstGeom prst="rect">
            <a:avLst/>
          </a:prstGeom>
          <a:noFill/>
          <a:ln w="9525">
            <a:noFill/>
            <a:miter lim="800000"/>
            <a:headEnd/>
            <a:tailEnd/>
          </a:ln>
        </p:spPr>
      </p:pic>
      <p:pic>
        <p:nvPicPr>
          <p:cNvPr id="23" name="Picture 74" descr="Office-Phone-VoIP.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3203952" y="4189716"/>
            <a:ext cx="238125" cy="206375"/>
          </a:xfrm>
          <a:prstGeom prst="rect">
            <a:avLst/>
          </a:prstGeom>
          <a:noFill/>
          <a:ln w="9525">
            <a:noFill/>
            <a:miter lim="800000"/>
            <a:headEnd/>
            <a:tailEnd/>
          </a:ln>
        </p:spPr>
      </p:pic>
      <p:grpSp>
        <p:nvGrpSpPr>
          <p:cNvPr id="5" name="Group 185"/>
          <p:cNvGrpSpPr>
            <a:grpSpLocks/>
          </p:cNvGrpSpPr>
          <p:nvPr/>
        </p:nvGrpSpPr>
        <p:grpSpPr bwMode="gray">
          <a:xfrm flipV="1">
            <a:off x="2455193" y="3921428"/>
            <a:ext cx="581025" cy="581025"/>
            <a:chOff x="2328" y="1278"/>
            <a:chExt cx="366" cy="366"/>
          </a:xfrm>
        </p:grpSpPr>
        <p:pic>
          <p:nvPicPr>
            <p:cNvPr id="25"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2459" y="1278"/>
              <a:ext cx="235" cy="235"/>
            </a:xfrm>
            <a:prstGeom prst="rect">
              <a:avLst/>
            </a:prstGeom>
            <a:noFill/>
            <a:ln w="9525">
              <a:noFill/>
              <a:miter lim="800000"/>
              <a:headEnd/>
              <a:tailEnd/>
            </a:ln>
          </p:spPr>
        </p:pic>
        <p:pic>
          <p:nvPicPr>
            <p:cNvPr id="26"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2392" y="1340"/>
              <a:ext cx="235" cy="235"/>
            </a:xfrm>
            <a:prstGeom prst="rect">
              <a:avLst/>
            </a:prstGeom>
            <a:noFill/>
            <a:ln w="9525">
              <a:noFill/>
              <a:miter lim="800000"/>
              <a:headEnd/>
              <a:tailEnd/>
            </a:ln>
          </p:spPr>
        </p:pic>
        <p:pic>
          <p:nvPicPr>
            <p:cNvPr id="27"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2328" y="1409"/>
              <a:ext cx="235" cy="235"/>
            </a:xfrm>
            <a:prstGeom prst="rect">
              <a:avLst/>
            </a:prstGeom>
            <a:noFill/>
            <a:ln w="9525">
              <a:noFill/>
              <a:miter lim="800000"/>
              <a:headEnd/>
              <a:tailEnd/>
            </a:ln>
          </p:spPr>
        </p:pic>
      </p:grpSp>
      <p:pic>
        <p:nvPicPr>
          <p:cNvPr id="38"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2381682" y="3815644"/>
            <a:ext cx="373063" cy="373063"/>
          </a:xfrm>
          <a:prstGeom prst="rect">
            <a:avLst/>
          </a:prstGeom>
          <a:noFill/>
          <a:ln w="9525">
            <a:noFill/>
            <a:miter lim="800000"/>
            <a:headEnd/>
            <a:tailEnd/>
          </a:ln>
        </p:spPr>
      </p:pic>
      <p:grpSp>
        <p:nvGrpSpPr>
          <p:cNvPr id="7" name="Group 76"/>
          <p:cNvGrpSpPr/>
          <p:nvPr/>
        </p:nvGrpSpPr>
        <p:grpSpPr bwMode="gray">
          <a:xfrm>
            <a:off x="1049339" y="3733749"/>
            <a:ext cx="719268" cy="841575"/>
            <a:chOff x="1520826" y="4651176"/>
            <a:chExt cx="719268" cy="841575"/>
          </a:xfrm>
        </p:grpSpPr>
        <p:pic>
          <p:nvPicPr>
            <p:cNvPr id="72"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520826" y="5119688"/>
              <a:ext cx="373063" cy="373063"/>
            </a:xfrm>
            <a:prstGeom prst="rect">
              <a:avLst/>
            </a:prstGeom>
            <a:noFill/>
            <a:ln w="9525">
              <a:noFill/>
              <a:miter lim="800000"/>
              <a:headEnd/>
              <a:tailEnd/>
            </a:ln>
          </p:spPr>
        </p:pic>
        <p:pic>
          <p:nvPicPr>
            <p:cNvPr id="73"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598613" y="4987926"/>
              <a:ext cx="373063" cy="373063"/>
            </a:xfrm>
            <a:prstGeom prst="rect">
              <a:avLst/>
            </a:prstGeom>
            <a:noFill/>
            <a:ln w="9525">
              <a:noFill/>
              <a:miter lim="800000"/>
              <a:headEnd/>
              <a:tailEnd/>
            </a:ln>
          </p:spPr>
        </p:pic>
        <p:pic>
          <p:nvPicPr>
            <p:cNvPr id="74"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684316" y="4854584"/>
              <a:ext cx="373063" cy="373063"/>
            </a:xfrm>
            <a:prstGeom prst="rect">
              <a:avLst/>
            </a:prstGeom>
            <a:noFill/>
            <a:ln w="9525">
              <a:noFill/>
              <a:miter lim="800000"/>
              <a:headEnd/>
              <a:tailEnd/>
            </a:ln>
          </p:spPr>
        </p:pic>
        <p:pic>
          <p:nvPicPr>
            <p:cNvPr id="6"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786039" y="4755947"/>
              <a:ext cx="373063" cy="373063"/>
            </a:xfrm>
            <a:prstGeom prst="rect">
              <a:avLst/>
            </a:prstGeom>
            <a:noFill/>
            <a:ln w="9525">
              <a:noFill/>
              <a:miter lim="800000"/>
              <a:headEnd/>
              <a:tailEnd/>
            </a:ln>
          </p:spPr>
        </p:pic>
        <p:pic>
          <p:nvPicPr>
            <p:cNvPr id="75"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867031" y="4651176"/>
              <a:ext cx="373063" cy="373063"/>
            </a:xfrm>
            <a:prstGeom prst="rect">
              <a:avLst/>
            </a:prstGeom>
            <a:noFill/>
            <a:ln w="9525">
              <a:noFill/>
              <a:miter lim="800000"/>
              <a:headEnd/>
              <a:tailEnd/>
            </a:ln>
          </p:spPr>
        </p:pic>
      </p:grpSp>
      <p:cxnSp>
        <p:nvCxnSpPr>
          <p:cNvPr id="94" name="Straight Connector 93"/>
          <p:cNvCxnSpPr/>
          <p:nvPr/>
        </p:nvCxnSpPr>
        <p:spPr bwMode="gray">
          <a:xfrm>
            <a:off x="1771647" y="3840311"/>
            <a:ext cx="1428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gray">
          <a:xfrm rot="5400000" flipH="1" flipV="1">
            <a:off x="1578769" y="3504555"/>
            <a:ext cx="6715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gray">
          <a:xfrm>
            <a:off x="1768607" y="3920280"/>
            <a:ext cx="74481" cy="5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gray">
          <a:xfrm rot="16200000" flipV="1">
            <a:off x="1457326" y="3540274"/>
            <a:ext cx="757237" cy="14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gray">
          <a:xfrm rot="5400000" flipH="1" flipV="1">
            <a:off x="1407322" y="3447405"/>
            <a:ext cx="1214435" cy="657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bwMode="gray">
          <a:xfrm rot="5400000" flipH="1" flipV="1">
            <a:off x="1402559" y="3490269"/>
            <a:ext cx="1347785" cy="695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gray">
          <a:xfrm>
            <a:off x="1500188" y="4383236"/>
            <a:ext cx="1857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bwMode="gray">
          <a:xfrm flipV="1">
            <a:off x="1410936" y="4509412"/>
            <a:ext cx="328613" cy="14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gray">
          <a:xfrm rot="10800000">
            <a:off x="2134777" y="3926037"/>
            <a:ext cx="177541" cy="83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gray">
          <a:xfrm rot="5400000" flipH="1" flipV="1">
            <a:off x="1771650" y="3525987"/>
            <a:ext cx="771525" cy="2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gray">
          <a:xfrm rot="10800000">
            <a:off x="2206213" y="3797449"/>
            <a:ext cx="13322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bwMode="gray">
          <a:xfrm rot="5400000" flipH="1" flipV="1">
            <a:off x="1907381" y="3473569"/>
            <a:ext cx="628650" cy="14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gray">
          <a:xfrm rot="16200000" flipH="1">
            <a:off x="1405878" y="3561438"/>
            <a:ext cx="1178951" cy="609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gray">
          <a:xfrm rot="16200000" flipH="1">
            <a:off x="1272529" y="3469778"/>
            <a:ext cx="1298017" cy="700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bwMode="gray">
          <a:xfrm>
            <a:off x="2258540" y="4466549"/>
            <a:ext cx="400050" cy="0"/>
          </a:xfrm>
          <a:prstGeom prst="line">
            <a:avLst/>
          </a:prstGeom>
        </p:spPr>
        <p:style>
          <a:lnRef idx="1">
            <a:schemeClr val="accent1"/>
          </a:lnRef>
          <a:fillRef idx="0">
            <a:schemeClr val="accent1"/>
          </a:fillRef>
          <a:effectRef idx="0">
            <a:schemeClr val="accent1"/>
          </a:effectRef>
          <a:fontRef idx="minor">
            <a:schemeClr val="tx1"/>
          </a:fontRef>
        </p:style>
      </p:cxnSp>
      <p:pic>
        <p:nvPicPr>
          <p:cNvPr id="39"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2306379" y="3740340"/>
            <a:ext cx="373063" cy="373063"/>
          </a:xfrm>
          <a:prstGeom prst="rect">
            <a:avLst/>
          </a:prstGeom>
          <a:noFill/>
          <a:ln w="9525">
            <a:noFill/>
            <a:miter lim="800000"/>
            <a:headEnd/>
            <a:tailEnd/>
          </a:ln>
        </p:spPr>
      </p:pic>
      <p:cxnSp>
        <p:nvCxnSpPr>
          <p:cNvPr id="139" name="Straight Connector 138"/>
          <p:cNvCxnSpPr/>
          <p:nvPr/>
        </p:nvCxnSpPr>
        <p:spPr bwMode="gray">
          <a:xfrm>
            <a:off x="2314575" y="4340374"/>
            <a:ext cx="24288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a:stCxn id="45" idx="2"/>
            <a:endCxn id="43" idx="0"/>
          </p:cNvCxnSpPr>
          <p:nvPr/>
        </p:nvCxnSpPr>
        <p:spPr bwMode="gray">
          <a:xfrm rot="5400000" flipH="1" flipV="1">
            <a:off x="2651621" y="1191578"/>
            <a:ext cx="567317" cy="248972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a:stCxn id="46" idx="2"/>
            <a:endCxn id="43" idx="0"/>
          </p:cNvCxnSpPr>
          <p:nvPr/>
        </p:nvCxnSpPr>
        <p:spPr bwMode="gray">
          <a:xfrm rot="5400000" flipH="1" flipV="1">
            <a:off x="2984996" y="1524953"/>
            <a:ext cx="567317" cy="18229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7" name="Straight Connector 146"/>
          <p:cNvCxnSpPr>
            <a:stCxn id="46" idx="2"/>
            <a:endCxn id="44" idx="0"/>
          </p:cNvCxnSpPr>
          <p:nvPr/>
        </p:nvCxnSpPr>
        <p:spPr bwMode="gray">
          <a:xfrm rot="5400000" flipH="1" flipV="1">
            <a:off x="3428702" y="1076483"/>
            <a:ext cx="572080" cy="2715148"/>
          </a:xfrm>
          <a:prstGeom prst="line">
            <a:avLst/>
          </a:prstGeom>
        </p:spPr>
        <p:style>
          <a:lnRef idx="1">
            <a:schemeClr val="accent1"/>
          </a:lnRef>
          <a:fillRef idx="0">
            <a:schemeClr val="accent1"/>
          </a:fillRef>
          <a:effectRef idx="0">
            <a:schemeClr val="accent1"/>
          </a:effectRef>
          <a:fontRef idx="minor">
            <a:schemeClr val="tx1"/>
          </a:fontRef>
        </p:style>
      </p:cxnSp>
      <p:sp>
        <p:nvSpPr>
          <p:cNvPr id="150" name="Rectangle 4"/>
          <p:cNvSpPr>
            <a:spLocks noChangeArrowheads="1"/>
          </p:cNvSpPr>
          <p:nvPr/>
        </p:nvSpPr>
        <p:spPr bwMode="gray">
          <a:xfrm>
            <a:off x="5433303" y="2578873"/>
            <a:ext cx="3068637" cy="2221727"/>
          </a:xfrm>
          <a:prstGeom prst="rect">
            <a:avLst/>
          </a:prstGeom>
          <a:solidFill>
            <a:schemeClr val="bg1">
              <a:lumMod val="95000"/>
            </a:schemeClr>
          </a:solidFill>
          <a:ln w="28575">
            <a:solidFill>
              <a:schemeClr val="accent1">
                <a:lumMod val="75000"/>
              </a:schemeClr>
            </a:solidFill>
            <a:miter lim="800000"/>
            <a:headEnd/>
            <a:tailEnd/>
          </a:ln>
        </p:spPr>
        <p:txBody>
          <a:bodyPr wrap="none" anchor="ctr"/>
          <a:lstStyle/>
          <a:p>
            <a:endParaRPr lang="en-US"/>
          </a:p>
        </p:txBody>
      </p:sp>
      <p:sp>
        <p:nvSpPr>
          <p:cNvPr id="151" name="Line 123"/>
          <p:cNvSpPr>
            <a:spLocks noChangeShapeType="1"/>
          </p:cNvSpPr>
          <p:nvPr/>
        </p:nvSpPr>
        <p:spPr bwMode="gray">
          <a:xfrm>
            <a:off x="5735096" y="3852805"/>
            <a:ext cx="549326" cy="4391"/>
          </a:xfrm>
          <a:prstGeom prst="line">
            <a:avLst/>
          </a:prstGeom>
          <a:noFill/>
          <a:ln w="9525">
            <a:solidFill>
              <a:schemeClr val="tx1"/>
            </a:solidFill>
            <a:round/>
            <a:headEnd/>
            <a:tailEnd/>
          </a:ln>
        </p:spPr>
        <p:txBody>
          <a:bodyPr/>
          <a:lstStyle/>
          <a:p>
            <a:pPr>
              <a:lnSpc>
                <a:spcPct val="90000"/>
              </a:lnSpc>
            </a:pPr>
            <a:endParaRPr lang="en-US"/>
          </a:p>
        </p:txBody>
      </p:sp>
      <p:sp>
        <p:nvSpPr>
          <p:cNvPr id="152" name="Line 131"/>
          <p:cNvSpPr>
            <a:spLocks noChangeShapeType="1"/>
          </p:cNvSpPr>
          <p:nvPr/>
        </p:nvSpPr>
        <p:spPr bwMode="gray">
          <a:xfrm rot="16200000" flipV="1">
            <a:off x="5857817" y="4154582"/>
            <a:ext cx="4506" cy="186110"/>
          </a:xfrm>
          <a:prstGeom prst="line">
            <a:avLst/>
          </a:prstGeom>
          <a:noFill/>
          <a:ln w="9525">
            <a:solidFill>
              <a:schemeClr val="tx1"/>
            </a:solidFill>
            <a:round/>
            <a:headEnd/>
            <a:tailEnd/>
          </a:ln>
        </p:spPr>
        <p:txBody>
          <a:bodyPr/>
          <a:lstStyle/>
          <a:p>
            <a:pPr>
              <a:lnSpc>
                <a:spcPct val="90000"/>
              </a:lnSpc>
            </a:pPr>
            <a:endParaRPr lang="en-US"/>
          </a:p>
        </p:txBody>
      </p:sp>
      <p:pic>
        <p:nvPicPr>
          <p:cNvPr id="153" name="Picture 93" descr="Laptop.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5515462" y="3753534"/>
            <a:ext cx="280988" cy="206375"/>
          </a:xfrm>
          <a:prstGeom prst="rect">
            <a:avLst/>
          </a:prstGeom>
          <a:noFill/>
          <a:ln w="9525">
            <a:noFill/>
            <a:miter lim="800000"/>
            <a:headEnd/>
            <a:tailEnd/>
          </a:ln>
        </p:spPr>
      </p:pic>
      <p:pic>
        <p:nvPicPr>
          <p:cNvPr id="154" name="Picture 81" descr="Wireless-Routing-Gateway.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gray">
          <a:xfrm>
            <a:off x="5505040" y="4044912"/>
            <a:ext cx="282575" cy="249238"/>
          </a:xfrm>
          <a:prstGeom prst="rect">
            <a:avLst/>
          </a:prstGeom>
          <a:noFill/>
          <a:ln w="9525">
            <a:noFill/>
            <a:miter lim="800000"/>
            <a:headEnd/>
            <a:tailEnd/>
          </a:ln>
        </p:spPr>
      </p:pic>
      <p:sp>
        <p:nvSpPr>
          <p:cNvPr id="155" name="Line 125"/>
          <p:cNvSpPr>
            <a:spLocks noChangeShapeType="1"/>
          </p:cNvSpPr>
          <p:nvPr/>
        </p:nvSpPr>
        <p:spPr bwMode="gray">
          <a:xfrm>
            <a:off x="7665368" y="3956354"/>
            <a:ext cx="477837" cy="0"/>
          </a:xfrm>
          <a:prstGeom prst="line">
            <a:avLst/>
          </a:prstGeom>
          <a:noFill/>
          <a:ln w="9525">
            <a:solidFill>
              <a:schemeClr val="tx1"/>
            </a:solidFill>
            <a:round/>
            <a:headEnd/>
            <a:tailEnd/>
          </a:ln>
        </p:spPr>
        <p:txBody>
          <a:bodyPr/>
          <a:lstStyle/>
          <a:p>
            <a:pPr>
              <a:lnSpc>
                <a:spcPct val="90000"/>
              </a:lnSpc>
            </a:pPr>
            <a:endParaRPr lang="en-US"/>
          </a:p>
        </p:txBody>
      </p:sp>
      <p:grpSp>
        <p:nvGrpSpPr>
          <p:cNvPr id="8" name="Group 136"/>
          <p:cNvGrpSpPr>
            <a:grpSpLocks/>
          </p:cNvGrpSpPr>
          <p:nvPr/>
        </p:nvGrpSpPr>
        <p:grpSpPr bwMode="gray">
          <a:xfrm rot="5400000" flipV="1">
            <a:off x="7465950" y="3564970"/>
            <a:ext cx="957594" cy="486038"/>
            <a:chOff x="892" y="2778"/>
            <a:chExt cx="957594" cy="1018"/>
          </a:xfrm>
        </p:grpSpPr>
        <p:sp>
          <p:nvSpPr>
            <p:cNvPr id="191" name="Line 137"/>
            <p:cNvSpPr>
              <a:spLocks noChangeShapeType="1"/>
            </p:cNvSpPr>
            <p:nvPr/>
          </p:nvSpPr>
          <p:spPr bwMode="gray">
            <a:xfrm>
              <a:off x="958486" y="2865"/>
              <a:ext cx="0" cy="931"/>
            </a:xfrm>
            <a:prstGeom prst="line">
              <a:avLst/>
            </a:prstGeom>
            <a:noFill/>
            <a:ln w="9525">
              <a:solidFill>
                <a:schemeClr val="tx1"/>
              </a:solidFill>
              <a:round/>
              <a:headEnd/>
              <a:tailEnd/>
            </a:ln>
          </p:spPr>
          <p:txBody>
            <a:bodyPr/>
            <a:lstStyle/>
            <a:p>
              <a:pPr>
                <a:lnSpc>
                  <a:spcPct val="90000"/>
                </a:lnSpc>
              </a:pPr>
              <a:endParaRPr lang="en-US"/>
            </a:p>
          </p:txBody>
        </p:sp>
        <p:sp>
          <p:nvSpPr>
            <p:cNvPr id="192" name="Line 138"/>
            <p:cNvSpPr>
              <a:spLocks noChangeShapeType="1"/>
            </p:cNvSpPr>
            <p:nvPr/>
          </p:nvSpPr>
          <p:spPr bwMode="gray">
            <a:xfrm flipV="1">
              <a:off x="892" y="2778"/>
              <a:ext cx="333" cy="0"/>
            </a:xfrm>
            <a:prstGeom prst="line">
              <a:avLst/>
            </a:prstGeom>
            <a:noFill/>
            <a:ln w="9525">
              <a:solidFill>
                <a:schemeClr val="tx1"/>
              </a:solidFill>
              <a:round/>
              <a:headEnd/>
              <a:tailEnd/>
            </a:ln>
          </p:spPr>
          <p:txBody>
            <a:bodyPr/>
            <a:lstStyle/>
            <a:p>
              <a:pPr>
                <a:lnSpc>
                  <a:spcPct val="90000"/>
                </a:lnSpc>
              </a:pPr>
              <a:endParaRPr lang="en-US"/>
            </a:p>
          </p:txBody>
        </p:sp>
      </p:grpSp>
      <p:pic>
        <p:nvPicPr>
          <p:cNvPr id="157" name="Picture 93" descr="Laptop.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gray">
          <a:xfrm>
            <a:off x="8054305" y="3854754"/>
            <a:ext cx="280988" cy="206375"/>
          </a:xfrm>
          <a:prstGeom prst="rect">
            <a:avLst/>
          </a:prstGeom>
          <a:noFill/>
          <a:ln w="9525">
            <a:noFill/>
            <a:miter lim="800000"/>
            <a:headEnd/>
            <a:tailEnd/>
          </a:ln>
        </p:spPr>
      </p:pic>
      <p:pic>
        <p:nvPicPr>
          <p:cNvPr id="158" name="Picture 74" descr="Office-Phone-VoIP.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8085514" y="4156379"/>
            <a:ext cx="238125" cy="206375"/>
          </a:xfrm>
          <a:prstGeom prst="rect">
            <a:avLst/>
          </a:prstGeom>
          <a:noFill/>
          <a:ln w="9525">
            <a:noFill/>
            <a:miter lim="800000"/>
            <a:headEnd/>
            <a:tailEnd/>
          </a:ln>
        </p:spPr>
      </p:pic>
      <p:grpSp>
        <p:nvGrpSpPr>
          <p:cNvPr id="9" name="Group 76"/>
          <p:cNvGrpSpPr/>
          <p:nvPr/>
        </p:nvGrpSpPr>
        <p:grpSpPr bwMode="gray">
          <a:xfrm>
            <a:off x="5930901" y="3700412"/>
            <a:ext cx="719268" cy="841575"/>
            <a:chOff x="1520826" y="4651176"/>
            <a:chExt cx="719268" cy="841575"/>
          </a:xfrm>
        </p:grpSpPr>
        <p:pic>
          <p:nvPicPr>
            <p:cNvPr id="183"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520826" y="5119688"/>
              <a:ext cx="373063" cy="373063"/>
            </a:xfrm>
            <a:prstGeom prst="rect">
              <a:avLst/>
            </a:prstGeom>
            <a:noFill/>
            <a:ln w="9525">
              <a:noFill/>
              <a:miter lim="800000"/>
              <a:headEnd/>
              <a:tailEnd/>
            </a:ln>
          </p:spPr>
        </p:pic>
        <p:pic>
          <p:nvPicPr>
            <p:cNvPr id="184"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598613" y="4987926"/>
              <a:ext cx="373063" cy="373063"/>
            </a:xfrm>
            <a:prstGeom prst="rect">
              <a:avLst/>
            </a:prstGeom>
            <a:noFill/>
            <a:ln w="9525">
              <a:noFill/>
              <a:miter lim="800000"/>
              <a:headEnd/>
              <a:tailEnd/>
            </a:ln>
          </p:spPr>
        </p:pic>
        <p:pic>
          <p:nvPicPr>
            <p:cNvPr id="185"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684316" y="4854584"/>
              <a:ext cx="373063" cy="373063"/>
            </a:xfrm>
            <a:prstGeom prst="rect">
              <a:avLst/>
            </a:prstGeom>
            <a:noFill/>
            <a:ln w="9525">
              <a:noFill/>
              <a:miter lim="800000"/>
              <a:headEnd/>
              <a:tailEnd/>
            </a:ln>
          </p:spPr>
        </p:pic>
        <p:pic>
          <p:nvPicPr>
            <p:cNvPr id="186"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786039" y="4755947"/>
              <a:ext cx="373063" cy="373063"/>
            </a:xfrm>
            <a:prstGeom prst="rect">
              <a:avLst/>
            </a:prstGeom>
            <a:noFill/>
            <a:ln w="9525">
              <a:noFill/>
              <a:miter lim="800000"/>
              <a:headEnd/>
              <a:tailEnd/>
            </a:ln>
          </p:spPr>
        </p:pic>
        <p:pic>
          <p:nvPicPr>
            <p:cNvPr id="187"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1867031" y="4651176"/>
              <a:ext cx="373063" cy="373063"/>
            </a:xfrm>
            <a:prstGeom prst="rect">
              <a:avLst/>
            </a:prstGeom>
            <a:noFill/>
            <a:ln w="9525">
              <a:noFill/>
              <a:miter lim="800000"/>
              <a:headEnd/>
              <a:tailEnd/>
            </a:ln>
          </p:spPr>
        </p:pic>
      </p:grpSp>
      <p:cxnSp>
        <p:nvCxnSpPr>
          <p:cNvPr id="165" name="Straight Connector 164"/>
          <p:cNvCxnSpPr/>
          <p:nvPr/>
        </p:nvCxnSpPr>
        <p:spPr bwMode="gray">
          <a:xfrm>
            <a:off x="6653209" y="3806974"/>
            <a:ext cx="14287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gray">
          <a:xfrm rot="5400000" flipH="1" flipV="1">
            <a:off x="6460331" y="3471218"/>
            <a:ext cx="6715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gray">
          <a:xfrm>
            <a:off x="6650169" y="3886943"/>
            <a:ext cx="74481" cy="57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gray">
          <a:xfrm rot="16200000" flipV="1">
            <a:off x="6338888" y="3506937"/>
            <a:ext cx="757237" cy="142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gray">
          <a:xfrm rot="5400000" flipH="1" flipV="1">
            <a:off x="6288884" y="3414068"/>
            <a:ext cx="1214435" cy="65722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gray">
          <a:xfrm rot="5400000" flipH="1" flipV="1">
            <a:off x="6284121" y="3456932"/>
            <a:ext cx="1347785" cy="69532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gray">
          <a:xfrm>
            <a:off x="6381750" y="4349899"/>
            <a:ext cx="18573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gray">
          <a:xfrm flipV="1">
            <a:off x="6292498" y="4470137"/>
            <a:ext cx="328613" cy="14288"/>
          </a:xfrm>
          <a:prstGeom prst="line">
            <a:avLst/>
          </a:prstGeom>
        </p:spPr>
        <p:style>
          <a:lnRef idx="1">
            <a:schemeClr val="accent1"/>
          </a:lnRef>
          <a:fillRef idx="0">
            <a:schemeClr val="accent1"/>
          </a:fillRef>
          <a:effectRef idx="0">
            <a:schemeClr val="accent1"/>
          </a:effectRef>
          <a:fontRef idx="minor">
            <a:schemeClr val="tx1"/>
          </a:fontRef>
        </p:style>
      </p:cxnSp>
      <p:grpSp>
        <p:nvGrpSpPr>
          <p:cNvPr id="10" name="Group 114"/>
          <p:cNvGrpSpPr/>
          <p:nvPr/>
        </p:nvGrpSpPr>
        <p:grpSpPr bwMode="gray">
          <a:xfrm>
            <a:off x="7010401" y="3723628"/>
            <a:ext cx="907385" cy="762111"/>
            <a:chOff x="7027027" y="5219828"/>
            <a:chExt cx="907385" cy="762111"/>
          </a:xfrm>
        </p:grpSpPr>
        <p:grpSp>
          <p:nvGrpSpPr>
            <p:cNvPr id="11" name="Group 185"/>
            <p:cNvGrpSpPr>
              <a:grpSpLocks/>
            </p:cNvGrpSpPr>
            <p:nvPr/>
          </p:nvGrpSpPr>
          <p:grpSpPr bwMode="gray">
            <a:xfrm flipV="1">
              <a:off x="7353386" y="5400913"/>
              <a:ext cx="581026" cy="581026"/>
              <a:chOff x="2328" y="1278"/>
              <a:chExt cx="366" cy="366"/>
            </a:xfrm>
          </p:grpSpPr>
          <p:pic>
            <p:nvPicPr>
              <p:cNvPr id="188"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2459" y="1278"/>
                <a:ext cx="235" cy="235"/>
              </a:xfrm>
              <a:prstGeom prst="rect">
                <a:avLst/>
              </a:prstGeom>
              <a:noFill/>
              <a:ln w="9525">
                <a:noFill/>
                <a:miter lim="800000"/>
                <a:headEnd/>
                <a:tailEnd/>
              </a:ln>
            </p:spPr>
          </p:pic>
          <p:pic>
            <p:nvPicPr>
              <p:cNvPr id="189"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2392" y="1340"/>
                <a:ext cx="235" cy="235"/>
              </a:xfrm>
              <a:prstGeom prst="rect">
                <a:avLst/>
              </a:prstGeom>
              <a:noFill/>
              <a:ln w="9525">
                <a:noFill/>
                <a:miter lim="800000"/>
                <a:headEnd/>
                <a:tailEnd/>
              </a:ln>
            </p:spPr>
          </p:pic>
          <p:pic>
            <p:nvPicPr>
              <p:cNvPr id="190"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a:off x="2328" y="1409"/>
                <a:ext cx="235" cy="235"/>
              </a:xfrm>
              <a:prstGeom prst="rect">
                <a:avLst/>
              </a:prstGeom>
              <a:noFill/>
              <a:ln w="9525">
                <a:noFill/>
                <a:miter lim="800000"/>
                <a:headEnd/>
                <a:tailEnd/>
              </a:ln>
            </p:spPr>
          </p:pic>
        </p:grpSp>
        <p:pic>
          <p:nvPicPr>
            <p:cNvPr id="160"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7296495" y="5295132"/>
              <a:ext cx="373063" cy="373063"/>
            </a:xfrm>
            <a:prstGeom prst="rect">
              <a:avLst/>
            </a:prstGeom>
            <a:noFill/>
            <a:ln w="9525">
              <a:noFill/>
              <a:miter lim="800000"/>
              <a:headEnd/>
              <a:tailEnd/>
            </a:ln>
          </p:spPr>
        </p:pic>
        <p:pic>
          <p:nvPicPr>
            <p:cNvPr id="161" name="Picture 65" descr="L2-or-L3 Switch.png"/>
            <p:cNvPicPr preferRelativeResize="0">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gray">
            <a:xfrm flipV="1">
              <a:off x="7204567" y="5219828"/>
              <a:ext cx="373063" cy="373063"/>
            </a:xfrm>
            <a:prstGeom prst="rect">
              <a:avLst/>
            </a:prstGeom>
            <a:noFill/>
            <a:ln w="9525">
              <a:noFill/>
              <a:miter lim="800000"/>
              <a:headEnd/>
              <a:tailEnd/>
            </a:ln>
          </p:spPr>
        </p:pic>
        <p:cxnSp>
          <p:nvCxnSpPr>
            <p:cNvPr id="173" name="Straight Connector 172"/>
            <p:cNvCxnSpPr>
              <a:stCxn id="161" idx="1"/>
            </p:cNvCxnSpPr>
            <p:nvPr/>
          </p:nvCxnSpPr>
          <p:spPr bwMode="gray">
            <a:xfrm rot="10800000">
              <a:off x="7027027" y="5405525"/>
              <a:ext cx="177541" cy="835"/>
            </a:xfrm>
            <a:prstGeom prst="line">
              <a:avLst/>
            </a:prstGeom>
          </p:spPr>
          <p:style>
            <a:lnRef idx="1">
              <a:schemeClr val="accent1"/>
            </a:lnRef>
            <a:fillRef idx="0">
              <a:schemeClr val="accent1"/>
            </a:fillRef>
            <a:effectRef idx="0">
              <a:schemeClr val="accent1"/>
            </a:effectRef>
            <a:fontRef idx="minor">
              <a:schemeClr val="tx1"/>
            </a:fontRef>
          </p:style>
        </p:cxnSp>
      </p:grpSp>
      <p:cxnSp>
        <p:nvCxnSpPr>
          <p:cNvPr id="174" name="Straight Connector 173"/>
          <p:cNvCxnSpPr/>
          <p:nvPr/>
        </p:nvCxnSpPr>
        <p:spPr bwMode="gray">
          <a:xfrm rot="5400000" flipH="1" flipV="1">
            <a:off x="6647274" y="3498588"/>
            <a:ext cx="771525" cy="2857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gray">
          <a:xfrm rot="10800000">
            <a:off x="7087776" y="3758174"/>
            <a:ext cx="12054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gray">
          <a:xfrm rot="5400000" flipH="1" flipV="1">
            <a:off x="6788943" y="3428356"/>
            <a:ext cx="628650" cy="142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a:stCxn id="162" idx="0"/>
          </p:cNvCxnSpPr>
          <p:nvPr/>
        </p:nvCxnSpPr>
        <p:spPr bwMode="gray">
          <a:xfrm rot="16200000" flipH="1">
            <a:off x="6287440" y="3522163"/>
            <a:ext cx="1178951" cy="60987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bwMode="gray">
          <a:xfrm rot="16200000" flipH="1">
            <a:off x="6154091" y="3436441"/>
            <a:ext cx="1298017" cy="700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bwMode="gray">
          <a:xfrm>
            <a:off x="7140102" y="4427274"/>
            <a:ext cx="4000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bwMode="gray">
          <a:xfrm>
            <a:off x="7125195" y="4307037"/>
            <a:ext cx="31383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a:stCxn id="162" idx="2"/>
            <a:endCxn id="43" idx="0"/>
          </p:cNvCxnSpPr>
          <p:nvPr/>
        </p:nvCxnSpPr>
        <p:spPr bwMode="gray">
          <a:xfrm rot="16200000" flipV="1">
            <a:off x="5109071" y="1223850"/>
            <a:ext cx="533980" cy="2391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2" name="Straight Connector 181"/>
          <p:cNvCxnSpPr>
            <a:stCxn id="163" idx="2"/>
            <a:endCxn id="44" idx="0"/>
          </p:cNvCxnSpPr>
          <p:nvPr/>
        </p:nvCxnSpPr>
        <p:spPr bwMode="gray">
          <a:xfrm rot="16200000" flipV="1">
            <a:off x="5886152" y="1334182"/>
            <a:ext cx="538743" cy="21664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8" name="Straight Connector 197"/>
          <p:cNvCxnSpPr>
            <a:stCxn id="162" idx="2"/>
            <a:endCxn id="44" idx="0"/>
          </p:cNvCxnSpPr>
          <p:nvPr/>
        </p:nvCxnSpPr>
        <p:spPr bwMode="gray">
          <a:xfrm rot="16200000" flipV="1">
            <a:off x="5552777" y="1667557"/>
            <a:ext cx="538743" cy="1499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Straight Connector 199"/>
          <p:cNvCxnSpPr>
            <a:stCxn id="163" idx="2"/>
            <a:endCxn id="43" idx="0"/>
          </p:cNvCxnSpPr>
          <p:nvPr/>
        </p:nvCxnSpPr>
        <p:spPr bwMode="gray">
          <a:xfrm rot="16200000" flipV="1">
            <a:off x="5442446" y="890475"/>
            <a:ext cx="533980" cy="305858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bwMode="gray">
          <a:xfrm>
            <a:off x="557213" y="3485829"/>
            <a:ext cx="7943850" cy="0"/>
          </a:xfrm>
          <a:prstGeom prst="line">
            <a:avLst/>
          </a:prstGeom>
        </p:spPr>
        <p:style>
          <a:lnRef idx="2">
            <a:schemeClr val="accent1"/>
          </a:lnRef>
          <a:fillRef idx="0">
            <a:schemeClr val="accent1"/>
          </a:fillRef>
          <a:effectRef idx="1">
            <a:schemeClr val="accent1"/>
          </a:effectRef>
          <a:fontRef idx="minor">
            <a:schemeClr val="tx1"/>
          </a:fontRef>
        </p:style>
      </p:cxnSp>
      <p:sp>
        <p:nvSpPr>
          <p:cNvPr id="203" name="TextBox 202"/>
          <p:cNvSpPr txBox="1"/>
          <p:nvPr/>
        </p:nvSpPr>
        <p:spPr bwMode="gray">
          <a:xfrm>
            <a:off x="3814762" y="2849712"/>
            <a:ext cx="1544012" cy="369332"/>
          </a:xfrm>
          <a:prstGeom prst="rect">
            <a:avLst/>
          </a:prstGeom>
          <a:noFill/>
        </p:spPr>
        <p:txBody>
          <a:bodyPr wrap="none" rtlCol="0">
            <a:spAutoFit/>
          </a:bodyPr>
          <a:lstStyle/>
          <a:p>
            <a:r>
              <a:rPr lang="en-US" b="1" dirty="0" smtClean="0"/>
              <a:t>Aggregation</a:t>
            </a:r>
            <a:endParaRPr lang="en-US" b="1" dirty="0"/>
          </a:p>
        </p:txBody>
      </p:sp>
      <p:sp>
        <p:nvSpPr>
          <p:cNvPr id="204" name="TextBox 203"/>
          <p:cNvSpPr txBox="1"/>
          <p:nvPr/>
        </p:nvSpPr>
        <p:spPr bwMode="gray">
          <a:xfrm>
            <a:off x="4038606" y="4049862"/>
            <a:ext cx="992579" cy="369332"/>
          </a:xfrm>
          <a:prstGeom prst="rect">
            <a:avLst/>
          </a:prstGeom>
          <a:noFill/>
        </p:spPr>
        <p:txBody>
          <a:bodyPr wrap="none" rtlCol="0">
            <a:spAutoFit/>
          </a:bodyPr>
          <a:lstStyle/>
          <a:p>
            <a:r>
              <a:rPr lang="en-US" b="1" dirty="0" smtClean="0"/>
              <a:t>Access</a:t>
            </a:r>
            <a:endParaRPr lang="en-US" b="1" dirty="0"/>
          </a:p>
        </p:txBody>
      </p:sp>
      <p:sp>
        <p:nvSpPr>
          <p:cNvPr id="102" name="TextBox 101"/>
          <p:cNvSpPr txBox="1"/>
          <p:nvPr/>
        </p:nvSpPr>
        <p:spPr bwMode="gray">
          <a:xfrm>
            <a:off x="5715000" y="1575440"/>
            <a:ext cx="710451" cy="369332"/>
          </a:xfrm>
          <a:prstGeom prst="rect">
            <a:avLst/>
          </a:prstGeom>
          <a:noFill/>
        </p:spPr>
        <p:txBody>
          <a:bodyPr wrap="none" rtlCol="0">
            <a:spAutoFit/>
          </a:bodyPr>
          <a:lstStyle/>
          <a:p>
            <a:r>
              <a:rPr lang="en-US" b="1" dirty="0" smtClean="0"/>
              <a:t>Core</a:t>
            </a:r>
            <a:endParaRPr lang="en-US" b="1" dirty="0"/>
          </a:p>
        </p:txBody>
      </p:sp>
      <p:sp>
        <p:nvSpPr>
          <p:cNvPr id="104" name="TextBox 103"/>
          <p:cNvSpPr txBox="1"/>
          <p:nvPr/>
        </p:nvSpPr>
        <p:spPr bwMode="gray">
          <a:xfrm>
            <a:off x="1772672" y="4824740"/>
            <a:ext cx="626775" cy="246221"/>
          </a:xfrm>
          <a:prstGeom prst="rect">
            <a:avLst/>
          </a:prstGeom>
          <a:noFill/>
        </p:spPr>
        <p:txBody>
          <a:bodyPr wrap="none" lIns="0" tIns="0" rIns="0" bIns="0" rtlCol="0" anchor="ctr" anchorCtr="0">
            <a:spAutoFit/>
          </a:bodyPr>
          <a:lstStyle/>
          <a:p>
            <a:pPr algn="ctr"/>
            <a:r>
              <a:rPr lang="en-US" sz="1600" b="1" dirty="0" smtClean="0"/>
              <a:t>Bldg 1</a:t>
            </a:r>
            <a:endParaRPr lang="en-US" sz="1600" b="1" dirty="0"/>
          </a:p>
        </p:txBody>
      </p:sp>
      <p:sp>
        <p:nvSpPr>
          <p:cNvPr id="105" name="TextBox 104"/>
          <p:cNvSpPr txBox="1"/>
          <p:nvPr/>
        </p:nvSpPr>
        <p:spPr bwMode="gray">
          <a:xfrm>
            <a:off x="6654234" y="4824740"/>
            <a:ext cx="626775" cy="246221"/>
          </a:xfrm>
          <a:prstGeom prst="rect">
            <a:avLst/>
          </a:prstGeom>
          <a:noFill/>
        </p:spPr>
        <p:txBody>
          <a:bodyPr wrap="none" lIns="0" tIns="0" rIns="0" bIns="0" rtlCol="0" anchor="ctr" anchorCtr="0">
            <a:spAutoFit/>
          </a:bodyPr>
          <a:lstStyle/>
          <a:p>
            <a:pPr algn="ctr"/>
            <a:r>
              <a:rPr lang="en-US" sz="1600" b="1" dirty="0" smtClean="0"/>
              <a:t>Bldg 5</a:t>
            </a:r>
            <a:endParaRPr lang="en-US" sz="1600" b="1" dirty="0"/>
          </a:p>
        </p:txBody>
      </p:sp>
      <p:sp>
        <p:nvSpPr>
          <p:cNvPr id="106" name="Rectangle 105"/>
          <p:cNvSpPr/>
          <p:nvPr/>
        </p:nvSpPr>
        <p:spPr bwMode="gray">
          <a:xfrm>
            <a:off x="446612" y="1457796"/>
            <a:ext cx="3111236" cy="941796"/>
          </a:xfrm>
          <a:prstGeom prst="rect">
            <a:avLst/>
          </a:prstGeom>
          <a:gradFill flip="none" rotWithShape="1">
            <a:gsLst>
              <a:gs pos="0">
                <a:srgbClr val="5D87A1">
                  <a:alpha val="30000"/>
                </a:srgbClr>
              </a:gs>
              <a:gs pos="100000">
                <a:srgbClr val="5D87A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27432" bIns="27432" rtlCol="0" anchor="ctr">
            <a:spAutoFit/>
          </a:bodyPr>
          <a:lstStyle/>
          <a:p>
            <a:pPr>
              <a:lnSpc>
                <a:spcPct val="90000"/>
              </a:lnSpc>
            </a:pPr>
            <a:r>
              <a:rPr lang="en-US" sz="1600" dirty="0" smtClean="0">
                <a:solidFill>
                  <a:schemeClr val="tx1"/>
                </a:solidFill>
              </a:rPr>
              <a:t>2,000 employee campus</a:t>
            </a:r>
          </a:p>
          <a:p>
            <a:pPr>
              <a:lnSpc>
                <a:spcPct val="90000"/>
              </a:lnSpc>
            </a:pPr>
            <a:r>
              <a:rPr lang="en-US" sz="1600" dirty="0" smtClean="0">
                <a:solidFill>
                  <a:schemeClr val="tx1"/>
                </a:solidFill>
              </a:rPr>
              <a:t>5 buildings </a:t>
            </a:r>
          </a:p>
          <a:p>
            <a:pPr>
              <a:lnSpc>
                <a:spcPct val="90000"/>
              </a:lnSpc>
            </a:pPr>
            <a:r>
              <a:rPr lang="en-US" sz="1600" dirty="0" smtClean="0">
                <a:solidFill>
                  <a:schemeClr val="tx1"/>
                </a:solidFill>
              </a:rPr>
              <a:t>400 user ports/building</a:t>
            </a:r>
          </a:p>
          <a:p>
            <a:pPr>
              <a:lnSpc>
                <a:spcPct val="90000"/>
              </a:lnSpc>
            </a:pPr>
            <a:r>
              <a:rPr lang="en-US" sz="1600" dirty="0" smtClean="0">
                <a:solidFill>
                  <a:schemeClr val="tx1"/>
                </a:solidFill>
              </a:rPr>
              <a:t>4 floors/building</a:t>
            </a:r>
            <a:endParaRPr lang="en-US" sz="1600" dirty="0">
              <a:solidFill>
                <a:schemeClr val="tx1"/>
              </a:solidFill>
            </a:endParaRPr>
          </a:p>
        </p:txBody>
      </p:sp>
      <p:sp>
        <p:nvSpPr>
          <p:cNvPr id="119" name="Rectangle 118"/>
          <p:cNvSpPr/>
          <p:nvPr/>
        </p:nvSpPr>
        <p:spPr>
          <a:xfrm>
            <a:off x="524000" y="5350807"/>
            <a:ext cx="3118757" cy="301621"/>
          </a:xfrm>
          <a:prstGeom prst="rect">
            <a:avLst/>
          </a:prstGeom>
          <a:gradFill flip="none" rotWithShape="1">
            <a:gsLst>
              <a:gs pos="0">
                <a:srgbClr val="5D87A1">
                  <a:alpha val="30000"/>
                </a:srgbClr>
              </a:gs>
              <a:gs pos="100000">
                <a:srgbClr val="5D87A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27432" bIns="27432" rtlCol="0" anchor="ctr">
            <a:spAutoFit/>
          </a:bodyPr>
          <a:lstStyle/>
          <a:p>
            <a:r>
              <a:rPr lang="en-US" sz="1600" b="1" dirty="0" smtClean="0">
                <a:solidFill>
                  <a:schemeClr val="tx1"/>
                </a:solidFill>
              </a:rPr>
              <a:t>Total Managed Switches</a:t>
            </a:r>
            <a:endParaRPr lang="en-US" sz="1600" b="1" dirty="0">
              <a:solidFill>
                <a:schemeClr val="tx1"/>
              </a:solidFill>
            </a:endParaRPr>
          </a:p>
        </p:txBody>
      </p:sp>
      <p:sp>
        <p:nvSpPr>
          <p:cNvPr id="121" name="Rectangle 120"/>
          <p:cNvSpPr/>
          <p:nvPr/>
        </p:nvSpPr>
        <p:spPr>
          <a:xfrm>
            <a:off x="4835237" y="5108579"/>
            <a:ext cx="3118757" cy="301621"/>
          </a:xfrm>
          <a:prstGeom prst="rect">
            <a:avLst/>
          </a:prstGeom>
          <a:gradFill flip="none" rotWithShape="1">
            <a:gsLst>
              <a:gs pos="0">
                <a:srgbClr val="5D87A1">
                  <a:alpha val="30000"/>
                </a:srgbClr>
              </a:gs>
              <a:gs pos="100000">
                <a:srgbClr val="5D87A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27432" bIns="27432" rtlCol="0" anchor="ctr">
            <a:spAutoFit/>
          </a:bodyPr>
          <a:lstStyle/>
          <a:p>
            <a:r>
              <a:rPr lang="en-US" sz="1600" dirty="0" smtClean="0">
                <a:solidFill>
                  <a:schemeClr val="tx1"/>
                </a:solidFill>
              </a:rPr>
              <a:t>Managed Access Switches</a:t>
            </a:r>
            <a:endParaRPr lang="en-US" sz="1600" dirty="0">
              <a:solidFill>
                <a:schemeClr val="tx1"/>
              </a:solidFill>
            </a:endParaRPr>
          </a:p>
        </p:txBody>
      </p:sp>
      <p:sp>
        <p:nvSpPr>
          <p:cNvPr id="123" name="Rectangle 122"/>
          <p:cNvSpPr/>
          <p:nvPr/>
        </p:nvSpPr>
        <p:spPr>
          <a:xfrm>
            <a:off x="4835237" y="5456913"/>
            <a:ext cx="3520836" cy="301621"/>
          </a:xfrm>
          <a:prstGeom prst="rect">
            <a:avLst/>
          </a:prstGeom>
          <a:gradFill flip="none" rotWithShape="1">
            <a:gsLst>
              <a:gs pos="0">
                <a:srgbClr val="5D87A1">
                  <a:alpha val="30000"/>
                </a:srgbClr>
              </a:gs>
              <a:gs pos="100000">
                <a:srgbClr val="5D87A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27432" bIns="27432" rtlCol="0" anchor="ctr">
            <a:spAutoFit/>
          </a:bodyPr>
          <a:lstStyle/>
          <a:p>
            <a:r>
              <a:rPr lang="en-US" sz="1600" dirty="0" smtClean="0">
                <a:solidFill>
                  <a:schemeClr val="tx1"/>
                </a:solidFill>
              </a:rPr>
              <a:t>Managed Aggregation Switches</a:t>
            </a:r>
            <a:endParaRPr lang="en-US" sz="1600" dirty="0">
              <a:solidFill>
                <a:schemeClr val="tx1"/>
              </a:solidFill>
            </a:endParaRPr>
          </a:p>
        </p:txBody>
      </p:sp>
      <p:sp>
        <p:nvSpPr>
          <p:cNvPr id="124" name="Rectangle 123"/>
          <p:cNvSpPr/>
          <p:nvPr/>
        </p:nvSpPr>
        <p:spPr>
          <a:xfrm>
            <a:off x="4835237" y="5805246"/>
            <a:ext cx="3118757" cy="301621"/>
          </a:xfrm>
          <a:prstGeom prst="rect">
            <a:avLst/>
          </a:prstGeom>
          <a:gradFill flip="none" rotWithShape="1">
            <a:gsLst>
              <a:gs pos="0">
                <a:srgbClr val="5D87A1">
                  <a:alpha val="30000"/>
                </a:srgbClr>
              </a:gs>
              <a:gs pos="100000">
                <a:srgbClr val="5D87A1">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27432" bIns="27432" rtlCol="0" anchor="ctr">
            <a:spAutoFit/>
          </a:bodyPr>
          <a:lstStyle/>
          <a:p>
            <a:r>
              <a:rPr lang="en-US" sz="1600" dirty="0" smtClean="0">
                <a:solidFill>
                  <a:schemeClr val="tx1"/>
                </a:solidFill>
              </a:rPr>
              <a:t>Managed Core Switches</a:t>
            </a:r>
            <a:endParaRPr lang="en-US" sz="1600" dirty="0">
              <a:solidFill>
                <a:schemeClr val="tx1"/>
              </a:solidFill>
            </a:endParaRPr>
          </a:p>
        </p:txBody>
      </p:sp>
      <p:sp>
        <p:nvSpPr>
          <p:cNvPr id="125" name="Rounded Rectangle 124"/>
          <p:cNvSpPr/>
          <p:nvPr/>
        </p:nvSpPr>
        <p:spPr>
          <a:xfrm>
            <a:off x="3638215" y="5317375"/>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62</a:t>
            </a:r>
            <a:endParaRPr lang="en-US" b="1" dirty="0"/>
          </a:p>
        </p:txBody>
      </p:sp>
      <p:sp>
        <p:nvSpPr>
          <p:cNvPr id="126" name="Rounded Rectangle 125"/>
          <p:cNvSpPr/>
          <p:nvPr/>
        </p:nvSpPr>
        <p:spPr>
          <a:xfrm>
            <a:off x="8354292" y="4901579"/>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50</a:t>
            </a:r>
            <a:endParaRPr lang="en-US" b="1" dirty="0"/>
          </a:p>
        </p:txBody>
      </p:sp>
      <p:sp>
        <p:nvSpPr>
          <p:cNvPr id="128" name="Rounded Rectangle 127"/>
          <p:cNvSpPr/>
          <p:nvPr/>
        </p:nvSpPr>
        <p:spPr>
          <a:xfrm>
            <a:off x="8354292" y="5329853"/>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10</a:t>
            </a:r>
            <a:endParaRPr lang="en-US" b="1" dirty="0"/>
          </a:p>
        </p:txBody>
      </p:sp>
      <p:sp>
        <p:nvSpPr>
          <p:cNvPr id="130" name="Rounded Rectangle 129"/>
          <p:cNvSpPr/>
          <p:nvPr/>
        </p:nvSpPr>
        <p:spPr>
          <a:xfrm>
            <a:off x="8354292" y="5782490"/>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2</a:t>
            </a:r>
            <a:endParaRPr lang="en-US" b="1" dirty="0"/>
          </a:p>
        </p:txBody>
      </p:sp>
      <p:sp>
        <p:nvSpPr>
          <p:cNvPr id="132" name="Rounded Rectangle 131"/>
          <p:cNvSpPr/>
          <p:nvPr/>
        </p:nvSpPr>
        <p:spPr>
          <a:xfrm>
            <a:off x="8354292" y="4901579"/>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5</a:t>
            </a:r>
            <a:endParaRPr lang="en-US" b="1" dirty="0"/>
          </a:p>
        </p:txBody>
      </p:sp>
      <p:sp>
        <p:nvSpPr>
          <p:cNvPr id="135" name="Rounded Rectangle 134"/>
          <p:cNvSpPr/>
          <p:nvPr/>
        </p:nvSpPr>
        <p:spPr>
          <a:xfrm>
            <a:off x="3638215" y="5317375"/>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17</a:t>
            </a:r>
            <a:endParaRPr lang="en-US" b="1" dirty="0"/>
          </a:p>
        </p:txBody>
      </p:sp>
      <p:sp>
        <p:nvSpPr>
          <p:cNvPr id="144" name="Rounded Rectangle 143"/>
          <p:cNvSpPr/>
          <p:nvPr/>
        </p:nvSpPr>
        <p:spPr>
          <a:xfrm>
            <a:off x="8354292" y="5329853"/>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5</a:t>
            </a:r>
            <a:endParaRPr lang="en-US" b="1" dirty="0"/>
          </a:p>
        </p:txBody>
      </p:sp>
      <p:sp>
        <p:nvSpPr>
          <p:cNvPr id="194" name="Rounded Rectangle 193"/>
          <p:cNvSpPr/>
          <p:nvPr/>
        </p:nvSpPr>
        <p:spPr>
          <a:xfrm>
            <a:off x="3638215" y="5317375"/>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12</a:t>
            </a:r>
            <a:endParaRPr lang="en-US" b="1" dirty="0"/>
          </a:p>
        </p:txBody>
      </p:sp>
      <p:sp>
        <p:nvSpPr>
          <p:cNvPr id="195" name="Rounded Rectangle 194"/>
          <p:cNvSpPr/>
          <p:nvPr/>
        </p:nvSpPr>
        <p:spPr>
          <a:xfrm>
            <a:off x="8354292" y="5782490"/>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1</a:t>
            </a:r>
            <a:endParaRPr lang="en-US" b="1" dirty="0"/>
          </a:p>
        </p:txBody>
      </p:sp>
      <p:sp>
        <p:nvSpPr>
          <p:cNvPr id="196" name="Rounded Rectangle 195"/>
          <p:cNvSpPr/>
          <p:nvPr/>
        </p:nvSpPr>
        <p:spPr>
          <a:xfrm>
            <a:off x="3638215" y="5317375"/>
            <a:ext cx="532015" cy="33250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t>11</a:t>
            </a:r>
            <a:endParaRPr lang="en-US" b="1" dirty="0"/>
          </a:p>
        </p:txBody>
      </p:sp>
      <p:sp>
        <p:nvSpPr>
          <p:cNvPr id="197" name="Rectangle 196"/>
          <p:cNvSpPr/>
          <p:nvPr/>
        </p:nvSpPr>
        <p:spPr bwMode="gray">
          <a:xfrm>
            <a:off x="6629400" y="1682024"/>
            <a:ext cx="2057400" cy="627864"/>
          </a:xfrm>
          <a:prstGeom prst="rect">
            <a:avLst/>
          </a:prstGeom>
          <a:solidFill>
            <a:srgbClr val="304552"/>
          </a:solidFill>
          <a:ln>
            <a:noFill/>
          </a:ln>
          <a:effectLst>
            <a:outerShdw blurRad="63500" sx="101000" sy="101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lIns="0" tIns="91440" rIns="0" bIns="91440" anchor="ctr" anchorCtr="0">
            <a:spAutoFit/>
          </a:bodyPr>
          <a:lstStyle/>
          <a:p>
            <a:pPr algn="ctr" defTabSz="914172" fontAlgn="auto">
              <a:lnSpc>
                <a:spcPct val="90000"/>
              </a:lnSpc>
              <a:spcBef>
                <a:spcPts val="0"/>
              </a:spcBef>
              <a:spcAft>
                <a:spcPts val="0"/>
              </a:spcAft>
              <a:defRPr/>
            </a:pPr>
            <a:r>
              <a:rPr lang="en-US" sz="1600" dirty="0" smtClean="0"/>
              <a:t>80% fewer</a:t>
            </a:r>
            <a:r>
              <a:rPr lang="en-US" sz="1600" smtClean="0"/>
              <a:t/>
            </a:r>
            <a:br>
              <a:rPr lang="en-US" sz="1600" smtClean="0"/>
            </a:br>
            <a:r>
              <a:rPr lang="en-US" sz="1600" smtClean="0"/>
              <a:t>managed devices</a:t>
            </a:r>
            <a:endParaRPr lang="en-US" sz="1600" dirty="0"/>
          </a:p>
        </p:txBody>
      </p:sp>
      <p:grpSp>
        <p:nvGrpSpPr>
          <p:cNvPr id="13" name="Group 43"/>
          <p:cNvGrpSpPr/>
          <p:nvPr/>
        </p:nvGrpSpPr>
        <p:grpSpPr bwMode="gray">
          <a:xfrm>
            <a:off x="457200" y="953767"/>
            <a:ext cx="8078859" cy="312700"/>
            <a:chOff x="532571" y="964525"/>
            <a:chExt cx="8078859" cy="312700"/>
          </a:xfrm>
        </p:grpSpPr>
        <p:sp>
          <p:nvSpPr>
            <p:cNvPr id="159" name="Round Same Side Corner Rectangle 158"/>
            <p:cNvSpPr/>
            <p:nvPr/>
          </p:nvSpPr>
          <p:spPr bwMode="gray">
            <a:xfrm>
              <a:off x="5959670" y="964525"/>
              <a:ext cx="2651760" cy="309753"/>
            </a:xfrm>
            <a:prstGeom prst="round2SameRect">
              <a:avLst>
                <a:gd name="adj1" fmla="val 0"/>
                <a:gd name="adj2" fmla="val 18313"/>
              </a:avLst>
            </a:prstGeom>
            <a:gradFill flip="none" rotWithShape="1">
              <a:gsLst>
                <a:gs pos="0">
                  <a:schemeClr val="accent2">
                    <a:lumMod val="75000"/>
                  </a:schemeClr>
                </a:gs>
                <a:gs pos="100000">
                  <a:schemeClr val="accent2"/>
                </a:gs>
              </a:gsLst>
              <a:lin ang="5400000" scaled="1"/>
              <a:tileRect/>
            </a:gradFill>
            <a:ln>
              <a:noFill/>
            </a:ln>
            <a:effectLst>
              <a:innerShdw blurRad="1143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54864" bIns="54864" rtlCol="0" anchor="ctr" anchorCtr="1">
              <a:spAutoFit/>
            </a:bodyPr>
            <a:lstStyle/>
            <a:p>
              <a:pPr algn="ctr"/>
              <a:r>
                <a:rPr lang="en-US" sz="1200" b="1" smtClean="0">
                  <a:solidFill>
                    <a:schemeClr val="bg1"/>
                  </a:solidFill>
                </a:rPr>
                <a:t>Manageability</a:t>
              </a:r>
              <a:endParaRPr lang="en-US" sz="1200" b="1" dirty="0" smtClean="0">
                <a:solidFill>
                  <a:schemeClr val="bg1"/>
                </a:solidFill>
              </a:endParaRPr>
            </a:p>
          </p:txBody>
        </p:sp>
        <p:sp>
          <p:nvSpPr>
            <p:cNvPr id="164" name="Round Same Side Corner Rectangle 163"/>
            <p:cNvSpPr/>
            <p:nvPr/>
          </p:nvSpPr>
          <p:spPr bwMode="gray">
            <a:xfrm>
              <a:off x="3246120" y="964614"/>
              <a:ext cx="2651760" cy="312611"/>
            </a:xfrm>
            <a:prstGeom prst="round2SameRect">
              <a:avLst>
                <a:gd name="adj1" fmla="val 0"/>
                <a:gd name="adj2" fmla="val 20646"/>
              </a:avLst>
            </a:prstGeom>
            <a:solidFill>
              <a:schemeClr val="bg1"/>
            </a:solidFill>
            <a:ln>
              <a:noFill/>
            </a:ln>
            <a:effectLst>
              <a:innerShdw blurRad="1143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54864" bIns="54864" rtlCol="0" anchor="ctr" anchorCtr="1">
              <a:spAutoFit/>
            </a:bodyPr>
            <a:lstStyle/>
            <a:p>
              <a:pPr lvl="0" algn="ctr"/>
              <a:r>
                <a:rPr lang="en-US" sz="1200" b="1" smtClean="0">
                  <a:solidFill>
                    <a:schemeClr val="bg1">
                      <a:lumMod val="50000"/>
                    </a:schemeClr>
                  </a:solidFill>
                </a:rPr>
                <a:t>Consistent Security</a:t>
              </a:r>
              <a:endParaRPr lang="en-US" sz="1200" b="1" dirty="0" smtClean="0">
                <a:solidFill>
                  <a:schemeClr val="bg1">
                    <a:lumMod val="50000"/>
                  </a:schemeClr>
                </a:solidFill>
              </a:endParaRPr>
            </a:p>
          </p:txBody>
        </p:sp>
        <p:sp>
          <p:nvSpPr>
            <p:cNvPr id="201" name="Round Same Side Corner Rectangle 200"/>
            <p:cNvSpPr/>
            <p:nvPr/>
          </p:nvSpPr>
          <p:spPr bwMode="gray">
            <a:xfrm>
              <a:off x="532571" y="964614"/>
              <a:ext cx="2651760" cy="312611"/>
            </a:xfrm>
            <a:prstGeom prst="round2SameRect">
              <a:avLst>
                <a:gd name="adj1" fmla="val 0"/>
                <a:gd name="adj2" fmla="val 20978"/>
              </a:avLst>
            </a:prstGeom>
            <a:solidFill>
              <a:schemeClr val="bg1"/>
            </a:solidFill>
            <a:ln>
              <a:noFill/>
            </a:ln>
            <a:effectLst>
              <a:innerShdw blurRad="1143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tIns="54864" bIns="54864" rtlCol="0" anchor="ctr" anchorCtr="1">
              <a:spAutoFit/>
            </a:bodyPr>
            <a:lstStyle/>
            <a:p>
              <a:pPr algn="ctr"/>
              <a:r>
                <a:rPr lang="en-US" sz="1200" b="1" smtClean="0">
                  <a:solidFill>
                    <a:schemeClr val="bg1">
                      <a:lumMod val="50000"/>
                    </a:schemeClr>
                  </a:solidFill>
                </a:rPr>
                <a:t>Seamless Connectivity</a:t>
              </a:r>
              <a:endParaRPr lang="en-US" sz="1200" b="1" dirty="0" smtClean="0">
                <a:solidFill>
                  <a:schemeClr val="bg1">
                    <a:lumMod val="50000"/>
                  </a:schemeClr>
                </a:solidFill>
              </a:endParaRPr>
            </a:p>
          </p:txBody>
        </p:sp>
      </p:grpSp>
      <p:pic>
        <p:nvPicPr>
          <p:cNvPr id="162" name="Picture 67" descr="L2-L3-Switch.png"/>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flipV="1">
            <a:off x="6296548" y="2686760"/>
            <a:ext cx="550863" cy="550863"/>
          </a:xfrm>
          <a:prstGeom prst="rect">
            <a:avLst/>
          </a:prstGeom>
          <a:noFill/>
          <a:ln w="9525">
            <a:noFill/>
            <a:miter lim="800000"/>
            <a:headEnd/>
            <a:tailEnd/>
          </a:ln>
        </p:spPr>
      </p:pic>
      <p:pic>
        <p:nvPicPr>
          <p:cNvPr id="163" name="Picture 67" descr="L2-L3-Switch.png"/>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flipV="1">
            <a:off x="6963298" y="2686760"/>
            <a:ext cx="550863" cy="550863"/>
          </a:xfrm>
          <a:prstGeom prst="rect">
            <a:avLst/>
          </a:prstGeom>
          <a:noFill/>
          <a:ln w="9525">
            <a:noFill/>
            <a:miter lim="800000"/>
            <a:headEnd/>
            <a:tailEnd/>
          </a:ln>
        </p:spPr>
      </p:pic>
      <p:pic>
        <p:nvPicPr>
          <p:cNvPr id="45" name="Picture 67" descr="L2-L3-Switch.png"/>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flipV="1">
            <a:off x="1414986" y="2720097"/>
            <a:ext cx="550863" cy="550863"/>
          </a:xfrm>
          <a:prstGeom prst="rect">
            <a:avLst/>
          </a:prstGeom>
          <a:noFill/>
          <a:ln w="9525">
            <a:noFill/>
            <a:miter lim="800000"/>
            <a:headEnd/>
            <a:tailEnd/>
          </a:ln>
        </p:spPr>
      </p:pic>
      <p:pic>
        <p:nvPicPr>
          <p:cNvPr id="46" name="Picture 67" descr="L2-L3-Switch.png"/>
          <p:cNvPicPr preferRelativeResize="0">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gray">
          <a:xfrm flipV="1">
            <a:off x="2081736" y="2720097"/>
            <a:ext cx="550863" cy="550863"/>
          </a:xfrm>
          <a:prstGeom prst="rect">
            <a:avLst/>
          </a:prstGeom>
          <a:noFill/>
          <a:ln w="9525">
            <a:noFill/>
            <a:miter lim="800000"/>
            <a:headEnd/>
            <a:tailEnd/>
          </a:ln>
        </p:spPr>
      </p:pic>
      <p:grpSp>
        <p:nvGrpSpPr>
          <p:cNvPr id="15" name="Group 224"/>
          <p:cNvGrpSpPr/>
          <p:nvPr/>
        </p:nvGrpSpPr>
        <p:grpSpPr bwMode="gray">
          <a:xfrm>
            <a:off x="5733537" y="3472249"/>
            <a:ext cx="2372497" cy="1248032"/>
            <a:chOff x="9304639" y="1346884"/>
            <a:chExt cx="2372497" cy="1248032"/>
          </a:xfrm>
        </p:grpSpPr>
        <p:sp>
          <p:nvSpPr>
            <p:cNvPr id="207" name="Rectangle 206"/>
            <p:cNvSpPr/>
            <p:nvPr/>
          </p:nvSpPr>
          <p:spPr bwMode="gray">
            <a:xfrm>
              <a:off x="9352459" y="1383233"/>
              <a:ext cx="2276856" cy="1175333"/>
            </a:xfrm>
            <a:prstGeom prst="rect">
              <a:avLst/>
            </a:prstGeom>
            <a:solidFill>
              <a:schemeClr val="bg1">
                <a:lumMod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11" name="Rectangle 210"/>
            <p:cNvSpPr/>
            <p:nvPr/>
          </p:nvSpPr>
          <p:spPr bwMode="gray">
            <a:xfrm>
              <a:off x="9304639" y="1346884"/>
              <a:ext cx="2372497" cy="1248032"/>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15" name="Picture 37" descr="L2_L3 Switch 1.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flipV="1">
              <a:off x="10168281" y="1617403"/>
              <a:ext cx="669925" cy="669925"/>
            </a:xfrm>
            <a:prstGeom prst="rect">
              <a:avLst/>
            </a:prstGeom>
            <a:noFill/>
            <a:ln w="9525">
              <a:noFill/>
              <a:miter lim="800000"/>
              <a:headEnd/>
              <a:tailEnd/>
            </a:ln>
          </p:spPr>
        </p:pic>
      </p:grpSp>
      <p:grpSp>
        <p:nvGrpSpPr>
          <p:cNvPr id="19" name="Group 224"/>
          <p:cNvGrpSpPr/>
          <p:nvPr/>
        </p:nvGrpSpPr>
        <p:grpSpPr bwMode="gray">
          <a:xfrm>
            <a:off x="852617" y="3472249"/>
            <a:ext cx="2372497" cy="1248032"/>
            <a:chOff x="9304639" y="1346884"/>
            <a:chExt cx="2372497" cy="1248032"/>
          </a:xfrm>
        </p:grpSpPr>
        <p:sp>
          <p:nvSpPr>
            <p:cNvPr id="223" name="Rectangle 222"/>
            <p:cNvSpPr/>
            <p:nvPr/>
          </p:nvSpPr>
          <p:spPr bwMode="gray">
            <a:xfrm>
              <a:off x="9352459" y="1383233"/>
              <a:ext cx="2276856" cy="1175333"/>
            </a:xfrm>
            <a:prstGeom prst="rect">
              <a:avLst/>
            </a:prstGeom>
            <a:solidFill>
              <a:schemeClr val="bg1">
                <a:lumMod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25" name="Rectangle 224"/>
            <p:cNvSpPr/>
            <p:nvPr/>
          </p:nvSpPr>
          <p:spPr bwMode="gray">
            <a:xfrm>
              <a:off x="9304639" y="1346884"/>
              <a:ext cx="2372497" cy="1248032"/>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26" name="Picture 37" descr="L2_L3 Switch 1.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flipV="1">
              <a:off x="10168281" y="1617403"/>
              <a:ext cx="669925" cy="669925"/>
            </a:xfrm>
            <a:prstGeom prst="rect">
              <a:avLst/>
            </a:prstGeom>
            <a:noFill/>
            <a:ln w="9525">
              <a:noFill/>
              <a:miter lim="800000"/>
              <a:headEnd/>
              <a:tailEnd/>
            </a:ln>
          </p:spPr>
        </p:pic>
      </p:grpSp>
      <p:grpSp>
        <p:nvGrpSpPr>
          <p:cNvPr id="24" name="Group 224"/>
          <p:cNvGrpSpPr/>
          <p:nvPr/>
        </p:nvGrpSpPr>
        <p:grpSpPr bwMode="gray">
          <a:xfrm>
            <a:off x="5721179" y="2483708"/>
            <a:ext cx="2372497" cy="1099748"/>
            <a:chOff x="9304639" y="1495167"/>
            <a:chExt cx="2372497" cy="1099748"/>
          </a:xfrm>
        </p:grpSpPr>
        <p:sp>
          <p:nvSpPr>
            <p:cNvPr id="240" name="Rectangle 239"/>
            <p:cNvSpPr/>
            <p:nvPr/>
          </p:nvSpPr>
          <p:spPr bwMode="gray">
            <a:xfrm>
              <a:off x="9352459" y="1522879"/>
              <a:ext cx="2276856" cy="1035687"/>
            </a:xfrm>
            <a:prstGeom prst="rect">
              <a:avLst/>
            </a:prstGeom>
            <a:solidFill>
              <a:schemeClr val="bg1">
                <a:lumMod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1" name="Rectangle 240"/>
            <p:cNvSpPr/>
            <p:nvPr/>
          </p:nvSpPr>
          <p:spPr bwMode="gray">
            <a:xfrm>
              <a:off x="9304639" y="1495167"/>
              <a:ext cx="2372497" cy="1099748"/>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42" name="Picture 37" descr="L2_L3 Switch 1.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flipV="1">
              <a:off x="10168282" y="1666830"/>
              <a:ext cx="669925" cy="669925"/>
            </a:xfrm>
            <a:prstGeom prst="rect">
              <a:avLst/>
            </a:prstGeom>
            <a:noFill/>
            <a:ln w="9525">
              <a:noFill/>
              <a:miter lim="800000"/>
              <a:headEnd/>
              <a:tailEnd/>
            </a:ln>
          </p:spPr>
        </p:pic>
      </p:grpSp>
      <p:grpSp>
        <p:nvGrpSpPr>
          <p:cNvPr id="28" name="Group 224"/>
          <p:cNvGrpSpPr/>
          <p:nvPr/>
        </p:nvGrpSpPr>
        <p:grpSpPr bwMode="gray">
          <a:xfrm>
            <a:off x="864974" y="2483708"/>
            <a:ext cx="2372497" cy="1099748"/>
            <a:chOff x="9304639" y="1495167"/>
            <a:chExt cx="2372497" cy="1099748"/>
          </a:xfrm>
        </p:grpSpPr>
        <p:sp>
          <p:nvSpPr>
            <p:cNvPr id="244" name="Rectangle 243"/>
            <p:cNvSpPr/>
            <p:nvPr/>
          </p:nvSpPr>
          <p:spPr bwMode="gray">
            <a:xfrm>
              <a:off x="9352459" y="1522879"/>
              <a:ext cx="2276856" cy="1035687"/>
            </a:xfrm>
            <a:prstGeom prst="rect">
              <a:avLst/>
            </a:prstGeom>
            <a:solidFill>
              <a:schemeClr val="bg1">
                <a:lumMod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5" name="Rectangle 244"/>
            <p:cNvSpPr/>
            <p:nvPr/>
          </p:nvSpPr>
          <p:spPr bwMode="gray">
            <a:xfrm>
              <a:off x="9304639" y="1495167"/>
              <a:ext cx="2372497" cy="1099748"/>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46" name="Picture 37" descr="L2_L3 Switch 1.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flipV="1">
              <a:off x="10168282" y="1666830"/>
              <a:ext cx="669925" cy="669925"/>
            </a:xfrm>
            <a:prstGeom prst="rect">
              <a:avLst/>
            </a:prstGeom>
            <a:noFill/>
            <a:ln w="9525">
              <a:noFill/>
              <a:miter lim="800000"/>
              <a:headEnd/>
              <a:tailEnd/>
            </a:ln>
          </p:spPr>
        </p:pic>
      </p:grpSp>
      <p:grpSp>
        <p:nvGrpSpPr>
          <p:cNvPr id="29" name="Group 224"/>
          <p:cNvGrpSpPr/>
          <p:nvPr/>
        </p:nvGrpSpPr>
        <p:grpSpPr bwMode="gray">
          <a:xfrm>
            <a:off x="3435178" y="1359243"/>
            <a:ext cx="2372497" cy="1099748"/>
            <a:chOff x="9304639" y="1495167"/>
            <a:chExt cx="2372497" cy="1099748"/>
          </a:xfrm>
        </p:grpSpPr>
        <p:sp>
          <p:nvSpPr>
            <p:cNvPr id="248" name="Rectangle 247"/>
            <p:cNvSpPr/>
            <p:nvPr/>
          </p:nvSpPr>
          <p:spPr bwMode="gray">
            <a:xfrm>
              <a:off x="9352459" y="1522879"/>
              <a:ext cx="2276856" cy="1035687"/>
            </a:xfrm>
            <a:prstGeom prst="rect">
              <a:avLst/>
            </a:prstGeom>
            <a:solidFill>
              <a:schemeClr val="bg1">
                <a:lumMod val="8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249" name="Rectangle 248"/>
            <p:cNvSpPr/>
            <p:nvPr/>
          </p:nvSpPr>
          <p:spPr bwMode="gray">
            <a:xfrm>
              <a:off x="9304639" y="1495167"/>
              <a:ext cx="2372497" cy="1099748"/>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pic>
          <p:nvPicPr>
            <p:cNvPr id="250" name="Picture 37" descr="L2_L3 Switch 1.pn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gray">
            <a:xfrm flipV="1">
              <a:off x="10168282" y="1666830"/>
              <a:ext cx="669925" cy="669925"/>
            </a:xfrm>
            <a:prstGeom prst="rect">
              <a:avLst/>
            </a:prstGeom>
            <a:noFill/>
            <a:ln w="9525">
              <a:noFill/>
              <a:miter lim="800000"/>
              <a:headEnd/>
              <a:tailEnd/>
            </a:ln>
          </p:spPr>
        </p:pic>
      </p:grpSp>
    </p:spTree>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
                                        </p:tgtEl>
                                      </p:cBhvr>
                                    </p:animEffect>
                                    <p:set>
                                      <p:cBhvr>
                                        <p:cTn id="7" dur="1" fill="hold">
                                          <p:stCondLst>
                                            <p:cond delay="1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000"/>
                                        <p:tgtEl>
                                          <p:spTgt spid="120"/>
                                        </p:tgtEl>
                                      </p:cBhvr>
                                    </p:animEffect>
                                    <p:set>
                                      <p:cBhvr>
                                        <p:cTn id="10" dur="1" fill="hold">
                                          <p:stCondLst>
                                            <p:cond delay="1999"/>
                                          </p:stCondLst>
                                        </p:cTn>
                                        <p:tgtEl>
                                          <p:spTgt spid="120"/>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2000"/>
                                        <p:tgtEl>
                                          <p:spTgt spid="117"/>
                                        </p:tgtEl>
                                      </p:cBhvr>
                                    </p:animEffect>
                                    <p:set>
                                      <p:cBhvr>
                                        <p:cTn id="13" dur="1" fill="hold">
                                          <p:stCondLst>
                                            <p:cond delay="1999"/>
                                          </p:stCondLst>
                                        </p:cTn>
                                        <p:tgtEl>
                                          <p:spTgt spid="1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2000"/>
                                        <p:tgtEl>
                                          <p:spTgt spid="109"/>
                                        </p:tgtEl>
                                      </p:cBhvr>
                                    </p:animEffect>
                                    <p:set>
                                      <p:cBhvr>
                                        <p:cTn id="16" dur="1" fill="hold">
                                          <p:stCondLst>
                                            <p:cond delay="1999"/>
                                          </p:stCondLst>
                                        </p:cTn>
                                        <p:tgtEl>
                                          <p:spTgt spid="109"/>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2000"/>
                                        <p:tgtEl>
                                          <p:spTgt spid="114"/>
                                        </p:tgtEl>
                                      </p:cBhvr>
                                    </p:animEffect>
                                    <p:set>
                                      <p:cBhvr>
                                        <p:cTn id="19" dur="1" fill="hold">
                                          <p:stCondLst>
                                            <p:cond delay="1999"/>
                                          </p:stCondLst>
                                        </p:cTn>
                                        <p:tgtEl>
                                          <p:spTgt spid="11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2000"/>
                                        <p:tgtEl>
                                          <p:spTgt spid="137"/>
                                        </p:tgtEl>
                                      </p:cBhvr>
                                    </p:animEffect>
                                    <p:set>
                                      <p:cBhvr>
                                        <p:cTn id="22" dur="1" fill="hold">
                                          <p:stCondLst>
                                            <p:cond delay="1999"/>
                                          </p:stCondLst>
                                        </p:cTn>
                                        <p:tgtEl>
                                          <p:spTgt spid="13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139"/>
                                        </p:tgtEl>
                                      </p:cBhvr>
                                    </p:animEffect>
                                    <p:set>
                                      <p:cBhvr>
                                        <p:cTn id="25" dur="1" fill="hold">
                                          <p:stCondLst>
                                            <p:cond delay="1999"/>
                                          </p:stCondLst>
                                        </p:cTn>
                                        <p:tgtEl>
                                          <p:spTgt spid="13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39"/>
                                        </p:tgtEl>
                                      </p:cBhvr>
                                    </p:animEffect>
                                    <p:set>
                                      <p:cBhvr>
                                        <p:cTn id="28" dur="1" fill="hold">
                                          <p:stCondLst>
                                            <p:cond delay="1999"/>
                                          </p:stCondLst>
                                        </p:cTn>
                                        <p:tgtEl>
                                          <p:spTgt spid="39"/>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2000"/>
                                        <p:tgtEl>
                                          <p:spTgt spid="5"/>
                                        </p:tgtEl>
                                      </p:cBhvr>
                                    </p:animEffect>
                                    <p:set>
                                      <p:cBhvr>
                                        <p:cTn id="31" dur="1" fill="hold">
                                          <p:stCondLst>
                                            <p:cond delay="1999"/>
                                          </p:stCondLst>
                                        </p:cTn>
                                        <p:tgtEl>
                                          <p:spTgt spid="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000"/>
                                        <p:tgtEl>
                                          <p:spTgt spid="134"/>
                                        </p:tgtEl>
                                      </p:cBhvr>
                                    </p:animEffect>
                                    <p:set>
                                      <p:cBhvr>
                                        <p:cTn id="34" dur="1" fill="hold">
                                          <p:stCondLst>
                                            <p:cond delay="1999"/>
                                          </p:stCondLst>
                                        </p:cTn>
                                        <p:tgtEl>
                                          <p:spTgt spid="13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133"/>
                                        </p:tgtEl>
                                      </p:cBhvr>
                                    </p:animEffect>
                                    <p:set>
                                      <p:cBhvr>
                                        <p:cTn id="37" dur="1" fill="hold">
                                          <p:stCondLst>
                                            <p:cond delay="1999"/>
                                          </p:stCondLst>
                                        </p:cTn>
                                        <p:tgtEl>
                                          <p:spTgt spid="133"/>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2000"/>
                                        <p:tgtEl>
                                          <p:spTgt spid="38"/>
                                        </p:tgtEl>
                                      </p:cBhvr>
                                    </p:animEffect>
                                    <p:set>
                                      <p:cBhvr>
                                        <p:cTn id="40" dur="1" fill="hold">
                                          <p:stCondLst>
                                            <p:cond delay="1999"/>
                                          </p:stCondLst>
                                        </p:cTn>
                                        <p:tgtEl>
                                          <p:spTgt spid="38"/>
                                        </p:tgtEl>
                                        <p:attrNameLst>
                                          <p:attrName>style.visibility</p:attrName>
                                        </p:attrNameLst>
                                      </p:cBhvr>
                                      <p:to>
                                        <p:strVal val="hidden"/>
                                      </p:to>
                                    </p:set>
                                  </p:childTnLst>
                                </p:cTn>
                              </p:par>
                              <p:par>
                                <p:cTn id="41" presetID="10"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20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childTnLst>
                                </p:cTn>
                              </p:par>
                              <p:par>
                                <p:cTn id="47" presetID="10" presetClass="exit" presetSubtype="0" fill="hold" nodeType="withEffect">
                                  <p:stCondLst>
                                    <p:cond delay="0"/>
                                  </p:stCondLst>
                                  <p:childTnLst>
                                    <p:animEffect transition="out" filter="fade">
                                      <p:cBhvr>
                                        <p:cTn id="48" dur="2000"/>
                                        <p:tgtEl>
                                          <p:spTgt spid="9"/>
                                        </p:tgtEl>
                                      </p:cBhvr>
                                    </p:animEffect>
                                    <p:set>
                                      <p:cBhvr>
                                        <p:cTn id="49" dur="1" fill="hold">
                                          <p:stCondLst>
                                            <p:cond delay="1999"/>
                                          </p:stCondLst>
                                        </p:cTn>
                                        <p:tgtEl>
                                          <p:spTgt spid="9"/>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0"/>
                                        <p:tgtEl>
                                          <p:spTgt spid="172"/>
                                        </p:tgtEl>
                                      </p:cBhvr>
                                    </p:animEffect>
                                    <p:set>
                                      <p:cBhvr>
                                        <p:cTn id="52" dur="1" fill="hold">
                                          <p:stCondLst>
                                            <p:cond delay="1999"/>
                                          </p:stCondLst>
                                        </p:cTn>
                                        <p:tgtEl>
                                          <p:spTgt spid="17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2000"/>
                                        <p:tgtEl>
                                          <p:spTgt spid="171"/>
                                        </p:tgtEl>
                                      </p:cBhvr>
                                    </p:animEffect>
                                    <p:set>
                                      <p:cBhvr>
                                        <p:cTn id="55" dur="1" fill="hold">
                                          <p:stCondLst>
                                            <p:cond delay="1999"/>
                                          </p:stCondLst>
                                        </p:cTn>
                                        <p:tgtEl>
                                          <p:spTgt spid="17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000"/>
                                        <p:tgtEl>
                                          <p:spTgt spid="169"/>
                                        </p:tgtEl>
                                      </p:cBhvr>
                                    </p:animEffect>
                                    <p:set>
                                      <p:cBhvr>
                                        <p:cTn id="58" dur="1" fill="hold">
                                          <p:stCondLst>
                                            <p:cond delay="1999"/>
                                          </p:stCondLst>
                                        </p:cTn>
                                        <p:tgtEl>
                                          <p:spTgt spid="169"/>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2000"/>
                                        <p:tgtEl>
                                          <p:spTgt spid="170"/>
                                        </p:tgtEl>
                                      </p:cBhvr>
                                    </p:animEffect>
                                    <p:set>
                                      <p:cBhvr>
                                        <p:cTn id="61" dur="1" fill="hold">
                                          <p:stCondLst>
                                            <p:cond delay="1999"/>
                                          </p:stCondLst>
                                        </p:cTn>
                                        <p:tgtEl>
                                          <p:spTgt spid="170"/>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2000"/>
                                        <p:tgtEl>
                                          <p:spTgt spid="179"/>
                                        </p:tgtEl>
                                      </p:cBhvr>
                                    </p:animEffect>
                                    <p:set>
                                      <p:cBhvr>
                                        <p:cTn id="64" dur="1" fill="hold">
                                          <p:stCondLst>
                                            <p:cond delay="1999"/>
                                          </p:stCondLst>
                                        </p:cTn>
                                        <p:tgtEl>
                                          <p:spTgt spid="179"/>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2000"/>
                                        <p:tgtEl>
                                          <p:spTgt spid="180"/>
                                        </p:tgtEl>
                                      </p:cBhvr>
                                    </p:animEffect>
                                    <p:set>
                                      <p:cBhvr>
                                        <p:cTn id="67" dur="1" fill="hold">
                                          <p:stCondLst>
                                            <p:cond delay="1999"/>
                                          </p:stCondLst>
                                        </p:cTn>
                                        <p:tgtEl>
                                          <p:spTgt spid="180"/>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2000"/>
                                        <p:tgtEl>
                                          <p:spTgt spid="178"/>
                                        </p:tgtEl>
                                      </p:cBhvr>
                                    </p:animEffect>
                                    <p:set>
                                      <p:cBhvr>
                                        <p:cTn id="70" dur="1" fill="hold">
                                          <p:stCondLst>
                                            <p:cond delay="1999"/>
                                          </p:stCondLst>
                                        </p:cTn>
                                        <p:tgtEl>
                                          <p:spTgt spid="178"/>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2000"/>
                                        <p:tgtEl>
                                          <p:spTgt spid="177"/>
                                        </p:tgtEl>
                                      </p:cBhvr>
                                    </p:animEffect>
                                    <p:set>
                                      <p:cBhvr>
                                        <p:cTn id="73" dur="1" fill="hold">
                                          <p:stCondLst>
                                            <p:cond delay="1999"/>
                                          </p:stCondLst>
                                        </p:cTn>
                                        <p:tgtEl>
                                          <p:spTgt spid="17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2000"/>
                                        <p:tgtEl>
                                          <p:spTgt spid="10"/>
                                        </p:tgtEl>
                                      </p:cBhvr>
                                    </p:animEffect>
                                    <p:set>
                                      <p:cBhvr>
                                        <p:cTn id="76" dur="1" fill="hold">
                                          <p:stCondLst>
                                            <p:cond delay="1999"/>
                                          </p:stCondLst>
                                        </p:cTn>
                                        <p:tgtEl>
                                          <p:spTgt spid="10"/>
                                        </p:tgtEl>
                                        <p:attrNameLst>
                                          <p:attrName>style.visibility</p:attrName>
                                        </p:attrNameLst>
                                      </p:cBhvr>
                                      <p:to>
                                        <p:strVal val="hidden"/>
                                      </p:to>
                                    </p:set>
                                  </p:childTnLst>
                                </p:cTn>
                              </p:par>
                              <p:par>
                                <p:cTn id="77" presetID="9" presetClass="exit" presetSubtype="0" fill="hold" grpId="0" nodeType="withEffect">
                                  <p:stCondLst>
                                    <p:cond delay="0"/>
                                  </p:stCondLst>
                                  <p:childTnLst>
                                    <p:animEffect transition="out" filter="dissolve">
                                      <p:cBhvr>
                                        <p:cTn id="78" dur="500"/>
                                        <p:tgtEl>
                                          <p:spTgt spid="126"/>
                                        </p:tgtEl>
                                      </p:cBhvr>
                                    </p:animEffect>
                                    <p:set>
                                      <p:cBhvr>
                                        <p:cTn id="79" dur="1" fill="hold">
                                          <p:stCondLst>
                                            <p:cond delay="499"/>
                                          </p:stCondLst>
                                        </p:cTn>
                                        <p:tgtEl>
                                          <p:spTgt spid="126"/>
                                        </p:tgtEl>
                                        <p:attrNameLst>
                                          <p:attrName>style.visibility</p:attrName>
                                        </p:attrNameLst>
                                      </p:cBhvr>
                                      <p:to>
                                        <p:strVal val="hidden"/>
                                      </p:to>
                                    </p:set>
                                  </p:childTnLst>
                                </p:cTn>
                              </p:par>
                              <p:par>
                                <p:cTn id="80" presetID="49" presetClass="entr" presetSubtype="0" decel="100000" fill="hold" grpId="0" nodeType="withEffect">
                                  <p:stCondLst>
                                    <p:cond delay="0"/>
                                  </p:stCondLst>
                                  <p:childTnLst>
                                    <p:set>
                                      <p:cBhvr>
                                        <p:cTn id="81" dur="1" fill="hold">
                                          <p:stCondLst>
                                            <p:cond delay="0"/>
                                          </p:stCondLst>
                                        </p:cTn>
                                        <p:tgtEl>
                                          <p:spTgt spid="132"/>
                                        </p:tgtEl>
                                        <p:attrNameLst>
                                          <p:attrName>style.visibility</p:attrName>
                                        </p:attrNameLst>
                                      </p:cBhvr>
                                      <p:to>
                                        <p:strVal val="visible"/>
                                      </p:to>
                                    </p:set>
                                    <p:anim calcmode="lin" valueType="num">
                                      <p:cBhvr>
                                        <p:cTn id="82" dur="1000" fill="hold"/>
                                        <p:tgtEl>
                                          <p:spTgt spid="132"/>
                                        </p:tgtEl>
                                        <p:attrNameLst>
                                          <p:attrName>ppt_w</p:attrName>
                                        </p:attrNameLst>
                                      </p:cBhvr>
                                      <p:tavLst>
                                        <p:tav tm="0">
                                          <p:val>
                                            <p:fltVal val="0"/>
                                          </p:val>
                                        </p:tav>
                                        <p:tav tm="100000">
                                          <p:val>
                                            <p:strVal val="#ppt_w"/>
                                          </p:val>
                                        </p:tav>
                                      </p:tavLst>
                                    </p:anim>
                                    <p:anim calcmode="lin" valueType="num">
                                      <p:cBhvr>
                                        <p:cTn id="83" dur="1000" fill="hold"/>
                                        <p:tgtEl>
                                          <p:spTgt spid="132"/>
                                        </p:tgtEl>
                                        <p:attrNameLst>
                                          <p:attrName>ppt_h</p:attrName>
                                        </p:attrNameLst>
                                      </p:cBhvr>
                                      <p:tavLst>
                                        <p:tav tm="0">
                                          <p:val>
                                            <p:fltVal val="0"/>
                                          </p:val>
                                        </p:tav>
                                        <p:tav tm="100000">
                                          <p:val>
                                            <p:strVal val="#ppt_h"/>
                                          </p:val>
                                        </p:tav>
                                      </p:tavLst>
                                    </p:anim>
                                    <p:anim calcmode="lin" valueType="num">
                                      <p:cBhvr>
                                        <p:cTn id="84" dur="1000" fill="hold"/>
                                        <p:tgtEl>
                                          <p:spTgt spid="132"/>
                                        </p:tgtEl>
                                        <p:attrNameLst>
                                          <p:attrName>style.rotation</p:attrName>
                                        </p:attrNameLst>
                                      </p:cBhvr>
                                      <p:tavLst>
                                        <p:tav tm="0">
                                          <p:val>
                                            <p:fltVal val="360"/>
                                          </p:val>
                                        </p:tav>
                                        <p:tav tm="100000">
                                          <p:val>
                                            <p:fltVal val="0"/>
                                          </p:val>
                                        </p:tav>
                                      </p:tavLst>
                                    </p:anim>
                                    <p:animEffect transition="in" filter="fade">
                                      <p:cBhvr>
                                        <p:cTn id="85" dur="1000"/>
                                        <p:tgtEl>
                                          <p:spTgt spid="132"/>
                                        </p:tgtEl>
                                      </p:cBhvr>
                                    </p:animEffect>
                                  </p:childTnLst>
                                </p:cTn>
                              </p:par>
                              <p:par>
                                <p:cTn id="86" presetID="9" presetClass="exit" presetSubtype="0" fill="hold" grpId="0" nodeType="withEffect">
                                  <p:stCondLst>
                                    <p:cond delay="0"/>
                                  </p:stCondLst>
                                  <p:childTnLst>
                                    <p:animEffect transition="out" filter="dissolve">
                                      <p:cBhvr>
                                        <p:cTn id="87" dur="500"/>
                                        <p:tgtEl>
                                          <p:spTgt spid="125"/>
                                        </p:tgtEl>
                                      </p:cBhvr>
                                    </p:animEffect>
                                    <p:set>
                                      <p:cBhvr>
                                        <p:cTn id="88" dur="1" fill="hold">
                                          <p:stCondLst>
                                            <p:cond delay="499"/>
                                          </p:stCondLst>
                                        </p:cTn>
                                        <p:tgtEl>
                                          <p:spTgt spid="125"/>
                                        </p:tgtEl>
                                        <p:attrNameLst>
                                          <p:attrName>style.visibility</p:attrName>
                                        </p:attrNameLst>
                                      </p:cBhvr>
                                      <p:to>
                                        <p:strVal val="hidden"/>
                                      </p:to>
                                    </p:set>
                                  </p:childTnLst>
                                </p:cTn>
                              </p:par>
                              <p:par>
                                <p:cTn id="89" presetID="49" presetClass="entr" presetSubtype="0" decel="100000" fill="hold" grpId="0" nodeType="withEffect">
                                  <p:stCondLst>
                                    <p:cond delay="0"/>
                                  </p:stCondLst>
                                  <p:childTnLst>
                                    <p:set>
                                      <p:cBhvr>
                                        <p:cTn id="90" dur="1" fill="hold">
                                          <p:stCondLst>
                                            <p:cond delay="0"/>
                                          </p:stCondLst>
                                        </p:cTn>
                                        <p:tgtEl>
                                          <p:spTgt spid="135"/>
                                        </p:tgtEl>
                                        <p:attrNameLst>
                                          <p:attrName>style.visibility</p:attrName>
                                        </p:attrNameLst>
                                      </p:cBhvr>
                                      <p:to>
                                        <p:strVal val="visible"/>
                                      </p:to>
                                    </p:set>
                                    <p:anim calcmode="lin" valueType="num">
                                      <p:cBhvr>
                                        <p:cTn id="91" dur="1000" fill="hold"/>
                                        <p:tgtEl>
                                          <p:spTgt spid="135"/>
                                        </p:tgtEl>
                                        <p:attrNameLst>
                                          <p:attrName>ppt_w</p:attrName>
                                        </p:attrNameLst>
                                      </p:cBhvr>
                                      <p:tavLst>
                                        <p:tav tm="0">
                                          <p:val>
                                            <p:fltVal val="0"/>
                                          </p:val>
                                        </p:tav>
                                        <p:tav tm="100000">
                                          <p:val>
                                            <p:strVal val="#ppt_w"/>
                                          </p:val>
                                        </p:tav>
                                      </p:tavLst>
                                    </p:anim>
                                    <p:anim calcmode="lin" valueType="num">
                                      <p:cBhvr>
                                        <p:cTn id="92" dur="1000" fill="hold"/>
                                        <p:tgtEl>
                                          <p:spTgt spid="135"/>
                                        </p:tgtEl>
                                        <p:attrNameLst>
                                          <p:attrName>ppt_h</p:attrName>
                                        </p:attrNameLst>
                                      </p:cBhvr>
                                      <p:tavLst>
                                        <p:tav tm="0">
                                          <p:val>
                                            <p:fltVal val="0"/>
                                          </p:val>
                                        </p:tav>
                                        <p:tav tm="100000">
                                          <p:val>
                                            <p:strVal val="#ppt_h"/>
                                          </p:val>
                                        </p:tav>
                                      </p:tavLst>
                                    </p:anim>
                                    <p:anim calcmode="lin" valueType="num">
                                      <p:cBhvr>
                                        <p:cTn id="93" dur="1000" fill="hold"/>
                                        <p:tgtEl>
                                          <p:spTgt spid="135"/>
                                        </p:tgtEl>
                                        <p:attrNameLst>
                                          <p:attrName>style.rotation</p:attrName>
                                        </p:attrNameLst>
                                      </p:cBhvr>
                                      <p:tavLst>
                                        <p:tav tm="0">
                                          <p:val>
                                            <p:fltVal val="360"/>
                                          </p:val>
                                        </p:tav>
                                        <p:tav tm="100000">
                                          <p:val>
                                            <p:fltVal val="0"/>
                                          </p:val>
                                        </p:tav>
                                      </p:tavLst>
                                    </p:anim>
                                    <p:animEffect transition="in" filter="fade">
                                      <p:cBhvr>
                                        <p:cTn id="94" dur="1000"/>
                                        <p:tgtEl>
                                          <p:spTgt spid="135"/>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2000"/>
                                        <p:tgtEl>
                                          <p:spTgt spid="45"/>
                                        </p:tgtEl>
                                      </p:cBhvr>
                                    </p:animEffect>
                                    <p:set>
                                      <p:cBhvr>
                                        <p:cTn id="99" dur="1" fill="hold">
                                          <p:stCondLst>
                                            <p:cond delay="1999"/>
                                          </p:stCondLst>
                                        </p:cTn>
                                        <p:tgtEl>
                                          <p:spTgt spid="4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2000"/>
                                        <p:tgtEl>
                                          <p:spTgt spid="46"/>
                                        </p:tgtEl>
                                      </p:cBhvr>
                                    </p:animEffect>
                                    <p:set>
                                      <p:cBhvr>
                                        <p:cTn id="102" dur="1" fill="hold">
                                          <p:stCondLst>
                                            <p:cond delay="1999"/>
                                          </p:stCondLst>
                                        </p:cTn>
                                        <p:tgtEl>
                                          <p:spTgt spid="4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2000"/>
                                        <p:tgtEl>
                                          <p:spTgt spid="145"/>
                                        </p:tgtEl>
                                      </p:cBhvr>
                                    </p:animEffect>
                                    <p:set>
                                      <p:cBhvr>
                                        <p:cTn id="105" dur="1" fill="hold">
                                          <p:stCondLst>
                                            <p:cond delay="1999"/>
                                          </p:stCondLst>
                                        </p:cTn>
                                        <p:tgtEl>
                                          <p:spTgt spid="145"/>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2000"/>
                                        <p:tgtEl>
                                          <p:spTgt spid="147"/>
                                        </p:tgtEl>
                                      </p:cBhvr>
                                    </p:animEffect>
                                    <p:set>
                                      <p:cBhvr>
                                        <p:cTn id="108" dur="1" fill="hold">
                                          <p:stCondLst>
                                            <p:cond delay="1999"/>
                                          </p:stCondLst>
                                        </p:cTn>
                                        <p:tgtEl>
                                          <p:spTgt spid="147"/>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2000"/>
                                        <p:tgtEl>
                                          <p:spTgt spid="162"/>
                                        </p:tgtEl>
                                      </p:cBhvr>
                                    </p:animEffect>
                                    <p:set>
                                      <p:cBhvr>
                                        <p:cTn id="111" dur="1" fill="hold">
                                          <p:stCondLst>
                                            <p:cond delay="1999"/>
                                          </p:stCondLst>
                                        </p:cTn>
                                        <p:tgtEl>
                                          <p:spTgt spid="162"/>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2000"/>
                                        <p:tgtEl>
                                          <p:spTgt spid="163"/>
                                        </p:tgtEl>
                                      </p:cBhvr>
                                    </p:animEffect>
                                    <p:set>
                                      <p:cBhvr>
                                        <p:cTn id="114" dur="1" fill="hold">
                                          <p:stCondLst>
                                            <p:cond delay="1999"/>
                                          </p:stCondLst>
                                        </p:cTn>
                                        <p:tgtEl>
                                          <p:spTgt spid="163"/>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2000"/>
                                        <p:tgtEl>
                                          <p:spTgt spid="198"/>
                                        </p:tgtEl>
                                      </p:cBhvr>
                                    </p:animEffect>
                                    <p:set>
                                      <p:cBhvr>
                                        <p:cTn id="117" dur="1" fill="hold">
                                          <p:stCondLst>
                                            <p:cond delay="1999"/>
                                          </p:stCondLst>
                                        </p:cTn>
                                        <p:tgtEl>
                                          <p:spTgt spid="198"/>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2000"/>
                                        <p:tgtEl>
                                          <p:spTgt spid="200"/>
                                        </p:tgtEl>
                                      </p:cBhvr>
                                    </p:animEffect>
                                    <p:set>
                                      <p:cBhvr>
                                        <p:cTn id="120" dur="1" fill="hold">
                                          <p:stCondLst>
                                            <p:cond delay="1999"/>
                                          </p:stCondLst>
                                        </p:cTn>
                                        <p:tgtEl>
                                          <p:spTgt spid="200"/>
                                        </p:tgtEl>
                                        <p:attrNameLst>
                                          <p:attrName>style.visibility</p:attrName>
                                        </p:attrNameLst>
                                      </p:cBhvr>
                                      <p:to>
                                        <p:strVal val="hidden"/>
                                      </p:to>
                                    </p:set>
                                  </p:childTnLst>
                                </p:cTn>
                              </p:par>
                              <p:par>
                                <p:cTn id="121" presetID="10" presetClass="entr" presetSubtype="0" fill="hold" nodeType="withEffect">
                                  <p:stCondLst>
                                    <p:cond delay="0"/>
                                  </p:stCondLst>
                                  <p:childTnLst>
                                    <p:set>
                                      <p:cBhvr>
                                        <p:cTn id="122" dur="1" fill="hold">
                                          <p:stCondLst>
                                            <p:cond delay="0"/>
                                          </p:stCondLst>
                                        </p:cTn>
                                        <p:tgtEl>
                                          <p:spTgt spid="24"/>
                                        </p:tgtEl>
                                        <p:attrNameLst>
                                          <p:attrName>style.visibility</p:attrName>
                                        </p:attrNameLst>
                                      </p:cBhvr>
                                      <p:to>
                                        <p:strVal val="visible"/>
                                      </p:to>
                                    </p:set>
                                    <p:animEffect transition="in" filter="fade">
                                      <p:cBhvr>
                                        <p:cTn id="123" dur="2000"/>
                                        <p:tgtEl>
                                          <p:spTgt spid="24"/>
                                        </p:tgtEl>
                                      </p:cBhvr>
                                    </p:animEffect>
                                  </p:childTnLst>
                                </p:cTn>
                              </p:par>
                              <p:par>
                                <p:cTn id="124" presetID="10" presetClass="entr" presetSubtype="0" fill="hold" nodeType="withEffect">
                                  <p:stCondLst>
                                    <p:cond delay="0"/>
                                  </p:stCondLst>
                                  <p:childTnLst>
                                    <p:set>
                                      <p:cBhvr>
                                        <p:cTn id="125" dur="1" fill="hold">
                                          <p:stCondLst>
                                            <p:cond delay="0"/>
                                          </p:stCondLst>
                                        </p:cTn>
                                        <p:tgtEl>
                                          <p:spTgt spid="28"/>
                                        </p:tgtEl>
                                        <p:attrNameLst>
                                          <p:attrName>style.visibility</p:attrName>
                                        </p:attrNameLst>
                                      </p:cBhvr>
                                      <p:to>
                                        <p:strVal val="visible"/>
                                      </p:to>
                                    </p:set>
                                    <p:animEffect transition="in" filter="fade">
                                      <p:cBhvr>
                                        <p:cTn id="126" dur="2000"/>
                                        <p:tgtEl>
                                          <p:spTgt spid="28"/>
                                        </p:tgtEl>
                                      </p:cBhvr>
                                    </p:animEffect>
                                  </p:childTnLst>
                                </p:cTn>
                              </p:par>
                              <p:par>
                                <p:cTn id="127" presetID="9" presetClass="exit" presetSubtype="0" fill="hold" grpId="0" nodeType="withEffect">
                                  <p:stCondLst>
                                    <p:cond delay="0"/>
                                  </p:stCondLst>
                                  <p:childTnLst>
                                    <p:animEffect transition="out" filter="dissolve">
                                      <p:cBhvr>
                                        <p:cTn id="128" dur="500"/>
                                        <p:tgtEl>
                                          <p:spTgt spid="128"/>
                                        </p:tgtEl>
                                      </p:cBhvr>
                                    </p:animEffect>
                                    <p:set>
                                      <p:cBhvr>
                                        <p:cTn id="129" dur="1" fill="hold">
                                          <p:stCondLst>
                                            <p:cond delay="499"/>
                                          </p:stCondLst>
                                        </p:cTn>
                                        <p:tgtEl>
                                          <p:spTgt spid="128"/>
                                        </p:tgtEl>
                                        <p:attrNameLst>
                                          <p:attrName>style.visibility</p:attrName>
                                        </p:attrNameLst>
                                      </p:cBhvr>
                                      <p:to>
                                        <p:strVal val="hidden"/>
                                      </p:to>
                                    </p:set>
                                  </p:childTnLst>
                                </p:cTn>
                              </p:par>
                              <p:par>
                                <p:cTn id="130" presetID="49" presetClass="entr" presetSubtype="0" decel="100000" fill="hold" grpId="0" nodeType="withEffect">
                                  <p:stCondLst>
                                    <p:cond delay="0"/>
                                  </p:stCondLst>
                                  <p:childTnLst>
                                    <p:set>
                                      <p:cBhvr>
                                        <p:cTn id="131" dur="1" fill="hold">
                                          <p:stCondLst>
                                            <p:cond delay="0"/>
                                          </p:stCondLst>
                                        </p:cTn>
                                        <p:tgtEl>
                                          <p:spTgt spid="144"/>
                                        </p:tgtEl>
                                        <p:attrNameLst>
                                          <p:attrName>style.visibility</p:attrName>
                                        </p:attrNameLst>
                                      </p:cBhvr>
                                      <p:to>
                                        <p:strVal val="visible"/>
                                      </p:to>
                                    </p:set>
                                    <p:anim calcmode="lin" valueType="num">
                                      <p:cBhvr>
                                        <p:cTn id="132" dur="1000" fill="hold"/>
                                        <p:tgtEl>
                                          <p:spTgt spid="144"/>
                                        </p:tgtEl>
                                        <p:attrNameLst>
                                          <p:attrName>ppt_w</p:attrName>
                                        </p:attrNameLst>
                                      </p:cBhvr>
                                      <p:tavLst>
                                        <p:tav tm="0">
                                          <p:val>
                                            <p:fltVal val="0"/>
                                          </p:val>
                                        </p:tav>
                                        <p:tav tm="100000">
                                          <p:val>
                                            <p:strVal val="#ppt_w"/>
                                          </p:val>
                                        </p:tav>
                                      </p:tavLst>
                                    </p:anim>
                                    <p:anim calcmode="lin" valueType="num">
                                      <p:cBhvr>
                                        <p:cTn id="133" dur="1000" fill="hold"/>
                                        <p:tgtEl>
                                          <p:spTgt spid="144"/>
                                        </p:tgtEl>
                                        <p:attrNameLst>
                                          <p:attrName>ppt_h</p:attrName>
                                        </p:attrNameLst>
                                      </p:cBhvr>
                                      <p:tavLst>
                                        <p:tav tm="0">
                                          <p:val>
                                            <p:fltVal val="0"/>
                                          </p:val>
                                        </p:tav>
                                        <p:tav tm="100000">
                                          <p:val>
                                            <p:strVal val="#ppt_h"/>
                                          </p:val>
                                        </p:tav>
                                      </p:tavLst>
                                    </p:anim>
                                    <p:anim calcmode="lin" valueType="num">
                                      <p:cBhvr>
                                        <p:cTn id="134" dur="1000" fill="hold"/>
                                        <p:tgtEl>
                                          <p:spTgt spid="144"/>
                                        </p:tgtEl>
                                        <p:attrNameLst>
                                          <p:attrName>style.rotation</p:attrName>
                                        </p:attrNameLst>
                                      </p:cBhvr>
                                      <p:tavLst>
                                        <p:tav tm="0">
                                          <p:val>
                                            <p:fltVal val="360"/>
                                          </p:val>
                                        </p:tav>
                                        <p:tav tm="100000">
                                          <p:val>
                                            <p:fltVal val="0"/>
                                          </p:val>
                                        </p:tav>
                                      </p:tavLst>
                                    </p:anim>
                                    <p:animEffect transition="in" filter="fade">
                                      <p:cBhvr>
                                        <p:cTn id="135" dur="1000"/>
                                        <p:tgtEl>
                                          <p:spTgt spid="144"/>
                                        </p:tgtEl>
                                      </p:cBhvr>
                                    </p:animEffect>
                                  </p:childTnLst>
                                </p:cTn>
                              </p:par>
                              <p:par>
                                <p:cTn id="136" presetID="9" presetClass="exit" presetSubtype="0" fill="hold" grpId="1" nodeType="withEffect">
                                  <p:stCondLst>
                                    <p:cond delay="0"/>
                                  </p:stCondLst>
                                  <p:childTnLst>
                                    <p:animEffect transition="out" filter="dissolve">
                                      <p:cBhvr>
                                        <p:cTn id="137" dur="500"/>
                                        <p:tgtEl>
                                          <p:spTgt spid="135"/>
                                        </p:tgtEl>
                                      </p:cBhvr>
                                    </p:animEffect>
                                    <p:set>
                                      <p:cBhvr>
                                        <p:cTn id="138" dur="1" fill="hold">
                                          <p:stCondLst>
                                            <p:cond delay="499"/>
                                          </p:stCondLst>
                                        </p:cTn>
                                        <p:tgtEl>
                                          <p:spTgt spid="135"/>
                                        </p:tgtEl>
                                        <p:attrNameLst>
                                          <p:attrName>style.visibility</p:attrName>
                                        </p:attrNameLst>
                                      </p:cBhvr>
                                      <p:to>
                                        <p:strVal val="hidden"/>
                                      </p:to>
                                    </p:set>
                                  </p:childTnLst>
                                </p:cTn>
                              </p:par>
                              <p:par>
                                <p:cTn id="139" presetID="49" presetClass="entr" presetSubtype="0" decel="100000" fill="hold" grpId="0" nodeType="withEffect">
                                  <p:stCondLst>
                                    <p:cond delay="0"/>
                                  </p:stCondLst>
                                  <p:childTnLst>
                                    <p:set>
                                      <p:cBhvr>
                                        <p:cTn id="140" dur="1" fill="hold">
                                          <p:stCondLst>
                                            <p:cond delay="0"/>
                                          </p:stCondLst>
                                        </p:cTn>
                                        <p:tgtEl>
                                          <p:spTgt spid="194"/>
                                        </p:tgtEl>
                                        <p:attrNameLst>
                                          <p:attrName>style.visibility</p:attrName>
                                        </p:attrNameLst>
                                      </p:cBhvr>
                                      <p:to>
                                        <p:strVal val="visible"/>
                                      </p:to>
                                    </p:set>
                                    <p:anim calcmode="lin" valueType="num">
                                      <p:cBhvr>
                                        <p:cTn id="141" dur="1000" fill="hold"/>
                                        <p:tgtEl>
                                          <p:spTgt spid="194"/>
                                        </p:tgtEl>
                                        <p:attrNameLst>
                                          <p:attrName>ppt_w</p:attrName>
                                        </p:attrNameLst>
                                      </p:cBhvr>
                                      <p:tavLst>
                                        <p:tav tm="0">
                                          <p:val>
                                            <p:fltVal val="0"/>
                                          </p:val>
                                        </p:tav>
                                        <p:tav tm="100000">
                                          <p:val>
                                            <p:strVal val="#ppt_w"/>
                                          </p:val>
                                        </p:tav>
                                      </p:tavLst>
                                    </p:anim>
                                    <p:anim calcmode="lin" valueType="num">
                                      <p:cBhvr>
                                        <p:cTn id="142" dur="1000" fill="hold"/>
                                        <p:tgtEl>
                                          <p:spTgt spid="194"/>
                                        </p:tgtEl>
                                        <p:attrNameLst>
                                          <p:attrName>ppt_h</p:attrName>
                                        </p:attrNameLst>
                                      </p:cBhvr>
                                      <p:tavLst>
                                        <p:tav tm="0">
                                          <p:val>
                                            <p:fltVal val="0"/>
                                          </p:val>
                                        </p:tav>
                                        <p:tav tm="100000">
                                          <p:val>
                                            <p:strVal val="#ppt_h"/>
                                          </p:val>
                                        </p:tav>
                                      </p:tavLst>
                                    </p:anim>
                                    <p:anim calcmode="lin" valueType="num">
                                      <p:cBhvr>
                                        <p:cTn id="143" dur="1000" fill="hold"/>
                                        <p:tgtEl>
                                          <p:spTgt spid="194"/>
                                        </p:tgtEl>
                                        <p:attrNameLst>
                                          <p:attrName>style.rotation</p:attrName>
                                        </p:attrNameLst>
                                      </p:cBhvr>
                                      <p:tavLst>
                                        <p:tav tm="0">
                                          <p:val>
                                            <p:fltVal val="360"/>
                                          </p:val>
                                        </p:tav>
                                        <p:tav tm="100000">
                                          <p:val>
                                            <p:fltVal val="0"/>
                                          </p:val>
                                        </p:tav>
                                      </p:tavLst>
                                    </p:anim>
                                    <p:animEffect transition="in" filter="fade">
                                      <p:cBhvr>
                                        <p:cTn id="144" dur="1000"/>
                                        <p:tgtEl>
                                          <p:spTgt spid="194"/>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2000"/>
                                        <p:tgtEl>
                                          <p:spTgt spid="43"/>
                                        </p:tgtEl>
                                      </p:cBhvr>
                                    </p:animEffect>
                                    <p:set>
                                      <p:cBhvr>
                                        <p:cTn id="149" dur="1" fill="hold">
                                          <p:stCondLst>
                                            <p:cond delay="1999"/>
                                          </p:stCondLst>
                                        </p:cTn>
                                        <p:tgtEl>
                                          <p:spTgt spid="43"/>
                                        </p:tgtEl>
                                        <p:attrNameLst>
                                          <p:attrName>style.visibility</p:attrName>
                                        </p:attrNameLst>
                                      </p:cBhvr>
                                      <p:to>
                                        <p:strVal val="hidden"/>
                                      </p:to>
                                    </p:set>
                                  </p:childTnLst>
                                </p:cTn>
                              </p:par>
                              <p:par>
                                <p:cTn id="150" presetID="10" presetClass="exit" presetSubtype="0" fill="hold" nodeType="withEffect">
                                  <p:stCondLst>
                                    <p:cond delay="0"/>
                                  </p:stCondLst>
                                  <p:childTnLst>
                                    <p:animEffect transition="out" filter="fade">
                                      <p:cBhvr>
                                        <p:cTn id="151" dur="2000"/>
                                        <p:tgtEl>
                                          <p:spTgt spid="44"/>
                                        </p:tgtEl>
                                      </p:cBhvr>
                                    </p:animEffect>
                                    <p:set>
                                      <p:cBhvr>
                                        <p:cTn id="152" dur="1" fill="hold">
                                          <p:stCondLst>
                                            <p:cond delay="1999"/>
                                          </p:stCondLst>
                                        </p:cTn>
                                        <p:tgtEl>
                                          <p:spTgt spid="44"/>
                                        </p:tgtEl>
                                        <p:attrNameLst>
                                          <p:attrName>style.visibility</p:attrName>
                                        </p:attrNameLst>
                                      </p:cBhvr>
                                      <p:to>
                                        <p:strVal val="hidden"/>
                                      </p:to>
                                    </p:set>
                                  </p:childTnLst>
                                </p:cTn>
                              </p:par>
                              <p:par>
                                <p:cTn id="153" presetID="10" presetClass="exit" presetSubtype="0" fill="hold" grpId="0" nodeType="withEffect">
                                  <p:stCondLst>
                                    <p:cond delay="0"/>
                                  </p:stCondLst>
                                  <p:childTnLst>
                                    <p:animEffect transition="out" filter="fade">
                                      <p:cBhvr>
                                        <p:cTn id="154" dur="2000"/>
                                        <p:tgtEl>
                                          <p:spTgt spid="42"/>
                                        </p:tgtEl>
                                      </p:cBhvr>
                                    </p:animEffect>
                                    <p:set>
                                      <p:cBhvr>
                                        <p:cTn id="155" dur="1" fill="hold">
                                          <p:stCondLst>
                                            <p:cond delay="1999"/>
                                          </p:stCondLst>
                                        </p:cTn>
                                        <p:tgtEl>
                                          <p:spTgt spid="42"/>
                                        </p:tgtEl>
                                        <p:attrNameLst>
                                          <p:attrName>style.visibility</p:attrName>
                                        </p:attrNameLst>
                                      </p:cBhvr>
                                      <p:to>
                                        <p:strVal val="hidden"/>
                                      </p:to>
                                    </p:set>
                                  </p:childTnLst>
                                </p:cTn>
                              </p:par>
                              <p:par>
                                <p:cTn id="156" presetID="10" presetClass="entr" presetSubtype="0" fill="hold" nodeType="withEffect">
                                  <p:stCondLst>
                                    <p:cond delay="0"/>
                                  </p:stCondLst>
                                  <p:childTnLst>
                                    <p:set>
                                      <p:cBhvr>
                                        <p:cTn id="157" dur="1" fill="hold">
                                          <p:stCondLst>
                                            <p:cond delay="0"/>
                                          </p:stCondLst>
                                        </p:cTn>
                                        <p:tgtEl>
                                          <p:spTgt spid="29"/>
                                        </p:tgtEl>
                                        <p:attrNameLst>
                                          <p:attrName>style.visibility</p:attrName>
                                        </p:attrNameLst>
                                      </p:cBhvr>
                                      <p:to>
                                        <p:strVal val="visible"/>
                                      </p:to>
                                    </p:set>
                                    <p:animEffect transition="in" filter="fade">
                                      <p:cBhvr>
                                        <p:cTn id="158" dur="2000"/>
                                        <p:tgtEl>
                                          <p:spTgt spid="29"/>
                                        </p:tgtEl>
                                      </p:cBhvr>
                                    </p:animEffect>
                                  </p:childTnLst>
                                </p:cTn>
                              </p:par>
                              <p:par>
                                <p:cTn id="159" presetID="9" presetClass="exit" presetSubtype="0" fill="hold" grpId="0" nodeType="withEffect">
                                  <p:stCondLst>
                                    <p:cond delay="0"/>
                                  </p:stCondLst>
                                  <p:childTnLst>
                                    <p:animEffect transition="out" filter="dissolve">
                                      <p:cBhvr>
                                        <p:cTn id="160" dur="500"/>
                                        <p:tgtEl>
                                          <p:spTgt spid="130"/>
                                        </p:tgtEl>
                                      </p:cBhvr>
                                    </p:animEffect>
                                    <p:set>
                                      <p:cBhvr>
                                        <p:cTn id="161" dur="1" fill="hold">
                                          <p:stCondLst>
                                            <p:cond delay="499"/>
                                          </p:stCondLst>
                                        </p:cTn>
                                        <p:tgtEl>
                                          <p:spTgt spid="130"/>
                                        </p:tgtEl>
                                        <p:attrNameLst>
                                          <p:attrName>style.visibility</p:attrName>
                                        </p:attrNameLst>
                                      </p:cBhvr>
                                      <p:to>
                                        <p:strVal val="hidden"/>
                                      </p:to>
                                    </p:set>
                                  </p:childTnLst>
                                </p:cTn>
                              </p:par>
                              <p:par>
                                <p:cTn id="162" presetID="49" presetClass="entr" presetSubtype="0" decel="100000" fill="hold" grpId="0" nodeType="withEffect">
                                  <p:stCondLst>
                                    <p:cond delay="0"/>
                                  </p:stCondLst>
                                  <p:childTnLst>
                                    <p:set>
                                      <p:cBhvr>
                                        <p:cTn id="163" dur="1" fill="hold">
                                          <p:stCondLst>
                                            <p:cond delay="0"/>
                                          </p:stCondLst>
                                        </p:cTn>
                                        <p:tgtEl>
                                          <p:spTgt spid="195"/>
                                        </p:tgtEl>
                                        <p:attrNameLst>
                                          <p:attrName>style.visibility</p:attrName>
                                        </p:attrNameLst>
                                      </p:cBhvr>
                                      <p:to>
                                        <p:strVal val="visible"/>
                                      </p:to>
                                    </p:set>
                                    <p:anim calcmode="lin" valueType="num">
                                      <p:cBhvr>
                                        <p:cTn id="164" dur="1000" fill="hold"/>
                                        <p:tgtEl>
                                          <p:spTgt spid="195"/>
                                        </p:tgtEl>
                                        <p:attrNameLst>
                                          <p:attrName>ppt_w</p:attrName>
                                        </p:attrNameLst>
                                      </p:cBhvr>
                                      <p:tavLst>
                                        <p:tav tm="0">
                                          <p:val>
                                            <p:fltVal val="0"/>
                                          </p:val>
                                        </p:tav>
                                        <p:tav tm="100000">
                                          <p:val>
                                            <p:strVal val="#ppt_w"/>
                                          </p:val>
                                        </p:tav>
                                      </p:tavLst>
                                    </p:anim>
                                    <p:anim calcmode="lin" valueType="num">
                                      <p:cBhvr>
                                        <p:cTn id="165" dur="1000" fill="hold"/>
                                        <p:tgtEl>
                                          <p:spTgt spid="195"/>
                                        </p:tgtEl>
                                        <p:attrNameLst>
                                          <p:attrName>ppt_h</p:attrName>
                                        </p:attrNameLst>
                                      </p:cBhvr>
                                      <p:tavLst>
                                        <p:tav tm="0">
                                          <p:val>
                                            <p:fltVal val="0"/>
                                          </p:val>
                                        </p:tav>
                                        <p:tav tm="100000">
                                          <p:val>
                                            <p:strVal val="#ppt_h"/>
                                          </p:val>
                                        </p:tav>
                                      </p:tavLst>
                                    </p:anim>
                                    <p:anim calcmode="lin" valueType="num">
                                      <p:cBhvr>
                                        <p:cTn id="166" dur="1000" fill="hold"/>
                                        <p:tgtEl>
                                          <p:spTgt spid="195"/>
                                        </p:tgtEl>
                                        <p:attrNameLst>
                                          <p:attrName>style.rotation</p:attrName>
                                        </p:attrNameLst>
                                      </p:cBhvr>
                                      <p:tavLst>
                                        <p:tav tm="0">
                                          <p:val>
                                            <p:fltVal val="360"/>
                                          </p:val>
                                        </p:tav>
                                        <p:tav tm="100000">
                                          <p:val>
                                            <p:fltVal val="0"/>
                                          </p:val>
                                        </p:tav>
                                      </p:tavLst>
                                    </p:anim>
                                    <p:animEffect transition="in" filter="fade">
                                      <p:cBhvr>
                                        <p:cTn id="167" dur="1000"/>
                                        <p:tgtEl>
                                          <p:spTgt spid="195"/>
                                        </p:tgtEl>
                                      </p:cBhvr>
                                    </p:animEffect>
                                  </p:childTnLst>
                                </p:cTn>
                              </p:par>
                              <p:par>
                                <p:cTn id="168" presetID="49" presetClass="entr" presetSubtype="0" decel="100000" fill="hold" grpId="0" nodeType="withEffect">
                                  <p:stCondLst>
                                    <p:cond delay="0"/>
                                  </p:stCondLst>
                                  <p:childTnLst>
                                    <p:set>
                                      <p:cBhvr>
                                        <p:cTn id="169" dur="1" fill="hold">
                                          <p:stCondLst>
                                            <p:cond delay="0"/>
                                          </p:stCondLst>
                                        </p:cTn>
                                        <p:tgtEl>
                                          <p:spTgt spid="196"/>
                                        </p:tgtEl>
                                        <p:attrNameLst>
                                          <p:attrName>style.visibility</p:attrName>
                                        </p:attrNameLst>
                                      </p:cBhvr>
                                      <p:to>
                                        <p:strVal val="visible"/>
                                      </p:to>
                                    </p:set>
                                    <p:anim calcmode="lin" valueType="num">
                                      <p:cBhvr>
                                        <p:cTn id="170" dur="1000" fill="hold"/>
                                        <p:tgtEl>
                                          <p:spTgt spid="196"/>
                                        </p:tgtEl>
                                        <p:attrNameLst>
                                          <p:attrName>ppt_w</p:attrName>
                                        </p:attrNameLst>
                                      </p:cBhvr>
                                      <p:tavLst>
                                        <p:tav tm="0">
                                          <p:val>
                                            <p:fltVal val="0"/>
                                          </p:val>
                                        </p:tav>
                                        <p:tav tm="100000">
                                          <p:val>
                                            <p:strVal val="#ppt_w"/>
                                          </p:val>
                                        </p:tav>
                                      </p:tavLst>
                                    </p:anim>
                                    <p:anim calcmode="lin" valueType="num">
                                      <p:cBhvr>
                                        <p:cTn id="171" dur="1000" fill="hold"/>
                                        <p:tgtEl>
                                          <p:spTgt spid="196"/>
                                        </p:tgtEl>
                                        <p:attrNameLst>
                                          <p:attrName>ppt_h</p:attrName>
                                        </p:attrNameLst>
                                      </p:cBhvr>
                                      <p:tavLst>
                                        <p:tav tm="0">
                                          <p:val>
                                            <p:fltVal val="0"/>
                                          </p:val>
                                        </p:tav>
                                        <p:tav tm="100000">
                                          <p:val>
                                            <p:strVal val="#ppt_h"/>
                                          </p:val>
                                        </p:tav>
                                      </p:tavLst>
                                    </p:anim>
                                    <p:anim calcmode="lin" valueType="num">
                                      <p:cBhvr>
                                        <p:cTn id="172" dur="1000" fill="hold"/>
                                        <p:tgtEl>
                                          <p:spTgt spid="196"/>
                                        </p:tgtEl>
                                        <p:attrNameLst>
                                          <p:attrName>style.rotation</p:attrName>
                                        </p:attrNameLst>
                                      </p:cBhvr>
                                      <p:tavLst>
                                        <p:tav tm="0">
                                          <p:val>
                                            <p:fltVal val="360"/>
                                          </p:val>
                                        </p:tav>
                                        <p:tav tm="100000">
                                          <p:val>
                                            <p:fltVal val="0"/>
                                          </p:val>
                                        </p:tav>
                                      </p:tavLst>
                                    </p:anim>
                                    <p:animEffect transition="in" filter="fade">
                                      <p:cBhvr>
                                        <p:cTn id="173" dur="1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125" grpId="0" animBg="1"/>
      <p:bldP spid="126" grpId="0" animBg="1"/>
      <p:bldP spid="128" grpId="0" animBg="1"/>
      <p:bldP spid="130" grpId="0" animBg="1"/>
      <p:bldP spid="132" grpId="0" animBg="1"/>
      <p:bldP spid="135" grpId="0" animBg="1"/>
      <p:bldP spid="135" grpId="1" animBg="1"/>
      <p:bldP spid="144" grpId="0" animBg="1"/>
      <p:bldP spid="194" grpId="0" animBg="1"/>
      <p:bldP spid="195" grpId="0" animBg="1"/>
      <p:bldP spid="19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 Virtual chassis compatibility and features matrix</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657532609"/>
              </p:ext>
            </p:extLst>
          </p:nvPr>
        </p:nvGraphicFramePr>
        <p:xfrm>
          <a:off x="1057275" y="1492250"/>
          <a:ext cx="6096000" cy="1854200"/>
        </p:xfrm>
        <a:graphic>
          <a:graphicData uri="http://schemas.openxmlformats.org/drawingml/2006/table">
            <a:tbl>
              <a:tblPr firstRow="1" bandRow="1">
                <a:tableStyleId>{5C22544A-7EE6-4342-B048-85BDC9FD1C3A}</a:tableStyleId>
              </a:tblPr>
              <a:tblGrid>
                <a:gridCol w="1219200"/>
                <a:gridCol w="1123950"/>
                <a:gridCol w="1314450"/>
                <a:gridCol w="1095375"/>
                <a:gridCol w="1343025"/>
              </a:tblGrid>
              <a:tr h="370840">
                <a:tc>
                  <a:txBody>
                    <a:bodyPr/>
                    <a:lstStyle/>
                    <a:p>
                      <a:r>
                        <a:rPr lang="en-US" dirty="0" smtClean="0"/>
                        <a:t>Model</a:t>
                      </a:r>
                      <a:endParaRPr lang="en-US" dirty="0"/>
                    </a:p>
                  </a:txBody>
                  <a:tcPr/>
                </a:tc>
                <a:tc>
                  <a:txBody>
                    <a:bodyPr/>
                    <a:lstStyle/>
                    <a:p>
                      <a:r>
                        <a:rPr lang="en-US" dirty="0" smtClean="0"/>
                        <a:t>Max</a:t>
                      </a:r>
                      <a:r>
                        <a:rPr lang="en-US" baseline="0" dirty="0" smtClean="0"/>
                        <a:t> #</a:t>
                      </a:r>
                      <a:endParaRPr lang="en-US" dirty="0"/>
                    </a:p>
                  </a:txBody>
                  <a:tcPr/>
                </a:tc>
                <a:tc>
                  <a:txBody>
                    <a:bodyPr/>
                    <a:lstStyle/>
                    <a:p>
                      <a:r>
                        <a:rPr lang="en-US" dirty="0" smtClean="0"/>
                        <a:t>Via</a:t>
                      </a:r>
                      <a:r>
                        <a:rPr lang="en-US" baseline="0" dirty="0" smtClean="0"/>
                        <a:t> 10GbE</a:t>
                      </a:r>
                      <a:endParaRPr lang="en-US" dirty="0"/>
                    </a:p>
                  </a:txBody>
                  <a:tcPr/>
                </a:tc>
                <a:tc>
                  <a:txBody>
                    <a:bodyPr/>
                    <a:lstStyle/>
                    <a:p>
                      <a:r>
                        <a:rPr lang="en-US" dirty="0" smtClean="0"/>
                        <a:t>Via VCP</a:t>
                      </a:r>
                      <a:endParaRPr lang="en-US" dirty="0"/>
                    </a:p>
                  </a:txBody>
                  <a:tcPr/>
                </a:tc>
                <a:tc>
                  <a:txBody>
                    <a:bodyPr/>
                    <a:lstStyle/>
                    <a:p>
                      <a:r>
                        <a:rPr lang="en-US" dirty="0" smtClean="0"/>
                        <a:t>Mix</a:t>
                      </a:r>
                      <a:endParaRPr lang="en-US" dirty="0"/>
                    </a:p>
                  </a:txBody>
                  <a:tcPr/>
                </a:tc>
              </a:tr>
              <a:tr h="370840">
                <a:tc>
                  <a:txBody>
                    <a:bodyPr/>
                    <a:lstStyle/>
                    <a:p>
                      <a:r>
                        <a:rPr lang="en-US" dirty="0" smtClean="0"/>
                        <a:t>EX3300</a:t>
                      </a:r>
                      <a:endParaRPr lang="en-US" dirty="0"/>
                    </a:p>
                  </a:txBody>
                  <a:tcPr/>
                </a:tc>
                <a:tc>
                  <a:txBody>
                    <a:bodyPr/>
                    <a:lstStyle/>
                    <a:p>
                      <a:r>
                        <a:rPr lang="en-US" dirty="0" smtClean="0"/>
                        <a:t>6</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370840">
                <a:tc>
                  <a:txBody>
                    <a:bodyPr/>
                    <a:lstStyle/>
                    <a:p>
                      <a:r>
                        <a:rPr lang="en-US" dirty="0" smtClean="0"/>
                        <a:t>EX4200</a:t>
                      </a:r>
                      <a:endParaRPr lang="en-US" dirty="0"/>
                    </a:p>
                  </a:txBody>
                  <a:tcPr/>
                </a:tc>
                <a:tc>
                  <a:txBody>
                    <a:bodyPr/>
                    <a:lstStyle/>
                    <a:p>
                      <a:r>
                        <a:rPr lang="en-US" dirty="0" smtClean="0"/>
                        <a:t>10</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EX4500</a:t>
                      </a:r>
                    </a:p>
                  </a:txBody>
                  <a:tcPr/>
                </a:tc>
              </a:tr>
              <a:tr h="370840">
                <a:tc>
                  <a:txBody>
                    <a:bodyPr/>
                    <a:lstStyle/>
                    <a:p>
                      <a:r>
                        <a:rPr lang="en-US" dirty="0" smtClean="0"/>
                        <a:t>EX4500</a:t>
                      </a:r>
                      <a:endParaRPr lang="en-US" dirty="0"/>
                    </a:p>
                  </a:txBody>
                  <a:tcPr/>
                </a:tc>
                <a:tc>
                  <a:txBody>
                    <a:bodyPr/>
                    <a:lstStyle/>
                    <a:p>
                      <a:r>
                        <a:rPr lang="en-US" dirty="0" smtClean="0"/>
                        <a:t>2/10*</a:t>
                      </a:r>
                      <a:endParaRPr lang="en-US" dirty="0"/>
                    </a:p>
                  </a:txBody>
                  <a:tcPr/>
                </a:tc>
                <a:tc>
                  <a:txBody>
                    <a:bodyPr/>
                    <a:lstStyle/>
                    <a:p>
                      <a:r>
                        <a:rPr lang="en-US" dirty="0" smtClean="0"/>
                        <a:t>Yes</a:t>
                      </a:r>
                      <a:endParaRPr lang="en-US" dirty="0"/>
                    </a:p>
                  </a:txBody>
                  <a:tcPr/>
                </a:tc>
                <a:tc>
                  <a:txBody>
                    <a:bodyPr/>
                    <a:lstStyle/>
                    <a:p>
                      <a:r>
                        <a:rPr lang="en-US" dirty="0" smtClean="0"/>
                        <a:t>Yes</a:t>
                      </a:r>
                      <a:endParaRPr lang="en-US" dirty="0"/>
                    </a:p>
                  </a:txBody>
                  <a:tcPr/>
                </a:tc>
                <a:tc>
                  <a:txBody>
                    <a:bodyPr/>
                    <a:lstStyle/>
                    <a:p>
                      <a:r>
                        <a:rPr lang="en-US" dirty="0" smtClean="0"/>
                        <a:t>EX4200</a:t>
                      </a:r>
                      <a:endParaRPr lang="en-US" dirty="0"/>
                    </a:p>
                  </a:txBody>
                  <a:tcPr/>
                </a:tc>
              </a:tr>
              <a:tr h="370840">
                <a:tc>
                  <a:txBody>
                    <a:bodyPr/>
                    <a:lstStyle/>
                    <a:p>
                      <a:r>
                        <a:rPr lang="en-US" dirty="0" smtClean="0"/>
                        <a:t>EX8200</a:t>
                      </a:r>
                      <a:endParaRPr lang="en-US" dirty="0"/>
                    </a:p>
                  </a:txBody>
                  <a:tcPr/>
                </a:tc>
                <a:tc>
                  <a:txBody>
                    <a:bodyPr/>
                    <a:lstStyle/>
                    <a:p>
                      <a:r>
                        <a:rPr lang="en-US" dirty="0" smtClean="0"/>
                        <a:t>2/4**</a:t>
                      </a:r>
                      <a:endParaRPr lang="en-US" dirty="0"/>
                    </a:p>
                  </a:txBody>
                  <a:tcPr/>
                </a:tc>
                <a:tc>
                  <a:txBody>
                    <a:bodyPr/>
                    <a:lstStyle/>
                    <a:p>
                      <a:r>
                        <a:rPr lang="en-US" dirty="0" smtClean="0"/>
                        <a:t>Yes</a:t>
                      </a:r>
                      <a:endParaRPr lang="en-US" dirty="0"/>
                    </a:p>
                  </a:txBody>
                  <a:tcPr/>
                </a:tc>
                <a:tc>
                  <a:txBody>
                    <a:bodyPr/>
                    <a:lstStyle/>
                    <a:p>
                      <a:r>
                        <a:rPr lang="en-US" dirty="0" smtClean="0"/>
                        <a:t>No</a:t>
                      </a:r>
                      <a:endParaRPr lang="en-US" dirty="0"/>
                    </a:p>
                  </a:txBody>
                  <a:tcPr/>
                </a:tc>
                <a:tc>
                  <a:txBody>
                    <a:bodyPr/>
                    <a:lstStyle/>
                    <a:p>
                      <a:r>
                        <a:rPr lang="en-US" dirty="0" smtClean="0"/>
                        <a:t>8208/8216</a:t>
                      </a:r>
                      <a:endParaRPr lang="en-US" dirty="0"/>
                    </a:p>
                  </a:txBody>
                  <a:tcPr/>
                </a:tc>
              </a:tr>
            </a:tbl>
          </a:graphicData>
        </a:graphic>
      </p:graphicFrame>
      <p:sp>
        <p:nvSpPr>
          <p:cNvPr id="5" name="TextBox 4"/>
          <p:cNvSpPr txBox="1"/>
          <p:nvPr/>
        </p:nvSpPr>
        <p:spPr>
          <a:xfrm>
            <a:off x="1250731" y="4582510"/>
            <a:ext cx="4003019" cy="1292662"/>
          </a:xfrm>
          <a:prstGeom prst="rect">
            <a:avLst/>
          </a:prstGeom>
          <a:noFill/>
        </p:spPr>
        <p:txBody>
          <a:bodyPr wrap="none" rtlCol="0">
            <a:spAutoFit/>
          </a:bodyPr>
          <a:lstStyle/>
          <a:p>
            <a:r>
              <a:rPr lang="en-US" sz="1000" dirty="0" smtClean="0"/>
              <a:t>* EX4500 VC currently only supports 2 EX4500’s in a VC</a:t>
            </a:r>
          </a:p>
          <a:p>
            <a:r>
              <a:rPr lang="en-US" sz="1000" dirty="0" smtClean="0"/>
              <a:t>EX4500/EX4200VC supports up to 2 EX4500’s and eight EX4200’s </a:t>
            </a:r>
          </a:p>
          <a:p>
            <a:r>
              <a:rPr lang="en-US" sz="1000" dirty="0" smtClean="0"/>
              <a:t>In the same chassis.</a:t>
            </a:r>
          </a:p>
          <a:p>
            <a:endParaRPr lang="en-US" sz="1000" dirty="0"/>
          </a:p>
          <a:p>
            <a:r>
              <a:rPr lang="en-US" sz="1000" dirty="0" smtClean="0"/>
              <a:t>** EX8200 VC supports two EX8200’s in the same VC</a:t>
            </a:r>
          </a:p>
          <a:p>
            <a:r>
              <a:rPr lang="en-US" sz="1000" dirty="0" smtClean="0"/>
              <a:t>In 12.1 up to 4 EX8200’s can be in the same VC</a:t>
            </a:r>
          </a:p>
          <a:p>
            <a:endParaRPr lang="en-US" dirty="0"/>
          </a:p>
        </p:txBody>
      </p:sp>
    </p:spTree>
    <p:extLst>
      <p:ext uri="{BB962C8B-B14F-4D97-AF65-F5344CB8AC3E}">
        <p14:creationId xmlns:p14="http://schemas.microsoft.com/office/powerpoint/2010/main" val="689918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Juniper virtual chassis differentiators</a:t>
            </a:r>
            <a:endParaRPr lang="en-US" dirty="0"/>
          </a:p>
        </p:txBody>
      </p:sp>
      <p:sp>
        <p:nvSpPr>
          <p:cNvPr id="3" name="Content Placeholder 2"/>
          <p:cNvSpPr>
            <a:spLocks noGrp="1"/>
          </p:cNvSpPr>
          <p:nvPr>
            <p:ph sz="quarter" idx="10"/>
          </p:nvPr>
        </p:nvSpPr>
        <p:spPr>
          <a:xfrm>
            <a:off x="366616" y="972449"/>
            <a:ext cx="8229600" cy="4852358"/>
          </a:xfrm>
        </p:spPr>
        <p:txBody>
          <a:bodyPr>
            <a:normAutofit fontScale="92500" lnSpcReduction="10000"/>
          </a:bodyPr>
          <a:lstStyle/>
          <a:p>
            <a:r>
              <a:rPr lang="en-US" dirty="0" smtClean="0"/>
              <a:t>Cross </a:t>
            </a:r>
            <a:r>
              <a:rPr lang="en-US" dirty="0"/>
              <a:t>P</a:t>
            </a:r>
            <a:r>
              <a:rPr lang="en-US" dirty="0" smtClean="0"/>
              <a:t>latform  </a:t>
            </a:r>
          </a:p>
          <a:p>
            <a:pPr lvl="1"/>
            <a:r>
              <a:rPr lang="en-US" dirty="0" smtClean="0"/>
              <a:t>Virtual Chassis technology available on EX3300, EX4200, EX4500 and EX8200 platforms</a:t>
            </a:r>
          </a:p>
          <a:p>
            <a:pPr lvl="1"/>
            <a:r>
              <a:rPr lang="en-US" dirty="0" smtClean="0"/>
              <a:t>Can mix-and-match EX4200 and EX4500 in same Virtual Chassis</a:t>
            </a:r>
          </a:p>
          <a:p>
            <a:pPr lvl="2"/>
            <a:r>
              <a:rPr lang="en-US" dirty="0" smtClean="0"/>
              <a:t>Allows for a mix of high-density 1GbE and 10GbE in same Virtual Chassis configuration</a:t>
            </a:r>
          </a:p>
          <a:p>
            <a:pPr lvl="1"/>
            <a:r>
              <a:rPr lang="en-US" dirty="0" smtClean="0"/>
              <a:t>Up to two EX8200 switches in a Virtual Chassis configuration</a:t>
            </a:r>
          </a:p>
          <a:p>
            <a:pPr lvl="2"/>
            <a:r>
              <a:rPr lang="en-US" dirty="0" smtClean="0"/>
              <a:t>Mix and match of EX8208 and EX8216 is allowed</a:t>
            </a:r>
          </a:p>
          <a:p>
            <a:pPr lvl="1"/>
            <a:r>
              <a:rPr lang="en-US" dirty="0" smtClean="0"/>
              <a:t>Up to six EX3300 switches in a Virtual Chassis</a:t>
            </a:r>
          </a:p>
          <a:p>
            <a:r>
              <a:rPr lang="en-US" dirty="0" smtClean="0"/>
              <a:t>Flexible</a:t>
            </a:r>
          </a:p>
          <a:p>
            <a:pPr lvl="1"/>
            <a:r>
              <a:rPr lang="en-US" dirty="0" smtClean="0"/>
              <a:t>EX3300 or EX4200/EX4500 can use high-speed Virtual Chassis cable in same closet; 1GbE/10GbE uplinks to extend Virtual Chassis up to 80km</a:t>
            </a:r>
            <a:endParaRPr lang="en-US" dirty="0"/>
          </a:p>
          <a:p>
            <a:pPr lvl="1"/>
            <a:r>
              <a:rPr lang="en-US" dirty="0" smtClean="0"/>
              <a:t>EX8200 supports Virtual Chassis via multiple 10GbE LAG ports and up to 80km between devices </a:t>
            </a:r>
          </a:p>
          <a:p>
            <a:pPr lvl="1"/>
            <a:endParaRPr lang="en-US" dirty="0"/>
          </a:p>
        </p:txBody>
      </p:sp>
    </p:spTree>
    <p:extLst>
      <p:ext uri="{BB962C8B-B14F-4D97-AF65-F5344CB8AC3E}">
        <p14:creationId xmlns:p14="http://schemas.microsoft.com/office/powerpoint/2010/main" val="1533511448"/>
      </p:ext>
    </p:extLst>
  </p:cSld>
  <p:clrMapOvr>
    <a:masterClrMapping/>
  </p:clrMapOvr>
  <p:transition xmlns:p14="http://schemas.microsoft.com/office/powerpoint/2010/main">
    <p:fade/>
  </p:transitio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Simply Connected Demo</a:t>
            </a:r>
            <a:endParaRPr lang="en-US" dirty="0"/>
          </a:p>
        </p:txBody>
      </p:sp>
      <p:sp>
        <p:nvSpPr>
          <p:cNvPr id="5" name="Subtitle 4"/>
          <p:cNvSpPr>
            <a:spLocks noGrp="1"/>
          </p:cNvSpPr>
          <p:nvPr>
            <p:ph type="subTitle" idx="1"/>
          </p:nvPr>
        </p:nvSpPr>
        <p:spPr/>
        <p:txBody>
          <a:bodyPr/>
          <a:lstStyle/>
          <a:p>
            <a:endParaRPr lang="en-US"/>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Rounded Rectangle 55"/>
          <p:cNvSpPr/>
          <p:nvPr/>
        </p:nvSpPr>
        <p:spPr bwMode="gray">
          <a:xfrm>
            <a:off x="450937" y="1102290"/>
            <a:ext cx="8292230" cy="5010411"/>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4"/>
          <p:cNvSpPr>
            <a:spLocks noChangeArrowheads="1"/>
          </p:cNvSpPr>
          <p:nvPr/>
        </p:nvSpPr>
        <p:spPr bwMode="gray">
          <a:xfrm>
            <a:off x="6029716" y="2411604"/>
            <a:ext cx="2650820" cy="2090913"/>
          </a:xfrm>
          <a:prstGeom prst="rect">
            <a:avLst/>
          </a:prstGeom>
          <a:solidFill>
            <a:schemeClr val="bg1"/>
          </a:solidFill>
          <a:ln w="28575" algn="ctr">
            <a:solidFill>
              <a:srgbClr val="B2B2B2"/>
            </a:solidFill>
            <a:prstDash val="sysDash"/>
            <a:miter lim="800000"/>
            <a:headEnd/>
            <a:tailEnd/>
          </a:ln>
          <a:effectLst/>
        </p:spPr>
        <p:txBody>
          <a:bodyPr wrap="none" anchor="ctr"/>
          <a:lstStyle/>
          <a:p>
            <a:pPr algn="l">
              <a:lnSpc>
                <a:spcPct val="100000"/>
              </a:lnSpc>
              <a:spcBef>
                <a:spcPct val="0"/>
              </a:spcBef>
            </a:pPr>
            <a:endParaRPr lang="en-US" sz="1800" b="0" dirty="0">
              <a:solidFill>
                <a:srgbClr val="000000"/>
              </a:solidFill>
            </a:endParaRPr>
          </a:p>
        </p:txBody>
      </p:sp>
      <p:sp>
        <p:nvSpPr>
          <p:cNvPr id="72" name="Line 63"/>
          <p:cNvSpPr>
            <a:spLocks noChangeShapeType="1"/>
          </p:cNvSpPr>
          <p:nvPr/>
        </p:nvSpPr>
        <p:spPr bwMode="gray">
          <a:xfrm flipH="1" flipV="1">
            <a:off x="7450573" y="3825955"/>
            <a:ext cx="477862" cy="9522"/>
          </a:xfrm>
          <a:prstGeom prst="line">
            <a:avLst/>
          </a:prstGeom>
          <a:noFill/>
          <a:ln w="28575">
            <a:solidFill>
              <a:srgbClr val="B2B2B2"/>
            </a:solidFill>
            <a:round/>
            <a:headEnd/>
            <a:tailEnd/>
          </a:ln>
        </p:spPr>
        <p:txBody>
          <a:bodyPr/>
          <a:lstStyle/>
          <a:p>
            <a:endParaRPr lang="en-US" dirty="0"/>
          </a:p>
        </p:txBody>
      </p:sp>
      <p:sp>
        <p:nvSpPr>
          <p:cNvPr id="90" name="Line 63"/>
          <p:cNvSpPr>
            <a:spLocks noChangeShapeType="1"/>
          </p:cNvSpPr>
          <p:nvPr/>
        </p:nvSpPr>
        <p:spPr bwMode="gray">
          <a:xfrm flipH="1" flipV="1">
            <a:off x="7492242" y="3912420"/>
            <a:ext cx="577316" cy="0"/>
          </a:xfrm>
          <a:prstGeom prst="line">
            <a:avLst/>
          </a:prstGeom>
          <a:noFill/>
          <a:ln w="41275" cap="rnd">
            <a:solidFill>
              <a:schemeClr val="accent3"/>
            </a:solidFill>
            <a:prstDash val="sysDot"/>
            <a:round/>
            <a:headEnd/>
            <a:tailEnd/>
          </a:ln>
        </p:spPr>
        <p:txBody>
          <a:bodyPr/>
          <a:lstStyle/>
          <a:p>
            <a:endParaRPr lang="en-US" dirty="0"/>
          </a:p>
        </p:txBody>
      </p:sp>
      <p:sp>
        <p:nvSpPr>
          <p:cNvPr id="106" name="Line 63"/>
          <p:cNvSpPr>
            <a:spLocks noChangeShapeType="1"/>
          </p:cNvSpPr>
          <p:nvPr/>
        </p:nvSpPr>
        <p:spPr bwMode="gray">
          <a:xfrm>
            <a:off x="6812298" y="2886229"/>
            <a:ext cx="17589" cy="1014529"/>
          </a:xfrm>
          <a:prstGeom prst="line">
            <a:avLst/>
          </a:prstGeom>
          <a:noFill/>
          <a:ln w="41275" cap="rnd">
            <a:solidFill>
              <a:schemeClr val="accent3"/>
            </a:solidFill>
            <a:prstDash val="sysDot"/>
            <a:round/>
            <a:headEnd/>
            <a:tailEnd/>
          </a:ln>
        </p:spPr>
        <p:txBody>
          <a:bodyPr/>
          <a:lstStyle/>
          <a:p>
            <a:endParaRPr lang="en-US" dirty="0"/>
          </a:p>
        </p:txBody>
      </p:sp>
      <p:sp>
        <p:nvSpPr>
          <p:cNvPr id="37" name="Line 63"/>
          <p:cNvSpPr>
            <a:spLocks noChangeShapeType="1"/>
          </p:cNvSpPr>
          <p:nvPr/>
        </p:nvSpPr>
        <p:spPr bwMode="gray">
          <a:xfrm flipH="1">
            <a:off x="2543664" y="3876674"/>
            <a:ext cx="602456" cy="0"/>
          </a:xfrm>
          <a:prstGeom prst="line">
            <a:avLst/>
          </a:prstGeom>
          <a:noFill/>
          <a:ln w="28575">
            <a:solidFill>
              <a:srgbClr val="B2B2B2"/>
            </a:solidFill>
            <a:round/>
            <a:headEnd/>
            <a:tailEnd/>
          </a:ln>
        </p:spPr>
        <p:txBody>
          <a:bodyPr/>
          <a:lstStyle/>
          <a:p>
            <a:endParaRPr lang="en-US" dirty="0"/>
          </a:p>
        </p:txBody>
      </p:sp>
      <p:sp>
        <p:nvSpPr>
          <p:cNvPr id="128" name="Line 63"/>
          <p:cNvSpPr>
            <a:spLocks noChangeShapeType="1"/>
          </p:cNvSpPr>
          <p:nvPr/>
        </p:nvSpPr>
        <p:spPr bwMode="gray">
          <a:xfrm flipH="1">
            <a:off x="1241120" y="3876674"/>
            <a:ext cx="1219200" cy="0"/>
          </a:xfrm>
          <a:prstGeom prst="line">
            <a:avLst/>
          </a:prstGeom>
          <a:noFill/>
          <a:ln w="28575">
            <a:solidFill>
              <a:srgbClr val="B2B2B2"/>
            </a:solidFill>
            <a:round/>
            <a:headEnd/>
            <a:tailEnd/>
          </a:ln>
        </p:spPr>
        <p:txBody>
          <a:bodyPr/>
          <a:lstStyle/>
          <a:p>
            <a:endParaRPr lang="en-US" dirty="0"/>
          </a:p>
        </p:txBody>
      </p:sp>
      <p:sp>
        <p:nvSpPr>
          <p:cNvPr id="116" name="Line 63"/>
          <p:cNvSpPr>
            <a:spLocks noChangeShapeType="1"/>
          </p:cNvSpPr>
          <p:nvPr/>
        </p:nvSpPr>
        <p:spPr bwMode="gray">
          <a:xfrm flipH="1">
            <a:off x="6894205" y="2845278"/>
            <a:ext cx="0" cy="935206"/>
          </a:xfrm>
          <a:prstGeom prst="line">
            <a:avLst/>
          </a:prstGeom>
          <a:noFill/>
          <a:ln w="28575">
            <a:solidFill>
              <a:srgbClr val="B2B2B2"/>
            </a:solidFill>
            <a:round/>
            <a:headEnd/>
            <a:tailEnd/>
          </a:ln>
        </p:spPr>
        <p:txBody>
          <a:bodyPr/>
          <a:lstStyle/>
          <a:p>
            <a:endParaRPr lang="en-US" dirty="0"/>
          </a:p>
        </p:txBody>
      </p:sp>
      <p:sp>
        <p:nvSpPr>
          <p:cNvPr id="132" name="Ap-WLC"/>
          <p:cNvSpPr/>
          <p:nvPr/>
        </p:nvSpPr>
        <p:spPr bwMode="gray">
          <a:xfrm>
            <a:off x="2553772" y="3923633"/>
            <a:ext cx="4415527" cy="0"/>
          </a:xfrm>
          <a:custGeom>
            <a:avLst/>
            <a:gdLst>
              <a:gd name="connsiteX0" fmla="*/ 0 w 4442604"/>
              <a:gd name="connsiteY0" fmla="*/ 983412 h 983412"/>
              <a:gd name="connsiteX1" fmla="*/ 4433977 w 4442604"/>
              <a:gd name="connsiteY1" fmla="*/ 983412 h 983412"/>
              <a:gd name="connsiteX2" fmla="*/ 4442604 w 4442604"/>
              <a:gd name="connsiteY2" fmla="*/ 0 h 983412"/>
              <a:gd name="connsiteX0" fmla="*/ 0 w 4433977"/>
              <a:gd name="connsiteY0" fmla="*/ 0 h 0"/>
              <a:gd name="connsiteX1" fmla="*/ 4433977 w 4433977"/>
              <a:gd name="connsiteY1" fmla="*/ 0 h 0"/>
            </a:gdLst>
            <a:ahLst/>
            <a:cxnLst>
              <a:cxn ang="0">
                <a:pos x="connsiteX0" y="connsiteY0"/>
              </a:cxn>
              <a:cxn ang="0">
                <a:pos x="connsiteX1" y="connsiteY1"/>
              </a:cxn>
            </a:cxnLst>
            <a:rect l="l" t="t" r="r" b="b"/>
            <a:pathLst>
              <a:path w="4433977">
                <a:moveTo>
                  <a:pt x="0" y="0"/>
                </a:moveTo>
                <a:lnTo>
                  <a:pt x="4433977" y="0"/>
                </a:lnTo>
              </a:path>
            </a:pathLst>
          </a:custGeom>
          <a:noFill/>
          <a:ln w="41275" cap="rnd">
            <a:solidFill>
              <a:schemeClr val="accent3"/>
            </a:solidFill>
            <a:prstDash val="sysDot"/>
            <a:round/>
            <a:headEnd/>
            <a:tailEnd/>
          </a:ln>
        </p:spPr>
        <p:txBody>
          <a:bodyPr/>
          <a:lstStyle/>
          <a:p>
            <a:endParaRPr lang="en-US" dirty="0">
              <a:latin typeface="Arial" charset="0"/>
              <a:cs typeface="Arial" charset="0"/>
            </a:endParaRPr>
          </a:p>
        </p:txBody>
      </p:sp>
      <p:sp>
        <p:nvSpPr>
          <p:cNvPr id="130" name="Line 63"/>
          <p:cNvSpPr>
            <a:spLocks noChangeShapeType="1"/>
          </p:cNvSpPr>
          <p:nvPr/>
        </p:nvSpPr>
        <p:spPr bwMode="gray">
          <a:xfrm flipH="1">
            <a:off x="1199424" y="3927944"/>
            <a:ext cx="1302267" cy="0"/>
          </a:xfrm>
          <a:prstGeom prst="line">
            <a:avLst/>
          </a:prstGeom>
          <a:noFill/>
          <a:ln w="41275" cap="rnd">
            <a:solidFill>
              <a:schemeClr val="accent3"/>
            </a:solidFill>
            <a:prstDash val="sysDot"/>
            <a:round/>
            <a:headEnd/>
            <a:tailEnd/>
          </a:ln>
        </p:spPr>
        <p:txBody>
          <a:bodyPr/>
          <a:lstStyle/>
          <a:p>
            <a:endParaRPr lang="en-US" dirty="0"/>
          </a:p>
        </p:txBody>
      </p:sp>
      <p:sp>
        <p:nvSpPr>
          <p:cNvPr id="117" name="Rectangle 5"/>
          <p:cNvSpPr>
            <a:spLocks noChangeArrowheads="1"/>
          </p:cNvSpPr>
          <p:nvPr/>
        </p:nvSpPr>
        <p:spPr bwMode="gray">
          <a:xfrm>
            <a:off x="6129201" y="3014930"/>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WLC</a:t>
            </a:r>
            <a:endParaRPr lang="en-US" sz="1000" b="1" dirty="0">
              <a:solidFill>
                <a:srgbClr val="000000"/>
              </a:solidFill>
            </a:endParaRPr>
          </a:p>
        </p:txBody>
      </p:sp>
      <p:pic>
        <p:nvPicPr>
          <p:cNvPr id="118" name="Picture 117" descr="wlc800.png"/>
          <p:cNvPicPr>
            <a:picLocks noChangeAspect="1"/>
          </p:cNvPicPr>
          <p:nvPr/>
        </p:nvPicPr>
        <p:blipFill>
          <a:blip r:embed="rId4" cstate="print"/>
          <a:stretch>
            <a:fillRect/>
          </a:stretch>
        </p:blipFill>
        <p:spPr bwMode="gray">
          <a:xfrm>
            <a:off x="6129201" y="2819400"/>
            <a:ext cx="1009807" cy="142561"/>
          </a:xfrm>
          <a:prstGeom prst="rect">
            <a:avLst/>
          </a:prstGeom>
        </p:spPr>
      </p:pic>
      <p:sp>
        <p:nvSpPr>
          <p:cNvPr id="31" name="Rectangle 423"/>
          <p:cNvSpPr>
            <a:spLocks noChangeArrowheads="1"/>
          </p:cNvSpPr>
          <p:nvPr/>
        </p:nvSpPr>
        <p:spPr bwMode="gray">
          <a:xfrm>
            <a:off x="631520" y="4114800"/>
            <a:ext cx="1219200"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Wireless User</a:t>
            </a:r>
          </a:p>
          <a:p>
            <a:pPr algn="ctr">
              <a:lnSpc>
                <a:spcPct val="100000"/>
              </a:lnSpc>
              <a:spcBef>
                <a:spcPct val="0"/>
              </a:spcBef>
            </a:pPr>
            <a:r>
              <a:rPr lang="en-US" sz="1000" b="1" dirty="0" smtClean="0">
                <a:solidFill>
                  <a:srgbClr val="000000"/>
                </a:solidFill>
              </a:rPr>
              <a:t>Tablet/smartphone</a:t>
            </a:r>
            <a:endParaRPr lang="en-US" sz="1000" b="1" dirty="0">
              <a:solidFill>
                <a:srgbClr val="000000"/>
              </a:solidFill>
            </a:endParaRPr>
          </a:p>
        </p:txBody>
      </p:sp>
      <p:sp>
        <p:nvSpPr>
          <p:cNvPr id="44" name="Line 63"/>
          <p:cNvSpPr>
            <a:spLocks noChangeShapeType="1"/>
          </p:cNvSpPr>
          <p:nvPr/>
        </p:nvSpPr>
        <p:spPr bwMode="gray">
          <a:xfrm flipH="1" flipV="1">
            <a:off x="3986702" y="3876674"/>
            <a:ext cx="1767470" cy="0"/>
          </a:xfrm>
          <a:prstGeom prst="line">
            <a:avLst/>
          </a:prstGeom>
          <a:noFill/>
          <a:ln w="28575">
            <a:solidFill>
              <a:srgbClr val="B2B2B2"/>
            </a:solidFill>
            <a:round/>
            <a:headEnd/>
            <a:tailEnd/>
          </a:ln>
        </p:spPr>
        <p:txBody>
          <a:bodyPr/>
          <a:lstStyle/>
          <a:p>
            <a:endParaRPr lang="en-US" dirty="0"/>
          </a:p>
        </p:txBody>
      </p:sp>
      <p:sp>
        <p:nvSpPr>
          <p:cNvPr id="46" name="Line 63"/>
          <p:cNvSpPr>
            <a:spLocks noChangeShapeType="1"/>
          </p:cNvSpPr>
          <p:nvPr/>
        </p:nvSpPr>
        <p:spPr bwMode="gray">
          <a:xfrm flipH="1" flipV="1">
            <a:off x="5754172" y="3876674"/>
            <a:ext cx="1371600" cy="0"/>
          </a:xfrm>
          <a:prstGeom prst="line">
            <a:avLst/>
          </a:prstGeom>
          <a:noFill/>
          <a:ln w="28575">
            <a:solidFill>
              <a:srgbClr val="B2B2B2"/>
            </a:solidFill>
            <a:round/>
            <a:headEnd/>
            <a:tailEnd/>
          </a:ln>
        </p:spPr>
        <p:txBody>
          <a:bodyPr/>
          <a:lstStyle/>
          <a:p>
            <a:endParaRPr lang="en-US" dirty="0"/>
          </a:p>
        </p:txBody>
      </p:sp>
      <p:pic>
        <p:nvPicPr>
          <p:cNvPr id="51" name="Picture 50" descr="wla422-432-522.png"/>
          <p:cNvPicPr>
            <a:picLocks noChangeAspect="1"/>
          </p:cNvPicPr>
          <p:nvPr/>
        </p:nvPicPr>
        <p:blipFill>
          <a:blip r:embed="rId5" cstate="print"/>
          <a:stretch>
            <a:fillRect/>
          </a:stretch>
        </p:blipFill>
        <p:spPr bwMode="gray">
          <a:xfrm>
            <a:off x="2307920" y="3668201"/>
            <a:ext cx="402431" cy="420721"/>
          </a:xfrm>
          <a:prstGeom prst="rect">
            <a:avLst/>
          </a:prstGeom>
        </p:spPr>
      </p:pic>
      <p:grpSp>
        <p:nvGrpSpPr>
          <p:cNvPr id="2" name="Group 1"/>
          <p:cNvGrpSpPr/>
          <p:nvPr/>
        </p:nvGrpSpPr>
        <p:grpSpPr bwMode="gray">
          <a:xfrm>
            <a:off x="555320" y="1561381"/>
            <a:ext cx="1828800" cy="1181819"/>
            <a:chOff x="304800" y="1256581"/>
            <a:chExt cx="1828800" cy="1181819"/>
          </a:xfrm>
        </p:grpSpPr>
        <p:sp>
          <p:nvSpPr>
            <p:cNvPr id="92" name="Rounded Rectangular Callout 91"/>
            <p:cNvSpPr/>
            <p:nvPr/>
          </p:nvSpPr>
          <p:spPr bwMode="gray">
            <a:xfrm>
              <a:off x="304800" y="1447800"/>
              <a:ext cx="1828800" cy="990600"/>
            </a:xfrm>
            <a:prstGeom prst="wedgeRoundRectCallout">
              <a:avLst>
                <a:gd name="adj1" fmla="val -20379"/>
                <a:gd name="adj2" fmla="val 8514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Unknown device connects to open captive portal SSID</a:t>
              </a:r>
            </a:p>
          </p:txBody>
        </p:sp>
        <p:sp>
          <p:nvSpPr>
            <p:cNvPr id="58" name="Oval 57"/>
            <p:cNvSpPr/>
            <p:nvPr/>
          </p:nvSpPr>
          <p:spPr bwMode="gray">
            <a:xfrm>
              <a:off x="319089" y="125658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3" name="Group 2"/>
          <p:cNvGrpSpPr/>
          <p:nvPr/>
        </p:nvGrpSpPr>
        <p:grpSpPr bwMode="gray">
          <a:xfrm>
            <a:off x="4156097" y="2570506"/>
            <a:ext cx="1905000" cy="1143000"/>
            <a:chOff x="1981200" y="2057400"/>
            <a:chExt cx="1905000" cy="1143000"/>
          </a:xfrm>
        </p:grpSpPr>
        <p:sp>
          <p:nvSpPr>
            <p:cNvPr id="94" name="Rounded Rectangular Callout 93"/>
            <p:cNvSpPr/>
            <p:nvPr/>
          </p:nvSpPr>
          <p:spPr bwMode="gray">
            <a:xfrm>
              <a:off x="1981200" y="2209800"/>
              <a:ext cx="1905000" cy="990600"/>
            </a:xfrm>
            <a:prstGeom prst="wedgeRoundRectCallout">
              <a:avLst>
                <a:gd name="adj1" fmla="val 61456"/>
                <a:gd name="adj2" fmla="val -42164"/>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session is captured and redirected to </a:t>
              </a:r>
              <a:r>
                <a:rPr lang="en-US" sz="1100" b="1" dirty="0" err="1" smtClean="0"/>
                <a:t>SmartPass</a:t>
              </a:r>
              <a:endParaRPr lang="en-US" sz="1100" b="1" dirty="0" smtClean="0"/>
            </a:p>
          </p:txBody>
        </p:sp>
        <p:sp>
          <p:nvSpPr>
            <p:cNvPr id="95" name="Oval 94"/>
            <p:cNvSpPr/>
            <p:nvPr/>
          </p:nvSpPr>
          <p:spPr bwMode="gray">
            <a:xfrm>
              <a:off x="2133600" y="2057400"/>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4" name="Group 3"/>
          <p:cNvGrpSpPr/>
          <p:nvPr/>
        </p:nvGrpSpPr>
        <p:grpSpPr bwMode="gray">
          <a:xfrm>
            <a:off x="6702637" y="1048926"/>
            <a:ext cx="1905000" cy="1197059"/>
            <a:chOff x="6400800" y="1241341"/>
            <a:chExt cx="1905000" cy="1197059"/>
          </a:xfrm>
        </p:grpSpPr>
        <p:sp>
          <p:nvSpPr>
            <p:cNvPr id="96" name="Rounded Rectangular Callout 95"/>
            <p:cNvSpPr/>
            <p:nvPr/>
          </p:nvSpPr>
          <p:spPr bwMode="gray">
            <a:xfrm>
              <a:off x="6400800" y="1447800"/>
              <a:ext cx="1905000" cy="990600"/>
            </a:xfrm>
            <a:prstGeom prst="wedgeRoundRectCallout">
              <a:avLst>
                <a:gd name="adj1" fmla="val 37525"/>
                <a:gd name="adj2" fmla="val 200323"/>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selects </a:t>
              </a:r>
              <a:r>
                <a:rPr lang="en-US" sz="1100" b="1" dirty="0" err="1" smtClean="0"/>
                <a:t>SmartPass</a:t>
              </a:r>
              <a:r>
                <a:rPr lang="en-US" sz="1100" b="1" dirty="0"/>
                <a:t> </a:t>
              </a:r>
              <a:r>
                <a:rPr lang="en-US" sz="1100" b="1" dirty="0" smtClean="0"/>
                <a:t>self-registration and creates a temporary user credential</a:t>
              </a:r>
            </a:p>
          </p:txBody>
        </p:sp>
        <p:sp>
          <p:nvSpPr>
            <p:cNvPr id="97" name="Oval 96"/>
            <p:cNvSpPr/>
            <p:nvPr/>
          </p:nvSpPr>
          <p:spPr bwMode="gray">
            <a:xfrm>
              <a:off x="6477000" y="124134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5" name="Group 5"/>
          <p:cNvGrpSpPr/>
          <p:nvPr/>
        </p:nvGrpSpPr>
        <p:grpSpPr bwMode="gray">
          <a:xfrm>
            <a:off x="4483991" y="4120631"/>
            <a:ext cx="2120663" cy="1185220"/>
            <a:chOff x="3822937" y="1561717"/>
            <a:chExt cx="2120663" cy="1185220"/>
          </a:xfrm>
        </p:grpSpPr>
        <p:sp>
          <p:nvSpPr>
            <p:cNvPr id="98" name="Rounded Rectangular Callout 97"/>
            <p:cNvSpPr/>
            <p:nvPr/>
          </p:nvSpPr>
          <p:spPr bwMode="gray">
            <a:xfrm>
              <a:off x="4038600" y="1756337"/>
              <a:ext cx="1905000" cy="990600"/>
            </a:xfrm>
            <a:prstGeom prst="wedgeRoundRectCallout">
              <a:avLst>
                <a:gd name="adj1" fmla="val 136614"/>
                <a:gd name="adj2" fmla="val -79679"/>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uses temporary credentials to authenticate against </a:t>
              </a:r>
              <a:r>
                <a:rPr lang="en-US" sz="1100" b="1" dirty="0" err="1" smtClean="0"/>
                <a:t>SmartPass</a:t>
              </a:r>
              <a:endParaRPr lang="en-US" sz="1100" b="1" dirty="0" smtClean="0"/>
            </a:p>
          </p:txBody>
        </p:sp>
        <p:sp>
          <p:nvSpPr>
            <p:cNvPr id="99" name="Oval 98"/>
            <p:cNvSpPr/>
            <p:nvPr/>
          </p:nvSpPr>
          <p:spPr bwMode="gray">
            <a:xfrm>
              <a:off x="3822937" y="1561717"/>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5</a:t>
              </a:r>
              <a:endParaRPr lang="en-US" b="1" dirty="0">
                <a:solidFill>
                  <a:schemeClr val="accent1"/>
                </a:solidFill>
              </a:endParaRPr>
            </a:p>
          </p:txBody>
        </p:sp>
      </p:grpSp>
      <p:grpSp>
        <p:nvGrpSpPr>
          <p:cNvPr id="6" name="Group 4"/>
          <p:cNvGrpSpPr/>
          <p:nvPr/>
        </p:nvGrpSpPr>
        <p:grpSpPr bwMode="gray">
          <a:xfrm>
            <a:off x="2502792" y="884609"/>
            <a:ext cx="1666693" cy="1244786"/>
            <a:chOff x="6172200" y="4507972"/>
            <a:chExt cx="1788543" cy="1381760"/>
          </a:xfrm>
        </p:grpSpPr>
        <p:sp>
          <p:nvSpPr>
            <p:cNvPr id="100" name="Rounded Rectangular Callout 99"/>
            <p:cNvSpPr/>
            <p:nvPr/>
          </p:nvSpPr>
          <p:spPr bwMode="gray">
            <a:xfrm>
              <a:off x="6172200" y="4800600"/>
              <a:ext cx="1788543" cy="1089132"/>
            </a:xfrm>
            <a:prstGeom prst="wedgeRoundRectCallout">
              <a:avLst>
                <a:gd name="adj1" fmla="val 61268"/>
                <a:gd name="adj2" fmla="val -2185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err="1" smtClean="0"/>
                <a:t>SmartPass</a:t>
              </a:r>
              <a:r>
                <a:rPr lang="en-US" sz="1100" b="1" dirty="0"/>
                <a:t> </a:t>
              </a:r>
              <a:r>
                <a:rPr lang="en-US" sz="1100" b="1" dirty="0" smtClean="0"/>
                <a:t>sends temporary credential to end user via </a:t>
              </a:r>
              <a:r>
                <a:rPr lang="en-US" sz="1100" b="1" dirty="0" err="1" smtClean="0"/>
                <a:t>Clickatell</a:t>
              </a:r>
              <a:r>
                <a:rPr lang="en-US" sz="1100" b="1" dirty="0" smtClean="0"/>
                <a:t> SMS service</a:t>
              </a:r>
            </a:p>
          </p:txBody>
        </p:sp>
        <p:sp>
          <p:nvSpPr>
            <p:cNvPr id="101" name="Oval 100"/>
            <p:cNvSpPr/>
            <p:nvPr/>
          </p:nvSpPr>
          <p:spPr bwMode="gray">
            <a:xfrm>
              <a:off x="6281370" y="4507972"/>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4</a:t>
              </a:r>
              <a:endParaRPr lang="en-US" b="1" dirty="0">
                <a:solidFill>
                  <a:schemeClr val="accent1"/>
                </a:solidFill>
              </a:endParaRPr>
            </a:p>
          </p:txBody>
        </p:sp>
      </p:grpSp>
      <p:grpSp>
        <p:nvGrpSpPr>
          <p:cNvPr id="7" name="Group 6"/>
          <p:cNvGrpSpPr/>
          <p:nvPr/>
        </p:nvGrpSpPr>
        <p:grpSpPr bwMode="gray">
          <a:xfrm>
            <a:off x="598539" y="4523754"/>
            <a:ext cx="1752600" cy="1219200"/>
            <a:chOff x="2362200" y="4267200"/>
            <a:chExt cx="1752600" cy="1219200"/>
          </a:xfrm>
        </p:grpSpPr>
        <p:sp>
          <p:nvSpPr>
            <p:cNvPr id="102" name="Rounded Rectangular Callout 101"/>
            <p:cNvSpPr/>
            <p:nvPr/>
          </p:nvSpPr>
          <p:spPr bwMode="gray">
            <a:xfrm>
              <a:off x="2362200" y="4495800"/>
              <a:ext cx="1752600" cy="990600"/>
            </a:xfrm>
            <a:prstGeom prst="wedgeRoundRectCallout">
              <a:avLst>
                <a:gd name="adj1" fmla="val -19772"/>
                <a:gd name="adj2" fmla="val -77726"/>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is connected to the network using mobile phone number and temporary password</a:t>
              </a:r>
            </a:p>
          </p:txBody>
        </p:sp>
        <p:sp>
          <p:nvSpPr>
            <p:cNvPr id="103" name="Oval 102"/>
            <p:cNvSpPr/>
            <p:nvPr/>
          </p:nvSpPr>
          <p:spPr bwMode="gray">
            <a:xfrm>
              <a:off x="3590026" y="4267200"/>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6</a:t>
              </a:r>
              <a:endParaRPr lang="en-US" b="1" dirty="0">
                <a:solidFill>
                  <a:schemeClr val="accent1"/>
                </a:solidFill>
              </a:endParaRPr>
            </a:p>
          </p:txBody>
        </p:sp>
      </p:grpSp>
      <p:pic>
        <p:nvPicPr>
          <p:cNvPr id="112" name="Picture 111" descr="Smartphone.jpg"/>
          <p:cNvPicPr>
            <a:picLocks noChangeAspect="1"/>
          </p:cNvPicPr>
          <p:nvPr/>
        </p:nvPicPr>
        <p:blipFill>
          <a:blip r:embed="rId6" cstate="print"/>
          <a:stretch>
            <a:fillRect/>
          </a:stretch>
        </p:blipFill>
        <p:spPr bwMode="gray">
          <a:xfrm>
            <a:off x="783920" y="3327173"/>
            <a:ext cx="614314" cy="761749"/>
          </a:xfrm>
          <a:prstGeom prst="rect">
            <a:avLst/>
          </a:prstGeom>
        </p:spPr>
      </p:pic>
      <p:sp>
        <p:nvSpPr>
          <p:cNvPr id="114" name="Rectangle 6"/>
          <p:cNvSpPr>
            <a:spLocks noChangeArrowheads="1"/>
          </p:cNvSpPr>
          <p:nvPr/>
        </p:nvSpPr>
        <p:spPr bwMode="gray">
          <a:xfrm>
            <a:off x="7682076" y="3532214"/>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err="1" smtClean="0">
                <a:solidFill>
                  <a:srgbClr val="000000"/>
                </a:solidFill>
              </a:rPr>
              <a:t>SmartPass</a:t>
            </a:r>
            <a:endParaRPr lang="en-US" sz="1000" b="1" dirty="0">
              <a:solidFill>
                <a:srgbClr val="000000"/>
              </a:solidFill>
            </a:endParaRPr>
          </a:p>
        </p:txBody>
      </p:sp>
      <p:sp>
        <p:nvSpPr>
          <p:cNvPr id="119" name="Rectangle 5"/>
          <p:cNvSpPr>
            <a:spLocks noChangeArrowheads="1"/>
          </p:cNvSpPr>
          <p:nvPr/>
        </p:nvSpPr>
        <p:spPr bwMode="gray">
          <a:xfrm>
            <a:off x="3242523" y="4073104"/>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
        <p:nvSpPr>
          <p:cNvPr id="120" name="Rectangle 5"/>
          <p:cNvSpPr>
            <a:spLocks noChangeArrowheads="1"/>
          </p:cNvSpPr>
          <p:nvPr/>
        </p:nvSpPr>
        <p:spPr bwMode="gray">
          <a:xfrm>
            <a:off x="2186792" y="4114800"/>
            <a:ext cx="628650" cy="161925"/>
          </a:xfrm>
          <a:prstGeom prst="rect">
            <a:avLst/>
          </a:prstGeom>
          <a:noFill/>
          <a:ln w="28575" algn="ctr">
            <a:noFill/>
            <a:miter lim="800000"/>
            <a:headEnd/>
            <a:tailEnd/>
          </a:ln>
        </p:spPr>
        <p:txBody>
          <a:bodyPr lIns="0" tIns="0" rIns="0" bIns="0"/>
          <a:lstStyle/>
          <a:p>
            <a:pPr algn="ctr"/>
            <a:r>
              <a:rPr lang="en-US" sz="1000" b="1" dirty="0" smtClean="0">
                <a:solidFill>
                  <a:srgbClr val="000000"/>
                </a:solidFill>
              </a:rPr>
              <a:t>AP</a:t>
            </a:r>
          </a:p>
        </p:txBody>
      </p:sp>
      <p:sp>
        <p:nvSpPr>
          <p:cNvPr id="84" name="Oval 83"/>
          <p:cNvSpPr/>
          <p:nvPr/>
        </p:nvSpPr>
        <p:spPr bwMode="gray">
          <a:xfrm>
            <a:off x="1317320" y="3200400"/>
            <a:ext cx="457200" cy="4572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smtClean="0">
                <a:effectLst>
                  <a:outerShdw blurRad="50800" dist="38100" dir="2700000" algn="tl" rotWithShape="0">
                    <a:prstClr val="black">
                      <a:alpha val="40000"/>
                    </a:prstClr>
                  </a:outerShdw>
                </a:effectLst>
                <a:sym typeface="Wingdings"/>
              </a:rPr>
              <a:t></a:t>
            </a:r>
            <a:endParaRPr lang="en-US" sz="4800" dirty="0">
              <a:effectLst>
                <a:outerShdw blurRad="50800" dist="38100" dir="2700000" algn="tl" rotWithShape="0">
                  <a:prstClr val="black">
                    <a:alpha val="40000"/>
                  </a:prstClr>
                </a:outerShdw>
              </a:effectLst>
            </a:endParaRPr>
          </a:p>
        </p:txBody>
      </p:sp>
      <p:grpSp>
        <p:nvGrpSpPr>
          <p:cNvPr id="9" name="Group 58"/>
          <p:cNvGrpSpPr/>
          <p:nvPr/>
        </p:nvGrpSpPr>
        <p:grpSpPr>
          <a:xfrm>
            <a:off x="3245719" y="3727887"/>
            <a:ext cx="685835" cy="301266"/>
            <a:chOff x="2862262" y="3723095"/>
            <a:chExt cx="995400" cy="504825"/>
          </a:xfrm>
        </p:grpSpPr>
        <p:sp>
          <p:nvSpPr>
            <p:cNvPr id="60" name="Rectangle 59"/>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1" name="Picture 60" descr="EX 3200_24.png"/>
            <p:cNvPicPr>
              <a:picLocks noChangeAspect="1"/>
            </p:cNvPicPr>
            <p:nvPr/>
          </p:nvPicPr>
          <p:blipFill>
            <a:blip r:embed="rId7" cstate="print"/>
            <a:srcRect/>
            <a:stretch>
              <a:fillRect/>
            </a:stretch>
          </p:blipFill>
          <p:spPr bwMode="auto">
            <a:xfrm>
              <a:off x="2862263" y="3991439"/>
              <a:ext cx="988779" cy="191624"/>
            </a:xfrm>
            <a:prstGeom prst="rect">
              <a:avLst/>
            </a:prstGeom>
            <a:noFill/>
            <a:ln w="9525">
              <a:noFill/>
              <a:miter lim="800000"/>
              <a:headEnd/>
              <a:tailEnd/>
            </a:ln>
          </p:spPr>
        </p:pic>
        <p:pic>
          <p:nvPicPr>
            <p:cNvPr id="62" name="Picture 61" descr="EX 3200_24.png"/>
            <p:cNvPicPr>
              <a:picLocks noChangeAspect="1"/>
            </p:cNvPicPr>
            <p:nvPr/>
          </p:nvPicPr>
          <p:blipFill>
            <a:blip r:embed="rId7" cstate="print"/>
            <a:srcRect/>
            <a:stretch>
              <a:fillRect/>
            </a:stretch>
          </p:blipFill>
          <p:spPr bwMode="auto">
            <a:xfrm>
              <a:off x="2868883" y="3756489"/>
              <a:ext cx="988779" cy="191624"/>
            </a:xfrm>
            <a:prstGeom prst="rect">
              <a:avLst/>
            </a:prstGeom>
            <a:noFill/>
            <a:ln w="9525">
              <a:noFill/>
              <a:miter lim="800000"/>
              <a:headEnd/>
              <a:tailEnd/>
            </a:ln>
          </p:spPr>
        </p:pic>
      </p:grpSp>
      <p:sp>
        <p:nvSpPr>
          <p:cNvPr id="71" name="Line 63"/>
          <p:cNvSpPr>
            <a:spLocks noChangeShapeType="1"/>
          </p:cNvSpPr>
          <p:nvPr/>
        </p:nvSpPr>
        <p:spPr bwMode="gray">
          <a:xfrm flipH="1">
            <a:off x="6949531" y="2830687"/>
            <a:ext cx="0" cy="935206"/>
          </a:xfrm>
          <a:prstGeom prst="line">
            <a:avLst/>
          </a:prstGeom>
          <a:noFill/>
          <a:ln w="28575">
            <a:solidFill>
              <a:srgbClr val="B2B2B2"/>
            </a:solidFill>
            <a:round/>
            <a:headEnd/>
            <a:tailEnd/>
          </a:ln>
        </p:spPr>
        <p:txBody>
          <a:bodyPr/>
          <a:lstStyle/>
          <a:p>
            <a:endParaRPr lang="en-US" dirty="0"/>
          </a:p>
        </p:txBody>
      </p:sp>
      <p:pic>
        <p:nvPicPr>
          <p:cNvPr id="63" name="Picture 62" descr="wlc800.png"/>
          <p:cNvPicPr>
            <a:picLocks noChangeAspect="1"/>
          </p:cNvPicPr>
          <p:nvPr/>
        </p:nvPicPr>
        <p:blipFill>
          <a:blip r:embed="rId4" cstate="print"/>
          <a:stretch>
            <a:fillRect/>
          </a:stretch>
        </p:blipFill>
        <p:spPr bwMode="gray">
          <a:xfrm>
            <a:off x="6217436" y="2722620"/>
            <a:ext cx="1009807" cy="142561"/>
          </a:xfrm>
          <a:prstGeom prst="rect">
            <a:avLst/>
          </a:prstGeom>
        </p:spPr>
      </p:pic>
      <p:grpSp>
        <p:nvGrpSpPr>
          <p:cNvPr id="10" name="Group 63"/>
          <p:cNvGrpSpPr/>
          <p:nvPr/>
        </p:nvGrpSpPr>
        <p:grpSpPr>
          <a:xfrm>
            <a:off x="6836772" y="3703377"/>
            <a:ext cx="685835" cy="301266"/>
            <a:chOff x="2862262" y="3723095"/>
            <a:chExt cx="995400" cy="504825"/>
          </a:xfrm>
        </p:grpSpPr>
        <p:sp>
          <p:nvSpPr>
            <p:cNvPr id="65" name="Rectangle 64"/>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6" name="Picture 65" descr="EX 3200_24.png"/>
            <p:cNvPicPr>
              <a:picLocks noChangeAspect="1"/>
            </p:cNvPicPr>
            <p:nvPr/>
          </p:nvPicPr>
          <p:blipFill>
            <a:blip r:embed="rId7" cstate="print"/>
            <a:srcRect/>
            <a:stretch>
              <a:fillRect/>
            </a:stretch>
          </p:blipFill>
          <p:spPr bwMode="auto">
            <a:xfrm>
              <a:off x="2862263" y="3991439"/>
              <a:ext cx="988779" cy="191624"/>
            </a:xfrm>
            <a:prstGeom prst="rect">
              <a:avLst/>
            </a:prstGeom>
            <a:noFill/>
            <a:ln w="9525">
              <a:noFill/>
              <a:miter lim="800000"/>
              <a:headEnd/>
              <a:tailEnd/>
            </a:ln>
          </p:spPr>
        </p:pic>
        <p:pic>
          <p:nvPicPr>
            <p:cNvPr id="67" name="Picture 66" descr="EX 3200_24.png"/>
            <p:cNvPicPr>
              <a:picLocks noChangeAspect="1"/>
            </p:cNvPicPr>
            <p:nvPr/>
          </p:nvPicPr>
          <p:blipFill>
            <a:blip r:embed="rId7" cstate="print"/>
            <a:srcRect/>
            <a:stretch>
              <a:fillRect/>
            </a:stretch>
          </p:blipFill>
          <p:spPr bwMode="auto">
            <a:xfrm>
              <a:off x="2868883" y="3756489"/>
              <a:ext cx="988779" cy="191624"/>
            </a:xfrm>
            <a:prstGeom prst="rect">
              <a:avLst/>
            </a:prstGeom>
            <a:noFill/>
            <a:ln w="9525">
              <a:noFill/>
              <a:miter lim="800000"/>
              <a:headEnd/>
              <a:tailEnd/>
            </a:ln>
          </p:spPr>
        </p:pic>
      </p:grpSp>
      <p:sp>
        <p:nvSpPr>
          <p:cNvPr id="76" name="Rectangle 5"/>
          <p:cNvSpPr>
            <a:spLocks noChangeArrowheads="1"/>
          </p:cNvSpPr>
          <p:nvPr/>
        </p:nvSpPr>
        <p:spPr bwMode="gray">
          <a:xfrm>
            <a:off x="7146428" y="4012838"/>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grpSp>
        <p:nvGrpSpPr>
          <p:cNvPr id="12" name="Group 8"/>
          <p:cNvGrpSpPr/>
          <p:nvPr/>
        </p:nvGrpSpPr>
        <p:grpSpPr>
          <a:xfrm>
            <a:off x="7860135" y="3775218"/>
            <a:ext cx="788673" cy="217809"/>
            <a:chOff x="5151235" y="2890680"/>
            <a:chExt cx="788673" cy="217809"/>
          </a:xfrm>
        </p:grpSpPr>
        <p:pic>
          <p:nvPicPr>
            <p:cNvPr id="86" name="Picture 85"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87" name="Picture 86"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108" name="Title 107"/>
          <p:cNvSpPr>
            <a:spLocks noGrp="1"/>
          </p:cNvSpPr>
          <p:nvPr>
            <p:ph type="title"/>
          </p:nvPr>
        </p:nvSpPr>
        <p:spPr/>
        <p:txBody>
          <a:bodyPr/>
          <a:lstStyle/>
          <a:p>
            <a:r>
              <a:rPr lang="en-US" dirty="0"/>
              <a:t>Onboarding guest users</a:t>
            </a:r>
          </a:p>
        </p:txBody>
      </p:sp>
      <p:pic>
        <p:nvPicPr>
          <p:cNvPr id="57" name="Rectangle 84"/>
          <p:cNvPicPr>
            <a:picLocks noChangeArrowheads="1"/>
          </p:cNvPicPr>
          <p:nvPr/>
        </p:nvPicPr>
        <p:blipFill>
          <a:blip r:embed="rId9" cstate="print"/>
          <a:srcRect/>
          <a:stretch>
            <a:fillRect/>
          </a:stretch>
        </p:blipFill>
        <p:spPr bwMode="invGray">
          <a:xfrm>
            <a:off x="9339775" y="1093166"/>
            <a:ext cx="9156700" cy="5235817"/>
          </a:xfrm>
          <a:prstGeom prst="rect">
            <a:avLst/>
          </a:prstGeom>
          <a:noFill/>
        </p:spPr>
      </p:pic>
      <p:sp>
        <p:nvSpPr>
          <p:cNvPr id="13" name="Freeform 12"/>
          <p:cNvSpPr/>
          <p:nvPr/>
        </p:nvSpPr>
        <p:spPr>
          <a:xfrm>
            <a:off x="1141797" y="1732512"/>
            <a:ext cx="7120197" cy="2013171"/>
          </a:xfrm>
          <a:custGeom>
            <a:avLst/>
            <a:gdLst>
              <a:gd name="connsiteX0" fmla="*/ 6979076 w 6979076"/>
              <a:gd name="connsiteY0" fmla="*/ 2013171 h 2013171"/>
              <a:gd name="connsiteX1" fmla="*/ 5773133 w 6979076"/>
              <a:gd name="connsiteY1" fmla="*/ 666265 h 2013171"/>
              <a:gd name="connsiteX2" fmla="*/ 3733292 w 6979076"/>
              <a:gd name="connsiteY2" fmla="*/ 37708 h 2013171"/>
              <a:gd name="connsiteX3" fmla="*/ 0 w 6979076"/>
              <a:gd name="connsiteY3" fmla="*/ 1718135 h 2013171"/>
            </a:gdLst>
            <a:ahLst/>
            <a:cxnLst>
              <a:cxn ang="0">
                <a:pos x="connsiteX0" y="connsiteY0"/>
              </a:cxn>
              <a:cxn ang="0">
                <a:pos x="connsiteX1" y="connsiteY1"/>
              </a:cxn>
              <a:cxn ang="0">
                <a:pos x="connsiteX2" y="connsiteY2"/>
              </a:cxn>
              <a:cxn ang="0">
                <a:pos x="connsiteX3" y="connsiteY3"/>
              </a:cxn>
            </a:cxnLst>
            <a:rect l="l" t="t" r="r" b="b"/>
            <a:pathLst>
              <a:path w="6979076" h="2013171">
                <a:moveTo>
                  <a:pt x="6979076" y="2013171"/>
                </a:moveTo>
                <a:cubicBezTo>
                  <a:pt x="6646586" y="1504340"/>
                  <a:pt x="6314097" y="995509"/>
                  <a:pt x="5773133" y="666265"/>
                </a:cubicBezTo>
                <a:cubicBezTo>
                  <a:pt x="5232169" y="337021"/>
                  <a:pt x="4695481" y="-137604"/>
                  <a:pt x="3733292" y="37708"/>
                </a:cubicBezTo>
                <a:cubicBezTo>
                  <a:pt x="2771103" y="213020"/>
                  <a:pt x="624353" y="1455167"/>
                  <a:pt x="0" y="1718135"/>
                </a:cubicBezTo>
              </a:path>
            </a:pathLst>
          </a:custGeom>
          <a:ln w="38100" cap="rnd">
            <a:solidFill>
              <a:schemeClr val="accent3"/>
            </a:solidFill>
            <a:prstDash val="sysDot"/>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Cloud 7"/>
          <p:cNvSpPr/>
          <p:nvPr/>
        </p:nvSpPr>
        <p:spPr>
          <a:xfrm>
            <a:off x="4272121" y="1295595"/>
            <a:ext cx="1436868" cy="855563"/>
          </a:xfrm>
          <a:prstGeom prst="cloud">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374750" y="1449529"/>
            <a:ext cx="1719111" cy="430887"/>
          </a:xfrm>
          <a:prstGeom prst="rect">
            <a:avLst/>
          </a:prstGeom>
          <a:noFill/>
        </p:spPr>
        <p:txBody>
          <a:bodyPr wrap="square" rtlCol="0">
            <a:spAutoFit/>
          </a:bodyPr>
          <a:lstStyle/>
          <a:p>
            <a:r>
              <a:rPr lang="en-US" sz="1100" b="1" dirty="0" err="1" smtClean="0">
                <a:solidFill>
                  <a:schemeClr val="bg1"/>
                </a:solidFill>
              </a:rPr>
              <a:t>Clickatell</a:t>
            </a:r>
            <a:r>
              <a:rPr lang="en-US" sz="1100" b="1" dirty="0" smtClean="0">
                <a:solidFill>
                  <a:schemeClr val="bg1"/>
                </a:solidFill>
              </a:rPr>
              <a:t> SMS Gateway service</a:t>
            </a:r>
            <a:endParaRPr lang="en-US" sz="1100" b="1" dirty="0">
              <a:solidFill>
                <a:schemeClr val="bg1"/>
              </a:solidFill>
            </a:endParaRPr>
          </a:p>
        </p:txBody>
      </p:sp>
    </p:spTree>
    <p:custDataLst>
      <p:tags r:id="rId1"/>
    </p:custDataLst>
    <p:extLst>
      <p:ext uri="{BB962C8B-B14F-4D97-AF65-F5344CB8AC3E}">
        <p14:creationId xmlns:p14="http://schemas.microsoft.com/office/powerpoint/2010/main" val="38623159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left)">
                                      <p:cBhvr>
                                        <p:cTn id="11" dur="1000"/>
                                        <p:tgtEl>
                                          <p:spTgt spid="13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wipe(left)">
                                      <p:cBhvr>
                                        <p:cTn id="15" dur="1000"/>
                                        <p:tgtEl>
                                          <p:spTgt spid="132"/>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down)">
                                      <p:cBhvr>
                                        <p:cTn id="19" dur="1000"/>
                                        <p:tgtEl>
                                          <p:spTgt spid="10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par>
                                <p:cTn id="25" presetID="10" presetClass="exit" presetSubtype="0" fill="hold"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06"/>
                                        </p:tgtEl>
                                      </p:cBhvr>
                                    </p:animEffect>
                                    <p:set>
                                      <p:cBhvr>
                                        <p:cTn id="30" dur="1" fill="hold">
                                          <p:stCondLst>
                                            <p:cond delay="999"/>
                                          </p:stCondLst>
                                        </p:cTn>
                                        <p:tgtEl>
                                          <p:spTgt spid="10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132"/>
                                        </p:tgtEl>
                                      </p:cBhvr>
                                    </p:animEffect>
                                    <p:set>
                                      <p:cBhvr>
                                        <p:cTn id="33" dur="1" fill="hold">
                                          <p:stCondLst>
                                            <p:cond delay="999"/>
                                          </p:stCondLst>
                                        </p:cTn>
                                        <p:tgtEl>
                                          <p:spTgt spid="13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130"/>
                                        </p:tgtEl>
                                      </p:cBhvr>
                                    </p:animEffect>
                                    <p:set>
                                      <p:cBhvr>
                                        <p:cTn id="36" dur="1" fill="hold">
                                          <p:stCondLst>
                                            <p:cond delay="999"/>
                                          </p:stCondLst>
                                        </p:cTn>
                                        <p:tgtEl>
                                          <p:spTgt spid="130"/>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grpId="4" nodeType="after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fade">
                                      <p:cBhvr>
                                        <p:cTn id="40" dur="1000"/>
                                        <p:tgtEl>
                                          <p:spTgt spid="130"/>
                                        </p:tgtEl>
                                      </p:cBhvr>
                                    </p:animEffect>
                                  </p:childTnLst>
                                </p:cTn>
                              </p:par>
                            </p:childTnLst>
                          </p:cTn>
                        </p:par>
                        <p:par>
                          <p:cTn id="41" fill="hold">
                            <p:stCondLst>
                              <p:cond delay="2000"/>
                            </p:stCondLst>
                            <p:childTnLst>
                              <p:par>
                                <p:cTn id="42" presetID="10" presetClass="entr" presetSubtype="0" fill="hold" grpId="4" nodeType="afterEffect">
                                  <p:stCondLst>
                                    <p:cond delay="0"/>
                                  </p:stCondLst>
                                  <p:childTnLst>
                                    <p:set>
                                      <p:cBhvr>
                                        <p:cTn id="43" dur="1" fill="hold">
                                          <p:stCondLst>
                                            <p:cond delay="0"/>
                                          </p:stCondLst>
                                        </p:cTn>
                                        <p:tgtEl>
                                          <p:spTgt spid="132"/>
                                        </p:tgtEl>
                                        <p:attrNameLst>
                                          <p:attrName>style.visibility</p:attrName>
                                        </p:attrNameLst>
                                      </p:cBhvr>
                                      <p:to>
                                        <p:strVal val="visible"/>
                                      </p:to>
                                    </p:set>
                                    <p:animEffect transition="in" filter="fade">
                                      <p:cBhvr>
                                        <p:cTn id="44" dur="1000"/>
                                        <p:tgtEl>
                                          <p:spTgt spid="132"/>
                                        </p:tgtEl>
                                      </p:cBhvr>
                                    </p:animEffect>
                                  </p:childTnLst>
                                </p:cTn>
                              </p:par>
                            </p:childTnLst>
                          </p:cTn>
                        </p:par>
                        <p:par>
                          <p:cTn id="45" fill="hold">
                            <p:stCondLst>
                              <p:cond delay="3000"/>
                            </p:stCondLst>
                            <p:childTnLst>
                              <p:par>
                                <p:cTn id="46" presetID="10" presetClass="entr" presetSubtype="0" fill="hold" grpId="1" nodeType="after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fade">
                                      <p:cBhvr>
                                        <p:cTn id="48" dur="1000"/>
                                        <p:tgtEl>
                                          <p:spTgt spid="9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childTnLst>
                                </p:cTn>
                              </p:par>
                              <p:par>
                                <p:cTn id="54" presetID="10" presetClass="exit" presetSubtype="0" fill="hold"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10" presetClass="exit" presetSubtype="0" fill="hold"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5" nodeType="withEffect">
                                  <p:stCondLst>
                                    <p:cond delay="0"/>
                                  </p:stCondLst>
                                  <p:childTnLst>
                                    <p:animEffect transition="out" filter="fade">
                                      <p:cBhvr>
                                        <p:cTn id="66" dur="500"/>
                                        <p:tgtEl>
                                          <p:spTgt spid="132"/>
                                        </p:tgtEl>
                                      </p:cBhvr>
                                    </p:animEffect>
                                    <p:set>
                                      <p:cBhvr>
                                        <p:cTn id="67" dur="1" fill="hold">
                                          <p:stCondLst>
                                            <p:cond delay="499"/>
                                          </p:stCondLst>
                                        </p:cTn>
                                        <p:tgtEl>
                                          <p:spTgt spid="132"/>
                                        </p:tgtEl>
                                        <p:attrNameLst>
                                          <p:attrName>style.visibility</p:attrName>
                                        </p:attrNameLst>
                                      </p:cBhvr>
                                      <p:to>
                                        <p:strVal val="hidden"/>
                                      </p:to>
                                    </p:set>
                                  </p:childTnLst>
                                </p:cTn>
                              </p:par>
                              <p:par>
                                <p:cTn id="68" presetID="10" presetClass="exit" presetSubtype="0" fill="hold" grpId="5" nodeType="withEffect">
                                  <p:stCondLst>
                                    <p:cond delay="0"/>
                                  </p:stCondLst>
                                  <p:childTnLst>
                                    <p:animEffect transition="out" filter="fade">
                                      <p:cBhvr>
                                        <p:cTn id="69" dur="500"/>
                                        <p:tgtEl>
                                          <p:spTgt spid="130"/>
                                        </p:tgtEl>
                                      </p:cBhvr>
                                    </p:animEffect>
                                    <p:set>
                                      <p:cBhvr>
                                        <p:cTn id="70" dur="1" fill="hold">
                                          <p:stCondLst>
                                            <p:cond delay="499"/>
                                          </p:stCondLst>
                                        </p:cTn>
                                        <p:tgtEl>
                                          <p:spTgt spid="130"/>
                                        </p:tgtEl>
                                        <p:attrNameLst>
                                          <p:attrName>style.visibility</p:attrName>
                                        </p:attrNameLst>
                                      </p:cBhvr>
                                      <p:to>
                                        <p:strVal val="hidden"/>
                                      </p:to>
                                    </p:set>
                                  </p:childTnLst>
                                </p:cTn>
                              </p:par>
                              <p:par>
                                <p:cTn id="71" presetID="10" presetClass="exit" presetSubtype="0" fill="hold" grpId="3" nodeType="withEffect">
                                  <p:stCondLst>
                                    <p:cond delay="0"/>
                                  </p:stCondLst>
                                  <p:childTnLst>
                                    <p:animEffect transition="out" filter="fade">
                                      <p:cBhvr>
                                        <p:cTn id="72" dur="500"/>
                                        <p:tgtEl>
                                          <p:spTgt spid="90"/>
                                        </p:tgtEl>
                                      </p:cBhvr>
                                    </p:animEffect>
                                    <p:set>
                                      <p:cBhvr>
                                        <p:cTn id="73" dur="1" fill="hold">
                                          <p:stCondLst>
                                            <p:cond delay="499"/>
                                          </p:stCondLst>
                                        </p:cTn>
                                        <p:tgtEl>
                                          <p:spTgt spid="90"/>
                                        </p:tgtEl>
                                        <p:attrNameLst>
                                          <p:attrName>style.visibility</p:attrName>
                                        </p:attrNameLst>
                                      </p:cBhvr>
                                      <p:to>
                                        <p:strVal val="hidden"/>
                                      </p:to>
                                    </p:set>
                                  </p:childTnLst>
                                </p:cTn>
                              </p:par>
                            </p:childTnLst>
                          </p:cTn>
                        </p:par>
                        <p:par>
                          <p:cTn id="74" fill="hold">
                            <p:stCondLst>
                              <p:cond delay="1000"/>
                            </p:stCondLst>
                            <p:childTnLst>
                              <p:par>
                                <p:cTn id="75" presetID="22" presetClass="entr" presetSubtype="2" fill="hold" grpId="0" nodeType="after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right)">
                                      <p:cBhvr>
                                        <p:cTn id="77" dur="10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1000"/>
                                        <p:tgtEl>
                                          <p:spTgt spid="5"/>
                                        </p:tgtEl>
                                      </p:cBhvr>
                                    </p:animEffect>
                                  </p:childTnLst>
                                </p:cTn>
                              </p:par>
                              <p:par>
                                <p:cTn id="83" presetID="10" presetClass="exit" presetSubtype="0" fill="hold" nodeType="withEffect">
                                  <p:stCondLst>
                                    <p:cond delay="0"/>
                                  </p:stCondLst>
                                  <p:childTnLst>
                                    <p:animEffect transition="out" filter="fade">
                                      <p:cBhvr>
                                        <p:cTn id="84" dur="500"/>
                                        <p:tgtEl>
                                          <p:spTgt spid="6"/>
                                        </p:tgtEl>
                                      </p:cBhvr>
                                    </p:animEffect>
                                    <p:set>
                                      <p:cBhvr>
                                        <p:cTn id="85" dur="1" fill="hold">
                                          <p:stCondLst>
                                            <p:cond delay="499"/>
                                          </p:stCondLst>
                                        </p:cTn>
                                        <p:tgtEl>
                                          <p:spTgt spid="6"/>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90"/>
                                        </p:tgtEl>
                                      </p:cBhvr>
                                    </p:animEffect>
                                    <p:set>
                                      <p:cBhvr>
                                        <p:cTn id="88" dur="1" fill="hold">
                                          <p:stCondLst>
                                            <p:cond delay="999"/>
                                          </p:stCondLst>
                                        </p:cTn>
                                        <p:tgtEl>
                                          <p:spTgt spid="90"/>
                                        </p:tgtEl>
                                        <p:attrNameLst>
                                          <p:attrName>style.visibility</p:attrName>
                                        </p:attrNameLst>
                                      </p:cBhvr>
                                      <p:to>
                                        <p:strVal val="hidden"/>
                                      </p:to>
                                    </p:set>
                                  </p:childTnLst>
                                </p:cTn>
                              </p:par>
                              <p:par>
                                <p:cTn id="89" presetID="10" presetClass="exit" presetSubtype="0" fill="hold" grpId="3" nodeType="withEffect">
                                  <p:stCondLst>
                                    <p:cond delay="0"/>
                                  </p:stCondLst>
                                  <p:childTnLst>
                                    <p:animEffect transition="out" filter="fade">
                                      <p:cBhvr>
                                        <p:cTn id="90" dur="1000"/>
                                        <p:tgtEl>
                                          <p:spTgt spid="132"/>
                                        </p:tgtEl>
                                      </p:cBhvr>
                                    </p:animEffect>
                                    <p:set>
                                      <p:cBhvr>
                                        <p:cTn id="91" dur="1" fill="hold">
                                          <p:stCondLst>
                                            <p:cond delay="999"/>
                                          </p:stCondLst>
                                        </p:cTn>
                                        <p:tgtEl>
                                          <p:spTgt spid="132"/>
                                        </p:tgtEl>
                                        <p:attrNameLst>
                                          <p:attrName>style.visibility</p:attrName>
                                        </p:attrNameLst>
                                      </p:cBhvr>
                                      <p:to>
                                        <p:strVal val="hidden"/>
                                      </p:to>
                                    </p:set>
                                  </p:childTnLst>
                                </p:cTn>
                              </p:par>
                              <p:par>
                                <p:cTn id="92" presetID="10" presetClass="exit" presetSubtype="0" fill="hold" grpId="3" nodeType="withEffect">
                                  <p:stCondLst>
                                    <p:cond delay="0"/>
                                  </p:stCondLst>
                                  <p:childTnLst>
                                    <p:animEffect transition="out" filter="fade">
                                      <p:cBhvr>
                                        <p:cTn id="93" dur="1000"/>
                                        <p:tgtEl>
                                          <p:spTgt spid="130"/>
                                        </p:tgtEl>
                                      </p:cBhvr>
                                    </p:animEffect>
                                    <p:set>
                                      <p:cBhvr>
                                        <p:cTn id="94" dur="1" fill="hold">
                                          <p:stCondLst>
                                            <p:cond delay="999"/>
                                          </p:stCondLst>
                                        </p:cTn>
                                        <p:tgtEl>
                                          <p:spTgt spid="13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13"/>
                                        </p:tgtEl>
                                      </p:cBhvr>
                                    </p:animEffect>
                                    <p:set>
                                      <p:cBhvr>
                                        <p:cTn id="97" dur="1" fill="hold">
                                          <p:stCondLst>
                                            <p:cond delay="999"/>
                                          </p:stCondLst>
                                        </p:cTn>
                                        <p:tgtEl>
                                          <p:spTgt spid="13"/>
                                        </p:tgtEl>
                                        <p:attrNameLst>
                                          <p:attrName>style.visibility</p:attrName>
                                        </p:attrNameLst>
                                      </p:cBhvr>
                                      <p:to>
                                        <p:strVal val="hidden"/>
                                      </p:to>
                                    </p:set>
                                  </p:childTnLst>
                                </p:cTn>
                              </p:par>
                            </p:childTnLst>
                          </p:cTn>
                        </p:par>
                        <p:par>
                          <p:cTn id="98" fill="hold">
                            <p:stCondLst>
                              <p:cond delay="1000"/>
                            </p:stCondLst>
                            <p:childTnLst>
                              <p:par>
                                <p:cTn id="99" presetID="22" presetClass="entr" presetSubtype="8" fill="hold" grpId="2" nodeType="afterEffect">
                                  <p:stCondLst>
                                    <p:cond delay="0"/>
                                  </p:stCondLst>
                                  <p:childTnLst>
                                    <p:set>
                                      <p:cBhvr>
                                        <p:cTn id="100" dur="1" fill="hold">
                                          <p:stCondLst>
                                            <p:cond delay="0"/>
                                          </p:stCondLst>
                                        </p:cTn>
                                        <p:tgtEl>
                                          <p:spTgt spid="130"/>
                                        </p:tgtEl>
                                        <p:attrNameLst>
                                          <p:attrName>style.visibility</p:attrName>
                                        </p:attrNameLst>
                                      </p:cBhvr>
                                      <p:to>
                                        <p:strVal val="visible"/>
                                      </p:to>
                                    </p:set>
                                    <p:animEffect transition="in" filter="wipe(left)">
                                      <p:cBhvr>
                                        <p:cTn id="101" dur="1000"/>
                                        <p:tgtEl>
                                          <p:spTgt spid="130"/>
                                        </p:tgtEl>
                                      </p:cBhvr>
                                    </p:animEffect>
                                  </p:childTnLst>
                                </p:cTn>
                              </p:par>
                            </p:childTnLst>
                          </p:cTn>
                        </p:par>
                        <p:par>
                          <p:cTn id="102" fill="hold">
                            <p:stCondLst>
                              <p:cond delay="2000"/>
                            </p:stCondLst>
                            <p:childTnLst>
                              <p:par>
                                <p:cTn id="103" presetID="22" presetClass="entr" presetSubtype="8" fill="hold" grpId="2" nodeType="afterEffect">
                                  <p:stCondLst>
                                    <p:cond delay="0"/>
                                  </p:stCondLst>
                                  <p:childTnLst>
                                    <p:set>
                                      <p:cBhvr>
                                        <p:cTn id="104" dur="1" fill="hold">
                                          <p:stCondLst>
                                            <p:cond delay="0"/>
                                          </p:stCondLst>
                                        </p:cTn>
                                        <p:tgtEl>
                                          <p:spTgt spid="132"/>
                                        </p:tgtEl>
                                        <p:attrNameLst>
                                          <p:attrName>style.visibility</p:attrName>
                                        </p:attrNameLst>
                                      </p:cBhvr>
                                      <p:to>
                                        <p:strVal val="visible"/>
                                      </p:to>
                                    </p:set>
                                    <p:animEffect transition="in" filter="wipe(left)">
                                      <p:cBhvr>
                                        <p:cTn id="105" dur="1000"/>
                                        <p:tgtEl>
                                          <p:spTgt spid="132"/>
                                        </p:tgtEl>
                                      </p:cBhvr>
                                    </p:animEffect>
                                  </p:childTnLst>
                                </p:cTn>
                              </p:par>
                            </p:childTnLst>
                          </p:cTn>
                        </p:par>
                        <p:par>
                          <p:cTn id="106" fill="hold">
                            <p:stCondLst>
                              <p:cond delay="3000"/>
                            </p:stCondLst>
                            <p:childTnLst>
                              <p:par>
                                <p:cTn id="107" presetID="10" presetClass="entr" presetSubtype="0" fill="hold" grpId="2" nodeType="afterEffect">
                                  <p:stCondLst>
                                    <p:cond delay="0"/>
                                  </p:stCondLst>
                                  <p:childTnLst>
                                    <p:set>
                                      <p:cBhvr>
                                        <p:cTn id="108" dur="1" fill="hold">
                                          <p:stCondLst>
                                            <p:cond delay="0"/>
                                          </p:stCondLst>
                                        </p:cTn>
                                        <p:tgtEl>
                                          <p:spTgt spid="90"/>
                                        </p:tgtEl>
                                        <p:attrNameLst>
                                          <p:attrName>style.visibility</p:attrName>
                                        </p:attrNameLst>
                                      </p:cBhvr>
                                      <p:to>
                                        <p:strVal val="visible"/>
                                      </p:to>
                                    </p:set>
                                    <p:animEffect transition="in" filter="fade">
                                      <p:cBhvr>
                                        <p:cTn id="109" dur="1000"/>
                                        <p:tgtEl>
                                          <p:spTgt spid="90"/>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1000"/>
                                        <p:tgtEl>
                                          <p:spTgt spid="7"/>
                                        </p:tgtEl>
                                      </p:cBhvr>
                                    </p:animEffect>
                                  </p:childTnLst>
                                </p:cTn>
                              </p:par>
                              <p:par>
                                <p:cTn id="115" presetID="10" presetClass="exit" presetSubtype="0" fill="hold" nodeType="withEffect">
                                  <p:stCondLst>
                                    <p:cond delay="0"/>
                                  </p:stCondLst>
                                  <p:childTnLst>
                                    <p:animEffect transition="out" filter="fade">
                                      <p:cBhvr>
                                        <p:cTn id="116" dur="500"/>
                                        <p:tgtEl>
                                          <p:spTgt spid="5"/>
                                        </p:tgtEl>
                                      </p:cBhvr>
                                    </p:animEffect>
                                    <p:set>
                                      <p:cBhvr>
                                        <p:cTn id="117" dur="1" fill="hold">
                                          <p:stCondLst>
                                            <p:cond delay="499"/>
                                          </p:stCondLst>
                                        </p:cTn>
                                        <p:tgtEl>
                                          <p:spTgt spid="5"/>
                                        </p:tgtEl>
                                        <p:attrNameLst>
                                          <p:attrName>style.visibility</p:attrName>
                                        </p:attrNameLst>
                                      </p:cBhvr>
                                      <p:to>
                                        <p:strVal val="hidden"/>
                                      </p:to>
                                    </p:set>
                                  </p:childTnLst>
                                </p:cTn>
                              </p:par>
                            </p:childTnLst>
                          </p:cTn>
                        </p:par>
                        <p:par>
                          <p:cTn id="118" fill="hold">
                            <p:stCondLst>
                              <p:cond delay="1000"/>
                            </p:stCondLst>
                            <p:childTnLst>
                              <p:par>
                                <p:cTn id="119" presetID="53" presetClass="entr" presetSubtype="0" fill="hold" grpId="0" nodeType="afterEffect">
                                  <p:stCondLst>
                                    <p:cond delay="0"/>
                                  </p:stCondLst>
                                  <p:childTnLst>
                                    <p:set>
                                      <p:cBhvr>
                                        <p:cTn id="120" dur="1" fill="hold">
                                          <p:stCondLst>
                                            <p:cond delay="0"/>
                                          </p:stCondLst>
                                        </p:cTn>
                                        <p:tgtEl>
                                          <p:spTgt spid="84"/>
                                        </p:tgtEl>
                                        <p:attrNameLst>
                                          <p:attrName>style.visibility</p:attrName>
                                        </p:attrNameLst>
                                      </p:cBhvr>
                                      <p:to>
                                        <p:strVal val="visible"/>
                                      </p:to>
                                    </p:set>
                                    <p:anim calcmode="lin" valueType="num">
                                      <p:cBhvr>
                                        <p:cTn id="121" dur="1000" fill="hold"/>
                                        <p:tgtEl>
                                          <p:spTgt spid="84"/>
                                        </p:tgtEl>
                                        <p:attrNameLst>
                                          <p:attrName>ppt_w</p:attrName>
                                        </p:attrNameLst>
                                      </p:cBhvr>
                                      <p:tavLst>
                                        <p:tav tm="0">
                                          <p:val>
                                            <p:fltVal val="0"/>
                                          </p:val>
                                        </p:tav>
                                        <p:tav tm="100000">
                                          <p:val>
                                            <p:strVal val="#ppt_w"/>
                                          </p:val>
                                        </p:tav>
                                      </p:tavLst>
                                    </p:anim>
                                    <p:anim calcmode="lin" valueType="num">
                                      <p:cBhvr>
                                        <p:cTn id="122" dur="1000" fill="hold"/>
                                        <p:tgtEl>
                                          <p:spTgt spid="84"/>
                                        </p:tgtEl>
                                        <p:attrNameLst>
                                          <p:attrName>ppt_h</p:attrName>
                                        </p:attrNameLst>
                                      </p:cBhvr>
                                      <p:tavLst>
                                        <p:tav tm="0">
                                          <p:val>
                                            <p:fltVal val="0"/>
                                          </p:val>
                                        </p:tav>
                                        <p:tav tm="100000">
                                          <p:val>
                                            <p:strVal val="#ppt_h"/>
                                          </p:val>
                                        </p:tav>
                                      </p:tavLst>
                                    </p:anim>
                                    <p:animEffect transition="in" filter="fade">
                                      <p:cBhvr>
                                        <p:cTn id="123"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0" grpId="2" animBg="1"/>
      <p:bldP spid="90" grpId="3" animBg="1"/>
      <p:bldP spid="106" grpId="0" animBg="1"/>
      <p:bldP spid="106" grpId="1" animBg="1"/>
      <p:bldP spid="132" grpId="0" animBg="1"/>
      <p:bldP spid="132" grpId="1" animBg="1"/>
      <p:bldP spid="132" grpId="2" animBg="1"/>
      <p:bldP spid="132" grpId="3" animBg="1"/>
      <p:bldP spid="132" grpId="4" animBg="1"/>
      <p:bldP spid="132" grpId="5" animBg="1"/>
      <p:bldP spid="130" grpId="0" animBg="1"/>
      <p:bldP spid="130" grpId="1" animBg="1"/>
      <p:bldP spid="130" grpId="2" animBg="1"/>
      <p:bldP spid="130" grpId="3" animBg="1"/>
      <p:bldP spid="130" grpId="4" animBg="1"/>
      <p:bldP spid="130" grpId="5" animBg="1"/>
      <p:bldP spid="84" grpId="0" animBg="1"/>
      <p:bldP spid="13" grpId="0" animBg="1"/>
      <p:bldP spid="13" grpId="1"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Rounded Rectangle 55"/>
          <p:cNvSpPr/>
          <p:nvPr/>
        </p:nvSpPr>
        <p:spPr bwMode="gray">
          <a:xfrm>
            <a:off x="450937" y="1102290"/>
            <a:ext cx="8292230" cy="5010411"/>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4"/>
          <p:cNvSpPr>
            <a:spLocks noChangeArrowheads="1"/>
          </p:cNvSpPr>
          <p:nvPr/>
        </p:nvSpPr>
        <p:spPr bwMode="gray">
          <a:xfrm>
            <a:off x="6029716" y="2411604"/>
            <a:ext cx="2650820" cy="3489130"/>
          </a:xfrm>
          <a:prstGeom prst="rect">
            <a:avLst/>
          </a:prstGeom>
          <a:solidFill>
            <a:schemeClr val="bg1"/>
          </a:solidFill>
          <a:ln w="28575" algn="ctr">
            <a:solidFill>
              <a:srgbClr val="B2B2B2"/>
            </a:solidFill>
            <a:prstDash val="sysDash"/>
            <a:miter lim="800000"/>
            <a:headEnd/>
            <a:tailEnd/>
          </a:ln>
          <a:effectLst/>
        </p:spPr>
        <p:txBody>
          <a:bodyPr wrap="none" anchor="ctr"/>
          <a:lstStyle/>
          <a:p>
            <a:pPr algn="l">
              <a:lnSpc>
                <a:spcPct val="100000"/>
              </a:lnSpc>
              <a:spcBef>
                <a:spcPct val="0"/>
              </a:spcBef>
            </a:pPr>
            <a:endParaRPr lang="en-US" sz="1800" b="0" dirty="0">
              <a:solidFill>
                <a:srgbClr val="000000"/>
              </a:solidFill>
            </a:endParaRPr>
          </a:p>
        </p:txBody>
      </p:sp>
      <p:sp>
        <p:nvSpPr>
          <p:cNvPr id="72" name="Line 63"/>
          <p:cNvSpPr>
            <a:spLocks noChangeShapeType="1"/>
          </p:cNvSpPr>
          <p:nvPr/>
        </p:nvSpPr>
        <p:spPr bwMode="gray">
          <a:xfrm flipH="1" flipV="1">
            <a:off x="7450573" y="3825955"/>
            <a:ext cx="477862" cy="9522"/>
          </a:xfrm>
          <a:prstGeom prst="line">
            <a:avLst/>
          </a:prstGeom>
          <a:noFill/>
          <a:ln w="28575">
            <a:solidFill>
              <a:srgbClr val="B2B2B2"/>
            </a:solidFill>
            <a:round/>
            <a:headEnd/>
            <a:tailEnd/>
          </a:ln>
        </p:spPr>
        <p:txBody>
          <a:bodyPr/>
          <a:lstStyle/>
          <a:p>
            <a:endParaRPr lang="en-US" dirty="0"/>
          </a:p>
        </p:txBody>
      </p:sp>
      <p:sp>
        <p:nvSpPr>
          <p:cNvPr id="73" name="Line 63"/>
          <p:cNvSpPr>
            <a:spLocks noChangeShapeType="1"/>
          </p:cNvSpPr>
          <p:nvPr/>
        </p:nvSpPr>
        <p:spPr bwMode="gray">
          <a:xfrm flipH="1">
            <a:off x="7528392" y="3104300"/>
            <a:ext cx="412871" cy="733878"/>
          </a:xfrm>
          <a:prstGeom prst="line">
            <a:avLst/>
          </a:prstGeom>
          <a:noFill/>
          <a:ln w="28575">
            <a:solidFill>
              <a:srgbClr val="B2B2B2"/>
            </a:solidFill>
            <a:round/>
            <a:headEnd/>
            <a:tailEnd/>
          </a:ln>
        </p:spPr>
        <p:txBody>
          <a:bodyPr/>
          <a:lstStyle/>
          <a:p>
            <a:endParaRPr lang="en-US" dirty="0"/>
          </a:p>
        </p:txBody>
      </p:sp>
      <p:sp>
        <p:nvSpPr>
          <p:cNvPr id="90" name="Line 63"/>
          <p:cNvSpPr>
            <a:spLocks noChangeShapeType="1"/>
          </p:cNvSpPr>
          <p:nvPr/>
        </p:nvSpPr>
        <p:spPr bwMode="gray">
          <a:xfrm flipH="1" flipV="1">
            <a:off x="7556387" y="3938099"/>
            <a:ext cx="397705" cy="12827"/>
          </a:xfrm>
          <a:prstGeom prst="line">
            <a:avLst/>
          </a:prstGeom>
          <a:noFill/>
          <a:ln w="41275" cap="rnd">
            <a:solidFill>
              <a:schemeClr val="accent3"/>
            </a:solidFill>
            <a:prstDash val="sysDot"/>
            <a:round/>
            <a:headEnd/>
            <a:tailEnd/>
          </a:ln>
        </p:spPr>
        <p:txBody>
          <a:bodyPr/>
          <a:lstStyle/>
          <a:p>
            <a:endParaRPr lang="en-US" dirty="0"/>
          </a:p>
        </p:txBody>
      </p:sp>
      <p:sp>
        <p:nvSpPr>
          <p:cNvPr id="88" name="Line 63"/>
          <p:cNvSpPr>
            <a:spLocks noChangeShapeType="1"/>
          </p:cNvSpPr>
          <p:nvPr/>
        </p:nvSpPr>
        <p:spPr bwMode="gray">
          <a:xfrm flipH="1">
            <a:off x="7466584" y="3129955"/>
            <a:ext cx="449022" cy="705522"/>
          </a:xfrm>
          <a:prstGeom prst="line">
            <a:avLst/>
          </a:prstGeom>
          <a:noFill/>
          <a:ln w="41275" cap="rnd">
            <a:solidFill>
              <a:schemeClr val="accent3"/>
            </a:solidFill>
            <a:prstDash val="sysDot"/>
            <a:round/>
            <a:headEnd/>
            <a:tailEnd/>
          </a:ln>
        </p:spPr>
        <p:txBody>
          <a:bodyPr/>
          <a:lstStyle/>
          <a:p>
            <a:endParaRPr lang="en-US" dirty="0"/>
          </a:p>
        </p:txBody>
      </p:sp>
      <p:sp>
        <p:nvSpPr>
          <p:cNvPr id="107" name="Line 63"/>
          <p:cNvSpPr>
            <a:spLocks noChangeShapeType="1"/>
          </p:cNvSpPr>
          <p:nvPr/>
        </p:nvSpPr>
        <p:spPr bwMode="gray">
          <a:xfrm>
            <a:off x="6939040" y="4052016"/>
            <a:ext cx="17589" cy="1014529"/>
          </a:xfrm>
          <a:prstGeom prst="line">
            <a:avLst/>
          </a:prstGeom>
          <a:noFill/>
          <a:ln w="41275" cap="rnd">
            <a:solidFill>
              <a:schemeClr val="accent3"/>
            </a:solidFill>
            <a:prstDash val="sysDot"/>
            <a:round/>
            <a:headEnd/>
            <a:tailEnd/>
          </a:ln>
        </p:spPr>
        <p:txBody>
          <a:bodyPr/>
          <a:lstStyle/>
          <a:p>
            <a:endParaRPr lang="en-US" dirty="0"/>
          </a:p>
        </p:txBody>
      </p:sp>
      <p:sp>
        <p:nvSpPr>
          <p:cNvPr id="106" name="Line 63"/>
          <p:cNvSpPr>
            <a:spLocks noChangeShapeType="1"/>
          </p:cNvSpPr>
          <p:nvPr/>
        </p:nvSpPr>
        <p:spPr bwMode="gray">
          <a:xfrm>
            <a:off x="6812298" y="2886229"/>
            <a:ext cx="17589" cy="1014529"/>
          </a:xfrm>
          <a:prstGeom prst="line">
            <a:avLst/>
          </a:prstGeom>
          <a:noFill/>
          <a:ln w="41275" cap="rnd">
            <a:solidFill>
              <a:schemeClr val="accent3"/>
            </a:solidFill>
            <a:prstDash val="sysDot"/>
            <a:round/>
            <a:headEnd/>
            <a:tailEnd/>
          </a:ln>
        </p:spPr>
        <p:txBody>
          <a:bodyPr/>
          <a:lstStyle/>
          <a:p>
            <a:endParaRPr lang="en-US" dirty="0"/>
          </a:p>
        </p:txBody>
      </p:sp>
      <p:sp>
        <p:nvSpPr>
          <p:cNvPr id="37" name="Line 63"/>
          <p:cNvSpPr>
            <a:spLocks noChangeShapeType="1"/>
          </p:cNvSpPr>
          <p:nvPr/>
        </p:nvSpPr>
        <p:spPr bwMode="gray">
          <a:xfrm flipH="1">
            <a:off x="2543664" y="3876674"/>
            <a:ext cx="602456" cy="0"/>
          </a:xfrm>
          <a:prstGeom prst="line">
            <a:avLst/>
          </a:prstGeom>
          <a:noFill/>
          <a:ln w="28575">
            <a:solidFill>
              <a:srgbClr val="B2B2B2"/>
            </a:solidFill>
            <a:round/>
            <a:headEnd/>
            <a:tailEnd/>
          </a:ln>
        </p:spPr>
        <p:txBody>
          <a:bodyPr/>
          <a:lstStyle/>
          <a:p>
            <a:endParaRPr lang="en-US" dirty="0"/>
          </a:p>
        </p:txBody>
      </p:sp>
      <p:sp>
        <p:nvSpPr>
          <p:cNvPr id="128" name="Line 63"/>
          <p:cNvSpPr>
            <a:spLocks noChangeShapeType="1"/>
          </p:cNvSpPr>
          <p:nvPr/>
        </p:nvSpPr>
        <p:spPr bwMode="gray">
          <a:xfrm flipH="1">
            <a:off x="1241120" y="3876674"/>
            <a:ext cx="1219200" cy="0"/>
          </a:xfrm>
          <a:prstGeom prst="line">
            <a:avLst/>
          </a:prstGeom>
          <a:noFill/>
          <a:ln w="28575">
            <a:solidFill>
              <a:srgbClr val="B2B2B2"/>
            </a:solidFill>
            <a:round/>
            <a:headEnd/>
            <a:tailEnd/>
          </a:ln>
        </p:spPr>
        <p:txBody>
          <a:bodyPr/>
          <a:lstStyle/>
          <a:p>
            <a:endParaRPr lang="en-US" dirty="0"/>
          </a:p>
        </p:txBody>
      </p:sp>
      <p:sp>
        <p:nvSpPr>
          <p:cNvPr id="116" name="Line 63"/>
          <p:cNvSpPr>
            <a:spLocks noChangeShapeType="1"/>
          </p:cNvSpPr>
          <p:nvPr/>
        </p:nvSpPr>
        <p:spPr bwMode="gray">
          <a:xfrm flipH="1">
            <a:off x="6894205" y="2845278"/>
            <a:ext cx="0" cy="935206"/>
          </a:xfrm>
          <a:prstGeom prst="line">
            <a:avLst/>
          </a:prstGeom>
          <a:noFill/>
          <a:ln w="28575">
            <a:solidFill>
              <a:srgbClr val="B2B2B2"/>
            </a:solidFill>
            <a:round/>
            <a:headEnd/>
            <a:tailEnd/>
          </a:ln>
        </p:spPr>
        <p:txBody>
          <a:bodyPr/>
          <a:lstStyle/>
          <a:p>
            <a:endParaRPr lang="en-US" dirty="0"/>
          </a:p>
        </p:txBody>
      </p:sp>
      <p:sp>
        <p:nvSpPr>
          <p:cNvPr id="132" name="Ap-WLC"/>
          <p:cNvSpPr/>
          <p:nvPr/>
        </p:nvSpPr>
        <p:spPr bwMode="gray">
          <a:xfrm>
            <a:off x="2553772" y="3923633"/>
            <a:ext cx="4415527" cy="0"/>
          </a:xfrm>
          <a:custGeom>
            <a:avLst/>
            <a:gdLst>
              <a:gd name="connsiteX0" fmla="*/ 0 w 4442604"/>
              <a:gd name="connsiteY0" fmla="*/ 983412 h 983412"/>
              <a:gd name="connsiteX1" fmla="*/ 4433977 w 4442604"/>
              <a:gd name="connsiteY1" fmla="*/ 983412 h 983412"/>
              <a:gd name="connsiteX2" fmla="*/ 4442604 w 4442604"/>
              <a:gd name="connsiteY2" fmla="*/ 0 h 983412"/>
              <a:gd name="connsiteX0" fmla="*/ 0 w 4433977"/>
              <a:gd name="connsiteY0" fmla="*/ 0 h 0"/>
              <a:gd name="connsiteX1" fmla="*/ 4433977 w 4433977"/>
              <a:gd name="connsiteY1" fmla="*/ 0 h 0"/>
            </a:gdLst>
            <a:ahLst/>
            <a:cxnLst>
              <a:cxn ang="0">
                <a:pos x="connsiteX0" y="connsiteY0"/>
              </a:cxn>
              <a:cxn ang="0">
                <a:pos x="connsiteX1" y="connsiteY1"/>
              </a:cxn>
            </a:cxnLst>
            <a:rect l="l" t="t" r="r" b="b"/>
            <a:pathLst>
              <a:path w="4433977">
                <a:moveTo>
                  <a:pt x="0" y="0"/>
                </a:moveTo>
                <a:lnTo>
                  <a:pt x="4433977" y="0"/>
                </a:lnTo>
              </a:path>
            </a:pathLst>
          </a:custGeom>
          <a:noFill/>
          <a:ln w="41275" cap="rnd">
            <a:solidFill>
              <a:schemeClr val="accent3"/>
            </a:solidFill>
            <a:prstDash val="sysDot"/>
            <a:round/>
            <a:headEnd/>
            <a:tailEnd/>
          </a:ln>
        </p:spPr>
        <p:txBody>
          <a:bodyPr/>
          <a:lstStyle/>
          <a:p>
            <a:endParaRPr lang="en-US" dirty="0">
              <a:latin typeface="Arial" charset="0"/>
              <a:cs typeface="Arial" charset="0"/>
            </a:endParaRPr>
          </a:p>
        </p:txBody>
      </p:sp>
      <p:sp>
        <p:nvSpPr>
          <p:cNvPr id="130" name="Line 63"/>
          <p:cNvSpPr>
            <a:spLocks noChangeShapeType="1"/>
          </p:cNvSpPr>
          <p:nvPr/>
        </p:nvSpPr>
        <p:spPr bwMode="gray">
          <a:xfrm flipH="1">
            <a:off x="1199424" y="3927944"/>
            <a:ext cx="1302267" cy="0"/>
          </a:xfrm>
          <a:prstGeom prst="line">
            <a:avLst/>
          </a:prstGeom>
          <a:noFill/>
          <a:ln w="41275" cap="rnd">
            <a:solidFill>
              <a:schemeClr val="accent3"/>
            </a:solidFill>
            <a:prstDash val="sysDot"/>
            <a:round/>
            <a:headEnd/>
            <a:tailEnd/>
          </a:ln>
        </p:spPr>
        <p:txBody>
          <a:bodyPr/>
          <a:lstStyle/>
          <a:p>
            <a:endParaRPr lang="en-US" dirty="0"/>
          </a:p>
        </p:txBody>
      </p:sp>
      <p:sp>
        <p:nvSpPr>
          <p:cNvPr id="117" name="Rectangle 5"/>
          <p:cNvSpPr>
            <a:spLocks noChangeArrowheads="1"/>
          </p:cNvSpPr>
          <p:nvPr/>
        </p:nvSpPr>
        <p:spPr bwMode="gray">
          <a:xfrm>
            <a:off x="6129201" y="3014930"/>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WLC</a:t>
            </a:r>
            <a:endParaRPr lang="en-US" sz="1000" b="1" dirty="0">
              <a:solidFill>
                <a:srgbClr val="000000"/>
              </a:solidFill>
            </a:endParaRPr>
          </a:p>
        </p:txBody>
      </p:sp>
      <p:pic>
        <p:nvPicPr>
          <p:cNvPr id="118" name="Picture 117" descr="wlc800.png"/>
          <p:cNvPicPr>
            <a:picLocks noChangeAspect="1"/>
          </p:cNvPicPr>
          <p:nvPr/>
        </p:nvPicPr>
        <p:blipFill>
          <a:blip r:embed="rId4" cstate="print"/>
          <a:stretch>
            <a:fillRect/>
          </a:stretch>
        </p:blipFill>
        <p:spPr bwMode="gray">
          <a:xfrm>
            <a:off x="6129201" y="2819400"/>
            <a:ext cx="1009807" cy="142561"/>
          </a:xfrm>
          <a:prstGeom prst="rect">
            <a:avLst/>
          </a:prstGeom>
        </p:spPr>
      </p:pic>
      <p:sp>
        <p:nvSpPr>
          <p:cNvPr id="34" name="Rectangle 11"/>
          <p:cNvSpPr>
            <a:spLocks noChangeArrowheads="1"/>
          </p:cNvSpPr>
          <p:nvPr/>
        </p:nvSpPr>
        <p:spPr bwMode="gray">
          <a:xfrm>
            <a:off x="7973153" y="5376893"/>
            <a:ext cx="673100" cy="4572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Corporate Data Center</a:t>
            </a:r>
          </a:p>
        </p:txBody>
      </p:sp>
      <p:sp>
        <p:nvSpPr>
          <p:cNvPr id="44" name="Line 63"/>
          <p:cNvSpPr>
            <a:spLocks noChangeShapeType="1"/>
          </p:cNvSpPr>
          <p:nvPr/>
        </p:nvSpPr>
        <p:spPr bwMode="gray">
          <a:xfrm flipH="1" flipV="1">
            <a:off x="3986702" y="3876674"/>
            <a:ext cx="1767470" cy="0"/>
          </a:xfrm>
          <a:prstGeom prst="line">
            <a:avLst/>
          </a:prstGeom>
          <a:noFill/>
          <a:ln w="28575">
            <a:solidFill>
              <a:srgbClr val="B2B2B2"/>
            </a:solidFill>
            <a:round/>
            <a:headEnd/>
            <a:tailEnd/>
          </a:ln>
        </p:spPr>
        <p:txBody>
          <a:bodyPr/>
          <a:lstStyle/>
          <a:p>
            <a:endParaRPr lang="en-US" dirty="0"/>
          </a:p>
        </p:txBody>
      </p:sp>
      <p:sp>
        <p:nvSpPr>
          <p:cNvPr id="46" name="Line 63"/>
          <p:cNvSpPr>
            <a:spLocks noChangeShapeType="1"/>
          </p:cNvSpPr>
          <p:nvPr/>
        </p:nvSpPr>
        <p:spPr bwMode="gray">
          <a:xfrm flipH="1" flipV="1">
            <a:off x="5754172" y="3876674"/>
            <a:ext cx="1371600" cy="0"/>
          </a:xfrm>
          <a:prstGeom prst="line">
            <a:avLst/>
          </a:prstGeom>
          <a:noFill/>
          <a:ln w="28575">
            <a:solidFill>
              <a:srgbClr val="B2B2B2"/>
            </a:solidFill>
            <a:round/>
            <a:headEnd/>
            <a:tailEnd/>
          </a:ln>
        </p:spPr>
        <p:txBody>
          <a:bodyPr/>
          <a:lstStyle/>
          <a:p>
            <a:endParaRPr lang="en-US" dirty="0"/>
          </a:p>
        </p:txBody>
      </p:sp>
      <p:pic>
        <p:nvPicPr>
          <p:cNvPr id="51" name="Picture 50" descr="wla422-432-522.png"/>
          <p:cNvPicPr>
            <a:picLocks noChangeAspect="1"/>
          </p:cNvPicPr>
          <p:nvPr/>
        </p:nvPicPr>
        <p:blipFill>
          <a:blip r:embed="rId5" cstate="print"/>
          <a:stretch>
            <a:fillRect/>
          </a:stretch>
        </p:blipFill>
        <p:spPr bwMode="gray">
          <a:xfrm>
            <a:off x="2307920" y="3668201"/>
            <a:ext cx="402431" cy="420721"/>
          </a:xfrm>
          <a:prstGeom prst="rect">
            <a:avLst/>
          </a:prstGeom>
        </p:spPr>
      </p:pic>
      <p:grpSp>
        <p:nvGrpSpPr>
          <p:cNvPr id="2" name="Group 1"/>
          <p:cNvGrpSpPr/>
          <p:nvPr/>
        </p:nvGrpSpPr>
        <p:grpSpPr bwMode="gray">
          <a:xfrm>
            <a:off x="555320" y="1561381"/>
            <a:ext cx="1828800" cy="1181819"/>
            <a:chOff x="304800" y="1256581"/>
            <a:chExt cx="1828800" cy="1181819"/>
          </a:xfrm>
        </p:grpSpPr>
        <p:sp>
          <p:nvSpPr>
            <p:cNvPr id="92" name="Rounded Rectangular Callout 91"/>
            <p:cNvSpPr/>
            <p:nvPr/>
          </p:nvSpPr>
          <p:spPr bwMode="gray">
            <a:xfrm>
              <a:off x="304800" y="1447800"/>
              <a:ext cx="1828800" cy="990600"/>
            </a:xfrm>
            <a:prstGeom prst="wedgeRoundRectCallout">
              <a:avLst>
                <a:gd name="adj1" fmla="val -20379"/>
                <a:gd name="adj2" fmla="val 8514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Unknown device connects to open captive portal SSID</a:t>
              </a:r>
            </a:p>
          </p:txBody>
        </p:sp>
        <p:sp>
          <p:nvSpPr>
            <p:cNvPr id="58" name="Oval 57"/>
            <p:cNvSpPr/>
            <p:nvPr/>
          </p:nvSpPr>
          <p:spPr bwMode="gray">
            <a:xfrm>
              <a:off x="319089" y="125658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3" name="Group 2"/>
          <p:cNvGrpSpPr/>
          <p:nvPr/>
        </p:nvGrpSpPr>
        <p:grpSpPr bwMode="gray">
          <a:xfrm>
            <a:off x="4156097" y="2570506"/>
            <a:ext cx="1905000" cy="1143000"/>
            <a:chOff x="1981200" y="2057400"/>
            <a:chExt cx="1905000" cy="1143000"/>
          </a:xfrm>
        </p:grpSpPr>
        <p:sp>
          <p:nvSpPr>
            <p:cNvPr id="94" name="Rounded Rectangular Callout 93"/>
            <p:cNvSpPr/>
            <p:nvPr/>
          </p:nvSpPr>
          <p:spPr bwMode="gray">
            <a:xfrm>
              <a:off x="1981200" y="2209800"/>
              <a:ext cx="1905000" cy="990600"/>
            </a:xfrm>
            <a:prstGeom prst="wedgeRoundRectCallout">
              <a:avLst>
                <a:gd name="adj1" fmla="val 61456"/>
                <a:gd name="adj2" fmla="val -42164"/>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session is captured and redirected to </a:t>
              </a:r>
              <a:r>
                <a:rPr lang="en-US" sz="1100" b="1" dirty="0" err="1" smtClean="0"/>
                <a:t>SmartPass</a:t>
              </a:r>
              <a:endParaRPr lang="en-US" sz="1100" b="1" dirty="0" smtClean="0"/>
            </a:p>
          </p:txBody>
        </p:sp>
        <p:sp>
          <p:nvSpPr>
            <p:cNvPr id="95" name="Oval 94"/>
            <p:cNvSpPr/>
            <p:nvPr/>
          </p:nvSpPr>
          <p:spPr bwMode="gray">
            <a:xfrm>
              <a:off x="2133600" y="2057400"/>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4" name="Group 3"/>
          <p:cNvGrpSpPr/>
          <p:nvPr/>
        </p:nvGrpSpPr>
        <p:grpSpPr bwMode="gray">
          <a:xfrm>
            <a:off x="6651320" y="1241341"/>
            <a:ext cx="1905000" cy="1197059"/>
            <a:chOff x="6400800" y="1241341"/>
            <a:chExt cx="1905000" cy="1197059"/>
          </a:xfrm>
        </p:grpSpPr>
        <p:sp>
          <p:nvSpPr>
            <p:cNvPr id="96" name="Rounded Rectangular Callout 95"/>
            <p:cNvSpPr/>
            <p:nvPr/>
          </p:nvSpPr>
          <p:spPr bwMode="gray">
            <a:xfrm>
              <a:off x="6400800" y="1447800"/>
              <a:ext cx="1905000" cy="990600"/>
            </a:xfrm>
            <a:prstGeom prst="wedgeRoundRectCallout">
              <a:avLst>
                <a:gd name="adj1" fmla="val 24056"/>
                <a:gd name="adj2" fmla="val 12133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err="1" smtClean="0"/>
                <a:t>SmartPass</a:t>
              </a:r>
              <a:r>
                <a:rPr lang="en-US" sz="1100" b="1" dirty="0" smtClean="0"/>
                <a:t> web portal presents captive portal and redirects client to provisioning portal</a:t>
              </a:r>
            </a:p>
          </p:txBody>
        </p:sp>
        <p:sp>
          <p:nvSpPr>
            <p:cNvPr id="97" name="Oval 96"/>
            <p:cNvSpPr/>
            <p:nvPr/>
          </p:nvSpPr>
          <p:spPr bwMode="gray">
            <a:xfrm>
              <a:off x="6477000" y="124134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5" name="Group 5"/>
          <p:cNvGrpSpPr/>
          <p:nvPr/>
        </p:nvGrpSpPr>
        <p:grpSpPr bwMode="gray">
          <a:xfrm>
            <a:off x="4227408" y="4903120"/>
            <a:ext cx="2120663" cy="1185220"/>
            <a:chOff x="3822937" y="1561717"/>
            <a:chExt cx="2120663" cy="1185220"/>
          </a:xfrm>
        </p:grpSpPr>
        <p:sp>
          <p:nvSpPr>
            <p:cNvPr id="98" name="Rounded Rectangular Callout 97"/>
            <p:cNvSpPr/>
            <p:nvPr/>
          </p:nvSpPr>
          <p:spPr bwMode="gray">
            <a:xfrm>
              <a:off x="4038600" y="1756337"/>
              <a:ext cx="1905000" cy="990600"/>
            </a:xfrm>
            <a:prstGeom prst="wedgeRoundRectCallout">
              <a:avLst>
                <a:gd name="adj1" fmla="val 128533"/>
                <a:gd name="adj2" fmla="val -93923"/>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Provisioning portal gets user credentials from wizard; validates against AD; and requests user cert for end user</a:t>
              </a:r>
            </a:p>
          </p:txBody>
        </p:sp>
        <p:sp>
          <p:nvSpPr>
            <p:cNvPr id="99" name="Oval 98"/>
            <p:cNvSpPr/>
            <p:nvPr/>
          </p:nvSpPr>
          <p:spPr bwMode="gray">
            <a:xfrm>
              <a:off x="3822937" y="1561717"/>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5</a:t>
              </a:r>
              <a:endParaRPr lang="en-US" b="1" dirty="0">
                <a:solidFill>
                  <a:schemeClr val="accent1"/>
                </a:solidFill>
              </a:endParaRPr>
            </a:p>
          </p:txBody>
        </p:sp>
      </p:grpSp>
      <p:grpSp>
        <p:nvGrpSpPr>
          <p:cNvPr id="6" name="Group 4"/>
          <p:cNvGrpSpPr/>
          <p:nvPr/>
        </p:nvGrpSpPr>
        <p:grpSpPr bwMode="gray">
          <a:xfrm>
            <a:off x="4209073" y="3847804"/>
            <a:ext cx="1788543" cy="1116509"/>
            <a:chOff x="6172200" y="4507972"/>
            <a:chExt cx="1788543" cy="1116509"/>
          </a:xfrm>
        </p:grpSpPr>
        <p:sp>
          <p:nvSpPr>
            <p:cNvPr id="100" name="Rounded Rectangular Callout 99"/>
            <p:cNvSpPr/>
            <p:nvPr/>
          </p:nvSpPr>
          <p:spPr bwMode="gray">
            <a:xfrm>
              <a:off x="6172200" y="4710806"/>
              <a:ext cx="1788543" cy="913675"/>
            </a:xfrm>
            <a:prstGeom prst="wedgeRoundRectCallout">
              <a:avLst>
                <a:gd name="adj1" fmla="val 82014"/>
                <a:gd name="adj2" fmla="val 46329"/>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err="1" smtClean="0"/>
                <a:t>Provisioing</a:t>
              </a:r>
              <a:r>
                <a:rPr lang="en-US" sz="1100" b="1" dirty="0" smtClean="0"/>
                <a:t> portal pushes native supplicant </a:t>
              </a:r>
              <a:r>
                <a:rPr lang="en-US" sz="1100" b="1" dirty="0" err="1" smtClean="0"/>
                <a:t>config</a:t>
              </a:r>
              <a:r>
                <a:rPr lang="en-US" sz="1100" b="1" dirty="0" smtClean="0"/>
                <a:t> wizard to client device</a:t>
              </a:r>
            </a:p>
          </p:txBody>
        </p:sp>
        <p:sp>
          <p:nvSpPr>
            <p:cNvPr id="101" name="Oval 100"/>
            <p:cNvSpPr/>
            <p:nvPr/>
          </p:nvSpPr>
          <p:spPr bwMode="gray">
            <a:xfrm>
              <a:off x="6281370" y="4507972"/>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4</a:t>
              </a:r>
              <a:endParaRPr lang="en-US" b="1" dirty="0">
                <a:solidFill>
                  <a:schemeClr val="accent1"/>
                </a:solidFill>
              </a:endParaRPr>
            </a:p>
          </p:txBody>
        </p:sp>
      </p:grpSp>
      <p:pic>
        <p:nvPicPr>
          <p:cNvPr id="112" name="Picture 111" descr="Smartphone.jpg"/>
          <p:cNvPicPr>
            <a:picLocks noChangeAspect="1"/>
          </p:cNvPicPr>
          <p:nvPr/>
        </p:nvPicPr>
        <p:blipFill>
          <a:blip r:embed="rId6" cstate="print"/>
          <a:stretch>
            <a:fillRect/>
          </a:stretch>
        </p:blipFill>
        <p:spPr bwMode="gray">
          <a:xfrm>
            <a:off x="783920" y="3327173"/>
            <a:ext cx="614314" cy="761749"/>
          </a:xfrm>
          <a:prstGeom prst="rect">
            <a:avLst/>
          </a:prstGeom>
        </p:spPr>
      </p:pic>
      <p:sp>
        <p:nvSpPr>
          <p:cNvPr id="114" name="Rectangle 6"/>
          <p:cNvSpPr>
            <a:spLocks noChangeArrowheads="1"/>
          </p:cNvSpPr>
          <p:nvPr/>
        </p:nvSpPr>
        <p:spPr bwMode="gray">
          <a:xfrm>
            <a:off x="7720563" y="2801033"/>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err="1" smtClean="0">
                <a:solidFill>
                  <a:srgbClr val="000000"/>
                </a:solidFill>
              </a:rPr>
              <a:t>SmartPass</a:t>
            </a:r>
            <a:endParaRPr lang="en-US" sz="1000" b="1" dirty="0">
              <a:solidFill>
                <a:srgbClr val="000000"/>
              </a:solidFill>
            </a:endParaRPr>
          </a:p>
        </p:txBody>
      </p:sp>
      <p:sp>
        <p:nvSpPr>
          <p:cNvPr id="119" name="Rectangle 5"/>
          <p:cNvSpPr>
            <a:spLocks noChangeArrowheads="1"/>
          </p:cNvSpPr>
          <p:nvPr/>
        </p:nvSpPr>
        <p:spPr bwMode="gray">
          <a:xfrm>
            <a:off x="3242523" y="4073104"/>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
        <p:nvSpPr>
          <p:cNvPr id="120" name="Rectangle 5"/>
          <p:cNvSpPr>
            <a:spLocks noChangeArrowheads="1"/>
          </p:cNvSpPr>
          <p:nvPr/>
        </p:nvSpPr>
        <p:spPr bwMode="gray">
          <a:xfrm>
            <a:off x="2186792" y="4114800"/>
            <a:ext cx="628650" cy="161925"/>
          </a:xfrm>
          <a:prstGeom prst="rect">
            <a:avLst/>
          </a:prstGeom>
          <a:noFill/>
          <a:ln w="28575" algn="ctr">
            <a:noFill/>
            <a:miter lim="800000"/>
            <a:headEnd/>
            <a:tailEnd/>
          </a:ln>
        </p:spPr>
        <p:txBody>
          <a:bodyPr lIns="0" tIns="0" rIns="0" bIns="0"/>
          <a:lstStyle/>
          <a:p>
            <a:pPr algn="ctr"/>
            <a:r>
              <a:rPr lang="en-US" sz="1000" b="1" dirty="0" smtClean="0">
                <a:solidFill>
                  <a:srgbClr val="000000"/>
                </a:solidFill>
              </a:rPr>
              <a:t>AP</a:t>
            </a:r>
          </a:p>
        </p:txBody>
      </p:sp>
      <p:sp>
        <p:nvSpPr>
          <p:cNvPr id="84" name="Oval 83"/>
          <p:cNvSpPr/>
          <p:nvPr/>
        </p:nvSpPr>
        <p:spPr bwMode="gray">
          <a:xfrm>
            <a:off x="1317320" y="3200400"/>
            <a:ext cx="457200" cy="4572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smtClean="0">
                <a:effectLst>
                  <a:outerShdw blurRad="50800" dist="38100" dir="2700000" algn="tl" rotWithShape="0">
                    <a:prstClr val="black">
                      <a:alpha val="40000"/>
                    </a:prstClr>
                  </a:outerShdw>
                </a:effectLst>
                <a:sym typeface="Wingdings"/>
              </a:rPr>
              <a:t></a:t>
            </a:r>
            <a:endParaRPr lang="en-US" sz="4800" dirty="0">
              <a:effectLst>
                <a:outerShdw blurRad="50800" dist="38100" dir="2700000" algn="tl" rotWithShape="0">
                  <a:prstClr val="black">
                    <a:alpha val="40000"/>
                  </a:prstClr>
                </a:outerShdw>
              </a:effectLst>
            </a:endParaRPr>
          </a:p>
        </p:txBody>
      </p:sp>
      <p:grpSp>
        <p:nvGrpSpPr>
          <p:cNvPr id="7" name="Group 58"/>
          <p:cNvGrpSpPr/>
          <p:nvPr/>
        </p:nvGrpSpPr>
        <p:grpSpPr>
          <a:xfrm>
            <a:off x="3245719" y="3727887"/>
            <a:ext cx="685835" cy="301266"/>
            <a:chOff x="2862262" y="3723095"/>
            <a:chExt cx="995400" cy="504825"/>
          </a:xfrm>
        </p:grpSpPr>
        <p:sp>
          <p:nvSpPr>
            <p:cNvPr id="60" name="Rectangle 59"/>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1" name="Picture 60" descr="EX 3200_24.png"/>
            <p:cNvPicPr>
              <a:picLocks noChangeAspect="1"/>
            </p:cNvPicPr>
            <p:nvPr/>
          </p:nvPicPr>
          <p:blipFill>
            <a:blip r:embed="rId7" cstate="print"/>
            <a:srcRect/>
            <a:stretch>
              <a:fillRect/>
            </a:stretch>
          </p:blipFill>
          <p:spPr bwMode="auto">
            <a:xfrm>
              <a:off x="2862263" y="3991439"/>
              <a:ext cx="988779" cy="191624"/>
            </a:xfrm>
            <a:prstGeom prst="rect">
              <a:avLst/>
            </a:prstGeom>
            <a:noFill/>
            <a:ln w="9525">
              <a:noFill/>
              <a:miter lim="800000"/>
              <a:headEnd/>
              <a:tailEnd/>
            </a:ln>
          </p:spPr>
        </p:pic>
        <p:pic>
          <p:nvPicPr>
            <p:cNvPr id="62" name="Picture 61" descr="EX 3200_24.png"/>
            <p:cNvPicPr>
              <a:picLocks noChangeAspect="1"/>
            </p:cNvPicPr>
            <p:nvPr/>
          </p:nvPicPr>
          <p:blipFill>
            <a:blip r:embed="rId7" cstate="print"/>
            <a:srcRect/>
            <a:stretch>
              <a:fillRect/>
            </a:stretch>
          </p:blipFill>
          <p:spPr bwMode="auto">
            <a:xfrm>
              <a:off x="2868883" y="3756489"/>
              <a:ext cx="988779" cy="191624"/>
            </a:xfrm>
            <a:prstGeom prst="rect">
              <a:avLst/>
            </a:prstGeom>
            <a:noFill/>
            <a:ln w="9525">
              <a:noFill/>
              <a:miter lim="800000"/>
              <a:headEnd/>
              <a:tailEnd/>
            </a:ln>
          </p:spPr>
        </p:pic>
      </p:grpSp>
      <p:sp>
        <p:nvSpPr>
          <p:cNvPr id="71" name="Line 63"/>
          <p:cNvSpPr>
            <a:spLocks noChangeShapeType="1"/>
          </p:cNvSpPr>
          <p:nvPr/>
        </p:nvSpPr>
        <p:spPr bwMode="gray">
          <a:xfrm flipH="1">
            <a:off x="6949531" y="2830687"/>
            <a:ext cx="0" cy="935206"/>
          </a:xfrm>
          <a:prstGeom prst="line">
            <a:avLst/>
          </a:prstGeom>
          <a:noFill/>
          <a:ln w="28575">
            <a:solidFill>
              <a:srgbClr val="B2B2B2"/>
            </a:solidFill>
            <a:round/>
            <a:headEnd/>
            <a:tailEnd/>
          </a:ln>
        </p:spPr>
        <p:txBody>
          <a:bodyPr/>
          <a:lstStyle/>
          <a:p>
            <a:endParaRPr lang="en-US" dirty="0"/>
          </a:p>
        </p:txBody>
      </p:sp>
      <p:pic>
        <p:nvPicPr>
          <p:cNvPr id="63" name="Picture 62" descr="wlc800.png"/>
          <p:cNvPicPr>
            <a:picLocks noChangeAspect="1"/>
          </p:cNvPicPr>
          <p:nvPr/>
        </p:nvPicPr>
        <p:blipFill>
          <a:blip r:embed="rId4" cstate="print"/>
          <a:stretch>
            <a:fillRect/>
          </a:stretch>
        </p:blipFill>
        <p:spPr bwMode="gray">
          <a:xfrm>
            <a:off x="6217436" y="2722620"/>
            <a:ext cx="1009807" cy="142561"/>
          </a:xfrm>
          <a:prstGeom prst="rect">
            <a:avLst/>
          </a:prstGeom>
        </p:spPr>
      </p:pic>
      <p:grpSp>
        <p:nvGrpSpPr>
          <p:cNvPr id="8" name="Group 8"/>
          <p:cNvGrpSpPr/>
          <p:nvPr/>
        </p:nvGrpSpPr>
        <p:grpSpPr>
          <a:xfrm>
            <a:off x="7861684" y="3019916"/>
            <a:ext cx="788673" cy="217809"/>
            <a:chOff x="5151235" y="2890680"/>
            <a:chExt cx="788673" cy="217809"/>
          </a:xfrm>
        </p:grpSpPr>
        <p:pic>
          <p:nvPicPr>
            <p:cNvPr id="69" name="Picture 68"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70" name="Picture 69"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74" name="Line 63"/>
          <p:cNvSpPr>
            <a:spLocks noChangeShapeType="1"/>
          </p:cNvSpPr>
          <p:nvPr/>
        </p:nvSpPr>
        <p:spPr bwMode="gray">
          <a:xfrm flipH="1">
            <a:off x="6984653" y="3977873"/>
            <a:ext cx="0" cy="1166028"/>
          </a:xfrm>
          <a:prstGeom prst="line">
            <a:avLst/>
          </a:prstGeom>
          <a:noFill/>
          <a:ln w="28575">
            <a:solidFill>
              <a:srgbClr val="B2B2B2"/>
            </a:solidFill>
            <a:round/>
            <a:headEnd/>
            <a:tailEnd/>
          </a:ln>
        </p:spPr>
        <p:txBody>
          <a:bodyPr/>
          <a:lstStyle/>
          <a:p>
            <a:endParaRPr lang="en-US" dirty="0"/>
          </a:p>
        </p:txBody>
      </p:sp>
      <p:sp>
        <p:nvSpPr>
          <p:cNvPr id="75" name="Line 63"/>
          <p:cNvSpPr>
            <a:spLocks noChangeShapeType="1"/>
          </p:cNvSpPr>
          <p:nvPr/>
        </p:nvSpPr>
        <p:spPr bwMode="gray">
          <a:xfrm flipH="1">
            <a:off x="7040620" y="3977873"/>
            <a:ext cx="0" cy="1230166"/>
          </a:xfrm>
          <a:prstGeom prst="line">
            <a:avLst/>
          </a:prstGeom>
          <a:noFill/>
          <a:ln w="28575">
            <a:solidFill>
              <a:srgbClr val="B2B2B2"/>
            </a:solidFill>
            <a:round/>
            <a:headEnd/>
            <a:tailEnd/>
          </a:ln>
        </p:spPr>
        <p:txBody>
          <a:bodyPr/>
          <a:lstStyle/>
          <a:p>
            <a:endParaRPr lang="en-US" dirty="0"/>
          </a:p>
        </p:txBody>
      </p:sp>
      <p:sp>
        <p:nvSpPr>
          <p:cNvPr id="83" name="Rectangle 6"/>
          <p:cNvSpPr>
            <a:spLocks noChangeArrowheads="1"/>
          </p:cNvSpPr>
          <p:nvPr/>
        </p:nvSpPr>
        <p:spPr bwMode="gray">
          <a:xfrm>
            <a:off x="7719014" y="3569163"/>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UAC</a:t>
            </a:r>
            <a:endParaRPr lang="en-US" sz="1000" b="1" dirty="0">
              <a:solidFill>
                <a:srgbClr val="000000"/>
              </a:solidFill>
            </a:endParaRPr>
          </a:p>
        </p:txBody>
      </p:sp>
      <p:grpSp>
        <p:nvGrpSpPr>
          <p:cNvPr id="9" name="Group 8"/>
          <p:cNvGrpSpPr/>
          <p:nvPr/>
        </p:nvGrpSpPr>
        <p:grpSpPr>
          <a:xfrm>
            <a:off x="7860135" y="3775218"/>
            <a:ext cx="788673" cy="217809"/>
            <a:chOff x="5151235" y="2890680"/>
            <a:chExt cx="788673" cy="217809"/>
          </a:xfrm>
        </p:grpSpPr>
        <p:pic>
          <p:nvPicPr>
            <p:cNvPr id="86" name="Picture 85"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87" name="Picture 86"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108" name="Title 107"/>
          <p:cNvSpPr>
            <a:spLocks noGrp="1"/>
          </p:cNvSpPr>
          <p:nvPr>
            <p:ph type="title"/>
          </p:nvPr>
        </p:nvSpPr>
        <p:spPr/>
        <p:txBody>
          <a:bodyPr/>
          <a:lstStyle/>
          <a:p>
            <a:r>
              <a:rPr lang="en-US" dirty="0"/>
              <a:t/>
            </a:r>
            <a:br>
              <a:rPr lang="en-US" dirty="0"/>
            </a:br>
            <a:r>
              <a:rPr lang="en-US" dirty="0"/>
              <a:t>Onboarding employee owned mobile devices</a:t>
            </a:r>
          </a:p>
        </p:txBody>
      </p:sp>
      <p:pic>
        <p:nvPicPr>
          <p:cNvPr id="57" name="Rectangle 84"/>
          <p:cNvPicPr>
            <a:picLocks noChangeArrowheads="1"/>
          </p:cNvPicPr>
          <p:nvPr/>
        </p:nvPicPr>
        <p:blipFill>
          <a:blip r:embed="rId9" cstate="print"/>
          <a:srcRect/>
          <a:stretch>
            <a:fillRect/>
          </a:stretch>
        </p:blipFill>
        <p:spPr bwMode="invGray">
          <a:xfrm>
            <a:off x="9339775" y="1093166"/>
            <a:ext cx="9156700" cy="5235817"/>
          </a:xfrm>
          <a:prstGeom prst="rect">
            <a:avLst/>
          </a:prstGeom>
          <a:noFill/>
        </p:spPr>
      </p:pic>
      <p:grpSp>
        <p:nvGrpSpPr>
          <p:cNvPr id="10" name="Group 8"/>
          <p:cNvGrpSpPr/>
          <p:nvPr/>
        </p:nvGrpSpPr>
        <p:grpSpPr>
          <a:xfrm>
            <a:off x="6562840" y="5094947"/>
            <a:ext cx="788673" cy="217809"/>
            <a:chOff x="5151235" y="2890680"/>
            <a:chExt cx="788673" cy="217809"/>
          </a:xfrm>
        </p:grpSpPr>
        <p:pic>
          <p:nvPicPr>
            <p:cNvPr id="78" name="Picture 77"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79" name="Picture 78"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80" name="Rectangle 6"/>
          <p:cNvSpPr>
            <a:spLocks noChangeArrowheads="1"/>
          </p:cNvSpPr>
          <p:nvPr/>
        </p:nvSpPr>
        <p:spPr bwMode="gray">
          <a:xfrm>
            <a:off x="6421720" y="5312207"/>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err="1" smtClean="0">
                <a:solidFill>
                  <a:srgbClr val="000000"/>
                </a:solidFill>
              </a:rPr>
              <a:t>SmartPass</a:t>
            </a:r>
            <a:r>
              <a:rPr lang="en-US" sz="1000" b="1" dirty="0" smtClean="0">
                <a:solidFill>
                  <a:srgbClr val="000000"/>
                </a:solidFill>
              </a:rPr>
              <a:t> Connect</a:t>
            </a:r>
            <a:endParaRPr lang="en-US" sz="1000" b="1" dirty="0">
              <a:solidFill>
                <a:srgbClr val="000000"/>
              </a:solidFill>
            </a:endParaRPr>
          </a:p>
        </p:txBody>
      </p:sp>
      <p:sp>
        <p:nvSpPr>
          <p:cNvPr id="81" name="Rectangle 6"/>
          <p:cNvSpPr>
            <a:spLocks noChangeArrowheads="1"/>
          </p:cNvSpPr>
          <p:nvPr/>
        </p:nvSpPr>
        <p:spPr bwMode="gray">
          <a:xfrm>
            <a:off x="7719013" y="4223369"/>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AD/Certificate Authority</a:t>
            </a:r>
            <a:endParaRPr lang="en-US" sz="1000" b="1" dirty="0">
              <a:solidFill>
                <a:srgbClr val="000000"/>
              </a:solidFill>
            </a:endParaRPr>
          </a:p>
        </p:txBody>
      </p:sp>
      <p:grpSp>
        <p:nvGrpSpPr>
          <p:cNvPr id="11" name="Group 8"/>
          <p:cNvGrpSpPr/>
          <p:nvPr/>
        </p:nvGrpSpPr>
        <p:grpSpPr>
          <a:xfrm>
            <a:off x="7860134" y="4532048"/>
            <a:ext cx="788673" cy="217809"/>
            <a:chOff x="5151235" y="2890680"/>
            <a:chExt cx="788673" cy="217809"/>
          </a:xfrm>
        </p:grpSpPr>
        <p:pic>
          <p:nvPicPr>
            <p:cNvPr id="89" name="Picture 88"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93" name="Picture 92"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104" name="Line 63"/>
          <p:cNvSpPr>
            <a:spLocks noChangeShapeType="1"/>
          </p:cNvSpPr>
          <p:nvPr/>
        </p:nvSpPr>
        <p:spPr bwMode="gray">
          <a:xfrm flipH="1">
            <a:off x="7351122" y="4654917"/>
            <a:ext cx="550105" cy="578778"/>
          </a:xfrm>
          <a:prstGeom prst="line">
            <a:avLst/>
          </a:prstGeom>
          <a:noFill/>
          <a:ln w="41275" cap="rnd">
            <a:solidFill>
              <a:schemeClr val="accent3"/>
            </a:solidFill>
            <a:prstDash val="sysDot"/>
            <a:round/>
            <a:headEnd/>
            <a:tailEnd/>
          </a:ln>
        </p:spPr>
        <p:txBody>
          <a:bodyPr/>
          <a:lstStyle/>
          <a:p>
            <a:endParaRPr lang="en-US" dirty="0"/>
          </a:p>
        </p:txBody>
      </p:sp>
      <p:sp>
        <p:nvSpPr>
          <p:cNvPr id="109" name="Line 63"/>
          <p:cNvSpPr>
            <a:spLocks noChangeShapeType="1"/>
          </p:cNvSpPr>
          <p:nvPr/>
        </p:nvSpPr>
        <p:spPr bwMode="gray">
          <a:xfrm flipH="1" flipV="1">
            <a:off x="7488354" y="3900783"/>
            <a:ext cx="388764" cy="678699"/>
          </a:xfrm>
          <a:prstGeom prst="line">
            <a:avLst/>
          </a:prstGeom>
          <a:noFill/>
          <a:ln w="28575">
            <a:solidFill>
              <a:srgbClr val="B2B2B2"/>
            </a:solidFill>
            <a:round/>
            <a:headEnd/>
            <a:tailEnd/>
          </a:ln>
        </p:spPr>
        <p:txBody>
          <a:bodyPr/>
          <a:lstStyle/>
          <a:p>
            <a:endParaRPr lang="en-US" dirty="0"/>
          </a:p>
        </p:txBody>
      </p:sp>
      <p:grpSp>
        <p:nvGrpSpPr>
          <p:cNvPr id="12" name="Group 7"/>
          <p:cNvGrpSpPr/>
          <p:nvPr/>
        </p:nvGrpSpPr>
        <p:grpSpPr>
          <a:xfrm>
            <a:off x="1110157" y="5132486"/>
            <a:ext cx="3042639" cy="933474"/>
            <a:chOff x="1110157" y="5132486"/>
            <a:chExt cx="3042639" cy="933474"/>
          </a:xfrm>
        </p:grpSpPr>
        <p:sp>
          <p:nvSpPr>
            <p:cNvPr id="110" name="Rounded Rectangular Callout 109"/>
            <p:cNvSpPr/>
            <p:nvPr/>
          </p:nvSpPr>
          <p:spPr bwMode="gray">
            <a:xfrm>
              <a:off x="1110157" y="5311951"/>
              <a:ext cx="2878170" cy="754009"/>
            </a:xfrm>
            <a:prstGeom prst="wedgeRoundRectCallout">
              <a:avLst>
                <a:gd name="adj1" fmla="val -45179"/>
                <a:gd name="adj2" fmla="val -215527"/>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selects secure wireless network and device authenticates to RADIUS without requiring user to enter credentials</a:t>
              </a:r>
            </a:p>
          </p:txBody>
        </p:sp>
        <p:sp>
          <p:nvSpPr>
            <p:cNvPr id="113" name="Oval 112"/>
            <p:cNvSpPr/>
            <p:nvPr/>
          </p:nvSpPr>
          <p:spPr bwMode="gray">
            <a:xfrm>
              <a:off x="3789666" y="5132486"/>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7</a:t>
              </a:r>
            </a:p>
          </p:txBody>
        </p:sp>
      </p:grpSp>
      <p:sp>
        <p:nvSpPr>
          <p:cNvPr id="31" name="Rectangle 423"/>
          <p:cNvSpPr>
            <a:spLocks noChangeArrowheads="1"/>
          </p:cNvSpPr>
          <p:nvPr/>
        </p:nvSpPr>
        <p:spPr bwMode="gray">
          <a:xfrm>
            <a:off x="631520" y="4114800"/>
            <a:ext cx="1219200"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Wireless User</a:t>
            </a:r>
          </a:p>
          <a:p>
            <a:pPr algn="ctr">
              <a:lnSpc>
                <a:spcPct val="100000"/>
              </a:lnSpc>
              <a:spcBef>
                <a:spcPct val="0"/>
              </a:spcBef>
            </a:pPr>
            <a:r>
              <a:rPr lang="en-US" sz="1000" b="1" dirty="0" smtClean="0">
                <a:solidFill>
                  <a:srgbClr val="000000"/>
                </a:solidFill>
              </a:rPr>
              <a:t>Tablet/smartphone</a:t>
            </a:r>
            <a:endParaRPr lang="en-US" sz="1000" b="1" dirty="0">
              <a:solidFill>
                <a:srgbClr val="000000"/>
              </a:solidFill>
            </a:endParaRPr>
          </a:p>
        </p:txBody>
      </p:sp>
      <p:grpSp>
        <p:nvGrpSpPr>
          <p:cNvPr id="13" name="Group 6"/>
          <p:cNvGrpSpPr/>
          <p:nvPr/>
        </p:nvGrpSpPr>
        <p:grpSpPr>
          <a:xfrm>
            <a:off x="508735" y="4298686"/>
            <a:ext cx="2912798" cy="960662"/>
            <a:chOff x="508735" y="4298686"/>
            <a:chExt cx="2912798" cy="960662"/>
          </a:xfrm>
        </p:grpSpPr>
        <p:sp>
          <p:nvSpPr>
            <p:cNvPr id="102" name="Rounded Rectangular Callout 101"/>
            <p:cNvSpPr/>
            <p:nvPr/>
          </p:nvSpPr>
          <p:spPr bwMode="gray">
            <a:xfrm>
              <a:off x="508735" y="4505339"/>
              <a:ext cx="2878170" cy="754009"/>
            </a:xfrm>
            <a:prstGeom prst="wedgeRoundRectCallout">
              <a:avLst>
                <a:gd name="adj1" fmla="val -28241"/>
                <a:gd name="adj2" fmla="val -11685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Provisioning wizard gets EAP-TLS configuration profile (and cert) from provisioning portal; agent </a:t>
              </a:r>
              <a:r>
                <a:rPr lang="en-US" sz="1100" b="1" dirty="0" err="1" smtClean="0"/>
                <a:t>disolves</a:t>
              </a:r>
              <a:endParaRPr lang="en-US" sz="1100" b="1" dirty="0" smtClean="0"/>
            </a:p>
          </p:txBody>
        </p:sp>
        <p:sp>
          <p:nvSpPr>
            <p:cNvPr id="111" name="Oval 110"/>
            <p:cNvSpPr/>
            <p:nvPr/>
          </p:nvSpPr>
          <p:spPr bwMode="gray">
            <a:xfrm>
              <a:off x="3058403" y="4298686"/>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6</a:t>
              </a:r>
            </a:p>
          </p:txBody>
        </p:sp>
      </p:grpSp>
      <p:pic>
        <p:nvPicPr>
          <p:cNvPr id="91" name="Picture 90" descr="Single ID Card.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gray">
          <a:xfrm>
            <a:off x="6846723" y="4674875"/>
            <a:ext cx="503237" cy="352425"/>
          </a:xfrm>
          <a:prstGeom prst="rect">
            <a:avLst/>
          </a:prstGeom>
          <a:noFill/>
          <a:ln w="9525">
            <a:noFill/>
            <a:miter lim="800000"/>
            <a:headEnd/>
            <a:tailEnd/>
          </a:ln>
        </p:spPr>
      </p:pic>
      <p:pic>
        <p:nvPicPr>
          <p:cNvPr id="103" name="Picture 102" descr="burst_w.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6975180" y="4492475"/>
            <a:ext cx="539969" cy="590909"/>
          </a:xfrm>
          <a:prstGeom prst="rect">
            <a:avLst/>
          </a:prstGeom>
        </p:spPr>
      </p:pic>
      <p:pic>
        <p:nvPicPr>
          <p:cNvPr id="115" name="Picture 114" descr="Single ID Card.png"/>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gray">
          <a:xfrm>
            <a:off x="8111495" y="4300204"/>
            <a:ext cx="503237" cy="352425"/>
          </a:xfrm>
          <a:prstGeom prst="rect">
            <a:avLst/>
          </a:prstGeom>
          <a:noFill/>
          <a:ln w="9525">
            <a:noFill/>
            <a:miter lim="800000"/>
            <a:headEnd/>
            <a:tailEnd/>
          </a:ln>
        </p:spPr>
      </p:pic>
      <p:grpSp>
        <p:nvGrpSpPr>
          <p:cNvPr id="14" name="Group 63"/>
          <p:cNvGrpSpPr/>
          <p:nvPr/>
        </p:nvGrpSpPr>
        <p:grpSpPr>
          <a:xfrm>
            <a:off x="6836772" y="3703377"/>
            <a:ext cx="685835" cy="301266"/>
            <a:chOff x="2862262" y="3723095"/>
            <a:chExt cx="995400" cy="504825"/>
          </a:xfrm>
        </p:grpSpPr>
        <p:sp>
          <p:nvSpPr>
            <p:cNvPr id="65" name="Rectangle 64"/>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6" name="Picture 65" descr="EX 3200_24.png"/>
            <p:cNvPicPr>
              <a:picLocks noChangeAspect="1"/>
            </p:cNvPicPr>
            <p:nvPr/>
          </p:nvPicPr>
          <p:blipFill>
            <a:blip r:embed="rId7" cstate="print"/>
            <a:srcRect/>
            <a:stretch>
              <a:fillRect/>
            </a:stretch>
          </p:blipFill>
          <p:spPr bwMode="auto">
            <a:xfrm>
              <a:off x="2862263" y="3991439"/>
              <a:ext cx="988779" cy="191624"/>
            </a:xfrm>
            <a:prstGeom prst="rect">
              <a:avLst/>
            </a:prstGeom>
            <a:noFill/>
            <a:ln w="9525">
              <a:noFill/>
              <a:miter lim="800000"/>
              <a:headEnd/>
              <a:tailEnd/>
            </a:ln>
          </p:spPr>
        </p:pic>
        <p:pic>
          <p:nvPicPr>
            <p:cNvPr id="67" name="Picture 66" descr="EX 3200_24.png"/>
            <p:cNvPicPr>
              <a:picLocks noChangeAspect="1"/>
            </p:cNvPicPr>
            <p:nvPr/>
          </p:nvPicPr>
          <p:blipFill>
            <a:blip r:embed="rId7" cstate="print"/>
            <a:srcRect/>
            <a:stretch>
              <a:fillRect/>
            </a:stretch>
          </p:blipFill>
          <p:spPr bwMode="auto">
            <a:xfrm>
              <a:off x="2868883" y="3756489"/>
              <a:ext cx="988779" cy="191624"/>
            </a:xfrm>
            <a:prstGeom prst="rect">
              <a:avLst/>
            </a:prstGeom>
            <a:noFill/>
            <a:ln w="9525">
              <a:noFill/>
              <a:miter lim="800000"/>
              <a:headEnd/>
              <a:tailEnd/>
            </a:ln>
          </p:spPr>
        </p:pic>
      </p:grpSp>
      <p:sp>
        <p:nvSpPr>
          <p:cNvPr id="76" name="Rectangle 5"/>
          <p:cNvSpPr>
            <a:spLocks noChangeArrowheads="1"/>
          </p:cNvSpPr>
          <p:nvPr/>
        </p:nvSpPr>
        <p:spPr bwMode="gray">
          <a:xfrm>
            <a:off x="7146428" y="4012838"/>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Tree>
    <p:custDataLst>
      <p:tags r:id="rId1"/>
    </p:custDataLst>
    <p:extLst>
      <p:ext uri="{BB962C8B-B14F-4D97-AF65-F5344CB8AC3E}">
        <p14:creationId xmlns:p14="http://schemas.microsoft.com/office/powerpoint/2010/main" val="3618287389"/>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left)">
                                      <p:cBhvr>
                                        <p:cTn id="11" dur="1000"/>
                                        <p:tgtEl>
                                          <p:spTgt spid="13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wipe(left)">
                                      <p:cBhvr>
                                        <p:cTn id="15" dur="1000"/>
                                        <p:tgtEl>
                                          <p:spTgt spid="132"/>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down)">
                                      <p:cBhvr>
                                        <p:cTn id="19" dur="1000"/>
                                        <p:tgtEl>
                                          <p:spTgt spid="10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par>
                                <p:cTn id="25" presetID="10" presetClass="exit" presetSubtype="0" fill="hold"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06"/>
                                        </p:tgtEl>
                                      </p:cBhvr>
                                    </p:animEffect>
                                    <p:set>
                                      <p:cBhvr>
                                        <p:cTn id="30" dur="1" fill="hold">
                                          <p:stCondLst>
                                            <p:cond delay="999"/>
                                          </p:stCondLst>
                                        </p:cTn>
                                        <p:tgtEl>
                                          <p:spTgt spid="10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132"/>
                                        </p:tgtEl>
                                      </p:cBhvr>
                                    </p:animEffect>
                                    <p:set>
                                      <p:cBhvr>
                                        <p:cTn id="33" dur="1" fill="hold">
                                          <p:stCondLst>
                                            <p:cond delay="999"/>
                                          </p:stCondLst>
                                        </p:cTn>
                                        <p:tgtEl>
                                          <p:spTgt spid="13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130"/>
                                        </p:tgtEl>
                                      </p:cBhvr>
                                    </p:animEffect>
                                    <p:set>
                                      <p:cBhvr>
                                        <p:cTn id="36" dur="1" fill="hold">
                                          <p:stCondLst>
                                            <p:cond delay="999"/>
                                          </p:stCondLst>
                                        </p:cTn>
                                        <p:tgtEl>
                                          <p:spTgt spid="130"/>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grpId="3" nodeType="after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fade">
                                      <p:cBhvr>
                                        <p:cTn id="40" dur="1000"/>
                                        <p:tgtEl>
                                          <p:spTgt spid="130"/>
                                        </p:tgtEl>
                                      </p:cBhvr>
                                    </p:animEffect>
                                  </p:childTnLst>
                                </p:cTn>
                              </p:par>
                            </p:childTnLst>
                          </p:cTn>
                        </p:par>
                        <p:par>
                          <p:cTn id="41" fill="hold">
                            <p:stCondLst>
                              <p:cond delay="2000"/>
                            </p:stCondLst>
                            <p:childTnLst>
                              <p:par>
                                <p:cTn id="42" presetID="10" presetClass="entr" presetSubtype="0" fill="hold" grpId="3" nodeType="afterEffect">
                                  <p:stCondLst>
                                    <p:cond delay="0"/>
                                  </p:stCondLst>
                                  <p:childTnLst>
                                    <p:set>
                                      <p:cBhvr>
                                        <p:cTn id="43" dur="1" fill="hold">
                                          <p:stCondLst>
                                            <p:cond delay="0"/>
                                          </p:stCondLst>
                                        </p:cTn>
                                        <p:tgtEl>
                                          <p:spTgt spid="132"/>
                                        </p:tgtEl>
                                        <p:attrNameLst>
                                          <p:attrName>style.visibility</p:attrName>
                                        </p:attrNameLst>
                                      </p:cBhvr>
                                      <p:to>
                                        <p:strVal val="visible"/>
                                      </p:to>
                                    </p:set>
                                    <p:animEffect transition="in" filter="fade">
                                      <p:cBhvr>
                                        <p:cTn id="44" dur="1000"/>
                                        <p:tgtEl>
                                          <p:spTgt spid="132"/>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wipe(left)">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childTnLst>
                                </p:cTn>
                              </p:par>
                              <p:par>
                                <p:cTn id="54" presetID="10" presetClass="exit" presetSubtype="0" fill="hold"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par>
                          <p:cTn id="57" fill="hold">
                            <p:stCondLst>
                              <p:cond delay="1000"/>
                            </p:stCondLst>
                            <p:childTnLst>
                              <p:par>
                                <p:cTn id="58" presetID="10" presetClass="exit" presetSubtype="0" fill="hold" grpId="5" nodeType="afterEffect">
                                  <p:stCondLst>
                                    <p:cond delay="0"/>
                                  </p:stCondLst>
                                  <p:childTnLst>
                                    <p:animEffect transition="out" filter="fade">
                                      <p:cBhvr>
                                        <p:cTn id="59" dur="500"/>
                                        <p:tgtEl>
                                          <p:spTgt spid="130"/>
                                        </p:tgtEl>
                                      </p:cBhvr>
                                    </p:animEffect>
                                    <p:set>
                                      <p:cBhvr>
                                        <p:cTn id="60" dur="1" fill="hold">
                                          <p:stCondLst>
                                            <p:cond delay="499"/>
                                          </p:stCondLst>
                                        </p:cTn>
                                        <p:tgtEl>
                                          <p:spTgt spid="130"/>
                                        </p:tgtEl>
                                        <p:attrNameLst>
                                          <p:attrName>style.visibility</p:attrName>
                                        </p:attrNameLst>
                                      </p:cBhvr>
                                      <p:to>
                                        <p:strVal val="hidden"/>
                                      </p:to>
                                    </p:set>
                                  </p:childTnLst>
                                </p:cTn>
                              </p:par>
                            </p:childTnLst>
                          </p:cTn>
                        </p:par>
                        <p:par>
                          <p:cTn id="61" fill="hold">
                            <p:stCondLst>
                              <p:cond delay="1500"/>
                            </p:stCondLst>
                            <p:childTnLst>
                              <p:par>
                                <p:cTn id="62" presetID="10" presetClass="exit" presetSubtype="0" fill="hold" grpId="5" nodeType="afterEffect">
                                  <p:stCondLst>
                                    <p:cond delay="0"/>
                                  </p:stCondLst>
                                  <p:childTnLst>
                                    <p:animEffect transition="out" filter="fade">
                                      <p:cBhvr>
                                        <p:cTn id="63" dur="500"/>
                                        <p:tgtEl>
                                          <p:spTgt spid="132"/>
                                        </p:tgtEl>
                                      </p:cBhvr>
                                    </p:animEffect>
                                    <p:set>
                                      <p:cBhvr>
                                        <p:cTn id="64" dur="1" fill="hold">
                                          <p:stCondLst>
                                            <p:cond delay="499"/>
                                          </p:stCondLst>
                                        </p:cTn>
                                        <p:tgtEl>
                                          <p:spTgt spid="132"/>
                                        </p:tgtEl>
                                        <p:attrNameLst>
                                          <p:attrName>style.visibility</p:attrName>
                                        </p:attrNameLst>
                                      </p:cBhvr>
                                      <p:to>
                                        <p:strVal val="hidden"/>
                                      </p:to>
                                    </p:set>
                                  </p:childTnLst>
                                </p:cTn>
                              </p:par>
                            </p:childTnLst>
                          </p:cTn>
                        </p:par>
                        <p:par>
                          <p:cTn id="65" fill="hold">
                            <p:stCondLst>
                              <p:cond delay="2000"/>
                            </p:stCondLst>
                            <p:childTnLst>
                              <p:par>
                                <p:cTn id="66" presetID="10" presetClass="exit" presetSubtype="0" fill="hold" grpId="1" nodeType="afterEffect">
                                  <p:stCondLst>
                                    <p:cond delay="0"/>
                                  </p:stCondLst>
                                  <p:childTnLst>
                                    <p:animEffect transition="out" filter="fade">
                                      <p:cBhvr>
                                        <p:cTn id="67" dur="500"/>
                                        <p:tgtEl>
                                          <p:spTgt spid="88"/>
                                        </p:tgtEl>
                                      </p:cBhvr>
                                    </p:animEffect>
                                    <p:set>
                                      <p:cBhvr>
                                        <p:cTn id="68" dur="1" fill="hold">
                                          <p:stCondLst>
                                            <p:cond delay="499"/>
                                          </p:stCondLst>
                                        </p:cTn>
                                        <p:tgtEl>
                                          <p:spTgt spid="88"/>
                                        </p:tgtEl>
                                        <p:attrNameLst>
                                          <p:attrName>style.visibility</p:attrName>
                                        </p:attrNameLst>
                                      </p:cBhvr>
                                      <p:to>
                                        <p:strVal val="hidden"/>
                                      </p:to>
                                    </p:set>
                                  </p:childTnLst>
                                </p:cTn>
                              </p:par>
                            </p:childTnLst>
                          </p:cTn>
                        </p:par>
                        <p:par>
                          <p:cTn id="69" fill="hold">
                            <p:stCondLst>
                              <p:cond delay="2500"/>
                            </p:stCondLst>
                            <p:childTnLst>
                              <p:par>
                                <p:cTn id="70" presetID="10" presetClass="entr" presetSubtype="0" fill="hold" grpId="4" nodeType="afterEffect">
                                  <p:stCondLst>
                                    <p:cond delay="0"/>
                                  </p:stCondLst>
                                  <p:childTnLst>
                                    <p:set>
                                      <p:cBhvr>
                                        <p:cTn id="71" dur="1" fill="hold">
                                          <p:stCondLst>
                                            <p:cond delay="0"/>
                                          </p:stCondLst>
                                        </p:cTn>
                                        <p:tgtEl>
                                          <p:spTgt spid="130"/>
                                        </p:tgtEl>
                                        <p:attrNameLst>
                                          <p:attrName>style.visibility</p:attrName>
                                        </p:attrNameLst>
                                      </p:cBhvr>
                                      <p:to>
                                        <p:strVal val="visible"/>
                                      </p:to>
                                    </p:set>
                                    <p:animEffect transition="in" filter="fade">
                                      <p:cBhvr>
                                        <p:cTn id="72" dur="1000"/>
                                        <p:tgtEl>
                                          <p:spTgt spid="130"/>
                                        </p:tgtEl>
                                      </p:cBhvr>
                                    </p:animEffect>
                                  </p:childTnLst>
                                </p:cTn>
                              </p:par>
                            </p:childTnLst>
                          </p:cTn>
                        </p:par>
                        <p:par>
                          <p:cTn id="73" fill="hold">
                            <p:stCondLst>
                              <p:cond delay="3500"/>
                            </p:stCondLst>
                            <p:childTnLst>
                              <p:par>
                                <p:cTn id="74" presetID="10" presetClass="entr" presetSubtype="0" fill="hold" grpId="4" nodeType="afterEffect">
                                  <p:stCondLst>
                                    <p:cond delay="0"/>
                                  </p:stCondLst>
                                  <p:childTnLst>
                                    <p:set>
                                      <p:cBhvr>
                                        <p:cTn id="75" dur="1" fill="hold">
                                          <p:stCondLst>
                                            <p:cond delay="0"/>
                                          </p:stCondLst>
                                        </p:cTn>
                                        <p:tgtEl>
                                          <p:spTgt spid="132"/>
                                        </p:tgtEl>
                                        <p:attrNameLst>
                                          <p:attrName>style.visibility</p:attrName>
                                        </p:attrNameLst>
                                      </p:cBhvr>
                                      <p:to>
                                        <p:strVal val="visible"/>
                                      </p:to>
                                    </p:set>
                                    <p:animEffect transition="in" filter="fade">
                                      <p:cBhvr>
                                        <p:cTn id="76" dur="1000"/>
                                        <p:tgtEl>
                                          <p:spTgt spid="132"/>
                                        </p:tgtEl>
                                      </p:cBhvr>
                                    </p:animEffect>
                                  </p:childTnLst>
                                </p:cTn>
                              </p:par>
                            </p:childTnLst>
                          </p:cTn>
                        </p:par>
                        <p:par>
                          <p:cTn id="77" fill="hold">
                            <p:stCondLst>
                              <p:cond delay="4500"/>
                            </p:stCondLst>
                            <p:childTnLst>
                              <p:par>
                                <p:cTn id="78" presetID="22" presetClass="entr" presetSubtype="1" fill="hold" grpId="1" nodeType="afterEffect">
                                  <p:stCondLst>
                                    <p:cond delay="0"/>
                                  </p:stCondLst>
                                  <p:childTnLst>
                                    <p:set>
                                      <p:cBhvr>
                                        <p:cTn id="79" dur="1" fill="hold">
                                          <p:stCondLst>
                                            <p:cond delay="0"/>
                                          </p:stCondLst>
                                        </p:cTn>
                                        <p:tgtEl>
                                          <p:spTgt spid="107"/>
                                        </p:tgtEl>
                                        <p:attrNameLst>
                                          <p:attrName>style.visibility</p:attrName>
                                        </p:attrNameLst>
                                      </p:cBhvr>
                                      <p:to>
                                        <p:strVal val="visible"/>
                                      </p:to>
                                    </p:set>
                                    <p:animEffect transition="in" filter="wipe(up)">
                                      <p:cBhvr>
                                        <p:cTn id="80" dur="1000"/>
                                        <p:tgtEl>
                                          <p:spTgt spid="107"/>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6"/>
                                        </p:tgtEl>
                                        <p:attrNameLst>
                                          <p:attrName>style.visibility</p:attrName>
                                        </p:attrNameLst>
                                      </p:cBhvr>
                                      <p:to>
                                        <p:strVal val="visible"/>
                                      </p:to>
                                    </p:set>
                                    <p:animEffect transition="in" filter="fade">
                                      <p:cBhvr>
                                        <p:cTn id="85" dur="1000"/>
                                        <p:tgtEl>
                                          <p:spTgt spid="6"/>
                                        </p:tgtEl>
                                      </p:cBhvr>
                                    </p:animEffect>
                                  </p:childTnLst>
                                </p:cTn>
                              </p:par>
                              <p:par>
                                <p:cTn id="86" presetID="10" presetClass="exit" presetSubtype="0" fill="hold" nodeType="withEffect">
                                  <p:stCondLst>
                                    <p:cond delay="0"/>
                                  </p:stCondLst>
                                  <p:childTnLst>
                                    <p:animEffect transition="out" filter="fade">
                                      <p:cBhvr>
                                        <p:cTn id="87" dur="500"/>
                                        <p:tgtEl>
                                          <p:spTgt spid="4"/>
                                        </p:tgtEl>
                                      </p:cBhvr>
                                    </p:animEffect>
                                    <p:set>
                                      <p:cBhvr>
                                        <p:cTn id="88" dur="1" fill="hold">
                                          <p:stCondLst>
                                            <p:cond delay="499"/>
                                          </p:stCondLst>
                                        </p:cTn>
                                        <p:tgtEl>
                                          <p:spTgt spid="4"/>
                                        </p:tgtEl>
                                        <p:attrNameLst>
                                          <p:attrName>style.visibility</p:attrName>
                                        </p:attrNameLst>
                                      </p:cBhvr>
                                      <p:to>
                                        <p:strVal val="hidden"/>
                                      </p:to>
                                    </p:set>
                                  </p:childTnLst>
                                </p:cTn>
                              </p:par>
                              <p:par>
                                <p:cTn id="89" presetID="10" presetClass="exit" presetSubtype="0" fill="hold" grpId="6" nodeType="withEffect">
                                  <p:stCondLst>
                                    <p:cond delay="0"/>
                                  </p:stCondLst>
                                  <p:childTnLst>
                                    <p:animEffect transition="out" filter="fade">
                                      <p:cBhvr>
                                        <p:cTn id="90" dur="500"/>
                                        <p:tgtEl>
                                          <p:spTgt spid="130"/>
                                        </p:tgtEl>
                                      </p:cBhvr>
                                    </p:animEffect>
                                    <p:set>
                                      <p:cBhvr>
                                        <p:cTn id="91" dur="1" fill="hold">
                                          <p:stCondLst>
                                            <p:cond delay="499"/>
                                          </p:stCondLst>
                                        </p:cTn>
                                        <p:tgtEl>
                                          <p:spTgt spid="130"/>
                                        </p:tgtEl>
                                        <p:attrNameLst>
                                          <p:attrName>style.visibility</p:attrName>
                                        </p:attrNameLst>
                                      </p:cBhvr>
                                      <p:to>
                                        <p:strVal val="hidden"/>
                                      </p:to>
                                    </p:set>
                                  </p:childTnLst>
                                </p:cTn>
                              </p:par>
                              <p:par>
                                <p:cTn id="92" presetID="10" presetClass="exit" presetSubtype="0" fill="hold" grpId="6" nodeType="withEffect">
                                  <p:stCondLst>
                                    <p:cond delay="0"/>
                                  </p:stCondLst>
                                  <p:childTnLst>
                                    <p:animEffect transition="out" filter="fade">
                                      <p:cBhvr>
                                        <p:cTn id="93" dur="1000"/>
                                        <p:tgtEl>
                                          <p:spTgt spid="132"/>
                                        </p:tgtEl>
                                      </p:cBhvr>
                                    </p:animEffect>
                                    <p:set>
                                      <p:cBhvr>
                                        <p:cTn id="94" dur="1" fill="hold">
                                          <p:stCondLst>
                                            <p:cond delay="999"/>
                                          </p:stCondLst>
                                        </p:cTn>
                                        <p:tgtEl>
                                          <p:spTgt spid="132"/>
                                        </p:tgtEl>
                                        <p:attrNameLst>
                                          <p:attrName>style.visibility</p:attrName>
                                        </p:attrNameLst>
                                      </p:cBhvr>
                                      <p:to>
                                        <p:strVal val="hidden"/>
                                      </p:to>
                                    </p:set>
                                  </p:childTnLst>
                                </p:cTn>
                              </p:par>
                              <p:par>
                                <p:cTn id="95" presetID="10" presetClass="exit" presetSubtype="0" fill="hold" grpId="2" nodeType="withEffect">
                                  <p:stCondLst>
                                    <p:cond delay="0"/>
                                  </p:stCondLst>
                                  <p:childTnLst>
                                    <p:animEffect transition="out" filter="fade">
                                      <p:cBhvr>
                                        <p:cTn id="96" dur="500"/>
                                        <p:tgtEl>
                                          <p:spTgt spid="107"/>
                                        </p:tgtEl>
                                      </p:cBhvr>
                                    </p:animEffect>
                                    <p:set>
                                      <p:cBhvr>
                                        <p:cTn id="97" dur="1" fill="hold">
                                          <p:stCondLst>
                                            <p:cond delay="499"/>
                                          </p:stCondLst>
                                        </p:cTn>
                                        <p:tgtEl>
                                          <p:spTgt spid="107"/>
                                        </p:tgtEl>
                                        <p:attrNameLst>
                                          <p:attrName>style.visibility</p:attrName>
                                        </p:attrNameLst>
                                      </p:cBhvr>
                                      <p:to>
                                        <p:strVal val="hidden"/>
                                      </p:to>
                                    </p:set>
                                  </p:childTnLst>
                                </p:cTn>
                              </p:par>
                            </p:childTnLst>
                          </p:cTn>
                        </p:par>
                        <p:par>
                          <p:cTn id="98" fill="hold">
                            <p:stCondLst>
                              <p:cond delay="1000"/>
                            </p:stCondLst>
                            <p:childTnLst>
                              <p:par>
                                <p:cTn id="99" presetID="53" presetClass="entr" presetSubtype="0" fill="hold" nodeType="afterEffect">
                                  <p:stCondLst>
                                    <p:cond delay="0"/>
                                  </p:stCondLst>
                                  <p:childTnLst>
                                    <p:set>
                                      <p:cBhvr>
                                        <p:cTn id="100" dur="1" fill="hold">
                                          <p:stCondLst>
                                            <p:cond delay="0"/>
                                          </p:stCondLst>
                                        </p:cTn>
                                        <p:tgtEl>
                                          <p:spTgt spid="103"/>
                                        </p:tgtEl>
                                        <p:attrNameLst>
                                          <p:attrName>style.visibility</p:attrName>
                                        </p:attrNameLst>
                                      </p:cBhvr>
                                      <p:to>
                                        <p:strVal val="visible"/>
                                      </p:to>
                                    </p:set>
                                    <p:anim calcmode="lin" valueType="num">
                                      <p:cBhvr>
                                        <p:cTn id="101" dur="500" fill="hold"/>
                                        <p:tgtEl>
                                          <p:spTgt spid="103"/>
                                        </p:tgtEl>
                                        <p:attrNameLst>
                                          <p:attrName>ppt_w</p:attrName>
                                        </p:attrNameLst>
                                      </p:cBhvr>
                                      <p:tavLst>
                                        <p:tav tm="0">
                                          <p:val>
                                            <p:fltVal val="0"/>
                                          </p:val>
                                        </p:tav>
                                        <p:tav tm="100000">
                                          <p:val>
                                            <p:strVal val="#ppt_w"/>
                                          </p:val>
                                        </p:tav>
                                      </p:tavLst>
                                    </p:anim>
                                    <p:anim calcmode="lin" valueType="num">
                                      <p:cBhvr>
                                        <p:cTn id="102" dur="500" fill="hold"/>
                                        <p:tgtEl>
                                          <p:spTgt spid="103"/>
                                        </p:tgtEl>
                                        <p:attrNameLst>
                                          <p:attrName>ppt_h</p:attrName>
                                        </p:attrNameLst>
                                      </p:cBhvr>
                                      <p:tavLst>
                                        <p:tav tm="0">
                                          <p:val>
                                            <p:fltVal val="0"/>
                                          </p:val>
                                        </p:tav>
                                        <p:tav tm="100000">
                                          <p:val>
                                            <p:strVal val="#ppt_h"/>
                                          </p:val>
                                        </p:tav>
                                      </p:tavLst>
                                    </p:anim>
                                    <p:animEffect transition="in" filter="fade">
                                      <p:cBhvr>
                                        <p:cTn id="103" dur="500"/>
                                        <p:tgtEl>
                                          <p:spTgt spid="103"/>
                                        </p:tgtEl>
                                      </p:cBhvr>
                                    </p:animEffect>
                                  </p:childTnLst>
                                </p:cTn>
                              </p:par>
                            </p:childTnLst>
                          </p:cTn>
                        </p:par>
                        <p:par>
                          <p:cTn id="104" fill="hold">
                            <p:stCondLst>
                              <p:cond delay="1500"/>
                            </p:stCondLst>
                            <p:childTnLst>
                              <p:par>
                                <p:cTn id="105" presetID="42" presetClass="path" presetSubtype="0" accel="50000" decel="50000" fill="hold" nodeType="afterEffect">
                                  <p:stCondLst>
                                    <p:cond delay="0"/>
                                  </p:stCondLst>
                                  <p:childTnLst>
                                    <p:animMotion origin="layout" path="M -1.94444E-6 -2.59259E-6 L -1.94444E-6 -0.16898 " pathEditMode="relative" rAng="0" ptsTypes="AA">
                                      <p:cBhvr>
                                        <p:cTn id="106" dur="2000" fill="hold"/>
                                        <p:tgtEl>
                                          <p:spTgt spid="103"/>
                                        </p:tgtEl>
                                        <p:attrNameLst>
                                          <p:attrName>ppt_x</p:attrName>
                                          <p:attrName>ppt_y</p:attrName>
                                        </p:attrNameLst>
                                      </p:cBhvr>
                                      <p:rCtr x="0" y="-8449"/>
                                    </p:animMotion>
                                  </p:childTnLst>
                                </p:cTn>
                              </p:par>
                            </p:childTnLst>
                          </p:cTn>
                        </p:par>
                        <p:par>
                          <p:cTn id="107" fill="hold">
                            <p:stCondLst>
                              <p:cond delay="3500"/>
                            </p:stCondLst>
                            <p:childTnLst>
                              <p:par>
                                <p:cTn id="108" presetID="42" presetClass="path" presetSubtype="0" accel="50000" decel="50000" fill="hold" nodeType="afterEffect">
                                  <p:stCondLst>
                                    <p:cond delay="0"/>
                                  </p:stCondLst>
                                  <p:childTnLst>
                                    <p:animMotion origin="layout" path="M 3.61111E-6 -0.16899 L -0.66059 -0.16968 " pathEditMode="fixed" rAng="0" ptsTypes="AA">
                                      <p:cBhvr>
                                        <p:cTn id="109" dur="2000" fill="hold"/>
                                        <p:tgtEl>
                                          <p:spTgt spid="103"/>
                                        </p:tgtEl>
                                        <p:attrNameLst>
                                          <p:attrName>ppt_x</p:attrName>
                                          <p:attrName>ppt_y</p:attrName>
                                        </p:attrNameLst>
                                      </p:cBhvr>
                                      <p:rCtr x="-33038" y="-46"/>
                                    </p:animMotion>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fade">
                                      <p:cBhvr>
                                        <p:cTn id="114" dur="1000"/>
                                        <p:tgtEl>
                                          <p:spTgt spid="5"/>
                                        </p:tgtEl>
                                      </p:cBhvr>
                                    </p:animEffect>
                                  </p:childTnLst>
                                </p:cTn>
                              </p:par>
                              <p:par>
                                <p:cTn id="115" presetID="10" presetClass="exit" presetSubtype="0" fill="hold" nodeType="withEffect">
                                  <p:stCondLst>
                                    <p:cond delay="0"/>
                                  </p:stCondLst>
                                  <p:childTnLst>
                                    <p:animEffect transition="out" filter="fade">
                                      <p:cBhvr>
                                        <p:cTn id="116" dur="500"/>
                                        <p:tgtEl>
                                          <p:spTgt spid="6"/>
                                        </p:tgtEl>
                                      </p:cBhvr>
                                    </p:animEffect>
                                    <p:set>
                                      <p:cBhvr>
                                        <p:cTn id="117" dur="1" fill="hold">
                                          <p:stCondLst>
                                            <p:cond delay="499"/>
                                          </p:stCondLst>
                                        </p:cTn>
                                        <p:tgtEl>
                                          <p:spTgt spid="6"/>
                                        </p:tgtEl>
                                        <p:attrNameLst>
                                          <p:attrName>style.visibility</p:attrName>
                                        </p:attrNameLst>
                                      </p:cBhvr>
                                      <p:to>
                                        <p:strVal val="hidden"/>
                                      </p:to>
                                    </p:set>
                                  </p:childTnLst>
                                </p:cTn>
                              </p:par>
                              <p:par>
                                <p:cTn id="118" presetID="22" presetClass="entr" presetSubtype="8" fill="hold" grpId="2" nodeType="withEffect">
                                  <p:stCondLst>
                                    <p:cond delay="0"/>
                                  </p:stCondLst>
                                  <p:childTnLst>
                                    <p:set>
                                      <p:cBhvr>
                                        <p:cTn id="119" dur="1" fill="hold">
                                          <p:stCondLst>
                                            <p:cond delay="0"/>
                                          </p:stCondLst>
                                        </p:cTn>
                                        <p:tgtEl>
                                          <p:spTgt spid="130"/>
                                        </p:tgtEl>
                                        <p:attrNameLst>
                                          <p:attrName>style.visibility</p:attrName>
                                        </p:attrNameLst>
                                      </p:cBhvr>
                                      <p:to>
                                        <p:strVal val="visible"/>
                                      </p:to>
                                    </p:set>
                                    <p:animEffect transition="in" filter="wipe(left)">
                                      <p:cBhvr>
                                        <p:cTn id="120" dur="1000"/>
                                        <p:tgtEl>
                                          <p:spTgt spid="130"/>
                                        </p:tgtEl>
                                      </p:cBhvr>
                                    </p:animEffect>
                                  </p:childTnLst>
                                </p:cTn>
                              </p:par>
                            </p:childTnLst>
                          </p:cTn>
                        </p:par>
                        <p:par>
                          <p:cTn id="121" fill="hold">
                            <p:stCondLst>
                              <p:cond delay="1000"/>
                            </p:stCondLst>
                            <p:childTnLst>
                              <p:par>
                                <p:cTn id="122" presetID="22" presetClass="entr" presetSubtype="8" fill="hold" grpId="2" nodeType="afterEffect">
                                  <p:stCondLst>
                                    <p:cond delay="0"/>
                                  </p:stCondLst>
                                  <p:childTnLst>
                                    <p:set>
                                      <p:cBhvr>
                                        <p:cTn id="123" dur="1" fill="hold">
                                          <p:stCondLst>
                                            <p:cond delay="0"/>
                                          </p:stCondLst>
                                        </p:cTn>
                                        <p:tgtEl>
                                          <p:spTgt spid="132"/>
                                        </p:tgtEl>
                                        <p:attrNameLst>
                                          <p:attrName>style.visibility</p:attrName>
                                        </p:attrNameLst>
                                      </p:cBhvr>
                                      <p:to>
                                        <p:strVal val="visible"/>
                                      </p:to>
                                    </p:set>
                                    <p:animEffect transition="in" filter="wipe(left)">
                                      <p:cBhvr>
                                        <p:cTn id="124" dur="1000"/>
                                        <p:tgtEl>
                                          <p:spTgt spid="132"/>
                                        </p:tgtEl>
                                      </p:cBhvr>
                                    </p:animEffect>
                                  </p:childTnLst>
                                </p:cTn>
                              </p:par>
                            </p:childTnLst>
                          </p:cTn>
                        </p:par>
                        <p:par>
                          <p:cTn id="125" fill="hold">
                            <p:stCondLst>
                              <p:cond delay="2000"/>
                            </p:stCondLst>
                            <p:childTnLst>
                              <p:par>
                                <p:cTn id="126" presetID="22" presetClass="entr" presetSubtype="1" fill="hold" grpId="0" nodeType="after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wipe(up)">
                                      <p:cBhvr>
                                        <p:cTn id="128" dur="1000"/>
                                        <p:tgtEl>
                                          <p:spTgt spid="107"/>
                                        </p:tgtEl>
                                      </p:cBhvr>
                                    </p:animEffect>
                                  </p:childTnLst>
                                </p:cTn>
                              </p:par>
                            </p:childTnLst>
                          </p:cTn>
                        </p:par>
                        <p:par>
                          <p:cTn id="129" fill="hold">
                            <p:stCondLst>
                              <p:cond delay="3000"/>
                            </p:stCondLst>
                            <p:childTnLst>
                              <p:par>
                                <p:cTn id="130" presetID="22" presetClass="entr" presetSubtype="8" fill="hold" grpId="0" nodeType="afterEffect">
                                  <p:stCondLst>
                                    <p:cond delay="0"/>
                                  </p:stCondLst>
                                  <p:childTnLst>
                                    <p:set>
                                      <p:cBhvr>
                                        <p:cTn id="131" dur="1" fill="hold">
                                          <p:stCondLst>
                                            <p:cond delay="0"/>
                                          </p:stCondLst>
                                        </p:cTn>
                                        <p:tgtEl>
                                          <p:spTgt spid="104"/>
                                        </p:tgtEl>
                                        <p:attrNameLst>
                                          <p:attrName>style.visibility</p:attrName>
                                        </p:attrNameLst>
                                      </p:cBhvr>
                                      <p:to>
                                        <p:strVal val="visible"/>
                                      </p:to>
                                    </p:set>
                                    <p:animEffect transition="in" filter="wipe(left)">
                                      <p:cBhvr>
                                        <p:cTn id="132" dur="1000"/>
                                        <p:tgtEl>
                                          <p:spTgt spid="104"/>
                                        </p:tgtEl>
                                      </p:cBhvr>
                                    </p:animEffect>
                                  </p:childTnLst>
                                </p:cTn>
                              </p:par>
                            </p:childTnLst>
                          </p:cTn>
                        </p:par>
                        <p:par>
                          <p:cTn id="133" fill="hold">
                            <p:stCondLst>
                              <p:cond delay="4000"/>
                            </p:stCondLst>
                            <p:childTnLst>
                              <p:par>
                                <p:cTn id="134" presetID="10" presetClass="entr" presetSubtype="0" fill="hold" nodeType="afterEffect">
                                  <p:stCondLst>
                                    <p:cond delay="0"/>
                                  </p:stCondLst>
                                  <p:childTnLst>
                                    <p:set>
                                      <p:cBhvr>
                                        <p:cTn id="135" dur="1" fill="hold">
                                          <p:stCondLst>
                                            <p:cond delay="0"/>
                                          </p:stCondLst>
                                        </p:cTn>
                                        <p:tgtEl>
                                          <p:spTgt spid="115"/>
                                        </p:tgtEl>
                                        <p:attrNameLst>
                                          <p:attrName>style.visibility</p:attrName>
                                        </p:attrNameLst>
                                      </p:cBhvr>
                                      <p:to>
                                        <p:strVal val="visible"/>
                                      </p:to>
                                    </p:set>
                                    <p:animEffect transition="in" filter="fade">
                                      <p:cBhvr>
                                        <p:cTn id="136" dur="500"/>
                                        <p:tgtEl>
                                          <p:spTgt spid="115"/>
                                        </p:tgtEl>
                                      </p:cBhvr>
                                    </p:animEffect>
                                  </p:childTnLst>
                                </p:cTn>
                              </p:par>
                            </p:childTnLst>
                          </p:cTn>
                        </p:par>
                        <p:par>
                          <p:cTn id="137" fill="hold">
                            <p:stCondLst>
                              <p:cond delay="4500"/>
                            </p:stCondLst>
                            <p:childTnLst>
                              <p:par>
                                <p:cTn id="138" presetID="42" presetClass="path" presetSubtype="0" accel="50000" decel="50000" fill="hold" nodeType="afterEffect">
                                  <p:stCondLst>
                                    <p:cond delay="0"/>
                                  </p:stCondLst>
                                  <p:childTnLst>
                                    <p:animMotion origin="layout" path="M 0.02048 -0.00995 L -0.12222 0.04537 " pathEditMode="relative" rAng="0" ptsTypes="AA">
                                      <p:cBhvr>
                                        <p:cTn id="139" dur="2000" fill="hold"/>
                                        <p:tgtEl>
                                          <p:spTgt spid="115"/>
                                        </p:tgtEl>
                                        <p:attrNameLst>
                                          <p:attrName>ppt_x</p:attrName>
                                          <p:attrName>ppt_y</p:attrName>
                                        </p:attrNameLst>
                                      </p:cBhvr>
                                      <p:rCtr x="-7135" y="2755"/>
                                    </p:animMotion>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nodeType="clickEffect">
                                  <p:stCondLst>
                                    <p:cond delay="0"/>
                                  </p:stCondLst>
                                  <p:childTnLst>
                                    <p:set>
                                      <p:cBhvr>
                                        <p:cTn id="143" dur="1" fill="hold">
                                          <p:stCondLst>
                                            <p:cond delay="0"/>
                                          </p:stCondLst>
                                        </p:cTn>
                                        <p:tgtEl>
                                          <p:spTgt spid="13"/>
                                        </p:tgtEl>
                                        <p:attrNameLst>
                                          <p:attrName>style.visibility</p:attrName>
                                        </p:attrNameLst>
                                      </p:cBhvr>
                                      <p:to>
                                        <p:strVal val="visible"/>
                                      </p:to>
                                    </p:set>
                                    <p:animEffect transition="in" filter="fade">
                                      <p:cBhvr>
                                        <p:cTn id="144" dur="1000"/>
                                        <p:tgtEl>
                                          <p:spTgt spid="13"/>
                                        </p:tgtEl>
                                      </p:cBhvr>
                                    </p:animEffect>
                                  </p:childTnLst>
                                </p:cTn>
                              </p:par>
                              <p:par>
                                <p:cTn id="145" presetID="10" presetClass="exit" presetSubtype="0" fill="hold" nodeType="withEffect">
                                  <p:stCondLst>
                                    <p:cond delay="0"/>
                                  </p:stCondLst>
                                  <p:childTnLst>
                                    <p:animEffect transition="out" filter="fade">
                                      <p:cBhvr>
                                        <p:cTn id="146" dur="500"/>
                                        <p:tgtEl>
                                          <p:spTgt spid="5"/>
                                        </p:tgtEl>
                                      </p:cBhvr>
                                    </p:animEffect>
                                    <p:set>
                                      <p:cBhvr>
                                        <p:cTn id="147" dur="1" fill="hold">
                                          <p:stCondLst>
                                            <p:cond delay="499"/>
                                          </p:stCondLst>
                                        </p:cTn>
                                        <p:tgtEl>
                                          <p:spTgt spid="5"/>
                                        </p:tgtEl>
                                        <p:attrNameLst>
                                          <p:attrName>style.visibility</p:attrName>
                                        </p:attrNameLst>
                                      </p:cBhvr>
                                      <p:to>
                                        <p:strVal val="hidden"/>
                                      </p:to>
                                    </p:set>
                                  </p:childTnLst>
                                </p:cTn>
                              </p:par>
                              <p:par>
                                <p:cTn id="148" presetID="10" presetClass="exit" presetSubtype="0" fill="hold" grpId="7" nodeType="withEffect">
                                  <p:stCondLst>
                                    <p:cond delay="0"/>
                                  </p:stCondLst>
                                  <p:childTnLst>
                                    <p:animEffect transition="out" filter="fade">
                                      <p:cBhvr>
                                        <p:cTn id="149" dur="500"/>
                                        <p:tgtEl>
                                          <p:spTgt spid="130"/>
                                        </p:tgtEl>
                                      </p:cBhvr>
                                    </p:animEffect>
                                    <p:set>
                                      <p:cBhvr>
                                        <p:cTn id="150" dur="1" fill="hold">
                                          <p:stCondLst>
                                            <p:cond delay="499"/>
                                          </p:stCondLst>
                                        </p:cTn>
                                        <p:tgtEl>
                                          <p:spTgt spid="130"/>
                                        </p:tgtEl>
                                        <p:attrNameLst>
                                          <p:attrName>style.visibility</p:attrName>
                                        </p:attrNameLst>
                                      </p:cBhvr>
                                      <p:to>
                                        <p:strVal val="hidden"/>
                                      </p:to>
                                    </p:set>
                                  </p:childTnLst>
                                </p:cTn>
                              </p:par>
                              <p:par>
                                <p:cTn id="151" presetID="10" presetClass="exit" presetSubtype="0" fill="hold" grpId="7" nodeType="withEffect">
                                  <p:stCondLst>
                                    <p:cond delay="0"/>
                                  </p:stCondLst>
                                  <p:childTnLst>
                                    <p:animEffect transition="out" filter="fade">
                                      <p:cBhvr>
                                        <p:cTn id="152" dur="500"/>
                                        <p:tgtEl>
                                          <p:spTgt spid="132"/>
                                        </p:tgtEl>
                                      </p:cBhvr>
                                    </p:animEffect>
                                    <p:set>
                                      <p:cBhvr>
                                        <p:cTn id="153" dur="1" fill="hold">
                                          <p:stCondLst>
                                            <p:cond delay="499"/>
                                          </p:stCondLst>
                                        </p:cTn>
                                        <p:tgtEl>
                                          <p:spTgt spid="132"/>
                                        </p:tgtEl>
                                        <p:attrNameLst>
                                          <p:attrName>style.visibility</p:attrName>
                                        </p:attrNameLst>
                                      </p:cBhvr>
                                      <p:to>
                                        <p:strVal val="hidden"/>
                                      </p:to>
                                    </p:set>
                                  </p:childTnLst>
                                </p:cTn>
                              </p:par>
                              <p:par>
                                <p:cTn id="154" presetID="10" presetClass="exit" presetSubtype="0" fill="hold" grpId="3" nodeType="withEffect">
                                  <p:stCondLst>
                                    <p:cond delay="0"/>
                                  </p:stCondLst>
                                  <p:childTnLst>
                                    <p:animEffect transition="out" filter="fade">
                                      <p:cBhvr>
                                        <p:cTn id="155" dur="500"/>
                                        <p:tgtEl>
                                          <p:spTgt spid="107"/>
                                        </p:tgtEl>
                                      </p:cBhvr>
                                    </p:animEffect>
                                    <p:set>
                                      <p:cBhvr>
                                        <p:cTn id="156" dur="1" fill="hold">
                                          <p:stCondLst>
                                            <p:cond delay="499"/>
                                          </p:stCondLst>
                                        </p:cTn>
                                        <p:tgtEl>
                                          <p:spTgt spid="107"/>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104"/>
                                        </p:tgtEl>
                                      </p:cBhvr>
                                    </p:animEffect>
                                    <p:set>
                                      <p:cBhvr>
                                        <p:cTn id="159" dur="1" fill="hold">
                                          <p:stCondLst>
                                            <p:cond delay="499"/>
                                          </p:stCondLst>
                                        </p:cTn>
                                        <p:tgtEl>
                                          <p:spTgt spid="104"/>
                                        </p:tgtEl>
                                        <p:attrNameLst>
                                          <p:attrName>style.visibility</p:attrName>
                                        </p:attrNameLst>
                                      </p:cBhvr>
                                      <p:to>
                                        <p:strVal val="hidden"/>
                                      </p:to>
                                    </p:set>
                                  </p:childTnLst>
                                </p:cTn>
                              </p:par>
                            </p:childTnLst>
                          </p:cTn>
                        </p:par>
                        <p:par>
                          <p:cTn id="160" fill="hold">
                            <p:stCondLst>
                              <p:cond delay="1000"/>
                            </p:stCondLst>
                            <p:childTnLst>
                              <p:par>
                                <p:cTn id="161" presetID="10" presetClass="entr" presetSubtype="0" fill="hold" nodeType="afterEffect">
                                  <p:stCondLst>
                                    <p:cond delay="0"/>
                                  </p:stCondLst>
                                  <p:childTnLst>
                                    <p:set>
                                      <p:cBhvr>
                                        <p:cTn id="162" dur="1" fill="hold">
                                          <p:stCondLst>
                                            <p:cond delay="0"/>
                                          </p:stCondLst>
                                        </p:cTn>
                                        <p:tgtEl>
                                          <p:spTgt spid="91"/>
                                        </p:tgtEl>
                                        <p:attrNameLst>
                                          <p:attrName>style.visibility</p:attrName>
                                        </p:attrNameLst>
                                      </p:cBhvr>
                                      <p:to>
                                        <p:strVal val="visible"/>
                                      </p:to>
                                    </p:set>
                                    <p:animEffect transition="in" filter="fade">
                                      <p:cBhvr>
                                        <p:cTn id="163" dur="500"/>
                                        <p:tgtEl>
                                          <p:spTgt spid="91"/>
                                        </p:tgtEl>
                                      </p:cBhvr>
                                    </p:animEffect>
                                  </p:childTnLst>
                                </p:cTn>
                              </p:par>
                            </p:childTnLst>
                          </p:cTn>
                        </p:par>
                        <p:par>
                          <p:cTn id="164" fill="hold">
                            <p:stCondLst>
                              <p:cond delay="1500"/>
                            </p:stCondLst>
                            <p:childTnLst>
                              <p:par>
                                <p:cTn id="165" presetID="53" presetClass="exit" presetSubtype="32" fill="hold" nodeType="afterEffect">
                                  <p:stCondLst>
                                    <p:cond delay="0"/>
                                  </p:stCondLst>
                                  <p:childTnLst>
                                    <p:anim calcmode="lin" valueType="num">
                                      <p:cBhvr>
                                        <p:cTn id="166" dur="500"/>
                                        <p:tgtEl>
                                          <p:spTgt spid="115"/>
                                        </p:tgtEl>
                                        <p:attrNameLst>
                                          <p:attrName>ppt_w</p:attrName>
                                        </p:attrNameLst>
                                      </p:cBhvr>
                                      <p:tavLst>
                                        <p:tav tm="0">
                                          <p:val>
                                            <p:strVal val="ppt_w"/>
                                          </p:val>
                                        </p:tav>
                                        <p:tav tm="100000">
                                          <p:val>
                                            <p:fltVal val="0"/>
                                          </p:val>
                                        </p:tav>
                                      </p:tavLst>
                                    </p:anim>
                                    <p:anim calcmode="lin" valueType="num">
                                      <p:cBhvr>
                                        <p:cTn id="167" dur="500"/>
                                        <p:tgtEl>
                                          <p:spTgt spid="115"/>
                                        </p:tgtEl>
                                        <p:attrNameLst>
                                          <p:attrName>ppt_h</p:attrName>
                                        </p:attrNameLst>
                                      </p:cBhvr>
                                      <p:tavLst>
                                        <p:tav tm="0">
                                          <p:val>
                                            <p:strVal val="ppt_h"/>
                                          </p:val>
                                        </p:tav>
                                        <p:tav tm="100000">
                                          <p:val>
                                            <p:fltVal val="0"/>
                                          </p:val>
                                        </p:tav>
                                      </p:tavLst>
                                    </p:anim>
                                    <p:animEffect transition="out" filter="fade">
                                      <p:cBhvr>
                                        <p:cTn id="168" dur="500"/>
                                        <p:tgtEl>
                                          <p:spTgt spid="115"/>
                                        </p:tgtEl>
                                      </p:cBhvr>
                                    </p:animEffect>
                                    <p:set>
                                      <p:cBhvr>
                                        <p:cTn id="169" dur="1" fill="hold">
                                          <p:stCondLst>
                                            <p:cond delay="499"/>
                                          </p:stCondLst>
                                        </p:cTn>
                                        <p:tgtEl>
                                          <p:spTgt spid="115"/>
                                        </p:tgtEl>
                                        <p:attrNameLst>
                                          <p:attrName>style.visibility</p:attrName>
                                        </p:attrNameLst>
                                      </p:cBhvr>
                                      <p:to>
                                        <p:strVal val="hidden"/>
                                      </p:to>
                                    </p:set>
                                  </p:childTnLst>
                                </p:cTn>
                              </p:par>
                            </p:childTnLst>
                          </p:cTn>
                        </p:par>
                        <p:par>
                          <p:cTn id="170" fill="hold">
                            <p:stCondLst>
                              <p:cond delay="2000"/>
                            </p:stCondLst>
                            <p:childTnLst>
                              <p:par>
                                <p:cTn id="171" presetID="42" presetClass="path" presetSubtype="0" accel="50000" decel="50000" fill="hold" nodeType="afterEffect">
                                  <p:stCondLst>
                                    <p:cond delay="0"/>
                                  </p:stCondLst>
                                  <p:childTnLst>
                                    <p:animMotion origin="layout" path="M 4.72222E-6 2.59259E-6 L -0.00139 -0.18079 " pathEditMode="relative" rAng="0" ptsTypes="AA">
                                      <p:cBhvr>
                                        <p:cTn id="172" dur="2000" fill="hold"/>
                                        <p:tgtEl>
                                          <p:spTgt spid="91"/>
                                        </p:tgtEl>
                                        <p:attrNameLst>
                                          <p:attrName>ppt_x</p:attrName>
                                          <p:attrName>ppt_y</p:attrName>
                                        </p:attrNameLst>
                                      </p:cBhvr>
                                      <p:rCtr x="-69" y="-9051"/>
                                    </p:animMotion>
                                  </p:childTnLst>
                                </p:cTn>
                              </p:par>
                            </p:childTnLst>
                          </p:cTn>
                        </p:par>
                        <p:par>
                          <p:cTn id="173" fill="hold">
                            <p:stCondLst>
                              <p:cond delay="4000"/>
                            </p:stCondLst>
                            <p:childTnLst>
                              <p:par>
                                <p:cTn id="174" presetID="50" presetClass="path" presetSubtype="0" accel="50000" decel="50000" fill="hold" nodeType="afterEffect">
                                  <p:stCondLst>
                                    <p:cond delay="0"/>
                                  </p:stCondLst>
                                  <p:childTnLst>
                                    <p:animMotion origin="layout" path="M -0.00296 -0.17709 L -0.32639 -0.17709 C -0.47153 -0.17709 -0.64584 -0.16783 -0.64584 -0.15972 L -0.64584 -0.14074 " pathEditMode="relative" rAng="0" ptsTypes="FfFF">
                                      <p:cBhvr>
                                        <p:cTn id="175" dur="2000" fill="hold"/>
                                        <p:tgtEl>
                                          <p:spTgt spid="91"/>
                                        </p:tgtEl>
                                        <p:attrNameLst>
                                          <p:attrName>ppt_x</p:attrName>
                                          <p:attrName>ppt_y</p:attrName>
                                        </p:attrNameLst>
                                      </p:cBhvr>
                                      <p:rCtr x="-32153" y="1806"/>
                                    </p:animMotion>
                                  </p:childTnLst>
                                </p:cTn>
                              </p:par>
                            </p:childTnLst>
                          </p:cTn>
                        </p:par>
                        <p:par>
                          <p:cTn id="176" fill="hold">
                            <p:stCondLst>
                              <p:cond delay="6000"/>
                            </p:stCondLst>
                            <p:childTnLst>
                              <p:par>
                                <p:cTn id="177" presetID="53" presetClass="exit" presetSubtype="32" fill="hold" nodeType="afterEffect">
                                  <p:stCondLst>
                                    <p:cond delay="0"/>
                                  </p:stCondLst>
                                  <p:childTnLst>
                                    <p:anim calcmode="lin" valueType="num">
                                      <p:cBhvr>
                                        <p:cTn id="178" dur="500"/>
                                        <p:tgtEl>
                                          <p:spTgt spid="91"/>
                                        </p:tgtEl>
                                        <p:attrNameLst>
                                          <p:attrName>ppt_w</p:attrName>
                                        </p:attrNameLst>
                                      </p:cBhvr>
                                      <p:tavLst>
                                        <p:tav tm="0">
                                          <p:val>
                                            <p:strVal val="ppt_w"/>
                                          </p:val>
                                        </p:tav>
                                        <p:tav tm="100000">
                                          <p:val>
                                            <p:fltVal val="0"/>
                                          </p:val>
                                        </p:tav>
                                      </p:tavLst>
                                    </p:anim>
                                    <p:anim calcmode="lin" valueType="num">
                                      <p:cBhvr>
                                        <p:cTn id="179" dur="500"/>
                                        <p:tgtEl>
                                          <p:spTgt spid="91"/>
                                        </p:tgtEl>
                                        <p:attrNameLst>
                                          <p:attrName>ppt_h</p:attrName>
                                        </p:attrNameLst>
                                      </p:cBhvr>
                                      <p:tavLst>
                                        <p:tav tm="0">
                                          <p:val>
                                            <p:strVal val="ppt_h"/>
                                          </p:val>
                                        </p:tav>
                                        <p:tav tm="100000">
                                          <p:val>
                                            <p:fltVal val="0"/>
                                          </p:val>
                                        </p:tav>
                                      </p:tavLst>
                                    </p:anim>
                                    <p:animEffect transition="out" filter="fade">
                                      <p:cBhvr>
                                        <p:cTn id="180" dur="500"/>
                                        <p:tgtEl>
                                          <p:spTgt spid="91"/>
                                        </p:tgtEl>
                                      </p:cBhvr>
                                    </p:animEffect>
                                    <p:set>
                                      <p:cBhvr>
                                        <p:cTn id="181" dur="1" fill="hold">
                                          <p:stCondLst>
                                            <p:cond delay="499"/>
                                          </p:stCondLst>
                                        </p:cTn>
                                        <p:tgtEl>
                                          <p:spTgt spid="91"/>
                                        </p:tgtEl>
                                        <p:attrNameLst>
                                          <p:attrName>style.visibility</p:attrName>
                                        </p:attrNameLst>
                                      </p:cBhvr>
                                      <p:to>
                                        <p:strVal val="hidden"/>
                                      </p:to>
                                    </p:set>
                                  </p:childTnLst>
                                </p:cTn>
                              </p:par>
                            </p:childTnLst>
                          </p:cTn>
                        </p:par>
                        <p:par>
                          <p:cTn id="182" fill="hold">
                            <p:stCondLst>
                              <p:cond delay="6500"/>
                            </p:stCondLst>
                            <p:childTnLst>
                              <p:par>
                                <p:cTn id="183" presetID="10" presetClass="exit" presetSubtype="0" fill="hold" nodeType="afterEffect">
                                  <p:stCondLst>
                                    <p:cond delay="0"/>
                                  </p:stCondLst>
                                  <p:childTnLst>
                                    <p:animEffect transition="out" filter="fade">
                                      <p:cBhvr>
                                        <p:cTn id="184" dur="1000"/>
                                        <p:tgtEl>
                                          <p:spTgt spid="5"/>
                                        </p:tgtEl>
                                      </p:cBhvr>
                                    </p:animEffect>
                                    <p:set>
                                      <p:cBhvr>
                                        <p:cTn id="185" dur="1" fill="hold">
                                          <p:stCondLst>
                                            <p:cond delay="999"/>
                                          </p:stCondLst>
                                        </p:cTn>
                                        <p:tgtEl>
                                          <p:spTgt spid="5"/>
                                        </p:tgtEl>
                                        <p:attrNameLst>
                                          <p:attrName>style.visibility</p:attrName>
                                        </p:attrNameLst>
                                      </p:cBhvr>
                                      <p:to>
                                        <p:strVal val="hidden"/>
                                      </p:to>
                                    </p:set>
                                  </p:childTnLst>
                                </p:cTn>
                              </p:par>
                            </p:childTnLst>
                          </p:cTn>
                        </p:par>
                        <p:par>
                          <p:cTn id="186" fill="hold">
                            <p:stCondLst>
                              <p:cond delay="7500"/>
                            </p:stCondLst>
                            <p:childTnLst>
                              <p:par>
                                <p:cTn id="187" presetID="53" presetClass="exit" presetSubtype="32" fill="hold" nodeType="afterEffect">
                                  <p:stCondLst>
                                    <p:cond delay="0"/>
                                  </p:stCondLst>
                                  <p:childTnLst>
                                    <p:anim calcmode="lin" valueType="num">
                                      <p:cBhvr>
                                        <p:cTn id="188" dur="500"/>
                                        <p:tgtEl>
                                          <p:spTgt spid="103"/>
                                        </p:tgtEl>
                                        <p:attrNameLst>
                                          <p:attrName>ppt_w</p:attrName>
                                        </p:attrNameLst>
                                      </p:cBhvr>
                                      <p:tavLst>
                                        <p:tav tm="0">
                                          <p:val>
                                            <p:strVal val="ppt_w"/>
                                          </p:val>
                                        </p:tav>
                                        <p:tav tm="100000">
                                          <p:val>
                                            <p:fltVal val="0"/>
                                          </p:val>
                                        </p:tav>
                                      </p:tavLst>
                                    </p:anim>
                                    <p:anim calcmode="lin" valueType="num">
                                      <p:cBhvr>
                                        <p:cTn id="189" dur="500"/>
                                        <p:tgtEl>
                                          <p:spTgt spid="103"/>
                                        </p:tgtEl>
                                        <p:attrNameLst>
                                          <p:attrName>ppt_h</p:attrName>
                                        </p:attrNameLst>
                                      </p:cBhvr>
                                      <p:tavLst>
                                        <p:tav tm="0">
                                          <p:val>
                                            <p:strVal val="ppt_h"/>
                                          </p:val>
                                        </p:tav>
                                        <p:tav tm="100000">
                                          <p:val>
                                            <p:fltVal val="0"/>
                                          </p:val>
                                        </p:tav>
                                      </p:tavLst>
                                    </p:anim>
                                    <p:animEffect transition="out" filter="fade">
                                      <p:cBhvr>
                                        <p:cTn id="190" dur="500"/>
                                        <p:tgtEl>
                                          <p:spTgt spid="103"/>
                                        </p:tgtEl>
                                      </p:cBhvr>
                                    </p:animEffect>
                                    <p:set>
                                      <p:cBhvr>
                                        <p:cTn id="191" dur="1" fill="hold">
                                          <p:stCondLst>
                                            <p:cond delay="499"/>
                                          </p:stCondLst>
                                        </p:cTn>
                                        <p:tgtEl>
                                          <p:spTgt spid="103"/>
                                        </p:tgtEl>
                                        <p:attrNameLst>
                                          <p:attrName>style.visibility</p:attrName>
                                        </p:attrNameLst>
                                      </p:cBhvr>
                                      <p:to>
                                        <p:strVal val="hidden"/>
                                      </p:to>
                                    </p:se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nodeType="clickEffect">
                                  <p:stCondLst>
                                    <p:cond delay="0"/>
                                  </p:stCondLst>
                                  <p:childTnLst>
                                    <p:set>
                                      <p:cBhvr>
                                        <p:cTn id="195" dur="1" fill="hold">
                                          <p:stCondLst>
                                            <p:cond delay="0"/>
                                          </p:stCondLst>
                                        </p:cTn>
                                        <p:tgtEl>
                                          <p:spTgt spid="12"/>
                                        </p:tgtEl>
                                        <p:attrNameLst>
                                          <p:attrName>style.visibility</p:attrName>
                                        </p:attrNameLst>
                                      </p:cBhvr>
                                      <p:to>
                                        <p:strVal val="visible"/>
                                      </p:to>
                                    </p:set>
                                    <p:animEffect transition="in" filter="fade">
                                      <p:cBhvr>
                                        <p:cTn id="196" dur="1000"/>
                                        <p:tgtEl>
                                          <p:spTgt spid="12"/>
                                        </p:tgtEl>
                                      </p:cBhvr>
                                    </p:animEffect>
                                  </p:childTnLst>
                                </p:cTn>
                              </p:par>
                              <p:par>
                                <p:cTn id="197" presetID="10" presetClass="exit" presetSubtype="0" fill="hold" nodeType="withEffect">
                                  <p:stCondLst>
                                    <p:cond delay="0"/>
                                  </p:stCondLst>
                                  <p:childTnLst>
                                    <p:animEffect transition="out" filter="fade">
                                      <p:cBhvr>
                                        <p:cTn id="198" dur="500"/>
                                        <p:tgtEl>
                                          <p:spTgt spid="13"/>
                                        </p:tgtEl>
                                      </p:cBhvr>
                                    </p:animEffect>
                                    <p:set>
                                      <p:cBhvr>
                                        <p:cTn id="199" dur="1" fill="hold">
                                          <p:stCondLst>
                                            <p:cond delay="499"/>
                                          </p:stCondLst>
                                        </p:cTn>
                                        <p:tgtEl>
                                          <p:spTgt spid="13"/>
                                        </p:tgtEl>
                                        <p:attrNameLst>
                                          <p:attrName>style.visibility</p:attrName>
                                        </p:attrNameLst>
                                      </p:cBhvr>
                                      <p:to>
                                        <p:strVal val="hidden"/>
                                      </p:to>
                                    </p:set>
                                  </p:childTnLst>
                                </p:cTn>
                              </p:par>
                            </p:childTnLst>
                          </p:cTn>
                        </p:par>
                        <p:par>
                          <p:cTn id="200" fill="hold">
                            <p:stCondLst>
                              <p:cond delay="1000"/>
                            </p:stCondLst>
                            <p:childTnLst>
                              <p:par>
                                <p:cTn id="201" presetID="10" presetClass="entr" presetSubtype="0" fill="hold" grpId="8" nodeType="afterEffect">
                                  <p:stCondLst>
                                    <p:cond delay="0"/>
                                  </p:stCondLst>
                                  <p:childTnLst>
                                    <p:set>
                                      <p:cBhvr>
                                        <p:cTn id="202" dur="1" fill="hold">
                                          <p:stCondLst>
                                            <p:cond delay="0"/>
                                          </p:stCondLst>
                                        </p:cTn>
                                        <p:tgtEl>
                                          <p:spTgt spid="130"/>
                                        </p:tgtEl>
                                        <p:attrNameLst>
                                          <p:attrName>style.visibility</p:attrName>
                                        </p:attrNameLst>
                                      </p:cBhvr>
                                      <p:to>
                                        <p:strVal val="visible"/>
                                      </p:to>
                                    </p:set>
                                    <p:animEffect transition="in" filter="fade">
                                      <p:cBhvr>
                                        <p:cTn id="203" dur="1000"/>
                                        <p:tgtEl>
                                          <p:spTgt spid="130"/>
                                        </p:tgtEl>
                                      </p:cBhvr>
                                    </p:animEffect>
                                  </p:childTnLst>
                                </p:cTn>
                              </p:par>
                            </p:childTnLst>
                          </p:cTn>
                        </p:par>
                        <p:par>
                          <p:cTn id="204" fill="hold">
                            <p:stCondLst>
                              <p:cond delay="2000"/>
                            </p:stCondLst>
                            <p:childTnLst>
                              <p:par>
                                <p:cTn id="205" presetID="10" presetClass="entr" presetSubtype="0" fill="hold" grpId="8" nodeType="afterEffect">
                                  <p:stCondLst>
                                    <p:cond delay="0"/>
                                  </p:stCondLst>
                                  <p:childTnLst>
                                    <p:set>
                                      <p:cBhvr>
                                        <p:cTn id="206" dur="1" fill="hold">
                                          <p:stCondLst>
                                            <p:cond delay="0"/>
                                          </p:stCondLst>
                                        </p:cTn>
                                        <p:tgtEl>
                                          <p:spTgt spid="132"/>
                                        </p:tgtEl>
                                        <p:attrNameLst>
                                          <p:attrName>style.visibility</p:attrName>
                                        </p:attrNameLst>
                                      </p:cBhvr>
                                      <p:to>
                                        <p:strVal val="visible"/>
                                      </p:to>
                                    </p:set>
                                    <p:animEffect transition="in" filter="fade">
                                      <p:cBhvr>
                                        <p:cTn id="207" dur="1000"/>
                                        <p:tgtEl>
                                          <p:spTgt spid="132"/>
                                        </p:tgtEl>
                                      </p:cBhvr>
                                    </p:animEffect>
                                  </p:childTnLst>
                                </p:cTn>
                              </p:par>
                            </p:childTnLst>
                          </p:cTn>
                        </p:par>
                        <p:par>
                          <p:cTn id="208" fill="hold">
                            <p:stCondLst>
                              <p:cond delay="3000"/>
                            </p:stCondLst>
                            <p:childTnLst>
                              <p:par>
                                <p:cTn id="209" presetID="10" presetClass="entr" presetSubtype="0" fill="hold" grpId="0" nodeType="afterEffect">
                                  <p:stCondLst>
                                    <p:cond delay="0"/>
                                  </p:stCondLst>
                                  <p:childTnLst>
                                    <p:set>
                                      <p:cBhvr>
                                        <p:cTn id="210" dur="1" fill="hold">
                                          <p:stCondLst>
                                            <p:cond delay="0"/>
                                          </p:stCondLst>
                                        </p:cTn>
                                        <p:tgtEl>
                                          <p:spTgt spid="90"/>
                                        </p:tgtEl>
                                        <p:attrNameLst>
                                          <p:attrName>style.visibility</p:attrName>
                                        </p:attrNameLst>
                                      </p:cBhvr>
                                      <p:to>
                                        <p:strVal val="visible"/>
                                      </p:to>
                                    </p:set>
                                    <p:animEffect transition="in" filter="fade">
                                      <p:cBhvr>
                                        <p:cTn id="211" dur="1000"/>
                                        <p:tgtEl>
                                          <p:spTgt spid="90"/>
                                        </p:tgtEl>
                                      </p:cBhvr>
                                    </p:animEffect>
                                  </p:childTnLst>
                                </p:cTn>
                              </p:par>
                            </p:childTnLst>
                          </p:cTn>
                        </p:par>
                        <p:par>
                          <p:cTn id="212" fill="hold">
                            <p:stCondLst>
                              <p:cond delay="4000"/>
                            </p:stCondLst>
                            <p:childTnLst>
                              <p:par>
                                <p:cTn id="213" presetID="53" presetClass="entr" presetSubtype="0" fill="hold" grpId="0" nodeType="afterEffect">
                                  <p:stCondLst>
                                    <p:cond delay="0"/>
                                  </p:stCondLst>
                                  <p:childTnLst>
                                    <p:set>
                                      <p:cBhvr>
                                        <p:cTn id="214" dur="1" fill="hold">
                                          <p:stCondLst>
                                            <p:cond delay="0"/>
                                          </p:stCondLst>
                                        </p:cTn>
                                        <p:tgtEl>
                                          <p:spTgt spid="84"/>
                                        </p:tgtEl>
                                        <p:attrNameLst>
                                          <p:attrName>style.visibility</p:attrName>
                                        </p:attrNameLst>
                                      </p:cBhvr>
                                      <p:to>
                                        <p:strVal val="visible"/>
                                      </p:to>
                                    </p:set>
                                    <p:anim calcmode="lin" valueType="num">
                                      <p:cBhvr>
                                        <p:cTn id="215" dur="1000" fill="hold"/>
                                        <p:tgtEl>
                                          <p:spTgt spid="84"/>
                                        </p:tgtEl>
                                        <p:attrNameLst>
                                          <p:attrName>ppt_w</p:attrName>
                                        </p:attrNameLst>
                                      </p:cBhvr>
                                      <p:tavLst>
                                        <p:tav tm="0">
                                          <p:val>
                                            <p:fltVal val="0"/>
                                          </p:val>
                                        </p:tav>
                                        <p:tav tm="100000">
                                          <p:val>
                                            <p:strVal val="#ppt_w"/>
                                          </p:val>
                                        </p:tav>
                                      </p:tavLst>
                                    </p:anim>
                                    <p:anim calcmode="lin" valueType="num">
                                      <p:cBhvr>
                                        <p:cTn id="216" dur="1000" fill="hold"/>
                                        <p:tgtEl>
                                          <p:spTgt spid="84"/>
                                        </p:tgtEl>
                                        <p:attrNameLst>
                                          <p:attrName>ppt_h</p:attrName>
                                        </p:attrNameLst>
                                      </p:cBhvr>
                                      <p:tavLst>
                                        <p:tav tm="0">
                                          <p:val>
                                            <p:fltVal val="0"/>
                                          </p:val>
                                        </p:tav>
                                        <p:tav tm="100000">
                                          <p:val>
                                            <p:strVal val="#ppt_h"/>
                                          </p:val>
                                        </p:tav>
                                      </p:tavLst>
                                    </p:anim>
                                    <p:animEffect transition="in" filter="fade">
                                      <p:cBhvr>
                                        <p:cTn id="217"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8" grpId="0" animBg="1"/>
      <p:bldP spid="88" grpId="1" animBg="1"/>
      <p:bldP spid="107" grpId="0" animBg="1"/>
      <p:bldP spid="107" grpId="1" animBg="1"/>
      <p:bldP spid="107" grpId="2" animBg="1"/>
      <p:bldP spid="107" grpId="3" animBg="1"/>
      <p:bldP spid="106" grpId="0" animBg="1"/>
      <p:bldP spid="106" grpId="1" animBg="1"/>
      <p:bldP spid="132" grpId="0" animBg="1"/>
      <p:bldP spid="132" grpId="1" animBg="1"/>
      <p:bldP spid="132" grpId="2" animBg="1"/>
      <p:bldP spid="132" grpId="3" animBg="1"/>
      <p:bldP spid="132" grpId="4" animBg="1"/>
      <p:bldP spid="132" grpId="5" animBg="1"/>
      <p:bldP spid="132" grpId="6" animBg="1"/>
      <p:bldP spid="132" grpId="7" animBg="1"/>
      <p:bldP spid="132" grpId="8" animBg="1"/>
      <p:bldP spid="130" grpId="0" animBg="1"/>
      <p:bldP spid="130" grpId="1" animBg="1"/>
      <p:bldP spid="130" grpId="2" animBg="1"/>
      <p:bldP spid="130" grpId="3" animBg="1"/>
      <p:bldP spid="130" grpId="4" animBg="1"/>
      <p:bldP spid="130" grpId="5" animBg="1"/>
      <p:bldP spid="130" grpId="6" animBg="1"/>
      <p:bldP spid="130" grpId="7" animBg="1"/>
      <p:bldP spid="130" grpId="8" animBg="1"/>
      <p:bldP spid="84" grpId="0" animBg="1"/>
      <p:bldP spid="104" grpId="0" animBg="1"/>
      <p:bldP spid="104" grpId="1"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Rounded Rectangle 55"/>
          <p:cNvSpPr/>
          <p:nvPr/>
        </p:nvSpPr>
        <p:spPr bwMode="gray">
          <a:xfrm>
            <a:off x="450937" y="1102290"/>
            <a:ext cx="8292230" cy="5010411"/>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4"/>
          <p:cNvSpPr>
            <a:spLocks noChangeArrowheads="1"/>
          </p:cNvSpPr>
          <p:nvPr/>
        </p:nvSpPr>
        <p:spPr bwMode="gray">
          <a:xfrm>
            <a:off x="7337120" y="3181610"/>
            <a:ext cx="1343416" cy="1352811"/>
          </a:xfrm>
          <a:prstGeom prst="rect">
            <a:avLst/>
          </a:prstGeom>
          <a:solidFill>
            <a:schemeClr val="bg1"/>
          </a:solidFill>
          <a:ln w="28575" algn="ctr">
            <a:solidFill>
              <a:srgbClr val="B2B2B2"/>
            </a:solidFill>
            <a:prstDash val="sysDash"/>
            <a:miter lim="800000"/>
            <a:headEnd/>
            <a:tailEnd/>
          </a:ln>
          <a:effectLst/>
        </p:spPr>
        <p:txBody>
          <a:bodyPr wrap="none" anchor="ctr"/>
          <a:lstStyle/>
          <a:p>
            <a:pPr algn="l">
              <a:lnSpc>
                <a:spcPct val="100000"/>
              </a:lnSpc>
              <a:spcBef>
                <a:spcPct val="0"/>
              </a:spcBef>
            </a:pPr>
            <a:endParaRPr lang="en-US" sz="1800" b="0" dirty="0">
              <a:solidFill>
                <a:srgbClr val="000000"/>
              </a:solidFill>
            </a:endParaRPr>
          </a:p>
        </p:txBody>
      </p:sp>
      <p:sp>
        <p:nvSpPr>
          <p:cNvPr id="72" name="Line 63"/>
          <p:cNvSpPr>
            <a:spLocks noChangeShapeType="1"/>
          </p:cNvSpPr>
          <p:nvPr/>
        </p:nvSpPr>
        <p:spPr bwMode="gray">
          <a:xfrm flipH="1" flipV="1">
            <a:off x="7450573" y="3825955"/>
            <a:ext cx="413716" cy="445663"/>
          </a:xfrm>
          <a:prstGeom prst="line">
            <a:avLst/>
          </a:prstGeom>
          <a:noFill/>
          <a:ln w="28575">
            <a:solidFill>
              <a:srgbClr val="B2B2B2"/>
            </a:solidFill>
            <a:round/>
            <a:headEnd/>
            <a:tailEnd/>
          </a:ln>
        </p:spPr>
        <p:txBody>
          <a:bodyPr/>
          <a:lstStyle/>
          <a:p>
            <a:endParaRPr lang="en-US" dirty="0"/>
          </a:p>
        </p:txBody>
      </p:sp>
      <p:sp>
        <p:nvSpPr>
          <p:cNvPr id="73" name="Line 63"/>
          <p:cNvSpPr>
            <a:spLocks noChangeShapeType="1"/>
          </p:cNvSpPr>
          <p:nvPr/>
        </p:nvSpPr>
        <p:spPr bwMode="gray">
          <a:xfrm flipH="1">
            <a:off x="7528393" y="3476302"/>
            <a:ext cx="400041" cy="361875"/>
          </a:xfrm>
          <a:prstGeom prst="line">
            <a:avLst/>
          </a:prstGeom>
          <a:noFill/>
          <a:ln w="28575">
            <a:solidFill>
              <a:srgbClr val="B2B2B2"/>
            </a:solidFill>
            <a:round/>
            <a:headEnd/>
            <a:tailEnd/>
          </a:ln>
        </p:spPr>
        <p:txBody>
          <a:bodyPr/>
          <a:lstStyle/>
          <a:p>
            <a:endParaRPr lang="en-US" dirty="0"/>
          </a:p>
        </p:txBody>
      </p:sp>
      <p:sp>
        <p:nvSpPr>
          <p:cNvPr id="90" name="Line 63"/>
          <p:cNvSpPr>
            <a:spLocks noChangeShapeType="1"/>
          </p:cNvSpPr>
          <p:nvPr/>
        </p:nvSpPr>
        <p:spPr bwMode="gray">
          <a:xfrm flipH="1" flipV="1">
            <a:off x="7556388" y="3938099"/>
            <a:ext cx="359217" cy="384830"/>
          </a:xfrm>
          <a:prstGeom prst="line">
            <a:avLst/>
          </a:prstGeom>
          <a:noFill/>
          <a:ln w="41275" cap="rnd">
            <a:solidFill>
              <a:schemeClr val="accent3"/>
            </a:solidFill>
            <a:prstDash val="sysDot"/>
            <a:round/>
            <a:headEnd/>
            <a:tailEnd/>
          </a:ln>
        </p:spPr>
        <p:txBody>
          <a:bodyPr/>
          <a:lstStyle/>
          <a:p>
            <a:endParaRPr lang="en-US" dirty="0"/>
          </a:p>
        </p:txBody>
      </p:sp>
      <p:sp>
        <p:nvSpPr>
          <p:cNvPr id="88" name="Line 63"/>
          <p:cNvSpPr>
            <a:spLocks noChangeShapeType="1"/>
          </p:cNvSpPr>
          <p:nvPr/>
        </p:nvSpPr>
        <p:spPr bwMode="gray">
          <a:xfrm flipH="1">
            <a:off x="7466584" y="3501957"/>
            <a:ext cx="449022" cy="333520"/>
          </a:xfrm>
          <a:prstGeom prst="line">
            <a:avLst/>
          </a:prstGeom>
          <a:noFill/>
          <a:ln w="41275" cap="rnd">
            <a:solidFill>
              <a:schemeClr val="accent3"/>
            </a:solidFill>
            <a:prstDash val="sysDot"/>
            <a:round/>
            <a:headEnd/>
            <a:tailEnd/>
          </a:ln>
        </p:spPr>
        <p:txBody>
          <a:bodyPr/>
          <a:lstStyle/>
          <a:p>
            <a:endParaRPr lang="en-US" dirty="0"/>
          </a:p>
        </p:txBody>
      </p:sp>
      <p:sp>
        <p:nvSpPr>
          <p:cNvPr id="107" name="Line 63"/>
          <p:cNvSpPr>
            <a:spLocks noChangeShapeType="1"/>
          </p:cNvSpPr>
          <p:nvPr/>
        </p:nvSpPr>
        <p:spPr bwMode="gray">
          <a:xfrm>
            <a:off x="7080159" y="4052016"/>
            <a:ext cx="17589" cy="1014529"/>
          </a:xfrm>
          <a:prstGeom prst="line">
            <a:avLst/>
          </a:prstGeom>
          <a:noFill/>
          <a:ln w="41275" cap="rnd">
            <a:solidFill>
              <a:schemeClr val="accent3"/>
            </a:solidFill>
            <a:prstDash val="sysDot"/>
            <a:round/>
            <a:headEnd/>
            <a:tailEnd/>
          </a:ln>
        </p:spPr>
        <p:txBody>
          <a:bodyPr/>
          <a:lstStyle/>
          <a:p>
            <a:endParaRPr lang="en-US" dirty="0"/>
          </a:p>
        </p:txBody>
      </p:sp>
      <p:sp>
        <p:nvSpPr>
          <p:cNvPr id="106" name="Line 63"/>
          <p:cNvSpPr>
            <a:spLocks noChangeShapeType="1"/>
          </p:cNvSpPr>
          <p:nvPr/>
        </p:nvSpPr>
        <p:spPr bwMode="gray">
          <a:xfrm>
            <a:off x="6953417" y="2886229"/>
            <a:ext cx="17589" cy="1014529"/>
          </a:xfrm>
          <a:prstGeom prst="line">
            <a:avLst/>
          </a:prstGeom>
          <a:noFill/>
          <a:ln w="41275" cap="rnd">
            <a:solidFill>
              <a:schemeClr val="accent3"/>
            </a:solidFill>
            <a:prstDash val="sysDot"/>
            <a:round/>
            <a:headEnd/>
            <a:tailEnd/>
          </a:ln>
        </p:spPr>
        <p:txBody>
          <a:bodyPr/>
          <a:lstStyle/>
          <a:p>
            <a:endParaRPr lang="en-US" dirty="0"/>
          </a:p>
        </p:txBody>
      </p:sp>
      <p:sp>
        <p:nvSpPr>
          <p:cNvPr id="37" name="Line 63"/>
          <p:cNvSpPr>
            <a:spLocks noChangeShapeType="1"/>
          </p:cNvSpPr>
          <p:nvPr/>
        </p:nvSpPr>
        <p:spPr bwMode="gray">
          <a:xfrm flipH="1">
            <a:off x="2543664" y="3876674"/>
            <a:ext cx="602456" cy="0"/>
          </a:xfrm>
          <a:prstGeom prst="line">
            <a:avLst/>
          </a:prstGeom>
          <a:noFill/>
          <a:ln w="28575">
            <a:solidFill>
              <a:srgbClr val="B2B2B2"/>
            </a:solidFill>
            <a:round/>
            <a:headEnd/>
            <a:tailEnd/>
          </a:ln>
        </p:spPr>
        <p:txBody>
          <a:bodyPr/>
          <a:lstStyle/>
          <a:p>
            <a:endParaRPr lang="en-US" dirty="0"/>
          </a:p>
        </p:txBody>
      </p:sp>
      <p:sp>
        <p:nvSpPr>
          <p:cNvPr id="128" name="Line 63"/>
          <p:cNvSpPr>
            <a:spLocks noChangeShapeType="1"/>
          </p:cNvSpPr>
          <p:nvPr/>
        </p:nvSpPr>
        <p:spPr bwMode="gray">
          <a:xfrm flipH="1">
            <a:off x="1241120" y="3876674"/>
            <a:ext cx="1219200" cy="0"/>
          </a:xfrm>
          <a:prstGeom prst="line">
            <a:avLst/>
          </a:prstGeom>
          <a:noFill/>
          <a:ln w="28575">
            <a:solidFill>
              <a:srgbClr val="B2B2B2"/>
            </a:solidFill>
            <a:round/>
            <a:headEnd/>
            <a:tailEnd/>
          </a:ln>
        </p:spPr>
        <p:txBody>
          <a:bodyPr/>
          <a:lstStyle/>
          <a:p>
            <a:endParaRPr lang="en-US" dirty="0"/>
          </a:p>
        </p:txBody>
      </p:sp>
      <p:sp>
        <p:nvSpPr>
          <p:cNvPr id="116" name="Line 63"/>
          <p:cNvSpPr>
            <a:spLocks noChangeShapeType="1"/>
          </p:cNvSpPr>
          <p:nvPr/>
        </p:nvSpPr>
        <p:spPr bwMode="gray">
          <a:xfrm flipH="1">
            <a:off x="7035324" y="2845278"/>
            <a:ext cx="0" cy="935206"/>
          </a:xfrm>
          <a:prstGeom prst="line">
            <a:avLst/>
          </a:prstGeom>
          <a:noFill/>
          <a:ln w="28575">
            <a:solidFill>
              <a:srgbClr val="B2B2B2"/>
            </a:solidFill>
            <a:round/>
            <a:headEnd/>
            <a:tailEnd/>
          </a:ln>
        </p:spPr>
        <p:txBody>
          <a:bodyPr/>
          <a:lstStyle/>
          <a:p>
            <a:endParaRPr lang="en-US" dirty="0"/>
          </a:p>
        </p:txBody>
      </p:sp>
      <p:sp>
        <p:nvSpPr>
          <p:cNvPr id="132" name="Ap-WLC"/>
          <p:cNvSpPr/>
          <p:nvPr/>
        </p:nvSpPr>
        <p:spPr bwMode="gray">
          <a:xfrm>
            <a:off x="2553772" y="3923633"/>
            <a:ext cx="4415527" cy="0"/>
          </a:xfrm>
          <a:custGeom>
            <a:avLst/>
            <a:gdLst>
              <a:gd name="connsiteX0" fmla="*/ 0 w 4442604"/>
              <a:gd name="connsiteY0" fmla="*/ 983412 h 983412"/>
              <a:gd name="connsiteX1" fmla="*/ 4433977 w 4442604"/>
              <a:gd name="connsiteY1" fmla="*/ 983412 h 983412"/>
              <a:gd name="connsiteX2" fmla="*/ 4442604 w 4442604"/>
              <a:gd name="connsiteY2" fmla="*/ 0 h 983412"/>
              <a:gd name="connsiteX0" fmla="*/ 0 w 4433977"/>
              <a:gd name="connsiteY0" fmla="*/ 0 h 0"/>
              <a:gd name="connsiteX1" fmla="*/ 4433977 w 4433977"/>
              <a:gd name="connsiteY1" fmla="*/ 0 h 0"/>
            </a:gdLst>
            <a:ahLst/>
            <a:cxnLst>
              <a:cxn ang="0">
                <a:pos x="connsiteX0" y="connsiteY0"/>
              </a:cxn>
              <a:cxn ang="0">
                <a:pos x="connsiteX1" y="connsiteY1"/>
              </a:cxn>
            </a:cxnLst>
            <a:rect l="l" t="t" r="r" b="b"/>
            <a:pathLst>
              <a:path w="4433977">
                <a:moveTo>
                  <a:pt x="0" y="0"/>
                </a:moveTo>
                <a:lnTo>
                  <a:pt x="4433977" y="0"/>
                </a:lnTo>
              </a:path>
            </a:pathLst>
          </a:custGeom>
          <a:noFill/>
          <a:ln w="41275" cap="rnd">
            <a:solidFill>
              <a:schemeClr val="accent3"/>
            </a:solidFill>
            <a:prstDash val="sysDot"/>
            <a:round/>
            <a:headEnd/>
            <a:tailEnd/>
          </a:ln>
        </p:spPr>
        <p:txBody>
          <a:bodyPr/>
          <a:lstStyle/>
          <a:p>
            <a:endParaRPr lang="en-US" dirty="0">
              <a:latin typeface="Arial" charset="0"/>
              <a:cs typeface="Arial" charset="0"/>
            </a:endParaRPr>
          </a:p>
        </p:txBody>
      </p:sp>
      <p:sp>
        <p:nvSpPr>
          <p:cNvPr id="130" name="Line 63"/>
          <p:cNvSpPr>
            <a:spLocks noChangeShapeType="1"/>
          </p:cNvSpPr>
          <p:nvPr/>
        </p:nvSpPr>
        <p:spPr bwMode="gray">
          <a:xfrm flipH="1">
            <a:off x="1199424" y="3927944"/>
            <a:ext cx="1302267" cy="0"/>
          </a:xfrm>
          <a:prstGeom prst="line">
            <a:avLst/>
          </a:prstGeom>
          <a:noFill/>
          <a:ln w="41275" cap="rnd">
            <a:solidFill>
              <a:schemeClr val="accent3"/>
            </a:solidFill>
            <a:prstDash val="sysDot"/>
            <a:round/>
            <a:headEnd/>
            <a:tailEnd/>
          </a:ln>
        </p:spPr>
        <p:txBody>
          <a:bodyPr/>
          <a:lstStyle/>
          <a:p>
            <a:endParaRPr lang="en-US" dirty="0"/>
          </a:p>
        </p:txBody>
      </p:sp>
      <p:sp>
        <p:nvSpPr>
          <p:cNvPr id="117" name="Rectangle 5"/>
          <p:cNvSpPr>
            <a:spLocks noChangeArrowheads="1"/>
          </p:cNvSpPr>
          <p:nvPr/>
        </p:nvSpPr>
        <p:spPr bwMode="gray">
          <a:xfrm>
            <a:off x="6270320" y="3014930"/>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WLC</a:t>
            </a:r>
            <a:endParaRPr lang="en-US" sz="1000" b="1" dirty="0">
              <a:solidFill>
                <a:srgbClr val="000000"/>
              </a:solidFill>
            </a:endParaRPr>
          </a:p>
        </p:txBody>
      </p:sp>
      <p:pic>
        <p:nvPicPr>
          <p:cNvPr id="118" name="Picture 117" descr="wlc800.png"/>
          <p:cNvPicPr>
            <a:picLocks noChangeAspect="1"/>
          </p:cNvPicPr>
          <p:nvPr/>
        </p:nvPicPr>
        <p:blipFill>
          <a:blip r:embed="rId4" cstate="print"/>
          <a:stretch>
            <a:fillRect/>
          </a:stretch>
        </p:blipFill>
        <p:spPr bwMode="gray">
          <a:xfrm>
            <a:off x="6270320" y="2819400"/>
            <a:ext cx="1009807" cy="142561"/>
          </a:xfrm>
          <a:prstGeom prst="rect">
            <a:avLst/>
          </a:prstGeom>
        </p:spPr>
      </p:pic>
      <p:sp>
        <p:nvSpPr>
          <p:cNvPr id="31" name="Rectangle 423"/>
          <p:cNvSpPr>
            <a:spLocks noChangeArrowheads="1"/>
          </p:cNvSpPr>
          <p:nvPr/>
        </p:nvSpPr>
        <p:spPr bwMode="gray">
          <a:xfrm>
            <a:off x="631520" y="4114800"/>
            <a:ext cx="1219200"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Wireless User</a:t>
            </a:r>
          </a:p>
          <a:p>
            <a:pPr algn="ctr">
              <a:lnSpc>
                <a:spcPct val="100000"/>
              </a:lnSpc>
              <a:spcBef>
                <a:spcPct val="0"/>
              </a:spcBef>
            </a:pPr>
            <a:r>
              <a:rPr lang="en-US" sz="1000" b="1" dirty="0" smtClean="0">
                <a:solidFill>
                  <a:srgbClr val="000000"/>
                </a:solidFill>
              </a:rPr>
              <a:t>Tablet/smartphone</a:t>
            </a:r>
            <a:endParaRPr lang="en-US" sz="1000" b="1" dirty="0">
              <a:solidFill>
                <a:srgbClr val="000000"/>
              </a:solidFill>
            </a:endParaRPr>
          </a:p>
        </p:txBody>
      </p:sp>
      <p:sp>
        <p:nvSpPr>
          <p:cNvPr id="34" name="Rectangle 11"/>
          <p:cNvSpPr>
            <a:spLocks noChangeArrowheads="1"/>
          </p:cNvSpPr>
          <p:nvPr/>
        </p:nvSpPr>
        <p:spPr bwMode="gray">
          <a:xfrm>
            <a:off x="8024470" y="4530266"/>
            <a:ext cx="673100" cy="4572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Corporate Data Center</a:t>
            </a:r>
          </a:p>
        </p:txBody>
      </p:sp>
      <p:sp>
        <p:nvSpPr>
          <p:cNvPr id="44" name="Line 63"/>
          <p:cNvSpPr>
            <a:spLocks noChangeShapeType="1"/>
          </p:cNvSpPr>
          <p:nvPr/>
        </p:nvSpPr>
        <p:spPr bwMode="gray">
          <a:xfrm flipH="1" flipV="1">
            <a:off x="3986702" y="3876674"/>
            <a:ext cx="1767470" cy="0"/>
          </a:xfrm>
          <a:prstGeom prst="line">
            <a:avLst/>
          </a:prstGeom>
          <a:noFill/>
          <a:ln w="28575">
            <a:solidFill>
              <a:srgbClr val="B2B2B2"/>
            </a:solidFill>
            <a:round/>
            <a:headEnd/>
            <a:tailEnd/>
          </a:ln>
        </p:spPr>
        <p:txBody>
          <a:bodyPr/>
          <a:lstStyle/>
          <a:p>
            <a:endParaRPr lang="en-US" dirty="0"/>
          </a:p>
        </p:txBody>
      </p:sp>
      <p:sp>
        <p:nvSpPr>
          <p:cNvPr id="46" name="Line 63"/>
          <p:cNvSpPr>
            <a:spLocks noChangeShapeType="1"/>
          </p:cNvSpPr>
          <p:nvPr/>
        </p:nvSpPr>
        <p:spPr bwMode="gray">
          <a:xfrm flipH="1" flipV="1">
            <a:off x="5754172" y="3876674"/>
            <a:ext cx="1371600" cy="0"/>
          </a:xfrm>
          <a:prstGeom prst="line">
            <a:avLst/>
          </a:prstGeom>
          <a:noFill/>
          <a:ln w="28575">
            <a:solidFill>
              <a:srgbClr val="B2B2B2"/>
            </a:solidFill>
            <a:round/>
            <a:headEnd/>
            <a:tailEnd/>
          </a:ln>
        </p:spPr>
        <p:txBody>
          <a:bodyPr/>
          <a:lstStyle/>
          <a:p>
            <a:endParaRPr lang="en-US" dirty="0"/>
          </a:p>
        </p:txBody>
      </p:sp>
      <p:pic>
        <p:nvPicPr>
          <p:cNvPr id="51" name="Picture 50" descr="wla422-432-522.png"/>
          <p:cNvPicPr>
            <a:picLocks noChangeAspect="1"/>
          </p:cNvPicPr>
          <p:nvPr/>
        </p:nvPicPr>
        <p:blipFill>
          <a:blip r:embed="rId5" cstate="print"/>
          <a:stretch>
            <a:fillRect/>
          </a:stretch>
        </p:blipFill>
        <p:spPr bwMode="gray">
          <a:xfrm>
            <a:off x="2307920" y="3668201"/>
            <a:ext cx="402431" cy="420721"/>
          </a:xfrm>
          <a:prstGeom prst="rect">
            <a:avLst/>
          </a:prstGeom>
        </p:spPr>
      </p:pic>
      <p:sp>
        <p:nvSpPr>
          <p:cNvPr id="53" name="Rectangle 6"/>
          <p:cNvSpPr>
            <a:spLocks noChangeArrowheads="1"/>
          </p:cNvSpPr>
          <p:nvPr/>
        </p:nvSpPr>
        <p:spPr bwMode="gray">
          <a:xfrm>
            <a:off x="6909085" y="5117517"/>
            <a:ext cx="1143000" cy="59893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Mobile Security Suite</a:t>
            </a:r>
            <a:endParaRPr lang="en-US" sz="1000" b="1" dirty="0">
              <a:solidFill>
                <a:srgbClr val="000000"/>
              </a:solidFill>
            </a:endParaRPr>
          </a:p>
        </p:txBody>
      </p:sp>
      <p:grpSp>
        <p:nvGrpSpPr>
          <p:cNvPr id="2" name="Group 1"/>
          <p:cNvGrpSpPr/>
          <p:nvPr/>
        </p:nvGrpSpPr>
        <p:grpSpPr bwMode="gray">
          <a:xfrm>
            <a:off x="285129" y="1378501"/>
            <a:ext cx="2098991" cy="1364699"/>
            <a:chOff x="34609" y="1073701"/>
            <a:chExt cx="2098991" cy="1364699"/>
          </a:xfrm>
        </p:grpSpPr>
        <p:sp>
          <p:nvSpPr>
            <p:cNvPr id="92" name="Rounded Rectangular Callout 91"/>
            <p:cNvSpPr/>
            <p:nvPr/>
          </p:nvSpPr>
          <p:spPr bwMode="gray">
            <a:xfrm>
              <a:off x="304800" y="1158240"/>
              <a:ext cx="1828800" cy="1280160"/>
            </a:xfrm>
            <a:prstGeom prst="wedgeRoundRectCallout">
              <a:avLst>
                <a:gd name="adj1" fmla="val -20379"/>
                <a:gd name="adj2" fmla="val 8514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Device completes registration with MSS and downloads wireless </a:t>
              </a:r>
              <a:r>
                <a:rPr lang="en-US" sz="1100" b="1" dirty="0" err="1" smtClean="0"/>
                <a:t>iOS</a:t>
              </a:r>
              <a:r>
                <a:rPr lang="en-US" sz="1100" b="1" dirty="0" smtClean="0"/>
                <a:t> profile via MDM profile (user is still connected to open SSID)</a:t>
              </a:r>
            </a:p>
          </p:txBody>
        </p:sp>
        <p:sp>
          <p:nvSpPr>
            <p:cNvPr id="58" name="Oval 57"/>
            <p:cNvSpPr/>
            <p:nvPr/>
          </p:nvSpPr>
          <p:spPr bwMode="gray">
            <a:xfrm>
              <a:off x="34609" y="107370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3" name="Group 3"/>
          <p:cNvGrpSpPr/>
          <p:nvPr/>
        </p:nvGrpSpPr>
        <p:grpSpPr bwMode="gray">
          <a:xfrm>
            <a:off x="2443348" y="1452430"/>
            <a:ext cx="1905000" cy="1268179"/>
            <a:chOff x="6400800" y="1170221"/>
            <a:chExt cx="1905000" cy="1268179"/>
          </a:xfrm>
        </p:grpSpPr>
        <p:sp>
          <p:nvSpPr>
            <p:cNvPr id="96" name="Rounded Rectangular Callout 95"/>
            <p:cNvSpPr/>
            <p:nvPr/>
          </p:nvSpPr>
          <p:spPr bwMode="gray">
            <a:xfrm>
              <a:off x="6400800" y="1447800"/>
              <a:ext cx="1905000" cy="990600"/>
            </a:xfrm>
            <a:prstGeom prst="wedgeRoundRectCallout">
              <a:avLst>
                <a:gd name="adj1" fmla="val -71574"/>
                <a:gd name="adj2" fmla="val 9413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Device installs profile and acquires user cert from Corp Certificate Authority via SCEP enrollment process</a:t>
              </a:r>
            </a:p>
          </p:txBody>
        </p:sp>
        <p:sp>
          <p:nvSpPr>
            <p:cNvPr id="97" name="Oval 96"/>
            <p:cNvSpPr/>
            <p:nvPr/>
          </p:nvSpPr>
          <p:spPr bwMode="gray">
            <a:xfrm>
              <a:off x="6477000" y="117022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4" name="Group 5"/>
          <p:cNvGrpSpPr/>
          <p:nvPr/>
        </p:nvGrpSpPr>
        <p:grpSpPr bwMode="gray">
          <a:xfrm>
            <a:off x="2174739" y="4672224"/>
            <a:ext cx="2120663" cy="1185220"/>
            <a:chOff x="3822937" y="1561717"/>
            <a:chExt cx="2120663" cy="1185220"/>
          </a:xfrm>
        </p:grpSpPr>
        <p:sp>
          <p:nvSpPr>
            <p:cNvPr id="98" name="Rounded Rectangular Callout 97"/>
            <p:cNvSpPr/>
            <p:nvPr/>
          </p:nvSpPr>
          <p:spPr bwMode="gray">
            <a:xfrm>
              <a:off x="4038600" y="1756337"/>
              <a:ext cx="1905000" cy="990600"/>
            </a:xfrm>
            <a:prstGeom prst="wedgeRoundRectCallout">
              <a:avLst>
                <a:gd name="adj1" fmla="val -74849"/>
                <a:gd name="adj2" fmla="val -100397"/>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r>
                <a:rPr lang="en-US" sz="1100" b="1" dirty="0" smtClean="0"/>
                <a:t>User is now connected to secure </a:t>
              </a:r>
              <a:r>
                <a:rPr lang="en-US" sz="1100" b="1" dirty="0"/>
                <a:t>SSID with no user input of </a:t>
              </a:r>
              <a:r>
                <a:rPr lang="en-US" sz="1100" b="1" dirty="0" smtClean="0"/>
                <a:t>credentials required</a:t>
              </a:r>
              <a:endParaRPr lang="en-US" sz="1100" b="1" dirty="0"/>
            </a:p>
            <a:p>
              <a:pPr marL="1588" lvl="1" indent="-1588">
                <a:spcBef>
                  <a:spcPts val="0"/>
                </a:spcBef>
              </a:pPr>
              <a:endParaRPr lang="en-US" sz="1100" b="1" dirty="0" smtClean="0"/>
            </a:p>
          </p:txBody>
        </p:sp>
        <p:sp>
          <p:nvSpPr>
            <p:cNvPr id="99" name="Oval 98"/>
            <p:cNvSpPr/>
            <p:nvPr/>
          </p:nvSpPr>
          <p:spPr bwMode="gray">
            <a:xfrm>
              <a:off x="3822937" y="1561717"/>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5</a:t>
              </a:r>
              <a:endParaRPr lang="en-US" b="1" dirty="0">
                <a:solidFill>
                  <a:schemeClr val="accent1"/>
                </a:solidFill>
              </a:endParaRPr>
            </a:p>
          </p:txBody>
        </p:sp>
      </p:grpSp>
      <p:grpSp>
        <p:nvGrpSpPr>
          <p:cNvPr id="5" name="Group 4"/>
          <p:cNvGrpSpPr/>
          <p:nvPr/>
        </p:nvGrpSpPr>
        <p:grpSpPr bwMode="gray">
          <a:xfrm>
            <a:off x="514267" y="4566155"/>
            <a:ext cx="1788543" cy="1381760"/>
            <a:chOff x="6172200" y="4507972"/>
            <a:chExt cx="1788543" cy="1381760"/>
          </a:xfrm>
        </p:grpSpPr>
        <p:sp>
          <p:nvSpPr>
            <p:cNvPr id="100" name="Rounded Rectangular Callout 99"/>
            <p:cNvSpPr/>
            <p:nvPr/>
          </p:nvSpPr>
          <p:spPr bwMode="gray">
            <a:xfrm>
              <a:off x="6172200" y="4800600"/>
              <a:ext cx="1788543" cy="1089132"/>
            </a:xfrm>
            <a:prstGeom prst="wedgeRoundRectCallout">
              <a:avLst>
                <a:gd name="adj1" fmla="val -16973"/>
                <a:gd name="adj2" fmla="val -8322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connects to secure SSID and authenticates to RADIUS using  certificate</a:t>
              </a:r>
            </a:p>
          </p:txBody>
        </p:sp>
        <p:sp>
          <p:nvSpPr>
            <p:cNvPr id="101" name="Oval 100"/>
            <p:cNvSpPr/>
            <p:nvPr/>
          </p:nvSpPr>
          <p:spPr bwMode="gray">
            <a:xfrm>
              <a:off x="6281370" y="4507972"/>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4</a:t>
              </a:r>
              <a:endParaRPr lang="en-US" b="1" dirty="0">
                <a:solidFill>
                  <a:schemeClr val="accent1"/>
                </a:solidFill>
              </a:endParaRPr>
            </a:p>
          </p:txBody>
        </p:sp>
      </p:grpSp>
      <p:pic>
        <p:nvPicPr>
          <p:cNvPr id="112" name="Picture 111" descr="Smartphone.jpg"/>
          <p:cNvPicPr>
            <a:picLocks noChangeAspect="1"/>
          </p:cNvPicPr>
          <p:nvPr/>
        </p:nvPicPr>
        <p:blipFill>
          <a:blip r:embed="rId6" cstate="print"/>
          <a:stretch>
            <a:fillRect/>
          </a:stretch>
        </p:blipFill>
        <p:spPr bwMode="gray">
          <a:xfrm>
            <a:off x="783920" y="3327173"/>
            <a:ext cx="614314" cy="761749"/>
          </a:xfrm>
          <a:prstGeom prst="rect">
            <a:avLst/>
          </a:prstGeom>
        </p:spPr>
      </p:pic>
      <p:sp>
        <p:nvSpPr>
          <p:cNvPr id="114" name="Rectangle 6"/>
          <p:cNvSpPr>
            <a:spLocks noChangeArrowheads="1"/>
          </p:cNvSpPr>
          <p:nvPr/>
        </p:nvSpPr>
        <p:spPr bwMode="gray">
          <a:xfrm>
            <a:off x="7720563" y="3121733"/>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W2K8 Certificate Server</a:t>
            </a:r>
            <a:endParaRPr lang="en-US" sz="1000" b="1" dirty="0">
              <a:solidFill>
                <a:srgbClr val="000000"/>
              </a:solidFill>
            </a:endParaRPr>
          </a:p>
        </p:txBody>
      </p:sp>
      <p:sp>
        <p:nvSpPr>
          <p:cNvPr id="119" name="Rectangle 5"/>
          <p:cNvSpPr>
            <a:spLocks noChangeArrowheads="1"/>
          </p:cNvSpPr>
          <p:nvPr/>
        </p:nvSpPr>
        <p:spPr bwMode="gray">
          <a:xfrm>
            <a:off x="3242523" y="4073104"/>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
        <p:nvSpPr>
          <p:cNvPr id="120" name="Rectangle 5"/>
          <p:cNvSpPr>
            <a:spLocks noChangeArrowheads="1"/>
          </p:cNvSpPr>
          <p:nvPr/>
        </p:nvSpPr>
        <p:spPr bwMode="gray">
          <a:xfrm>
            <a:off x="2186792" y="4114800"/>
            <a:ext cx="628650" cy="161925"/>
          </a:xfrm>
          <a:prstGeom prst="rect">
            <a:avLst/>
          </a:prstGeom>
          <a:noFill/>
          <a:ln w="28575" algn="ctr">
            <a:noFill/>
            <a:miter lim="800000"/>
            <a:headEnd/>
            <a:tailEnd/>
          </a:ln>
        </p:spPr>
        <p:txBody>
          <a:bodyPr lIns="0" tIns="0" rIns="0" bIns="0"/>
          <a:lstStyle/>
          <a:p>
            <a:pPr algn="ctr"/>
            <a:r>
              <a:rPr lang="en-US" sz="1000" b="1" dirty="0" smtClean="0">
                <a:solidFill>
                  <a:srgbClr val="000000"/>
                </a:solidFill>
              </a:rPr>
              <a:t>AP</a:t>
            </a:r>
          </a:p>
        </p:txBody>
      </p:sp>
      <p:sp>
        <p:nvSpPr>
          <p:cNvPr id="84" name="Oval 83"/>
          <p:cNvSpPr/>
          <p:nvPr/>
        </p:nvSpPr>
        <p:spPr bwMode="gray">
          <a:xfrm>
            <a:off x="1317320" y="3200400"/>
            <a:ext cx="457200" cy="4572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smtClean="0">
                <a:effectLst>
                  <a:outerShdw blurRad="50800" dist="38100" dir="2700000" algn="tl" rotWithShape="0">
                    <a:prstClr val="black">
                      <a:alpha val="40000"/>
                    </a:prstClr>
                  </a:outerShdw>
                </a:effectLst>
                <a:sym typeface="Wingdings"/>
              </a:rPr>
              <a:t></a:t>
            </a:r>
            <a:endParaRPr lang="en-US" sz="4800" dirty="0">
              <a:effectLst>
                <a:outerShdw blurRad="50800" dist="38100" dir="2700000" algn="tl" rotWithShape="0">
                  <a:prstClr val="black">
                    <a:alpha val="40000"/>
                  </a:prstClr>
                </a:outerShdw>
              </a:effectLst>
            </a:endParaRPr>
          </a:p>
        </p:txBody>
      </p:sp>
      <p:grpSp>
        <p:nvGrpSpPr>
          <p:cNvPr id="6" name="Group 58"/>
          <p:cNvGrpSpPr/>
          <p:nvPr/>
        </p:nvGrpSpPr>
        <p:grpSpPr>
          <a:xfrm>
            <a:off x="3245719" y="3727887"/>
            <a:ext cx="685835" cy="301266"/>
            <a:chOff x="2862262" y="3723095"/>
            <a:chExt cx="995400" cy="504825"/>
          </a:xfrm>
        </p:grpSpPr>
        <p:sp>
          <p:nvSpPr>
            <p:cNvPr id="60" name="Rectangle 59"/>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1" name="Picture 60" descr="EX 3200_24.png"/>
            <p:cNvPicPr>
              <a:picLocks noChangeAspect="1"/>
            </p:cNvPicPr>
            <p:nvPr/>
          </p:nvPicPr>
          <p:blipFill>
            <a:blip r:embed="rId7" cstate="print"/>
            <a:srcRect/>
            <a:stretch>
              <a:fillRect/>
            </a:stretch>
          </p:blipFill>
          <p:spPr bwMode="auto">
            <a:xfrm>
              <a:off x="2862263" y="3991439"/>
              <a:ext cx="988779" cy="191624"/>
            </a:xfrm>
            <a:prstGeom prst="rect">
              <a:avLst/>
            </a:prstGeom>
            <a:noFill/>
            <a:ln w="9525">
              <a:noFill/>
              <a:miter lim="800000"/>
              <a:headEnd/>
              <a:tailEnd/>
            </a:ln>
          </p:spPr>
        </p:pic>
        <p:pic>
          <p:nvPicPr>
            <p:cNvPr id="62" name="Picture 61" descr="EX 3200_24.png"/>
            <p:cNvPicPr>
              <a:picLocks noChangeAspect="1"/>
            </p:cNvPicPr>
            <p:nvPr/>
          </p:nvPicPr>
          <p:blipFill>
            <a:blip r:embed="rId7" cstate="print"/>
            <a:srcRect/>
            <a:stretch>
              <a:fillRect/>
            </a:stretch>
          </p:blipFill>
          <p:spPr bwMode="auto">
            <a:xfrm>
              <a:off x="2868883" y="3756489"/>
              <a:ext cx="988779" cy="191624"/>
            </a:xfrm>
            <a:prstGeom prst="rect">
              <a:avLst/>
            </a:prstGeom>
            <a:noFill/>
            <a:ln w="9525">
              <a:noFill/>
              <a:miter lim="800000"/>
              <a:headEnd/>
              <a:tailEnd/>
            </a:ln>
          </p:spPr>
        </p:pic>
      </p:grpSp>
      <p:sp>
        <p:nvSpPr>
          <p:cNvPr id="71" name="Line 63"/>
          <p:cNvSpPr>
            <a:spLocks noChangeShapeType="1"/>
          </p:cNvSpPr>
          <p:nvPr/>
        </p:nvSpPr>
        <p:spPr bwMode="gray">
          <a:xfrm flipH="1">
            <a:off x="7090650" y="2830687"/>
            <a:ext cx="0" cy="935206"/>
          </a:xfrm>
          <a:prstGeom prst="line">
            <a:avLst/>
          </a:prstGeom>
          <a:noFill/>
          <a:ln w="28575">
            <a:solidFill>
              <a:srgbClr val="B2B2B2"/>
            </a:solidFill>
            <a:round/>
            <a:headEnd/>
            <a:tailEnd/>
          </a:ln>
        </p:spPr>
        <p:txBody>
          <a:bodyPr/>
          <a:lstStyle/>
          <a:p>
            <a:endParaRPr lang="en-US" dirty="0"/>
          </a:p>
        </p:txBody>
      </p:sp>
      <p:pic>
        <p:nvPicPr>
          <p:cNvPr id="63" name="Picture 62" descr="wlc800.png"/>
          <p:cNvPicPr>
            <a:picLocks noChangeAspect="1"/>
          </p:cNvPicPr>
          <p:nvPr/>
        </p:nvPicPr>
        <p:blipFill>
          <a:blip r:embed="rId4" cstate="print"/>
          <a:stretch>
            <a:fillRect/>
          </a:stretch>
        </p:blipFill>
        <p:spPr bwMode="gray">
          <a:xfrm>
            <a:off x="6358555" y="2722620"/>
            <a:ext cx="1009807" cy="142561"/>
          </a:xfrm>
          <a:prstGeom prst="rect">
            <a:avLst/>
          </a:prstGeom>
        </p:spPr>
      </p:pic>
      <p:grpSp>
        <p:nvGrpSpPr>
          <p:cNvPr id="7" name="Group 8"/>
          <p:cNvGrpSpPr/>
          <p:nvPr/>
        </p:nvGrpSpPr>
        <p:grpSpPr>
          <a:xfrm>
            <a:off x="7861684" y="3430412"/>
            <a:ext cx="788673" cy="217809"/>
            <a:chOff x="5151235" y="2890680"/>
            <a:chExt cx="788673" cy="217809"/>
          </a:xfrm>
        </p:grpSpPr>
        <p:pic>
          <p:nvPicPr>
            <p:cNvPr id="69" name="Picture 68"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70" name="Picture 69"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74" name="Line 63"/>
          <p:cNvSpPr>
            <a:spLocks noChangeShapeType="1"/>
          </p:cNvSpPr>
          <p:nvPr/>
        </p:nvSpPr>
        <p:spPr bwMode="gray">
          <a:xfrm flipH="1">
            <a:off x="7125772" y="3977873"/>
            <a:ext cx="0" cy="849756"/>
          </a:xfrm>
          <a:prstGeom prst="line">
            <a:avLst/>
          </a:prstGeom>
          <a:noFill/>
          <a:ln w="28575">
            <a:solidFill>
              <a:srgbClr val="B2B2B2"/>
            </a:solidFill>
            <a:round/>
            <a:headEnd/>
            <a:tailEnd/>
          </a:ln>
        </p:spPr>
        <p:txBody>
          <a:bodyPr/>
          <a:lstStyle/>
          <a:p>
            <a:endParaRPr lang="en-US" dirty="0"/>
          </a:p>
        </p:txBody>
      </p:sp>
      <p:sp>
        <p:nvSpPr>
          <p:cNvPr id="75" name="Line 63"/>
          <p:cNvSpPr>
            <a:spLocks noChangeShapeType="1"/>
          </p:cNvSpPr>
          <p:nvPr/>
        </p:nvSpPr>
        <p:spPr bwMode="gray">
          <a:xfrm flipH="1">
            <a:off x="7181739" y="3977873"/>
            <a:ext cx="0" cy="849756"/>
          </a:xfrm>
          <a:prstGeom prst="line">
            <a:avLst/>
          </a:prstGeom>
          <a:noFill/>
          <a:ln w="28575">
            <a:solidFill>
              <a:srgbClr val="B2B2B2"/>
            </a:solidFill>
            <a:round/>
            <a:headEnd/>
            <a:tailEnd/>
          </a:ln>
        </p:spPr>
        <p:txBody>
          <a:bodyPr/>
          <a:lstStyle/>
          <a:p>
            <a:endParaRPr lang="en-US" dirty="0"/>
          </a:p>
        </p:txBody>
      </p:sp>
      <p:grpSp>
        <p:nvGrpSpPr>
          <p:cNvPr id="8" name="Group 9"/>
          <p:cNvGrpSpPr/>
          <p:nvPr/>
        </p:nvGrpSpPr>
        <p:grpSpPr>
          <a:xfrm>
            <a:off x="6765620" y="4800600"/>
            <a:ext cx="1143000" cy="331268"/>
            <a:chOff x="4898720" y="4618160"/>
            <a:chExt cx="1143000" cy="331268"/>
          </a:xfrm>
        </p:grpSpPr>
        <p:pic>
          <p:nvPicPr>
            <p:cNvPr id="52" name="Picture 51" descr="mag6611.png"/>
            <p:cNvPicPr>
              <a:picLocks noChangeAspect="1"/>
            </p:cNvPicPr>
            <p:nvPr/>
          </p:nvPicPr>
          <p:blipFill>
            <a:blip r:embed="rId9" cstate="print"/>
            <a:stretch>
              <a:fillRect/>
            </a:stretch>
          </p:blipFill>
          <p:spPr bwMode="gray">
            <a:xfrm>
              <a:off x="4898720" y="4724400"/>
              <a:ext cx="1066800" cy="225028"/>
            </a:xfrm>
            <a:prstGeom prst="rect">
              <a:avLst/>
            </a:prstGeom>
          </p:spPr>
        </p:pic>
        <p:pic>
          <p:nvPicPr>
            <p:cNvPr id="68" name="Picture 67" descr="mag6611.png"/>
            <p:cNvPicPr>
              <a:picLocks noChangeAspect="1"/>
            </p:cNvPicPr>
            <p:nvPr/>
          </p:nvPicPr>
          <p:blipFill>
            <a:blip r:embed="rId9" cstate="print"/>
            <a:stretch>
              <a:fillRect/>
            </a:stretch>
          </p:blipFill>
          <p:spPr bwMode="gray">
            <a:xfrm>
              <a:off x="4974920" y="4618160"/>
              <a:ext cx="1066800" cy="225028"/>
            </a:xfrm>
            <a:prstGeom prst="rect">
              <a:avLst/>
            </a:prstGeom>
          </p:spPr>
        </p:pic>
      </p:grpSp>
      <p:grpSp>
        <p:nvGrpSpPr>
          <p:cNvPr id="9" name="Group 63"/>
          <p:cNvGrpSpPr/>
          <p:nvPr/>
        </p:nvGrpSpPr>
        <p:grpSpPr>
          <a:xfrm>
            <a:off x="6977891" y="3703377"/>
            <a:ext cx="685835" cy="301266"/>
            <a:chOff x="2862262" y="3723095"/>
            <a:chExt cx="995400" cy="504825"/>
          </a:xfrm>
        </p:grpSpPr>
        <p:sp>
          <p:nvSpPr>
            <p:cNvPr id="65" name="Rectangle 64"/>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6" name="Picture 65" descr="EX 3200_24.png"/>
            <p:cNvPicPr>
              <a:picLocks noChangeAspect="1"/>
            </p:cNvPicPr>
            <p:nvPr/>
          </p:nvPicPr>
          <p:blipFill>
            <a:blip r:embed="rId7" cstate="print"/>
            <a:srcRect/>
            <a:stretch>
              <a:fillRect/>
            </a:stretch>
          </p:blipFill>
          <p:spPr bwMode="auto">
            <a:xfrm>
              <a:off x="2862263" y="3991439"/>
              <a:ext cx="988779" cy="191624"/>
            </a:xfrm>
            <a:prstGeom prst="rect">
              <a:avLst/>
            </a:prstGeom>
            <a:noFill/>
            <a:ln w="9525">
              <a:noFill/>
              <a:miter lim="800000"/>
              <a:headEnd/>
              <a:tailEnd/>
            </a:ln>
          </p:spPr>
        </p:pic>
        <p:pic>
          <p:nvPicPr>
            <p:cNvPr id="67" name="Picture 66" descr="EX 3200_24.png"/>
            <p:cNvPicPr>
              <a:picLocks noChangeAspect="1"/>
            </p:cNvPicPr>
            <p:nvPr/>
          </p:nvPicPr>
          <p:blipFill>
            <a:blip r:embed="rId7" cstate="print"/>
            <a:srcRect/>
            <a:stretch>
              <a:fillRect/>
            </a:stretch>
          </p:blipFill>
          <p:spPr bwMode="auto">
            <a:xfrm>
              <a:off x="2868883" y="3756489"/>
              <a:ext cx="988779" cy="191624"/>
            </a:xfrm>
            <a:prstGeom prst="rect">
              <a:avLst/>
            </a:prstGeom>
            <a:noFill/>
            <a:ln w="9525">
              <a:noFill/>
              <a:miter lim="800000"/>
              <a:headEnd/>
              <a:tailEnd/>
            </a:ln>
          </p:spPr>
        </p:pic>
      </p:grpSp>
      <p:sp>
        <p:nvSpPr>
          <p:cNvPr id="76" name="Rectangle 5"/>
          <p:cNvSpPr>
            <a:spLocks noChangeArrowheads="1"/>
          </p:cNvSpPr>
          <p:nvPr/>
        </p:nvSpPr>
        <p:spPr bwMode="gray">
          <a:xfrm>
            <a:off x="7146428" y="4012838"/>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
        <p:nvSpPr>
          <p:cNvPr id="83" name="Rectangle 6"/>
          <p:cNvSpPr>
            <a:spLocks noChangeArrowheads="1"/>
          </p:cNvSpPr>
          <p:nvPr/>
        </p:nvSpPr>
        <p:spPr bwMode="gray">
          <a:xfrm>
            <a:off x="7706185" y="4005315"/>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UAC</a:t>
            </a:r>
            <a:endParaRPr lang="en-US" sz="1000" b="1" dirty="0">
              <a:solidFill>
                <a:srgbClr val="000000"/>
              </a:solidFill>
            </a:endParaRPr>
          </a:p>
        </p:txBody>
      </p:sp>
      <p:grpSp>
        <p:nvGrpSpPr>
          <p:cNvPr id="10" name="Group 8"/>
          <p:cNvGrpSpPr/>
          <p:nvPr/>
        </p:nvGrpSpPr>
        <p:grpSpPr>
          <a:xfrm>
            <a:off x="7860135" y="4185714"/>
            <a:ext cx="788673" cy="217809"/>
            <a:chOff x="5151235" y="2890680"/>
            <a:chExt cx="788673" cy="217809"/>
          </a:xfrm>
        </p:grpSpPr>
        <p:pic>
          <p:nvPicPr>
            <p:cNvPr id="86" name="Picture 85"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87" name="Picture 86"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108" name="Title 107"/>
          <p:cNvSpPr>
            <a:spLocks noGrp="1"/>
          </p:cNvSpPr>
          <p:nvPr>
            <p:ph type="title"/>
          </p:nvPr>
        </p:nvSpPr>
        <p:spPr/>
        <p:txBody>
          <a:bodyPr/>
          <a:lstStyle/>
          <a:p>
            <a:r>
              <a:rPr lang="en-US" dirty="0"/>
              <a:t>Provisioning corporate owned mobile devices</a:t>
            </a:r>
          </a:p>
        </p:txBody>
      </p:sp>
      <p:pic>
        <p:nvPicPr>
          <p:cNvPr id="57" name="Rectangle 84"/>
          <p:cNvPicPr>
            <a:picLocks noChangeArrowheads="1"/>
          </p:cNvPicPr>
          <p:nvPr/>
        </p:nvPicPr>
        <p:blipFill>
          <a:blip r:embed="rId10" cstate="print"/>
          <a:srcRect/>
          <a:stretch>
            <a:fillRect/>
          </a:stretch>
        </p:blipFill>
        <p:spPr bwMode="invGray">
          <a:xfrm>
            <a:off x="9339775" y="1093166"/>
            <a:ext cx="9156700" cy="5235817"/>
          </a:xfrm>
          <a:prstGeom prst="rect">
            <a:avLst/>
          </a:prstGeom>
          <a:noFill/>
        </p:spPr>
      </p:pic>
      <p:grpSp>
        <p:nvGrpSpPr>
          <p:cNvPr id="11" name="Group 7"/>
          <p:cNvGrpSpPr/>
          <p:nvPr/>
        </p:nvGrpSpPr>
        <p:grpSpPr>
          <a:xfrm>
            <a:off x="4425510" y="4007209"/>
            <a:ext cx="1905000" cy="2137249"/>
            <a:chOff x="4425510" y="4007209"/>
            <a:chExt cx="1905000" cy="2137249"/>
          </a:xfrm>
        </p:grpSpPr>
        <p:sp>
          <p:nvSpPr>
            <p:cNvPr id="94" name="Rounded Rectangular Callout 93"/>
            <p:cNvSpPr/>
            <p:nvPr/>
          </p:nvSpPr>
          <p:spPr bwMode="gray">
            <a:xfrm>
              <a:off x="4425510" y="4214351"/>
              <a:ext cx="1905000" cy="1930107"/>
            </a:xfrm>
            <a:prstGeom prst="wedgeRoundRectCallout">
              <a:avLst>
                <a:gd name="adj1" fmla="val 70885"/>
                <a:gd name="adj2" fmla="val -16800"/>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Wireless profile contains: 1) </a:t>
              </a:r>
              <a:r>
                <a:rPr lang="en-US" sz="1100" b="1" dirty="0" err="1" smtClean="0"/>
                <a:t>WiFi</a:t>
              </a:r>
              <a:r>
                <a:rPr lang="en-US" sz="1100" b="1" dirty="0" smtClean="0"/>
                <a:t> EAP-TLS settings (certificate based </a:t>
              </a:r>
              <a:r>
                <a:rPr lang="en-US" sz="1100" b="1" dirty="0" err="1" smtClean="0"/>
                <a:t>auth</a:t>
              </a:r>
              <a:r>
                <a:rPr lang="en-US" sz="1100" b="1" dirty="0" smtClean="0"/>
                <a:t>) 2) SCEP profile for device to enroll for new </a:t>
              </a:r>
              <a:r>
                <a:rPr lang="en-US" sz="1100" b="1" dirty="0" err="1" smtClean="0"/>
                <a:t>certitifacate</a:t>
              </a:r>
              <a:r>
                <a:rPr lang="en-US" sz="1100" b="1" dirty="0" smtClean="0"/>
                <a:t> 3) CA cert to use for server validation</a:t>
              </a:r>
            </a:p>
          </p:txBody>
        </p:sp>
        <p:sp>
          <p:nvSpPr>
            <p:cNvPr id="77" name="Oval 76"/>
            <p:cNvSpPr/>
            <p:nvPr/>
          </p:nvSpPr>
          <p:spPr bwMode="gray">
            <a:xfrm>
              <a:off x="4552252" y="4007209"/>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spTree>
    <p:custDataLst>
      <p:tags r:id="rId1"/>
    </p:custDataLst>
    <p:extLst>
      <p:ext uri="{BB962C8B-B14F-4D97-AF65-F5344CB8AC3E}">
        <p14:creationId xmlns:p14="http://schemas.microsoft.com/office/powerpoint/2010/main" val="1222949598"/>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left)">
                                      <p:cBhvr>
                                        <p:cTn id="11" dur="1000"/>
                                        <p:tgtEl>
                                          <p:spTgt spid="13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wipe(left)">
                                      <p:cBhvr>
                                        <p:cTn id="15" dur="1000"/>
                                        <p:tgtEl>
                                          <p:spTgt spid="132"/>
                                        </p:tgtEl>
                                      </p:cBhvr>
                                    </p:animEffect>
                                  </p:childTnLst>
                                </p:cTn>
                              </p:par>
                            </p:childTnLst>
                          </p:cTn>
                        </p:par>
                        <p:par>
                          <p:cTn id="16" fill="hold">
                            <p:stCondLst>
                              <p:cond delay="3000"/>
                            </p:stCondLst>
                            <p:childTnLst>
                              <p:par>
                                <p:cTn id="17" presetID="22" presetClass="entr" presetSubtype="1" fill="hold" grpId="0" nodeType="afterEffect">
                                  <p:stCondLst>
                                    <p:cond delay="0"/>
                                  </p:stCondLst>
                                  <p:childTnLst>
                                    <p:set>
                                      <p:cBhvr>
                                        <p:cTn id="18" dur="1" fill="hold">
                                          <p:stCondLst>
                                            <p:cond delay="0"/>
                                          </p:stCondLst>
                                        </p:cTn>
                                        <p:tgtEl>
                                          <p:spTgt spid="107"/>
                                        </p:tgtEl>
                                        <p:attrNameLst>
                                          <p:attrName>style.visibility</p:attrName>
                                        </p:attrNameLst>
                                      </p:cBhvr>
                                      <p:to>
                                        <p:strVal val="visible"/>
                                      </p:to>
                                    </p:set>
                                    <p:animEffect transition="in" filter="wipe(up)">
                                      <p:cBhvr>
                                        <p:cTn id="19" dur="1000"/>
                                        <p:tgtEl>
                                          <p:spTgt spid="10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par>
                                <p:cTn id="25" presetID="10" presetClass="exit" presetSubtype="0" fill="hold"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childTnLst>
                                </p:cTn>
                              </p:par>
                              <p:par>
                                <p:cTn id="33" presetID="10" presetClass="exit" presetSubtype="0" fill="hold" nodeType="with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107"/>
                                        </p:tgtEl>
                                      </p:cBhvr>
                                    </p:animEffect>
                                    <p:set>
                                      <p:cBhvr>
                                        <p:cTn id="38" dur="1" fill="hold">
                                          <p:stCondLst>
                                            <p:cond delay="499"/>
                                          </p:stCondLst>
                                        </p:cTn>
                                        <p:tgtEl>
                                          <p:spTgt spid="10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132"/>
                                        </p:tgtEl>
                                      </p:cBhvr>
                                    </p:animEffect>
                                    <p:set>
                                      <p:cBhvr>
                                        <p:cTn id="41" dur="1" fill="hold">
                                          <p:stCondLst>
                                            <p:cond delay="999"/>
                                          </p:stCondLst>
                                        </p:cTn>
                                        <p:tgtEl>
                                          <p:spTgt spid="13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130"/>
                                        </p:tgtEl>
                                      </p:cBhvr>
                                    </p:animEffect>
                                    <p:set>
                                      <p:cBhvr>
                                        <p:cTn id="44" dur="1" fill="hold">
                                          <p:stCondLst>
                                            <p:cond delay="999"/>
                                          </p:stCondLst>
                                        </p:cTn>
                                        <p:tgtEl>
                                          <p:spTgt spid="130"/>
                                        </p:tgtEl>
                                        <p:attrNameLst>
                                          <p:attrName>style.visibility</p:attrName>
                                        </p:attrNameLst>
                                      </p:cBhvr>
                                      <p:to>
                                        <p:strVal val="hidden"/>
                                      </p:to>
                                    </p:set>
                                  </p:childTnLst>
                                </p:cTn>
                              </p:par>
                            </p:childTnLst>
                          </p:cTn>
                        </p:par>
                        <p:par>
                          <p:cTn id="45" fill="hold">
                            <p:stCondLst>
                              <p:cond delay="1000"/>
                            </p:stCondLst>
                            <p:childTnLst>
                              <p:par>
                                <p:cTn id="46" presetID="10" presetClass="entr" presetSubtype="0" fill="hold" grpId="2" nodeType="afterEffect">
                                  <p:stCondLst>
                                    <p:cond delay="0"/>
                                  </p:stCondLst>
                                  <p:childTnLst>
                                    <p:set>
                                      <p:cBhvr>
                                        <p:cTn id="47" dur="1" fill="hold">
                                          <p:stCondLst>
                                            <p:cond delay="0"/>
                                          </p:stCondLst>
                                        </p:cTn>
                                        <p:tgtEl>
                                          <p:spTgt spid="130"/>
                                        </p:tgtEl>
                                        <p:attrNameLst>
                                          <p:attrName>style.visibility</p:attrName>
                                        </p:attrNameLst>
                                      </p:cBhvr>
                                      <p:to>
                                        <p:strVal val="visible"/>
                                      </p:to>
                                    </p:set>
                                    <p:animEffect transition="in" filter="fade">
                                      <p:cBhvr>
                                        <p:cTn id="48" dur="1000"/>
                                        <p:tgtEl>
                                          <p:spTgt spid="130"/>
                                        </p:tgtEl>
                                      </p:cBhvr>
                                    </p:animEffect>
                                  </p:childTnLst>
                                </p:cTn>
                              </p:par>
                            </p:childTnLst>
                          </p:cTn>
                        </p:par>
                        <p:par>
                          <p:cTn id="49" fill="hold">
                            <p:stCondLst>
                              <p:cond delay="2000"/>
                            </p:stCondLst>
                            <p:childTnLst>
                              <p:par>
                                <p:cTn id="50" presetID="10" presetClass="entr" presetSubtype="0" fill="hold" grpId="2" nodeType="afterEffect">
                                  <p:stCondLst>
                                    <p:cond delay="0"/>
                                  </p:stCondLst>
                                  <p:childTnLst>
                                    <p:set>
                                      <p:cBhvr>
                                        <p:cTn id="51" dur="1" fill="hold">
                                          <p:stCondLst>
                                            <p:cond delay="0"/>
                                          </p:stCondLst>
                                        </p:cTn>
                                        <p:tgtEl>
                                          <p:spTgt spid="132"/>
                                        </p:tgtEl>
                                        <p:attrNameLst>
                                          <p:attrName>style.visibility</p:attrName>
                                        </p:attrNameLst>
                                      </p:cBhvr>
                                      <p:to>
                                        <p:strVal val="visible"/>
                                      </p:to>
                                    </p:set>
                                    <p:animEffect transition="in" filter="fade">
                                      <p:cBhvr>
                                        <p:cTn id="52" dur="1000"/>
                                        <p:tgtEl>
                                          <p:spTgt spid="132"/>
                                        </p:tgtEl>
                                      </p:cBhvr>
                                    </p:animEffect>
                                  </p:childTnLst>
                                </p:cTn>
                              </p:par>
                            </p:childTnLst>
                          </p:cTn>
                        </p:par>
                        <p:par>
                          <p:cTn id="53" fill="hold">
                            <p:stCondLst>
                              <p:cond delay="3000"/>
                            </p:stCondLst>
                            <p:childTnLst>
                              <p:par>
                                <p:cTn id="54" presetID="22" presetClass="entr" presetSubtype="8" fill="hold" grpId="0" nodeType="afterEffect">
                                  <p:stCondLst>
                                    <p:cond delay="0"/>
                                  </p:stCondLst>
                                  <p:childTnLst>
                                    <p:set>
                                      <p:cBhvr>
                                        <p:cTn id="55" dur="1" fill="hold">
                                          <p:stCondLst>
                                            <p:cond delay="0"/>
                                          </p:stCondLst>
                                        </p:cTn>
                                        <p:tgtEl>
                                          <p:spTgt spid="88"/>
                                        </p:tgtEl>
                                        <p:attrNameLst>
                                          <p:attrName>style.visibility</p:attrName>
                                        </p:attrNameLst>
                                      </p:cBhvr>
                                      <p:to>
                                        <p:strVal val="visible"/>
                                      </p:to>
                                    </p:set>
                                    <p:animEffect transition="in" filter="wipe(left)">
                                      <p:cBhvr>
                                        <p:cTn id="56" dur="1000"/>
                                        <p:tgtEl>
                                          <p:spTgt spid="8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1000"/>
                                        <p:tgtEl>
                                          <p:spTgt spid="5"/>
                                        </p:tgtEl>
                                      </p:cBhvr>
                                    </p:animEffect>
                                  </p:childTnLst>
                                </p:cTn>
                              </p:par>
                              <p:par>
                                <p:cTn id="62" presetID="10" presetClass="exit" presetSubtype="0" fill="hold" nodeType="withEffect">
                                  <p:stCondLst>
                                    <p:cond delay="0"/>
                                  </p:stCondLst>
                                  <p:childTnLst>
                                    <p:animEffect transition="out" filter="fade">
                                      <p:cBhvr>
                                        <p:cTn id="63" dur="500"/>
                                        <p:tgtEl>
                                          <p:spTgt spid="3"/>
                                        </p:tgtEl>
                                      </p:cBhvr>
                                    </p:animEffect>
                                    <p:set>
                                      <p:cBhvr>
                                        <p:cTn id="64" dur="1" fill="hold">
                                          <p:stCondLst>
                                            <p:cond delay="499"/>
                                          </p:stCondLst>
                                        </p:cTn>
                                        <p:tgtEl>
                                          <p:spTgt spid="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88"/>
                                        </p:tgtEl>
                                      </p:cBhvr>
                                    </p:animEffect>
                                    <p:set>
                                      <p:cBhvr>
                                        <p:cTn id="67" dur="1" fill="hold">
                                          <p:stCondLst>
                                            <p:cond delay="999"/>
                                          </p:stCondLst>
                                        </p:cTn>
                                        <p:tgtEl>
                                          <p:spTgt spid="88"/>
                                        </p:tgtEl>
                                        <p:attrNameLst>
                                          <p:attrName>style.visibility</p:attrName>
                                        </p:attrNameLst>
                                      </p:cBhvr>
                                      <p:to>
                                        <p:strVal val="hidden"/>
                                      </p:to>
                                    </p:set>
                                  </p:childTnLst>
                                </p:cTn>
                              </p:par>
                              <p:par>
                                <p:cTn id="68" presetID="10" presetClass="exit" presetSubtype="0" fill="hold" grpId="3" nodeType="withEffect">
                                  <p:stCondLst>
                                    <p:cond delay="0"/>
                                  </p:stCondLst>
                                  <p:childTnLst>
                                    <p:animEffect transition="out" filter="fade">
                                      <p:cBhvr>
                                        <p:cTn id="69" dur="500"/>
                                        <p:tgtEl>
                                          <p:spTgt spid="132"/>
                                        </p:tgtEl>
                                      </p:cBhvr>
                                    </p:animEffect>
                                    <p:set>
                                      <p:cBhvr>
                                        <p:cTn id="70" dur="1" fill="hold">
                                          <p:stCondLst>
                                            <p:cond delay="499"/>
                                          </p:stCondLst>
                                        </p:cTn>
                                        <p:tgtEl>
                                          <p:spTgt spid="132"/>
                                        </p:tgtEl>
                                        <p:attrNameLst>
                                          <p:attrName>style.visibility</p:attrName>
                                        </p:attrNameLst>
                                      </p:cBhvr>
                                      <p:to>
                                        <p:strVal val="hidden"/>
                                      </p:to>
                                    </p:set>
                                  </p:childTnLst>
                                </p:cTn>
                              </p:par>
                              <p:par>
                                <p:cTn id="71" presetID="10" presetClass="exit" presetSubtype="0" fill="hold" grpId="3" nodeType="withEffect">
                                  <p:stCondLst>
                                    <p:cond delay="0"/>
                                  </p:stCondLst>
                                  <p:childTnLst>
                                    <p:animEffect transition="out" filter="fade">
                                      <p:cBhvr>
                                        <p:cTn id="72" dur="500"/>
                                        <p:tgtEl>
                                          <p:spTgt spid="130"/>
                                        </p:tgtEl>
                                      </p:cBhvr>
                                    </p:animEffect>
                                    <p:set>
                                      <p:cBhvr>
                                        <p:cTn id="73" dur="1" fill="hold">
                                          <p:stCondLst>
                                            <p:cond delay="499"/>
                                          </p:stCondLst>
                                        </p:cTn>
                                        <p:tgtEl>
                                          <p:spTgt spid="130"/>
                                        </p:tgtEl>
                                        <p:attrNameLst>
                                          <p:attrName>style.visibility</p:attrName>
                                        </p:attrNameLst>
                                      </p:cBhvr>
                                      <p:to>
                                        <p:strVal val="hidden"/>
                                      </p:to>
                                    </p:set>
                                  </p:childTnLst>
                                </p:cTn>
                              </p:par>
                            </p:childTnLst>
                          </p:cTn>
                        </p:par>
                        <p:par>
                          <p:cTn id="74" fill="hold">
                            <p:stCondLst>
                              <p:cond delay="1000"/>
                            </p:stCondLst>
                            <p:childTnLst>
                              <p:par>
                                <p:cTn id="75" presetID="10" presetClass="entr" presetSubtype="0" fill="hold" grpId="4" nodeType="afterEffect">
                                  <p:stCondLst>
                                    <p:cond delay="0"/>
                                  </p:stCondLst>
                                  <p:childTnLst>
                                    <p:set>
                                      <p:cBhvr>
                                        <p:cTn id="76" dur="1" fill="hold">
                                          <p:stCondLst>
                                            <p:cond delay="0"/>
                                          </p:stCondLst>
                                        </p:cTn>
                                        <p:tgtEl>
                                          <p:spTgt spid="130"/>
                                        </p:tgtEl>
                                        <p:attrNameLst>
                                          <p:attrName>style.visibility</p:attrName>
                                        </p:attrNameLst>
                                      </p:cBhvr>
                                      <p:to>
                                        <p:strVal val="visible"/>
                                      </p:to>
                                    </p:set>
                                    <p:animEffect transition="in" filter="fade">
                                      <p:cBhvr>
                                        <p:cTn id="77" dur="1000"/>
                                        <p:tgtEl>
                                          <p:spTgt spid="130"/>
                                        </p:tgtEl>
                                      </p:cBhvr>
                                    </p:animEffect>
                                  </p:childTnLst>
                                </p:cTn>
                              </p:par>
                            </p:childTnLst>
                          </p:cTn>
                        </p:par>
                        <p:par>
                          <p:cTn id="78" fill="hold">
                            <p:stCondLst>
                              <p:cond delay="2000"/>
                            </p:stCondLst>
                            <p:childTnLst>
                              <p:par>
                                <p:cTn id="79" presetID="10" presetClass="entr" presetSubtype="0" fill="hold" grpId="4" nodeType="afterEffect">
                                  <p:stCondLst>
                                    <p:cond delay="0"/>
                                  </p:stCondLst>
                                  <p:childTnLst>
                                    <p:set>
                                      <p:cBhvr>
                                        <p:cTn id="80" dur="1" fill="hold">
                                          <p:stCondLst>
                                            <p:cond delay="0"/>
                                          </p:stCondLst>
                                        </p:cTn>
                                        <p:tgtEl>
                                          <p:spTgt spid="132"/>
                                        </p:tgtEl>
                                        <p:attrNameLst>
                                          <p:attrName>style.visibility</p:attrName>
                                        </p:attrNameLst>
                                      </p:cBhvr>
                                      <p:to>
                                        <p:strVal val="visible"/>
                                      </p:to>
                                    </p:set>
                                    <p:animEffect transition="in" filter="fade">
                                      <p:cBhvr>
                                        <p:cTn id="81" dur="1000"/>
                                        <p:tgtEl>
                                          <p:spTgt spid="132"/>
                                        </p:tgtEl>
                                      </p:cBhvr>
                                    </p:animEffect>
                                  </p:childTnLst>
                                </p:cTn>
                              </p:par>
                            </p:childTnLst>
                          </p:cTn>
                        </p:par>
                        <p:par>
                          <p:cTn id="82" fill="hold">
                            <p:stCondLst>
                              <p:cond delay="3000"/>
                            </p:stCondLst>
                            <p:childTnLst>
                              <p:par>
                                <p:cTn id="83" presetID="10" presetClass="entr" presetSubtype="0" fill="hold" grpId="0" nodeType="afterEffect">
                                  <p:stCondLst>
                                    <p:cond delay="0"/>
                                  </p:stCondLst>
                                  <p:childTnLst>
                                    <p:set>
                                      <p:cBhvr>
                                        <p:cTn id="84" dur="1" fill="hold">
                                          <p:stCondLst>
                                            <p:cond delay="0"/>
                                          </p:stCondLst>
                                        </p:cTn>
                                        <p:tgtEl>
                                          <p:spTgt spid="106"/>
                                        </p:tgtEl>
                                        <p:attrNameLst>
                                          <p:attrName>style.visibility</p:attrName>
                                        </p:attrNameLst>
                                      </p:cBhvr>
                                      <p:to>
                                        <p:strVal val="visible"/>
                                      </p:to>
                                    </p:set>
                                    <p:animEffect transition="in" filter="fade">
                                      <p:cBhvr>
                                        <p:cTn id="85" dur="1000"/>
                                        <p:tgtEl>
                                          <p:spTgt spid="106"/>
                                        </p:tgtEl>
                                      </p:cBhvr>
                                    </p:animEffect>
                                  </p:childTnLst>
                                </p:cTn>
                              </p:par>
                            </p:childTnLst>
                          </p:cTn>
                        </p:par>
                        <p:par>
                          <p:cTn id="86" fill="hold">
                            <p:stCondLst>
                              <p:cond delay="4000"/>
                            </p:stCondLst>
                            <p:childTnLst>
                              <p:par>
                                <p:cTn id="87" presetID="22" presetClass="entr" presetSubtype="8" fill="hold" grpId="0" nodeType="afterEffect">
                                  <p:stCondLst>
                                    <p:cond delay="0"/>
                                  </p:stCondLst>
                                  <p:childTnLst>
                                    <p:set>
                                      <p:cBhvr>
                                        <p:cTn id="88" dur="1" fill="hold">
                                          <p:stCondLst>
                                            <p:cond delay="0"/>
                                          </p:stCondLst>
                                        </p:cTn>
                                        <p:tgtEl>
                                          <p:spTgt spid="90"/>
                                        </p:tgtEl>
                                        <p:attrNameLst>
                                          <p:attrName>style.visibility</p:attrName>
                                        </p:attrNameLst>
                                      </p:cBhvr>
                                      <p:to>
                                        <p:strVal val="visible"/>
                                      </p:to>
                                    </p:set>
                                    <p:animEffect transition="in" filter="wipe(left)">
                                      <p:cBhvr>
                                        <p:cTn id="89" dur="1000"/>
                                        <p:tgtEl>
                                          <p:spTgt spid="90"/>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4"/>
                                        </p:tgtEl>
                                        <p:attrNameLst>
                                          <p:attrName>style.visibility</p:attrName>
                                        </p:attrNameLst>
                                      </p:cBhvr>
                                      <p:to>
                                        <p:strVal val="visible"/>
                                      </p:to>
                                    </p:set>
                                    <p:animEffect transition="in" filter="fade">
                                      <p:cBhvr>
                                        <p:cTn id="94" dur="1000"/>
                                        <p:tgtEl>
                                          <p:spTgt spid="4"/>
                                        </p:tgtEl>
                                      </p:cBhvr>
                                    </p:animEffect>
                                  </p:childTnLst>
                                </p:cTn>
                              </p:par>
                              <p:par>
                                <p:cTn id="95" presetID="10" presetClass="exit" presetSubtype="0" fill="hold" nodeType="withEffect">
                                  <p:stCondLst>
                                    <p:cond delay="0"/>
                                  </p:stCondLst>
                                  <p:childTnLst>
                                    <p:animEffect transition="out" filter="fade">
                                      <p:cBhvr>
                                        <p:cTn id="96" dur="500"/>
                                        <p:tgtEl>
                                          <p:spTgt spid="5"/>
                                        </p:tgtEl>
                                      </p:cBhvr>
                                    </p:animEffect>
                                    <p:set>
                                      <p:cBhvr>
                                        <p:cTn id="97" dur="1" fill="hold">
                                          <p:stCondLst>
                                            <p:cond delay="499"/>
                                          </p:stCondLst>
                                        </p:cTn>
                                        <p:tgtEl>
                                          <p:spTgt spid="5"/>
                                        </p:tgtEl>
                                        <p:attrNameLst>
                                          <p:attrName>style.visibility</p:attrName>
                                        </p:attrNameLst>
                                      </p:cBhvr>
                                      <p:to>
                                        <p:strVal val="hidden"/>
                                      </p:to>
                                    </p:set>
                                  </p:childTnLst>
                                </p:cTn>
                              </p:par>
                            </p:childTnLst>
                          </p:cTn>
                        </p:par>
                        <p:par>
                          <p:cTn id="98" fill="hold">
                            <p:stCondLst>
                              <p:cond delay="1000"/>
                            </p:stCondLst>
                            <p:childTnLst>
                              <p:par>
                                <p:cTn id="99" presetID="53" presetClass="entr" presetSubtype="0" fill="hold" grpId="0" nodeType="afterEffect">
                                  <p:stCondLst>
                                    <p:cond delay="0"/>
                                  </p:stCondLst>
                                  <p:childTnLst>
                                    <p:set>
                                      <p:cBhvr>
                                        <p:cTn id="100" dur="1" fill="hold">
                                          <p:stCondLst>
                                            <p:cond delay="0"/>
                                          </p:stCondLst>
                                        </p:cTn>
                                        <p:tgtEl>
                                          <p:spTgt spid="84"/>
                                        </p:tgtEl>
                                        <p:attrNameLst>
                                          <p:attrName>style.visibility</p:attrName>
                                        </p:attrNameLst>
                                      </p:cBhvr>
                                      <p:to>
                                        <p:strVal val="visible"/>
                                      </p:to>
                                    </p:set>
                                    <p:anim calcmode="lin" valueType="num">
                                      <p:cBhvr>
                                        <p:cTn id="101" dur="1000" fill="hold"/>
                                        <p:tgtEl>
                                          <p:spTgt spid="84"/>
                                        </p:tgtEl>
                                        <p:attrNameLst>
                                          <p:attrName>ppt_w</p:attrName>
                                        </p:attrNameLst>
                                      </p:cBhvr>
                                      <p:tavLst>
                                        <p:tav tm="0">
                                          <p:val>
                                            <p:fltVal val="0"/>
                                          </p:val>
                                        </p:tav>
                                        <p:tav tm="100000">
                                          <p:val>
                                            <p:strVal val="#ppt_w"/>
                                          </p:val>
                                        </p:tav>
                                      </p:tavLst>
                                    </p:anim>
                                    <p:anim calcmode="lin" valueType="num">
                                      <p:cBhvr>
                                        <p:cTn id="102" dur="1000" fill="hold"/>
                                        <p:tgtEl>
                                          <p:spTgt spid="84"/>
                                        </p:tgtEl>
                                        <p:attrNameLst>
                                          <p:attrName>ppt_h</p:attrName>
                                        </p:attrNameLst>
                                      </p:cBhvr>
                                      <p:tavLst>
                                        <p:tav tm="0">
                                          <p:val>
                                            <p:fltVal val="0"/>
                                          </p:val>
                                        </p:tav>
                                        <p:tav tm="100000">
                                          <p:val>
                                            <p:strVal val="#ppt_h"/>
                                          </p:val>
                                        </p:tav>
                                      </p:tavLst>
                                    </p:anim>
                                    <p:animEffect transition="in" filter="fade">
                                      <p:cBhvr>
                                        <p:cTn id="103"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88" grpId="0" animBg="1"/>
      <p:bldP spid="88" grpId="1" animBg="1"/>
      <p:bldP spid="107" grpId="0" animBg="1"/>
      <p:bldP spid="107" grpId="1" animBg="1"/>
      <p:bldP spid="106" grpId="0" animBg="1"/>
      <p:bldP spid="132" grpId="0" animBg="1"/>
      <p:bldP spid="132" grpId="1" animBg="1"/>
      <p:bldP spid="132" grpId="2" animBg="1"/>
      <p:bldP spid="132" grpId="3" animBg="1"/>
      <p:bldP spid="132" grpId="4" animBg="1"/>
      <p:bldP spid="130" grpId="0" animBg="1"/>
      <p:bldP spid="130" grpId="1" animBg="1"/>
      <p:bldP spid="130" grpId="2" animBg="1"/>
      <p:bldP spid="130" grpId="3" animBg="1"/>
      <p:bldP spid="130" grpId="4" animBg="1"/>
      <p:bldP spid="84"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Rounded Rectangle 55"/>
          <p:cNvSpPr/>
          <p:nvPr/>
        </p:nvSpPr>
        <p:spPr bwMode="gray">
          <a:xfrm>
            <a:off x="450937" y="1102290"/>
            <a:ext cx="8292230" cy="5010411"/>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4"/>
          <p:cNvSpPr>
            <a:spLocks noChangeArrowheads="1"/>
          </p:cNvSpPr>
          <p:nvPr/>
        </p:nvSpPr>
        <p:spPr bwMode="gray">
          <a:xfrm>
            <a:off x="6029716" y="2411604"/>
            <a:ext cx="2650820" cy="2090913"/>
          </a:xfrm>
          <a:prstGeom prst="rect">
            <a:avLst/>
          </a:prstGeom>
          <a:solidFill>
            <a:schemeClr val="bg1"/>
          </a:solidFill>
          <a:ln w="28575" algn="ctr">
            <a:solidFill>
              <a:srgbClr val="B2B2B2"/>
            </a:solidFill>
            <a:prstDash val="sysDash"/>
            <a:miter lim="800000"/>
            <a:headEnd/>
            <a:tailEnd/>
          </a:ln>
          <a:effectLst/>
        </p:spPr>
        <p:txBody>
          <a:bodyPr wrap="none" anchor="ctr"/>
          <a:lstStyle/>
          <a:p>
            <a:pPr algn="l">
              <a:lnSpc>
                <a:spcPct val="100000"/>
              </a:lnSpc>
              <a:spcBef>
                <a:spcPct val="0"/>
              </a:spcBef>
            </a:pPr>
            <a:endParaRPr lang="en-US" sz="1800" b="0" dirty="0">
              <a:solidFill>
                <a:srgbClr val="000000"/>
              </a:solidFill>
            </a:endParaRPr>
          </a:p>
        </p:txBody>
      </p:sp>
      <p:sp>
        <p:nvSpPr>
          <p:cNvPr id="72" name="Line 63"/>
          <p:cNvSpPr>
            <a:spLocks noChangeShapeType="1"/>
          </p:cNvSpPr>
          <p:nvPr/>
        </p:nvSpPr>
        <p:spPr bwMode="gray">
          <a:xfrm flipH="1" flipV="1">
            <a:off x="7450573" y="3825955"/>
            <a:ext cx="477862" cy="9522"/>
          </a:xfrm>
          <a:prstGeom prst="line">
            <a:avLst/>
          </a:prstGeom>
          <a:noFill/>
          <a:ln w="28575">
            <a:solidFill>
              <a:srgbClr val="B2B2B2"/>
            </a:solidFill>
            <a:round/>
            <a:headEnd/>
            <a:tailEnd/>
          </a:ln>
        </p:spPr>
        <p:txBody>
          <a:bodyPr/>
          <a:lstStyle/>
          <a:p>
            <a:endParaRPr lang="en-US" dirty="0"/>
          </a:p>
        </p:txBody>
      </p:sp>
      <p:sp>
        <p:nvSpPr>
          <p:cNvPr id="90" name="Line 63"/>
          <p:cNvSpPr>
            <a:spLocks noChangeShapeType="1"/>
          </p:cNvSpPr>
          <p:nvPr/>
        </p:nvSpPr>
        <p:spPr bwMode="gray">
          <a:xfrm flipH="1" flipV="1">
            <a:off x="7492242" y="3912420"/>
            <a:ext cx="577316" cy="0"/>
          </a:xfrm>
          <a:prstGeom prst="line">
            <a:avLst/>
          </a:prstGeom>
          <a:noFill/>
          <a:ln w="41275" cap="rnd">
            <a:solidFill>
              <a:schemeClr val="accent3"/>
            </a:solidFill>
            <a:prstDash val="sysDot"/>
            <a:round/>
            <a:headEnd/>
            <a:tailEnd/>
          </a:ln>
        </p:spPr>
        <p:txBody>
          <a:bodyPr/>
          <a:lstStyle/>
          <a:p>
            <a:endParaRPr lang="en-US" dirty="0"/>
          </a:p>
        </p:txBody>
      </p:sp>
      <p:sp>
        <p:nvSpPr>
          <p:cNvPr id="106" name="Line 63"/>
          <p:cNvSpPr>
            <a:spLocks noChangeShapeType="1"/>
          </p:cNvSpPr>
          <p:nvPr/>
        </p:nvSpPr>
        <p:spPr bwMode="gray">
          <a:xfrm>
            <a:off x="6812298" y="2886229"/>
            <a:ext cx="17589" cy="1014529"/>
          </a:xfrm>
          <a:prstGeom prst="line">
            <a:avLst/>
          </a:prstGeom>
          <a:noFill/>
          <a:ln w="41275" cap="rnd">
            <a:solidFill>
              <a:schemeClr val="accent3"/>
            </a:solidFill>
            <a:prstDash val="sysDot"/>
            <a:round/>
            <a:headEnd/>
            <a:tailEnd/>
          </a:ln>
        </p:spPr>
        <p:txBody>
          <a:bodyPr/>
          <a:lstStyle/>
          <a:p>
            <a:endParaRPr lang="en-US" dirty="0"/>
          </a:p>
        </p:txBody>
      </p:sp>
      <p:sp>
        <p:nvSpPr>
          <p:cNvPr id="37" name="Line 63"/>
          <p:cNvSpPr>
            <a:spLocks noChangeShapeType="1"/>
          </p:cNvSpPr>
          <p:nvPr/>
        </p:nvSpPr>
        <p:spPr bwMode="gray">
          <a:xfrm flipH="1">
            <a:off x="2543664" y="3876674"/>
            <a:ext cx="602456" cy="0"/>
          </a:xfrm>
          <a:prstGeom prst="line">
            <a:avLst/>
          </a:prstGeom>
          <a:noFill/>
          <a:ln w="28575">
            <a:solidFill>
              <a:srgbClr val="B2B2B2"/>
            </a:solidFill>
            <a:round/>
            <a:headEnd/>
            <a:tailEnd/>
          </a:ln>
        </p:spPr>
        <p:txBody>
          <a:bodyPr/>
          <a:lstStyle/>
          <a:p>
            <a:endParaRPr lang="en-US" dirty="0"/>
          </a:p>
        </p:txBody>
      </p:sp>
      <p:sp>
        <p:nvSpPr>
          <p:cNvPr id="128" name="Line 63"/>
          <p:cNvSpPr>
            <a:spLocks noChangeShapeType="1"/>
          </p:cNvSpPr>
          <p:nvPr/>
        </p:nvSpPr>
        <p:spPr bwMode="gray">
          <a:xfrm flipH="1">
            <a:off x="1241120" y="3876674"/>
            <a:ext cx="1219200" cy="0"/>
          </a:xfrm>
          <a:prstGeom prst="line">
            <a:avLst/>
          </a:prstGeom>
          <a:noFill/>
          <a:ln w="28575">
            <a:solidFill>
              <a:srgbClr val="B2B2B2"/>
            </a:solidFill>
            <a:round/>
            <a:headEnd/>
            <a:tailEnd/>
          </a:ln>
        </p:spPr>
        <p:txBody>
          <a:bodyPr/>
          <a:lstStyle/>
          <a:p>
            <a:endParaRPr lang="en-US" dirty="0"/>
          </a:p>
        </p:txBody>
      </p:sp>
      <p:sp>
        <p:nvSpPr>
          <p:cNvPr id="116" name="Line 63"/>
          <p:cNvSpPr>
            <a:spLocks noChangeShapeType="1"/>
          </p:cNvSpPr>
          <p:nvPr/>
        </p:nvSpPr>
        <p:spPr bwMode="gray">
          <a:xfrm flipH="1">
            <a:off x="6894205" y="2845278"/>
            <a:ext cx="0" cy="935206"/>
          </a:xfrm>
          <a:prstGeom prst="line">
            <a:avLst/>
          </a:prstGeom>
          <a:noFill/>
          <a:ln w="28575">
            <a:solidFill>
              <a:srgbClr val="B2B2B2"/>
            </a:solidFill>
            <a:round/>
            <a:headEnd/>
            <a:tailEnd/>
          </a:ln>
        </p:spPr>
        <p:txBody>
          <a:bodyPr/>
          <a:lstStyle/>
          <a:p>
            <a:endParaRPr lang="en-US" dirty="0"/>
          </a:p>
        </p:txBody>
      </p:sp>
      <p:sp>
        <p:nvSpPr>
          <p:cNvPr id="132" name="Ap-WLC"/>
          <p:cNvSpPr/>
          <p:nvPr/>
        </p:nvSpPr>
        <p:spPr bwMode="gray">
          <a:xfrm>
            <a:off x="2553772" y="3923633"/>
            <a:ext cx="4415527" cy="0"/>
          </a:xfrm>
          <a:custGeom>
            <a:avLst/>
            <a:gdLst>
              <a:gd name="connsiteX0" fmla="*/ 0 w 4442604"/>
              <a:gd name="connsiteY0" fmla="*/ 983412 h 983412"/>
              <a:gd name="connsiteX1" fmla="*/ 4433977 w 4442604"/>
              <a:gd name="connsiteY1" fmla="*/ 983412 h 983412"/>
              <a:gd name="connsiteX2" fmla="*/ 4442604 w 4442604"/>
              <a:gd name="connsiteY2" fmla="*/ 0 h 983412"/>
              <a:gd name="connsiteX0" fmla="*/ 0 w 4433977"/>
              <a:gd name="connsiteY0" fmla="*/ 0 h 0"/>
              <a:gd name="connsiteX1" fmla="*/ 4433977 w 4433977"/>
              <a:gd name="connsiteY1" fmla="*/ 0 h 0"/>
            </a:gdLst>
            <a:ahLst/>
            <a:cxnLst>
              <a:cxn ang="0">
                <a:pos x="connsiteX0" y="connsiteY0"/>
              </a:cxn>
              <a:cxn ang="0">
                <a:pos x="connsiteX1" y="connsiteY1"/>
              </a:cxn>
            </a:cxnLst>
            <a:rect l="l" t="t" r="r" b="b"/>
            <a:pathLst>
              <a:path w="4433977">
                <a:moveTo>
                  <a:pt x="0" y="0"/>
                </a:moveTo>
                <a:lnTo>
                  <a:pt x="4433977" y="0"/>
                </a:lnTo>
              </a:path>
            </a:pathLst>
          </a:custGeom>
          <a:noFill/>
          <a:ln w="41275" cap="rnd">
            <a:solidFill>
              <a:schemeClr val="accent3"/>
            </a:solidFill>
            <a:prstDash val="sysDot"/>
            <a:round/>
            <a:headEnd/>
            <a:tailEnd/>
          </a:ln>
        </p:spPr>
        <p:txBody>
          <a:bodyPr/>
          <a:lstStyle/>
          <a:p>
            <a:endParaRPr lang="en-US" dirty="0">
              <a:latin typeface="Arial" charset="0"/>
              <a:cs typeface="Arial" charset="0"/>
            </a:endParaRPr>
          </a:p>
        </p:txBody>
      </p:sp>
      <p:sp>
        <p:nvSpPr>
          <p:cNvPr id="130" name="Line 63"/>
          <p:cNvSpPr>
            <a:spLocks noChangeShapeType="1"/>
          </p:cNvSpPr>
          <p:nvPr/>
        </p:nvSpPr>
        <p:spPr bwMode="gray">
          <a:xfrm flipH="1">
            <a:off x="1199424" y="3927944"/>
            <a:ext cx="1302267" cy="0"/>
          </a:xfrm>
          <a:prstGeom prst="line">
            <a:avLst/>
          </a:prstGeom>
          <a:noFill/>
          <a:ln w="41275" cap="rnd">
            <a:solidFill>
              <a:schemeClr val="accent3"/>
            </a:solidFill>
            <a:prstDash val="sysDot"/>
            <a:round/>
            <a:headEnd/>
            <a:tailEnd/>
          </a:ln>
        </p:spPr>
        <p:txBody>
          <a:bodyPr/>
          <a:lstStyle/>
          <a:p>
            <a:endParaRPr lang="en-US" dirty="0"/>
          </a:p>
        </p:txBody>
      </p:sp>
      <p:sp>
        <p:nvSpPr>
          <p:cNvPr id="117" name="Rectangle 5"/>
          <p:cNvSpPr>
            <a:spLocks noChangeArrowheads="1"/>
          </p:cNvSpPr>
          <p:nvPr/>
        </p:nvSpPr>
        <p:spPr bwMode="gray">
          <a:xfrm>
            <a:off x="6129201" y="3014930"/>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WLC</a:t>
            </a:r>
            <a:endParaRPr lang="en-US" sz="1000" b="1" dirty="0">
              <a:solidFill>
                <a:srgbClr val="000000"/>
              </a:solidFill>
            </a:endParaRPr>
          </a:p>
        </p:txBody>
      </p:sp>
      <p:sp>
        <p:nvSpPr>
          <p:cNvPr id="31" name="Rectangle 423"/>
          <p:cNvSpPr>
            <a:spLocks noChangeArrowheads="1"/>
          </p:cNvSpPr>
          <p:nvPr/>
        </p:nvSpPr>
        <p:spPr bwMode="gray">
          <a:xfrm>
            <a:off x="631520" y="4114800"/>
            <a:ext cx="1219200"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Android</a:t>
            </a:r>
          </a:p>
          <a:p>
            <a:pPr algn="ctr">
              <a:lnSpc>
                <a:spcPct val="100000"/>
              </a:lnSpc>
              <a:spcBef>
                <a:spcPct val="0"/>
              </a:spcBef>
            </a:pPr>
            <a:r>
              <a:rPr lang="en-US" sz="1000" b="1" dirty="0" smtClean="0">
                <a:solidFill>
                  <a:srgbClr val="000000"/>
                </a:solidFill>
              </a:rPr>
              <a:t>Tablet/smartphone</a:t>
            </a:r>
            <a:endParaRPr lang="en-US" sz="1000" b="1" dirty="0">
              <a:solidFill>
                <a:srgbClr val="000000"/>
              </a:solidFill>
            </a:endParaRPr>
          </a:p>
        </p:txBody>
      </p:sp>
      <p:sp>
        <p:nvSpPr>
          <p:cNvPr id="44" name="Line 63"/>
          <p:cNvSpPr>
            <a:spLocks noChangeShapeType="1"/>
          </p:cNvSpPr>
          <p:nvPr/>
        </p:nvSpPr>
        <p:spPr bwMode="gray">
          <a:xfrm flipH="1" flipV="1">
            <a:off x="3986702" y="3876674"/>
            <a:ext cx="1767470" cy="0"/>
          </a:xfrm>
          <a:prstGeom prst="line">
            <a:avLst/>
          </a:prstGeom>
          <a:noFill/>
          <a:ln w="28575">
            <a:solidFill>
              <a:srgbClr val="B2B2B2"/>
            </a:solidFill>
            <a:round/>
            <a:headEnd/>
            <a:tailEnd/>
          </a:ln>
        </p:spPr>
        <p:txBody>
          <a:bodyPr/>
          <a:lstStyle/>
          <a:p>
            <a:endParaRPr lang="en-US" dirty="0"/>
          </a:p>
        </p:txBody>
      </p:sp>
      <p:sp>
        <p:nvSpPr>
          <p:cNvPr id="46" name="Line 63"/>
          <p:cNvSpPr>
            <a:spLocks noChangeShapeType="1"/>
          </p:cNvSpPr>
          <p:nvPr/>
        </p:nvSpPr>
        <p:spPr bwMode="gray">
          <a:xfrm flipH="1" flipV="1">
            <a:off x="5754172" y="3876674"/>
            <a:ext cx="1371600" cy="0"/>
          </a:xfrm>
          <a:prstGeom prst="line">
            <a:avLst/>
          </a:prstGeom>
          <a:noFill/>
          <a:ln w="28575">
            <a:solidFill>
              <a:srgbClr val="B2B2B2"/>
            </a:solidFill>
            <a:round/>
            <a:headEnd/>
            <a:tailEnd/>
          </a:ln>
        </p:spPr>
        <p:txBody>
          <a:bodyPr/>
          <a:lstStyle/>
          <a:p>
            <a:endParaRPr lang="en-US" dirty="0"/>
          </a:p>
        </p:txBody>
      </p:sp>
      <p:pic>
        <p:nvPicPr>
          <p:cNvPr id="51" name="Picture 50" descr="wla422-432-522.png"/>
          <p:cNvPicPr>
            <a:picLocks noChangeAspect="1"/>
          </p:cNvPicPr>
          <p:nvPr/>
        </p:nvPicPr>
        <p:blipFill>
          <a:blip r:embed="rId4" cstate="print"/>
          <a:stretch>
            <a:fillRect/>
          </a:stretch>
        </p:blipFill>
        <p:spPr bwMode="gray">
          <a:xfrm>
            <a:off x="2307920" y="3668201"/>
            <a:ext cx="402431" cy="420721"/>
          </a:xfrm>
          <a:prstGeom prst="rect">
            <a:avLst/>
          </a:prstGeom>
        </p:spPr>
      </p:pic>
      <p:grpSp>
        <p:nvGrpSpPr>
          <p:cNvPr id="2" name="Group 1"/>
          <p:cNvGrpSpPr/>
          <p:nvPr/>
        </p:nvGrpSpPr>
        <p:grpSpPr bwMode="gray">
          <a:xfrm>
            <a:off x="555320" y="1561381"/>
            <a:ext cx="1828800" cy="1181819"/>
            <a:chOff x="304800" y="1256581"/>
            <a:chExt cx="1828800" cy="1181819"/>
          </a:xfrm>
        </p:grpSpPr>
        <p:sp>
          <p:nvSpPr>
            <p:cNvPr id="92" name="Rounded Rectangular Callout 91"/>
            <p:cNvSpPr/>
            <p:nvPr/>
          </p:nvSpPr>
          <p:spPr bwMode="gray">
            <a:xfrm>
              <a:off x="304800" y="1447800"/>
              <a:ext cx="1828800" cy="990600"/>
            </a:xfrm>
            <a:prstGeom prst="wedgeRoundRectCallout">
              <a:avLst>
                <a:gd name="adj1" fmla="val -20379"/>
                <a:gd name="adj2" fmla="val 8514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Mobile device connects to secure wireless network</a:t>
              </a:r>
            </a:p>
          </p:txBody>
        </p:sp>
        <p:sp>
          <p:nvSpPr>
            <p:cNvPr id="58" name="Oval 57"/>
            <p:cNvSpPr/>
            <p:nvPr/>
          </p:nvSpPr>
          <p:spPr bwMode="gray">
            <a:xfrm>
              <a:off x="319089" y="125658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3" name="Group 2"/>
          <p:cNvGrpSpPr/>
          <p:nvPr/>
        </p:nvGrpSpPr>
        <p:grpSpPr bwMode="gray">
          <a:xfrm>
            <a:off x="6990079" y="4511066"/>
            <a:ext cx="1715068" cy="680694"/>
            <a:chOff x="4815182" y="3997960"/>
            <a:chExt cx="1715068" cy="680694"/>
          </a:xfrm>
        </p:grpSpPr>
        <p:sp>
          <p:nvSpPr>
            <p:cNvPr id="94" name="Rounded Rectangular Callout 93"/>
            <p:cNvSpPr/>
            <p:nvPr/>
          </p:nvSpPr>
          <p:spPr bwMode="gray">
            <a:xfrm>
              <a:off x="4815182" y="4058920"/>
              <a:ext cx="1671977" cy="619734"/>
            </a:xfrm>
            <a:prstGeom prst="wedgeRoundRectCallout">
              <a:avLst>
                <a:gd name="adj1" fmla="val 33723"/>
                <a:gd name="adj2" fmla="val -133010"/>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dot1x authenticates to wireless network</a:t>
              </a:r>
            </a:p>
          </p:txBody>
        </p:sp>
        <p:sp>
          <p:nvSpPr>
            <p:cNvPr id="95" name="Oval 94"/>
            <p:cNvSpPr/>
            <p:nvPr/>
          </p:nvSpPr>
          <p:spPr bwMode="gray">
            <a:xfrm>
              <a:off x="6167120" y="3997960"/>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4" name="Group 3"/>
          <p:cNvGrpSpPr/>
          <p:nvPr/>
        </p:nvGrpSpPr>
        <p:grpSpPr bwMode="gray">
          <a:xfrm>
            <a:off x="6702637" y="1048926"/>
            <a:ext cx="1905000" cy="1197059"/>
            <a:chOff x="6400800" y="1241341"/>
            <a:chExt cx="1905000" cy="1197059"/>
          </a:xfrm>
        </p:grpSpPr>
        <p:sp>
          <p:nvSpPr>
            <p:cNvPr id="96" name="Rounded Rectangular Callout 95"/>
            <p:cNvSpPr/>
            <p:nvPr/>
          </p:nvSpPr>
          <p:spPr bwMode="gray">
            <a:xfrm>
              <a:off x="6400800" y="1447800"/>
              <a:ext cx="1905000" cy="990600"/>
            </a:xfrm>
            <a:prstGeom prst="wedgeRoundRectCallout">
              <a:avLst>
                <a:gd name="adj1" fmla="val -31808"/>
                <a:gd name="adj2" fmla="val 93656"/>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Device type policy is configured to restrict </a:t>
              </a:r>
              <a:r>
                <a:rPr lang="en-US" sz="1100" b="1" dirty="0" err="1" smtClean="0"/>
                <a:t>iPads</a:t>
              </a:r>
              <a:r>
                <a:rPr lang="en-US" sz="1100" b="1" dirty="0" smtClean="0"/>
                <a:t>; WLA holds device traffic for inspection</a:t>
              </a:r>
            </a:p>
          </p:txBody>
        </p:sp>
        <p:sp>
          <p:nvSpPr>
            <p:cNvPr id="97" name="Oval 96"/>
            <p:cNvSpPr/>
            <p:nvPr/>
          </p:nvSpPr>
          <p:spPr bwMode="gray">
            <a:xfrm>
              <a:off x="6477000" y="124134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5" name="Group 5"/>
          <p:cNvGrpSpPr/>
          <p:nvPr/>
        </p:nvGrpSpPr>
        <p:grpSpPr bwMode="gray">
          <a:xfrm>
            <a:off x="970934" y="4466071"/>
            <a:ext cx="2016907" cy="1337620"/>
            <a:chOff x="2169160" y="1561717"/>
            <a:chExt cx="2016907" cy="1337620"/>
          </a:xfrm>
        </p:grpSpPr>
        <p:sp>
          <p:nvSpPr>
            <p:cNvPr id="98" name="Rounded Rectangular Callout 97"/>
            <p:cNvSpPr/>
            <p:nvPr/>
          </p:nvSpPr>
          <p:spPr bwMode="gray">
            <a:xfrm>
              <a:off x="2169160" y="1908737"/>
              <a:ext cx="1905000" cy="990600"/>
            </a:xfrm>
            <a:prstGeom prst="wedgeRoundRectCallout">
              <a:avLst>
                <a:gd name="adj1" fmla="val 21414"/>
                <a:gd name="adj2" fmla="val -11044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Device is determined to be an Android device and is allowed on the network</a:t>
              </a:r>
            </a:p>
          </p:txBody>
        </p:sp>
        <p:sp>
          <p:nvSpPr>
            <p:cNvPr id="99" name="Oval 98"/>
            <p:cNvSpPr/>
            <p:nvPr/>
          </p:nvSpPr>
          <p:spPr bwMode="gray">
            <a:xfrm>
              <a:off x="3822937" y="1561717"/>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5</a:t>
              </a:r>
              <a:endParaRPr lang="en-US" b="1" dirty="0">
                <a:solidFill>
                  <a:schemeClr val="accent1"/>
                </a:solidFill>
              </a:endParaRPr>
            </a:p>
          </p:txBody>
        </p:sp>
      </p:grpSp>
      <p:grpSp>
        <p:nvGrpSpPr>
          <p:cNvPr id="6" name="Group 4"/>
          <p:cNvGrpSpPr/>
          <p:nvPr/>
        </p:nvGrpSpPr>
        <p:grpSpPr bwMode="gray">
          <a:xfrm>
            <a:off x="4077592" y="2286689"/>
            <a:ext cx="1666693" cy="1244786"/>
            <a:chOff x="6172200" y="4507972"/>
            <a:chExt cx="1788543" cy="1381760"/>
          </a:xfrm>
        </p:grpSpPr>
        <p:sp>
          <p:nvSpPr>
            <p:cNvPr id="100" name="Rounded Rectangular Callout 99"/>
            <p:cNvSpPr/>
            <p:nvPr/>
          </p:nvSpPr>
          <p:spPr bwMode="gray">
            <a:xfrm>
              <a:off x="6172200" y="4800600"/>
              <a:ext cx="1788543" cy="1089132"/>
            </a:xfrm>
            <a:prstGeom prst="wedgeRoundRectCallout">
              <a:avLst>
                <a:gd name="adj1" fmla="val 67973"/>
                <a:gd name="adj2" fmla="val -2185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WLA sends device type info to WLC for matching against policy</a:t>
              </a:r>
            </a:p>
          </p:txBody>
        </p:sp>
        <p:sp>
          <p:nvSpPr>
            <p:cNvPr id="101" name="Oval 100"/>
            <p:cNvSpPr/>
            <p:nvPr/>
          </p:nvSpPr>
          <p:spPr bwMode="gray">
            <a:xfrm>
              <a:off x="6281370" y="4507972"/>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4</a:t>
              </a:r>
              <a:endParaRPr lang="en-US" b="1" dirty="0">
                <a:solidFill>
                  <a:schemeClr val="accent1"/>
                </a:solidFill>
              </a:endParaRPr>
            </a:p>
          </p:txBody>
        </p:sp>
      </p:grpSp>
      <p:pic>
        <p:nvPicPr>
          <p:cNvPr id="112" name="Picture 111" descr="Smartphone.jpg"/>
          <p:cNvPicPr>
            <a:picLocks noChangeAspect="1"/>
          </p:cNvPicPr>
          <p:nvPr/>
        </p:nvPicPr>
        <p:blipFill>
          <a:blip r:embed="rId5" cstate="print"/>
          <a:stretch>
            <a:fillRect/>
          </a:stretch>
        </p:blipFill>
        <p:spPr bwMode="gray">
          <a:xfrm>
            <a:off x="783920" y="3327173"/>
            <a:ext cx="614314" cy="761749"/>
          </a:xfrm>
          <a:prstGeom prst="rect">
            <a:avLst/>
          </a:prstGeom>
        </p:spPr>
      </p:pic>
      <p:sp>
        <p:nvSpPr>
          <p:cNvPr id="114" name="Rectangle 6"/>
          <p:cNvSpPr>
            <a:spLocks noChangeArrowheads="1"/>
          </p:cNvSpPr>
          <p:nvPr/>
        </p:nvSpPr>
        <p:spPr bwMode="gray">
          <a:xfrm>
            <a:off x="7682076" y="3532214"/>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UAC</a:t>
            </a:r>
            <a:endParaRPr lang="en-US" sz="1000" b="1" dirty="0">
              <a:solidFill>
                <a:srgbClr val="000000"/>
              </a:solidFill>
            </a:endParaRPr>
          </a:p>
        </p:txBody>
      </p:sp>
      <p:sp>
        <p:nvSpPr>
          <p:cNvPr id="119" name="Rectangle 5"/>
          <p:cNvSpPr>
            <a:spLocks noChangeArrowheads="1"/>
          </p:cNvSpPr>
          <p:nvPr/>
        </p:nvSpPr>
        <p:spPr bwMode="gray">
          <a:xfrm>
            <a:off x="3242523" y="4073104"/>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
        <p:nvSpPr>
          <p:cNvPr id="120" name="Rectangle 5"/>
          <p:cNvSpPr>
            <a:spLocks noChangeArrowheads="1"/>
          </p:cNvSpPr>
          <p:nvPr/>
        </p:nvSpPr>
        <p:spPr bwMode="gray">
          <a:xfrm>
            <a:off x="2186792" y="4114800"/>
            <a:ext cx="628650" cy="161925"/>
          </a:xfrm>
          <a:prstGeom prst="rect">
            <a:avLst/>
          </a:prstGeom>
          <a:noFill/>
          <a:ln w="28575" algn="ctr">
            <a:noFill/>
            <a:miter lim="800000"/>
            <a:headEnd/>
            <a:tailEnd/>
          </a:ln>
        </p:spPr>
        <p:txBody>
          <a:bodyPr lIns="0" tIns="0" rIns="0" bIns="0"/>
          <a:lstStyle/>
          <a:p>
            <a:pPr algn="ctr"/>
            <a:r>
              <a:rPr lang="en-US" sz="1000" b="1" dirty="0" smtClean="0">
                <a:solidFill>
                  <a:srgbClr val="000000"/>
                </a:solidFill>
              </a:rPr>
              <a:t>AP</a:t>
            </a:r>
          </a:p>
        </p:txBody>
      </p:sp>
      <p:sp>
        <p:nvSpPr>
          <p:cNvPr id="84" name="Oval 83"/>
          <p:cNvSpPr/>
          <p:nvPr/>
        </p:nvSpPr>
        <p:spPr bwMode="gray">
          <a:xfrm>
            <a:off x="1317320" y="3200400"/>
            <a:ext cx="457200" cy="4572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smtClean="0">
                <a:effectLst>
                  <a:outerShdw blurRad="50800" dist="38100" dir="2700000" algn="tl" rotWithShape="0">
                    <a:prstClr val="black">
                      <a:alpha val="40000"/>
                    </a:prstClr>
                  </a:outerShdw>
                </a:effectLst>
                <a:sym typeface="Wingdings"/>
              </a:rPr>
              <a:t></a:t>
            </a:r>
            <a:endParaRPr lang="en-US" sz="4800" dirty="0">
              <a:effectLst>
                <a:outerShdw blurRad="50800" dist="38100" dir="2700000" algn="tl" rotWithShape="0">
                  <a:prstClr val="black">
                    <a:alpha val="40000"/>
                  </a:prstClr>
                </a:outerShdw>
              </a:effectLst>
            </a:endParaRPr>
          </a:p>
        </p:txBody>
      </p:sp>
      <p:sp>
        <p:nvSpPr>
          <p:cNvPr id="71" name="Line 63"/>
          <p:cNvSpPr>
            <a:spLocks noChangeShapeType="1"/>
          </p:cNvSpPr>
          <p:nvPr/>
        </p:nvSpPr>
        <p:spPr bwMode="gray">
          <a:xfrm flipH="1">
            <a:off x="6949531" y="2830687"/>
            <a:ext cx="0" cy="935206"/>
          </a:xfrm>
          <a:prstGeom prst="line">
            <a:avLst/>
          </a:prstGeom>
          <a:noFill/>
          <a:ln w="28575">
            <a:solidFill>
              <a:srgbClr val="B2B2B2"/>
            </a:solidFill>
            <a:round/>
            <a:headEnd/>
            <a:tailEnd/>
          </a:ln>
        </p:spPr>
        <p:txBody>
          <a:bodyPr/>
          <a:lstStyle/>
          <a:p>
            <a:endParaRPr lang="en-US" dirty="0"/>
          </a:p>
        </p:txBody>
      </p:sp>
      <p:pic>
        <p:nvPicPr>
          <p:cNvPr id="63" name="Picture 62" descr="wlc800.png"/>
          <p:cNvPicPr>
            <a:picLocks noChangeAspect="1"/>
          </p:cNvPicPr>
          <p:nvPr/>
        </p:nvPicPr>
        <p:blipFill>
          <a:blip r:embed="rId6" cstate="print"/>
          <a:stretch>
            <a:fillRect/>
          </a:stretch>
        </p:blipFill>
        <p:spPr bwMode="gray">
          <a:xfrm>
            <a:off x="6217436" y="2722620"/>
            <a:ext cx="1009807" cy="142561"/>
          </a:xfrm>
          <a:prstGeom prst="rect">
            <a:avLst/>
          </a:prstGeom>
        </p:spPr>
      </p:pic>
      <p:sp>
        <p:nvSpPr>
          <p:cNvPr id="76" name="Rectangle 5"/>
          <p:cNvSpPr>
            <a:spLocks noChangeArrowheads="1"/>
          </p:cNvSpPr>
          <p:nvPr/>
        </p:nvSpPr>
        <p:spPr bwMode="gray">
          <a:xfrm>
            <a:off x="7146428" y="4012838"/>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grpSp>
        <p:nvGrpSpPr>
          <p:cNvPr id="7" name="Group 8"/>
          <p:cNvGrpSpPr/>
          <p:nvPr/>
        </p:nvGrpSpPr>
        <p:grpSpPr>
          <a:xfrm>
            <a:off x="7860135" y="3775218"/>
            <a:ext cx="788673" cy="217809"/>
            <a:chOff x="5151235" y="2890680"/>
            <a:chExt cx="788673" cy="217809"/>
          </a:xfrm>
        </p:grpSpPr>
        <p:pic>
          <p:nvPicPr>
            <p:cNvPr id="86" name="Picture 85" descr="SRX 650.png"/>
            <p:cNvPicPr>
              <a:picLocks noChangeAspect="1"/>
            </p:cNvPicPr>
            <p:nvPr/>
          </p:nvPicPr>
          <p:blipFill>
            <a:blip r:embed="rId7" cstate="print"/>
            <a:stretch>
              <a:fillRect/>
            </a:stretch>
          </p:blipFill>
          <p:spPr>
            <a:xfrm>
              <a:off x="5151235" y="2942082"/>
              <a:ext cx="748832" cy="166407"/>
            </a:xfrm>
            <a:prstGeom prst="rect">
              <a:avLst/>
            </a:prstGeom>
          </p:spPr>
        </p:pic>
        <p:pic>
          <p:nvPicPr>
            <p:cNvPr id="87" name="Picture 86" descr="SRX 650.png"/>
            <p:cNvPicPr>
              <a:picLocks noChangeAspect="1"/>
            </p:cNvPicPr>
            <p:nvPr/>
          </p:nvPicPr>
          <p:blipFill>
            <a:blip r:embed="rId7" cstate="print"/>
            <a:stretch>
              <a:fillRect/>
            </a:stretch>
          </p:blipFill>
          <p:spPr>
            <a:xfrm>
              <a:off x="5191076" y="2890680"/>
              <a:ext cx="748832" cy="166407"/>
            </a:xfrm>
            <a:prstGeom prst="rect">
              <a:avLst/>
            </a:prstGeom>
          </p:spPr>
        </p:pic>
      </p:grpSp>
      <p:sp>
        <p:nvSpPr>
          <p:cNvPr id="108" name="Title 107"/>
          <p:cNvSpPr>
            <a:spLocks noGrp="1"/>
          </p:cNvSpPr>
          <p:nvPr>
            <p:ph type="title"/>
          </p:nvPr>
        </p:nvSpPr>
        <p:spPr/>
        <p:txBody>
          <a:bodyPr/>
          <a:lstStyle/>
          <a:p>
            <a:r>
              <a:rPr lang="en-US" dirty="0"/>
              <a:t>Enforcing a “no BYOD” policy with device profiling</a:t>
            </a:r>
          </a:p>
        </p:txBody>
      </p:sp>
      <p:pic>
        <p:nvPicPr>
          <p:cNvPr id="57" name="Rectangle 84"/>
          <p:cNvPicPr>
            <a:picLocks noChangeArrowheads="1"/>
          </p:cNvPicPr>
          <p:nvPr/>
        </p:nvPicPr>
        <p:blipFill>
          <a:blip r:embed="rId8" cstate="print"/>
          <a:srcRect/>
          <a:stretch>
            <a:fillRect/>
          </a:stretch>
        </p:blipFill>
        <p:spPr bwMode="invGray">
          <a:xfrm>
            <a:off x="9339775" y="1093166"/>
            <a:ext cx="9156700" cy="5235817"/>
          </a:xfrm>
          <a:prstGeom prst="rect">
            <a:avLst/>
          </a:prstGeom>
          <a:noFill/>
        </p:spPr>
      </p:pic>
      <p:pic>
        <p:nvPicPr>
          <p:cNvPr id="64" name="Picture 63" descr="Endpoint Security.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2340585" y="3352016"/>
            <a:ext cx="325794" cy="325794"/>
          </a:xfrm>
          <a:prstGeom prst="rect">
            <a:avLst/>
          </a:prstGeom>
        </p:spPr>
      </p:pic>
      <p:sp>
        <p:nvSpPr>
          <p:cNvPr id="68" name="Ap-WLC"/>
          <p:cNvSpPr/>
          <p:nvPr/>
        </p:nvSpPr>
        <p:spPr bwMode="gray">
          <a:xfrm>
            <a:off x="2675692" y="3923633"/>
            <a:ext cx="4415527" cy="0"/>
          </a:xfrm>
          <a:custGeom>
            <a:avLst/>
            <a:gdLst>
              <a:gd name="connsiteX0" fmla="*/ 0 w 4442604"/>
              <a:gd name="connsiteY0" fmla="*/ 983412 h 983412"/>
              <a:gd name="connsiteX1" fmla="*/ 4433977 w 4442604"/>
              <a:gd name="connsiteY1" fmla="*/ 983412 h 983412"/>
              <a:gd name="connsiteX2" fmla="*/ 4442604 w 4442604"/>
              <a:gd name="connsiteY2" fmla="*/ 0 h 983412"/>
              <a:gd name="connsiteX0" fmla="*/ 0 w 4433977"/>
              <a:gd name="connsiteY0" fmla="*/ 0 h 0"/>
              <a:gd name="connsiteX1" fmla="*/ 4433977 w 4433977"/>
              <a:gd name="connsiteY1" fmla="*/ 0 h 0"/>
            </a:gdLst>
            <a:ahLst/>
            <a:cxnLst>
              <a:cxn ang="0">
                <a:pos x="connsiteX0" y="connsiteY0"/>
              </a:cxn>
              <a:cxn ang="0">
                <a:pos x="connsiteX1" y="connsiteY1"/>
              </a:cxn>
            </a:cxnLst>
            <a:rect l="l" t="t" r="r" b="b"/>
            <a:pathLst>
              <a:path w="4433977">
                <a:moveTo>
                  <a:pt x="0" y="0"/>
                </a:moveTo>
                <a:lnTo>
                  <a:pt x="4433977" y="0"/>
                </a:lnTo>
              </a:path>
            </a:pathLst>
          </a:custGeom>
          <a:noFill/>
          <a:ln w="41275" cap="rnd">
            <a:solidFill>
              <a:schemeClr val="bg2"/>
            </a:solidFill>
            <a:prstDash val="sysDot"/>
            <a:round/>
            <a:headEnd/>
            <a:tailEnd/>
          </a:ln>
        </p:spPr>
        <p:txBody>
          <a:bodyPr/>
          <a:lstStyle/>
          <a:p>
            <a:endParaRPr lang="en-US" dirty="0">
              <a:latin typeface="Arial" charset="0"/>
              <a:cs typeface="Arial" charset="0"/>
            </a:endParaRPr>
          </a:p>
        </p:txBody>
      </p:sp>
      <p:sp>
        <p:nvSpPr>
          <p:cNvPr id="69" name="Line 63"/>
          <p:cNvSpPr>
            <a:spLocks noChangeShapeType="1"/>
          </p:cNvSpPr>
          <p:nvPr/>
        </p:nvSpPr>
        <p:spPr bwMode="gray">
          <a:xfrm>
            <a:off x="6812298" y="2926869"/>
            <a:ext cx="17589" cy="1014529"/>
          </a:xfrm>
          <a:prstGeom prst="line">
            <a:avLst/>
          </a:prstGeom>
          <a:noFill/>
          <a:ln w="41275" cap="rnd">
            <a:solidFill>
              <a:schemeClr val="bg2"/>
            </a:solidFill>
            <a:prstDash val="sysDot"/>
            <a:round/>
            <a:headEnd/>
            <a:tailEnd/>
          </a:ln>
        </p:spPr>
        <p:txBody>
          <a:bodyPr/>
          <a:lstStyle/>
          <a:p>
            <a:endParaRPr lang="en-US" dirty="0"/>
          </a:p>
        </p:txBody>
      </p:sp>
      <p:grpSp>
        <p:nvGrpSpPr>
          <p:cNvPr id="8" name="Group 58"/>
          <p:cNvGrpSpPr/>
          <p:nvPr/>
        </p:nvGrpSpPr>
        <p:grpSpPr>
          <a:xfrm>
            <a:off x="3245719" y="3727887"/>
            <a:ext cx="685835" cy="301266"/>
            <a:chOff x="2862262" y="3723095"/>
            <a:chExt cx="995400" cy="504825"/>
          </a:xfrm>
        </p:grpSpPr>
        <p:sp>
          <p:nvSpPr>
            <p:cNvPr id="60" name="Rectangle 59"/>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1" name="Picture 60" descr="EX 3200_24.png"/>
            <p:cNvPicPr>
              <a:picLocks noChangeAspect="1"/>
            </p:cNvPicPr>
            <p:nvPr/>
          </p:nvPicPr>
          <p:blipFill>
            <a:blip r:embed="rId10" cstate="print"/>
            <a:srcRect/>
            <a:stretch>
              <a:fillRect/>
            </a:stretch>
          </p:blipFill>
          <p:spPr bwMode="auto">
            <a:xfrm>
              <a:off x="2862263" y="3991439"/>
              <a:ext cx="988779" cy="191624"/>
            </a:xfrm>
            <a:prstGeom prst="rect">
              <a:avLst/>
            </a:prstGeom>
            <a:noFill/>
            <a:ln w="9525">
              <a:noFill/>
              <a:miter lim="800000"/>
              <a:headEnd/>
              <a:tailEnd/>
            </a:ln>
          </p:spPr>
        </p:pic>
        <p:pic>
          <p:nvPicPr>
            <p:cNvPr id="62" name="Picture 61" descr="EX 3200_24.png"/>
            <p:cNvPicPr>
              <a:picLocks noChangeAspect="1"/>
            </p:cNvPicPr>
            <p:nvPr/>
          </p:nvPicPr>
          <p:blipFill>
            <a:blip r:embed="rId10" cstate="print"/>
            <a:srcRect/>
            <a:stretch>
              <a:fillRect/>
            </a:stretch>
          </p:blipFill>
          <p:spPr bwMode="auto">
            <a:xfrm>
              <a:off x="2868883" y="3756489"/>
              <a:ext cx="988779" cy="191624"/>
            </a:xfrm>
            <a:prstGeom prst="rect">
              <a:avLst/>
            </a:prstGeom>
            <a:noFill/>
            <a:ln w="9525">
              <a:noFill/>
              <a:miter lim="800000"/>
              <a:headEnd/>
              <a:tailEnd/>
            </a:ln>
          </p:spPr>
        </p:pic>
      </p:grpSp>
      <p:grpSp>
        <p:nvGrpSpPr>
          <p:cNvPr id="9" name="Group 63"/>
          <p:cNvGrpSpPr/>
          <p:nvPr/>
        </p:nvGrpSpPr>
        <p:grpSpPr>
          <a:xfrm>
            <a:off x="6836772" y="3703377"/>
            <a:ext cx="685835" cy="301266"/>
            <a:chOff x="2862262" y="3723095"/>
            <a:chExt cx="995400" cy="504825"/>
          </a:xfrm>
        </p:grpSpPr>
        <p:sp>
          <p:nvSpPr>
            <p:cNvPr id="65" name="Rectangle 64"/>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6" name="Picture 65" descr="EX 3200_24.png"/>
            <p:cNvPicPr>
              <a:picLocks noChangeAspect="1"/>
            </p:cNvPicPr>
            <p:nvPr/>
          </p:nvPicPr>
          <p:blipFill>
            <a:blip r:embed="rId10" cstate="print"/>
            <a:srcRect/>
            <a:stretch>
              <a:fillRect/>
            </a:stretch>
          </p:blipFill>
          <p:spPr bwMode="auto">
            <a:xfrm>
              <a:off x="2862263" y="3991439"/>
              <a:ext cx="988779" cy="191624"/>
            </a:xfrm>
            <a:prstGeom prst="rect">
              <a:avLst/>
            </a:prstGeom>
            <a:noFill/>
            <a:ln w="9525">
              <a:noFill/>
              <a:miter lim="800000"/>
              <a:headEnd/>
              <a:tailEnd/>
            </a:ln>
          </p:spPr>
        </p:pic>
        <p:pic>
          <p:nvPicPr>
            <p:cNvPr id="67" name="Picture 66" descr="EX 3200_24.png"/>
            <p:cNvPicPr>
              <a:picLocks noChangeAspect="1"/>
            </p:cNvPicPr>
            <p:nvPr/>
          </p:nvPicPr>
          <p:blipFill>
            <a:blip r:embed="rId10" cstate="print"/>
            <a:srcRect/>
            <a:stretch>
              <a:fillRect/>
            </a:stretch>
          </p:blipFill>
          <p:spPr bwMode="auto">
            <a:xfrm>
              <a:off x="2868883" y="3756489"/>
              <a:ext cx="988779" cy="191624"/>
            </a:xfrm>
            <a:prstGeom prst="rect">
              <a:avLst/>
            </a:prstGeom>
            <a:noFill/>
            <a:ln w="9525">
              <a:noFill/>
              <a:miter lim="800000"/>
              <a:headEnd/>
              <a:tailEnd/>
            </a:ln>
          </p:spPr>
        </p:pic>
      </p:grpSp>
      <p:pic>
        <p:nvPicPr>
          <p:cNvPr id="118" name="Picture 117" descr="wlc800.png"/>
          <p:cNvPicPr>
            <a:picLocks noChangeAspect="1"/>
          </p:cNvPicPr>
          <p:nvPr/>
        </p:nvPicPr>
        <p:blipFill>
          <a:blip r:embed="rId6" cstate="print"/>
          <a:stretch>
            <a:fillRect/>
          </a:stretch>
        </p:blipFill>
        <p:spPr bwMode="gray">
          <a:xfrm>
            <a:off x="6129201" y="2819400"/>
            <a:ext cx="1009807" cy="142561"/>
          </a:xfrm>
          <a:prstGeom prst="rect">
            <a:avLst/>
          </a:prstGeom>
        </p:spPr>
      </p:pic>
    </p:spTree>
    <p:custDataLst>
      <p:tags r:id="rId1"/>
    </p:custDataLst>
    <p:extLst>
      <p:ext uri="{BB962C8B-B14F-4D97-AF65-F5344CB8AC3E}">
        <p14:creationId xmlns:p14="http://schemas.microsoft.com/office/powerpoint/2010/main" val="1656624592"/>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left)">
                                      <p:cBhvr>
                                        <p:cTn id="11" dur="1000"/>
                                        <p:tgtEl>
                                          <p:spTgt spid="13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wipe(left)">
                                      <p:cBhvr>
                                        <p:cTn id="15" dur="1000"/>
                                        <p:tgtEl>
                                          <p:spTgt spid="132"/>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down)">
                                      <p:cBhvr>
                                        <p:cTn id="19" dur="1000"/>
                                        <p:tgtEl>
                                          <p:spTgt spid="10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par>
                                <p:cTn id="25" presetID="10" presetClass="exit" presetSubtype="0" fill="hold"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06"/>
                                        </p:tgtEl>
                                      </p:cBhvr>
                                    </p:animEffect>
                                    <p:set>
                                      <p:cBhvr>
                                        <p:cTn id="30" dur="1" fill="hold">
                                          <p:stCondLst>
                                            <p:cond delay="999"/>
                                          </p:stCondLst>
                                        </p:cTn>
                                        <p:tgtEl>
                                          <p:spTgt spid="10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132"/>
                                        </p:tgtEl>
                                      </p:cBhvr>
                                    </p:animEffect>
                                    <p:set>
                                      <p:cBhvr>
                                        <p:cTn id="33" dur="1" fill="hold">
                                          <p:stCondLst>
                                            <p:cond delay="999"/>
                                          </p:stCondLst>
                                        </p:cTn>
                                        <p:tgtEl>
                                          <p:spTgt spid="13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130"/>
                                        </p:tgtEl>
                                      </p:cBhvr>
                                    </p:animEffect>
                                    <p:set>
                                      <p:cBhvr>
                                        <p:cTn id="36" dur="1" fill="hold">
                                          <p:stCondLst>
                                            <p:cond delay="999"/>
                                          </p:stCondLst>
                                        </p:cTn>
                                        <p:tgtEl>
                                          <p:spTgt spid="130"/>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grpId="4" nodeType="after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fade">
                                      <p:cBhvr>
                                        <p:cTn id="40" dur="1000"/>
                                        <p:tgtEl>
                                          <p:spTgt spid="130"/>
                                        </p:tgtEl>
                                      </p:cBhvr>
                                    </p:animEffect>
                                  </p:childTnLst>
                                </p:cTn>
                              </p:par>
                            </p:childTnLst>
                          </p:cTn>
                        </p:par>
                        <p:par>
                          <p:cTn id="41" fill="hold">
                            <p:stCondLst>
                              <p:cond delay="2000"/>
                            </p:stCondLst>
                            <p:childTnLst>
                              <p:par>
                                <p:cTn id="42" presetID="10" presetClass="entr" presetSubtype="0" fill="hold" grpId="4" nodeType="afterEffect">
                                  <p:stCondLst>
                                    <p:cond delay="0"/>
                                  </p:stCondLst>
                                  <p:childTnLst>
                                    <p:set>
                                      <p:cBhvr>
                                        <p:cTn id="43" dur="1" fill="hold">
                                          <p:stCondLst>
                                            <p:cond delay="0"/>
                                          </p:stCondLst>
                                        </p:cTn>
                                        <p:tgtEl>
                                          <p:spTgt spid="132"/>
                                        </p:tgtEl>
                                        <p:attrNameLst>
                                          <p:attrName>style.visibility</p:attrName>
                                        </p:attrNameLst>
                                      </p:cBhvr>
                                      <p:to>
                                        <p:strVal val="visible"/>
                                      </p:to>
                                    </p:set>
                                    <p:animEffect transition="in" filter="fade">
                                      <p:cBhvr>
                                        <p:cTn id="44" dur="1000"/>
                                        <p:tgtEl>
                                          <p:spTgt spid="132"/>
                                        </p:tgtEl>
                                      </p:cBhvr>
                                    </p:animEffect>
                                  </p:childTnLst>
                                </p:cTn>
                              </p:par>
                            </p:childTnLst>
                          </p:cTn>
                        </p:par>
                        <p:par>
                          <p:cTn id="45" fill="hold">
                            <p:stCondLst>
                              <p:cond delay="3000"/>
                            </p:stCondLst>
                            <p:childTnLst>
                              <p:par>
                                <p:cTn id="46" presetID="10" presetClass="entr" presetSubtype="0" fill="hold" grpId="1" nodeType="after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fade">
                                      <p:cBhvr>
                                        <p:cTn id="48" dur="1000"/>
                                        <p:tgtEl>
                                          <p:spTgt spid="9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childTnLst>
                                </p:cTn>
                              </p:par>
                              <p:par>
                                <p:cTn id="54" presetID="10" presetClass="exit" presetSubtype="0" fill="hold"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par>
                                <p:cTn id="57" presetID="10" presetClass="exit" presetSubtype="0" fill="hold" grpId="6" nodeType="withEffect">
                                  <p:stCondLst>
                                    <p:cond delay="0"/>
                                  </p:stCondLst>
                                  <p:childTnLst>
                                    <p:animEffect transition="out" filter="fade">
                                      <p:cBhvr>
                                        <p:cTn id="58" dur="1000"/>
                                        <p:tgtEl>
                                          <p:spTgt spid="130"/>
                                        </p:tgtEl>
                                      </p:cBhvr>
                                    </p:animEffect>
                                    <p:set>
                                      <p:cBhvr>
                                        <p:cTn id="59" dur="1" fill="hold">
                                          <p:stCondLst>
                                            <p:cond delay="999"/>
                                          </p:stCondLst>
                                        </p:cTn>
                                        <p:tgtEl>
                                          <p:spTgt spid="130"/>
                                        </p:tgtEl>
                                        <p:attrNameLst>
                                          <p:attrName>style.visibility</p:attrName>
                                        </p:attrNameLst>
                                      </p:cBhvr>
                                      <p:to>
                                        <p:strVal val="hidden"/>
                                      </p:to>
                                    </p:set>
                                  </p:childTnLst>
                                </p:cTn>
                              </p:par>
                              <p:par>
                                <p:cTn id="60" presetID="10" presetClass="exit" presetSubtype="0" fill="hold" grpId="6" nodeType="withEffect">
                                  <p:stCondLst>
                                    <p:cond delay="0"/>
                                  </p:stCondLst>
                                  <p:childTnLst>
                                    <p:animEffect transition="out" filter="fade">
                                      <p:cBhvr>
                                        <p:cTn id="61" dur="1000"/>
                                        <p:tgtEl>
                                          <p:spTgt spid="132"/>
                                        </p:tgtEl>
                                      </p:cBhvr>
                                    </p:animEffect>
                                    <p:set>
                                      <p:cBhvr>
                                        <p:cTn id="62" dur="1" fill="hold">
                                          <p:stCondLst>
                                            <p:cond delay="999"/>
                                          </p:stCondLst>
                                        </p:cTn>
                                        <p:tgtEl>
                                          <p:spTgt spid="132"/>
                                        </p:tgtEl>
                                        <p:attrNameLst>
                                          <p:attrName>style.visibility</p:attrName>
                                        </p:attrNameLst>
                                      </p:cBhvr>
                                      <p:to>
                                        <p:strVal val="hidden"/>
                                      </p:to>
                                    </p:set>
                                  </p:childTnLst>
                                </p:cTn>
                              </p:par>
                              <p:par>
                                <p:cTn id="63" presetID="10" presetClass="exit" presetSubtype="0" fill="hold" grpId="3" nodeType="withEffect">
                                  <p:stCondLst>
                                    <p:cond delay="0"/>
                                  </p:stCondLst>
                                  <p:childTnLst>
                                    <p:animEffect transition="out" filter="fade">
                                      <p:cBhvr>
                                        <p:cTn id="64" dur="1000"/>
                                        <p:tgtEl>
                                          <p:spTgt spid="90"/>
                                        </p:tgtEl>
                                      </p:cBhvr>
                                    </p:animEffect>
                                    <p:set>
                                      <p:cBhvr>
                                        <p:cTn id="65" dur="1" fill="hold">
                                          <p:stCondLst>
                                            <p:cond delay="999"/>
                                          </p:stCondLst>
                                        </p:cTn>
                                        <p:tgtEl>
                                          <p:spTgt spid="90"/>
                                        </p:tgtEl>
                                        <p:attrNameLst>
                                          <p:attrName>style.visibility</p:attrName>
                                        </p:attrNameLst>
                                      </p:cBhvr>
                                      <p:to>
                                        <p:strVal val="hidden"/>
                                      </p:to>
                                    </p:set>
                                  </p:childTnLst>
                                </p:cTn>
                              </p:par>
                            </p:childTnLst>
                          </p:cTn>
                        </p:par>
                        <p:par>
                          <p:cTn id="66" fill="hold">
                            <p:stCondLst>
                              <p:cond delay="1000"/>
                            </p:stCondLst>
                            <p:childTnLst>
                              <p:par>
                                <p:cTn id="67" presetID="10" presetClass="entr" presetSubtype="0" fill="hold" grpId="7" nodeType="afterEffect">
                                  <p:stCondLst>
                                    <p:cond delay="0"/>
                                  </p:stCondLst>
                                  <p:childTnLst>
                                    <p:set>
                                      <p:cBhvr>
                                        <p:cTn id="68" dur="1" fill="hold">
                                          <p:stCondLst>
                                            <p:cond delay="0"/>
                                          </p:stCondLst>
                                        </p:cTn>
                                        <p:tgtEl>
                                          <p:spTgt spid="130"/>
                                        </p:tgtEl>
                                        <p:attrNameLst>
                                          <p:attrName>style.visibility</p:attrName>
                                        </p:attrNameLst>
                                      </p:cBhvr>
                                      <p:to>
                                        <p:strVal val="visible"/>
                                      </p:to>
                                    </p:set>
                                    <p:animEffect transition="in" filter="fade">
                                      <p:cBhvr>
                                        <p:cTn id="69" dur="1000"/>
                                        <p:tgtEl>
                                          <p:spTgt spid="130"/>
                                        </p:tgtEl>
                                      </p:cBhvr>
                                    </p:animEffect>
                                  </p:childTnLst>
                                </p:cTn>
                              </p:par>
                            </p:childTnLst>
                          </p:cTn>
                        </p:par>
                        <p:par>
                          <p:cTn id="70" fill="hold">
                            <p:stCondLst>
                              <p:cond delay="2000"/>
                            </p:stCondLst>
                            <p:childTnLst>
                              <p:par>
                                <p:cTn id="71" presetID="53" presetClass="entr" presetSubtype="16" fill="hold" nodeType="afterEffect">
                                  <p:stCondLst>
                                    <p:cond delay="0"/>
                                  </p:stCondLst>
                                  <p:childTnLst>
                                    <p:set>
                                      <p:cBhvr>
                                        <p:cTn id="72" dur="1" fill="hold">
                                          <p:stCondLst>
                                            <p:cond delay="0"/>
                                          </p:stCondLst>
                                        </p:cTn>
                                        <p:tgtEl>
                                          <p:spTgt spid="64"/>
                                        </p:tgtEl>
                                        <p:attrNameLst>
                                          <p:attrName>style.visibility</p:attrName>
                                        </p:attrNameLst>
                                      </p:cBhvr>
                                      <p:to>
                                        <p:strVal val="visible"/>
                                      </p:to>
                                    </p:set>
                                    <p:anim calcmode="lin" valueType="num">
                                      <p:cBhvr>
                                        <p:cTn id="73" dur="1000" fill="hold"/>
                                        <p:tgtEl>
                                          <p:spTgt spid="64"/>
                                        </p:tgtEl>
                                        <p:attrNameLst>
                                          <p:attrName>ppt_w</p:attrName>
                                        </p:attrNameLst>
                                      </p:cBhvr>
                                      <p:tavLst>
                                        <p:tav tm="0">
                                          <p:val>
                                            <p:fltVal val="0"/>
                                          </p:val>
                                        </p:tav>
                                        <p:tav tm="100000">
                                          <p:val>
                                            <p:strVal val="#ppt_w"/>
                                          </p:val>
                                        </p:tav>
                                      </p:tavLst>
                                    </p:anim>
                                    <p:anim calcmode="lin" valueType="num">
                                      <p:cBhvr>
                                        <p:cTn id="74" dur="1000" fill="hold"/>
                                        <p:tgtEl>
                                          <p:spTgt spid="64"/>
                                        </p:tgtEl>
                                        <p:attrNameLst>
                                          <p:attrName>ppt_h</p:attrName>
                                        </p:attrNameLst>
                                      </p:cBhvr>
                                      <p:tavLst>
                                        <p:tav tm="0">
                                          <p:val>
                                            <p:fltVal val="0"/>
                                          </p:val>
                                        </p:tav>
                                        <p:tav tm="100000">
                                          <p:val>
                                            <p:strVal val="#ppt_h"/>
                                          </p:val>
                                        </p:tav>
                                      </p:tavLst>
                                    </p:anim>
                                    <p:animEffect transition="in" filter="fade">
                                      <p:cBhvr>
                                        <p:cTn id="75" dur="1000"/>
                                        <p:tgtEl>
                                          <p:spTgt spid="64"/>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fade">
                                      <p:cBhvr>
                                        <p:cTn id="80" dur="1000"/>
                                        <p:tgtEl>
                                          <p:spTgt spid="6"/>
                                        </p:tgtEl>
                                      </p:cBhvr>
                                    </p:animEffect>
                                  </p:childTnLst>
                                </p:cTn>
                              </p:par>
                              <p:par>
                                <p:cTn id="81" presetID="10" presetClass="exit" presetSubtype="0" fill="hold" nodeType="withEffect">
                                  <p:stCondLst>
                                    <p:cond delay="0"/>
                                  </p:stCondLst>
                                  <p:childTnLst>
                                    <p:animEffect transition="out" filter="fade">
                                      <p:cBhvr>
                                        <p:cTn id="82" dur="500"/>
                                        <p:tgtEl>
                                          <p:spTgt spid="4"/>
                                        </p:tgtEl>
                                      </p:cBhvr>
                                    </p:animEffect>
                                    <p:set>
                                      <p:cBhvr>
                                        <p:cTn id="83" dur="1" fill="hold">
                                          <p:stCondLst>
                                            <p:cond delay="499"/>
                                          </p:stCondLst>
                                        </p:cTn>
                                        <p:tgtEl>
                                          <p:spTgt spid="4"/>
                                        </p:tgtEl>
                                        <p:attrNameLst>
                                          <p:attrName>style.visibility</p:attrName>
                                        </p:attrNameLst>
                                      </p:cBhvr>
                                      <p:to>
                                        <p:strVal val="hidden"/>
                                      </p:to>
                                    </p:set>
                                  </p:childTnLst>
                                </p:cTn>
                              </p:par>
                              <p:par>
                                <p:cTn id="84" presetID="10" presetClass="exit" presetSubtype="0" fill="hold" grpId="5" nodeType="withEffect">
                                  <p:stCondLst>
                                    <p:cond delay="0"/>
                                  </p:stCondLst>
                                  <p:childTnLst>
                                    <p:animEffect transition="out" filter="fade">
                                      <p:cBhvr>
                                        <p:cTn id="85" dur="500"/>
                                        <p:tgtEl>
                                          <p:spTgt spid="132"/>
                                        </p:tgtEl>
                                      </p:cBhvr>
                                    </p:animEffect>
                                    <p:set>
                                      <p:cBhvr>
                                        <p:cTn id="86" dur="1" fill="hold">
                                          <p:stCondLst>
                                            <p:cond delay="499"/>
                                          </p:stCondLst>
                                        </p:cTn>
                                        <p:tgtEl>
                                          <p:spTgt spid="132"/>
                                        </p:tgtEl>
                                        <p:attrNameLst>
                                          <p:attrName>style.visibility</p:attrName>
                                        </p:attrNameLst>
                                      </p:cBhvr>
                                      <p:to>
                                        <p:strVal val="hidden"/>
                                      </p:to>
                                    </p:set>
                                  </p:childTnLst>
                                </p:cTn>
                              </p:par>
                              <p:par>
                                <p:cTn id="87" presetID="10" presetClass="exit" presetSubtype="0" fill="hold" grpId="5" nodeType="withEffect">
                                  <p:stCondLst>
                                    <p:cond delay="0"/>
                                  </p:stCondLst>
                                  <p:childTnLst>
                                    <p:animEffect transition="out" filter="fade">
                                      <p:cBhvr>
                                        <p:cTn id="88" dur="500"/>
                                        <p:tgtEl>
                                          <p:spTgt spid="130"/>
                                        </p:tgtEl>
                                      </p:cBhvr>
                                    </p:animEffect>
                                    <p:set>
                                      <p:cBhvr>
                                        <p:cTn id="89" dur="1" fill="hold">
                                          <p:stCondLst>
                                            <p:cond delay="499"/>
                                          </p:stCondLst>
                                        </p:cTn>
                                        <p:tgtEl>
                                          <p:spTgt spid="130"/>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90"/>
                                        </p:tgtEl>
                                      </p:cBhvr>
                                    </p:animEffect>
                                    <p:set>
                                      <p:cBhvr>
                                        <p:cTn id="92" dur="1" fill="hold">
                                          <p:stCondLst>
                                            <p:cond delay="499"/>
                                          </p:stCondLst>
                                        </p:cTn>
                                        <p:tgtEl>
                                          <p:spTgt spid="90"/>
                                        </p:tgtEl>
                                        <p:attrNameLst>
                                          <p:attrName>style.visibility</p:attrName>
                                        </p:attrNameLst>
                                      </p:cBhvr>
                                      <p:to>
                                        <p:strVal val="hidden"/>
                                      </p:to>
                                    </p:set>
                                  </p:childTnLst>
                                </p:cTn>
                              </p:par>
                            </p:childTnLst>
                          </p:cTn>
                        </p:par>
                        <p:par>
                          <p:cTn id="93" fill="hold">
                            <p:stCondLst>
                              <p:cond delay="1000"/>
                            </p:stCondLst>
                            <p:childTnLst>
                              <p:par>
                                <p:cTn id="94" presetID="10" presetClass="entr" presetSubtype="0" fill="hold" grpId="0" nodeType="afterEffect">
                                  <p:stCondLst>
                                    <p:cond delay="0"/>
                                  </p:stCondLst>
                                  <p:childTnLst>
                                    <p:set>
                                      <p:cBhvr>
                                        <p:cTn id="95" dur="1" fill="hold">
                                          <p:stCondLst>
                                            <p:cond delay="0"/>
                                          </p:stCondLst>
                                        </p:cTn>
                                        <p:tgtEl>
                                          <p:spTgt spid="68"/>
                                        </p:tgtEl>
                                        <p:attrNameLst>
                                          <p:attrName>style.visibility</p:attrName>
                                        </p:attrNameLst>
                                      </p:cBhvr>
                                      <p:to>
                                        <p:strVal val="visible"/>
                                      </p:to>
                                    </p:set>
                                    <p:animEffect transition="in" filter="fade">
                                      <p:cBhvr>
                                        <p:cTn id="96" dur="1000"/>
                                        <p:tgtEl>
                                          <p:spTgt spid="68"/>
                                        </p:tgtEl>
                                      </p:cBhvr>
                                    </p:animEffect>
                                  </p:childTnLst>
                                </p:cTn>
                              </p:par>
                            </p:childTnLst>
                          </p:cTn>
                        </p:par>
                        <p:par>
                          <p:cTn id="97" fill="hold">
                            <p:stCondLst>
                              <p:cond delay="2000"/>
                            </p:stCondLst>
                            <p:childTnLst>
                              <p:par>
                                <p:cTn id="98" presetID="22" presetClass="entr" presetSubtype="4" fill="hold" grpId="0" nodeType="afterEffect">
                                  <p:stCondLst>
                                    <p:cond delay="0"/>
                                  </p:stCondLst>
                                  <p:childTnLst>
                                    <p:set>
                                      <p:cBhvr>
                                        <p:cTn id="99" dur="1" fill="hold">
                                          <p:stCondLst>
                                            <p:cond delay="0"/>
                                          </p:stCondLst>
                                        </p:cTn>
                                        <p:tgtEl>
                                          <p:spTgt spid="69"/>
                                        </p:tgtEl>
                                        <p:attrNameLst>
                                          <p:attrName>style.visibility</p:attrName>
                                        </p:attrNameLst>
                                      </p:cBhvr>
                                      <p:to>
                                        <p:strVal val="visible"/>
                                      </p:to>
                                    </p:set>
                                    <p:animEffect transition="in" filter="wipe(down)">
                                      <p:cBhvr>
                                        <p:cTn id="100" dur="1000"/>
                                        <p:tgtEl>
                                          <p:spTgt spid="6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nodeType="clickEffect">
                                  <p:stCondLst>
                                    <p:cond delay="0"/>
                                  </p:stCondLst>
                                  <p:childTnLst>
                                    <p:set>
                                      <p:cBhvr>
                                        <p:cTn id="104" dur="1" fill="hold">
                                          <p:stCondLst>
                                            <p:cond delay="0"/>
                                          </p:stCondLst>
                                        </p:cTn>
                                        <p:tgtEl>
                                          <p:spTgt spid="5"/>
                                        </p:tgtEl>
                                        <p:attrNameLst>
                                          <p:attrName>style.visibility</p:attrName>
                                        </p:attrNameLst>
                                      </p:cBhvr>
                                      <p:to>
                                        <p:strVal val="visible"/>
                                      </p:to>
                                    </p:set>
                                    <p:animEffect transition="in" filter="fade">
                                      <p:cBhvr>
                                        <p:cTn id="105" dur="1000"/>
                                        <p:tgtEl>
                                          <p:spTgt spid="5"/>
                                        </p:tgtEl>
                                      </p:cBhvr>
                                    </p:animEffect>
                                  </p:childTnLst>
                                </p:cTn>
                              </p:par>
                              <p:par>
                                <p:cTn id="106" presetID="10" presetClass="exit" presetSubtype="0" fill="hold" nodeType="withEffect">
                                  <p:stCondLst>
                                    <p:cond delay="0"/>
                                  </p:stCondLst>
                                  <p:childTnLst>
                                    <p:animEffect transition="out" filter="fade">
                                      <p:cBhvr>
                                        <p:cTn id="107" dur="500"/>
                                        <p:tgtEl>
                                          <p:spTgt spid="6"/>
                                        </p:tgtEl>
                                      </p:cBhvr>
                                    </p:animEffect>
                                    <p:set>
                                      <p:cBhvr>
                                        <p:cTn id="108" dur="1" fill="hold">
                                          <p:stCondLst>
                                            <p:cond delay="499"/>
                                          </p:stCondLst>
                                        </p:cTn>
                                        <p:tgtEl>
                                          <p:spTgt spid="6"/>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90"/>
                                        </p:tgtEl>
                                      </p:cBhvr>
                                    </p:animEffect>
                                    <p:set>
                                      <p:cBhvr>
                                        <p:cTn id="111" dur="1" fill="hold">
                                          <p:stCondLst>
                                            <p:cond delay="999"/>
                                          </p:stCondLst>
                                        </p:cTn>
                                        <p:tgtEl>
                                          <p:spTgt spid="90"/>
                                        </p:tgtEl>
                                        <p:attrNameLst>
                                          <p:attrName>style.visibility</p:attrName>
                                        </p:attrNameLst>
                                      </p:cBhvr>
                                      <p:to>
                                        <p:strVal val="hidden"/>
                                      </p:to>
                                    </p:set>
                                  </p:childTnLst>
                                </p:cTn>
                              </p:par>
                              <p:par>
                                <p:cTn id="112" presetID="10" presetClass="exit" presetSubtype="0" fill="hold" grpId="3" nodeType="withEffect">
                                  <p:stCondLst>
                                    <p:cond delay="0"/>
                                  </p:stCondLst>
                                  <p:childTnLst>
                                    <p:animEffect transition="out" filter="fade">
                                      <p:cBhvr>
                                        <p:cTn id="113" dur="1000"/>
                                        <p:tgtEl>
                                          <p:spTgt spid="132"/>
                                        </p:tgtEl>
                                      </p:cBhvr>
                                    </p:animEffect>
                                    <p:set>
                                      <p:cBhvr>
                                        <p:cTn id="114" dur="1" fill="hold">
                                          <p:stCondLst>
                                            <p:cond delay="999"/>
                                          </p:stCondLst>
                                        </p:cTn>
                                        <p:tgtEl>
                                          <p:spTgt spid="132"/>
                                        </p:tgtEl>
                                        <p:attrNameLst>
                                          <p:attrName>style.visibility</p:attrName>
                                        </p:attrNameLst>
                                      </p:cBhvr>
                                      <p:to>
                                        <p:strVal val="hidden"/>
                                      </p:to>
                                    </p:set>
                                  </p:childTnLst>
                                </p:cTn>
                              </p:par>
                              <p:par>
                                <p:cTn id="115" presetID="10" presetClass="exit" presetSubtype="0" fill="hold" grpId="3" nodeType="withEffect">
                                  <p:stCondLst>
                                    <p:cond delay="0"/>
                                  </p:stCondLst>
                                  <p:childTnLst>
                                    <p:animEffect transition="out" filter="fade">
                                      <p:cBhvr>
                                        <p:cTn id="116" dur="1000"/>
                                        <p:tgtEl>
                                          <p:spTgt spid="130"/>
                                        </p:tgtEl>
                                      </p:cBhvr>
                                    </p:animEffect>
                                    <p:set>
                                      <p:cBhvr>
                                        <p:cTn id="117" dur="1" fill="hold">
                                          <p:stCondLst>
                                            <p:cond delay="999"/>
                                          </p:stCondLst>
                                        </p:cTn>
                                        <p:tgtEl>
                                          <p:spTgt spid="130"/>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1000"/>
                                        <p:tgtEl>
                                          <p:spTgt spid="68"/>
                                        </p:tgtEl>
                                      </p:cBhvr>
                                    </p:animEffect>
                                    <p:set>
                                      <p:cBhvr>
                                        <p:cTn id="120" dur="1" fill="hold">
                                          <p:stCondLst>
                                            <p:cond delay="999"/>
                                          </p:stCondLst>
                                        </p:cTn>
                                        <p:tgtEl>
                                          <p:spTgt spid="68"/>
                                        </p:tgtEl>
                                        <p:attrNameLst>
                                          <p:attrName>style.visibility</p:attrName>
                                        </p:attrNameLst>
                                      </p:cBhvr>
                                      <p:to>
                                        <p:strVal val="hidden"/>
                                      </p:to>
                                    </p:set>
                                  </p:childTnLst>
                                </p:cTn>
                              </p:par>
                              <p:par>
                                <p:cTn id="121" presetID="22" presetClass="exit" presetSubtype="4" fill="hold" grpId="1" nodeType="withEffect">
                                  <p:stCondLst>
                                    <p:cond delay="0"/>
                                  </p:stCondLst>
                                  <p:childTnLst>
                                    <p:animEffect transition="out" filter="wipe(down)">
                                      <p:cBhvr>
                                        <p:cTn id="122" dur="1000"/>
                                        <p:tgtEl>
                                          <p:spTgt spid="69"/>
                                        </p:tgtEl>
                                      </p:cBhvr>
                                    </p:animEffect>
                                    <p:set>
                                      <p:cBhvr>
                                        <p:cTn id="123" dur="1" fill="hold">
                                          <p:stCondLst>
                                            <p:cond delay="999"/>
                                          </p:stCondLst>
                                        </p:cTn>
                                        <p:tgtEl>
                                          <p:spTgt spid="69"/>
                                        </p:tgtEl>
                                        <p:attrNameLst>
                                          <p:attrName>style.visibility</p:attrName>
                                        </p:attrNameLst>
                                      </p:cBhvr>
                                      <p:to>
                                        <p:strVal val="hidden"/>
                                      </p:to>
                                    </p:set>
                                  </p:childTnLst>
                                </p:cTn>
                              </p:par>
                            </p:childTnLst>
                          </p:cTn>
                        </p:par>
                        <p:par>
                          <p:cTn id="124" fill="hold">
                            <p:stCondLst>
                              <p:cond delay="1000"/>
                            </p:stCondLst>
                            <p:childTnLst>
                              <p:par>
                                <p:cTn id="125" presetID="22" presetClass="entr" presetSubtype="8" fill="hold" grpId="2" nodeType="afterEffect">
                                  <p:stCondLst>
                                    <p:cond delay="0"/>
                                  </p:stCondLst>
                                  <p:childTnLst>
                                    <p:set>
                                      <p:cBhvr>
                                        <p:cTn id="126" dur="1" fill="hold">
                                          <p:stCondLst>
                                            <p:cond delay="0"/>
                                          </p:stCondLst>
                                        </p:cTn>
                                        <p:tgtEl>
                                          <p:spTgt spid="130"/>
                                        </p:tgtEl>
                                        <p:attrNameLst>
                                          <p:attrName>style.visibility</p:attrName>
                                        </p:attrNameLst>
                                      </p:cBhvr>
                                      <p:to>
                                        <p:strVal val="visible"/>
                                      </p:to>
                                    </p:set>
                                    <p:animEffect transition="in" filter="wipe(left)">
                                      <p:cBhvr>
                                        <p:cTn id="127" dur="1000"/>
                                        <p:tgtEl>
                                          <p:spTgt spid="130"/>
                                        </p:tgtEl>
                                      </p:cBhvr>
                                    </p:animEffect>
                                  </p:childTnLst>
                                </p:cTn>
                              </p:par>
                            </p:childTnLst>
                          </p:cTn>
                        </p:par>
                        <p:par>
                          <p:cTn id="128" fill="hold">
                            <p:stCondLst>
                              <p:cond delay="2000"/>
                            </p:stCondLst>
                            <p:childTnLst>
                              <p:par>
                                <p:cTn id="129" presetID="53" presetClass="exit" presetSubtype="32" fill="hold" nodeType="afterEffect">
                                  <p:stCondLst>
                                    <p:cond delay="0"/>
                                  </p:stCondLst>
                                  <p:childTnLst>
                                    <p:anim calcmode="lin" valueType="num">
                                      <p:cBhvr>
                                        <p:cTn id="130" dur="500"/>
                                        <p:tgtEl>
                                          <p:spTgt spid="64"/>
                                        </p:tgtEl>
                                        <p:attrNameLst>
                                          <p:attrName>ppt_w</p:attrName>
                                        </p:attrNameLst>
                                      </p:cBhvr>
                                      <p:tavLst>
                                        <p:tav tm="0">
                                          <p:val>
                                            <p:strVal val="ppt_w"/>
                                          </p:val>
                                        </p:tav>
                                        <p:tav tm="100000">
                                          <p:val>
                                            <p:fltVal val="0"/>
                                          </p:val>
                                        </p:tav>
                                      </p:tavLst>
                                    </p:anim>
                                    <p:anim calcmode="lin" valueType="num">
                                      <p:cBhvr>
                                        <p:cTn id="131" dur="500"/>
                                        <p:tgtEl>
                                          <p:spTgt spid="64"/>
                                        </p:tgtEl>
                                        <p:attrNameLst>
                                          <p:attrName>ppt_h</p:attrName>
                                        </p:attrNameLst>
                                      </p:cBhvr>
                                      <p:tavLst>
                                        <p:tav tm="0">
                                          <p:val>
                                            <p:strVal val="ppt_h"/>
                                          </p:val>
                                        </p:tav>
                                        <p:tav tm="100000">
                                          <p:val>
                                            <p:fltVal val="0"/>
                                          </p:val>
                                        </p:tav>
                                      </p:tavLst>
                                    </p:anim>
                                    <p:animEffect transition="out" filter="fade">
                                      <p:cBhvr>
                                        <p:cTn id="132" dur="500"/>
                                        <p:tgtEl>
                                          <p:spTgt spid="64"/>
                                        </p:tgtEl>
                                      </p:cBhvr>
                                    </p:animEffect>
                                    <p:set>
                                      <p:cBhvr>
                                        <p:cTn id="133" dur="1" fill="hold">
                                          <p:stCondLst>
                                            <p:cond delay="499"/>
                                          </p:stCondLst>
                                        </p:cTn>
                                        <p:tgtEl>
                                          <p:spTgt spid="64"/>
                                        </p:tgtEl>
                                        <p:attrNameLst>
                                          <p:attrName>style.visibility</p:attrName>
                                        </p:attrNameLst>
                                      </p:cBhvr>
                                      <p:to>
                                        <p:strVal val="hidden"/>
                                      </p:to>
                                    </p:set>
                                  </p:childTnLst>
                                </p:cTn>
                              </p:par>
                            </p:childTnLst>
                          </p:cTn>
                        </p:par>
                        <p:par>
                          <p:cTn id="134" fill="hold">
                            <p:stCondLst>
                              <p:cond delay="2500"/>
                            </p:stCondLst>
                            <p:childTnLst>
                              <p:par>
                                <p:cTn id="135" presetID="22" presetClass="entr" presetSubtype="8" fill="hold" grpId="2" nodeType="afterEffect">
                                  <p:stCondLst>
                                    <p:cond delay="0"/>
                                  </p:stCondLst>
                                  <p:childTnLst>
                                    <p:set>
                                      <p:cBhvr>
                                        <p:cTn id="136" dur="1" fill="hold">
                                          <p:stCondLst>
                                            <p:cond delay="0"/>
                                          </p:stCondLst>
                                        </p:cTn>
                                        <p:tgtEl>
                                          <p:spTgt spid="132"/>
                                        </p:tgtEl>
                                        <p:attrNameLst>
                                          <p:attrName>style.visibility</p:attrName>
                                        </p:attrNameLst>
                                      </p:cBhvr>
                                      <p:to>
                                        <p:strVal val="visible"/>
                                      </p:to>
                                    </p:set>
                                    <p:animEffect transition="in" filter="wipe(left)">
                                      <p:cBhvr>
                                        <p:cTn id="137" dur="1000"/>
                                        <p:tgtEl>
                                          <p:spTgt spid="132"/>
                                        </p:tgtEl>
                                      </p:cBhvr>
                                    </p:animEffect>
                                  </p:childTnLst>
                                </p:cTn>
                              </p:par>
                            </p:childTnLst>
                          </p:cTn>
                        </p:par>
                        <p:par>
                          <p:cTn id="138" fill="hold">
                            <p:stCondLst>
                              <p:cond delay="3500"/>
                            </p:stCondLst>
                            <p:childTnLst>
                              <p:par>
                                <p:cTn id="139" presetID="53" presetClass="entr" presetSubtype="0" fill="hold" grpId="0" nodeType="afterEffect">
                                  <p:stCondLst>
                                    <p:cond delay="0"/>
                                  </p:stCondLst>
                                  <p:childTnLst>
                                    <p:set>
                                      <p:cBhvr>
                                        <p:cTn id="140" dur="1" fill="hold">
                                          <p:stCondLst>
                                            <p:cond delay="0"/>
                                          </p:stCondLst>
                                        </p:cTn>
                                        <p:tgtEl>
                                          <p:spTgt spid="84"/>
                                        </p:tgtEl>
                                        <p:attrNameLst>
                                          <p:attrName>style.visibility</p:attrName>
                                        </p:attrNameLst>
                                      </p:cBhvr>
                                      <p:to>
                                        <p:strVal val="visible"/>
                                      </p:to>
                                    </p:set>
                                    <p:anim calcmode="lin" valueType="num">
                                      <p:cBhvr>
                                        <p:cTn id="141" dur="1000" fill="hold"/>
                                        <p:tgtEl>
                                          <p:spTgt spid="84"/>
                                        </p:tgtEl>
                                        <p:attrNameLst>
                                          <p:attrName>ppt_w</p:attrName>
                                        </p:attrNameLst>
                                      </p:cBhvr>
                                      <p:tavLst>
                                        <p:tav tm="0">
                                          <p:val>
                                            <p:fltVal val="0"/>
                                          </p:val>
                                        </p:tav>
                                        <p:tav tm="100000">
                                          <p:val>
                                            <p:strVal val="#ppt_w"/>
                                          </p:val>
                                        </p:tav>
                                      </p:tavLst>
                                    </p:anim>
                                    <p:anim calcmode="lin" valueType="num">
                                      <p:cBhvr>
                                        <p:cTn id="142" dur="1000" fill="hold"/>
                                        <p:tgtEl>
                                          <p:spTgt spid="84"/>
                                        </p:tgtEl>
                                        <p:attrNameLst>
                                          <p:attrName>ppt_h</p:attrName>
                                        </p:attrNameLst>
                                      </p:cBhvr>
                                      <p:tavLst>
                                        <p:tav tm="0">
                                          <p:val>
                                            <p:fltVal val="0"/>
                                          </p:val>
                                        </p:tav>
                                        <p:tav tm="100000">
                                          <p:val>
                                            <p:strVal val="#ppt_h"/>
                                          </p:val>
                                        </p:tav>
                                      </p:tavLst>
                                    </p:anim>
                                    <p:animEffect transition="in" filter="fade">
                                      <p:cBhvr>
                                        <p:cTn id="143"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90" grpId="1" animBg="1"/>
      <p:bldP spid="90" grpId="2" animBg="1"/>
      <p:bldP spid="90" grpId="3" animBg="1"/>
      <p:bldP spid="106" grpId="0" animBg="1"/>
      <p:bldP spid="106" grpId="1" animBg="1"/>
      <p:bldP spid="132" grpId="0" animBg="1"/>
      <p:bldP spid="132" grpId="1" animBg="1"/>
      <p:bldP spid="132" grpId="2" animBg="1"/>
      <p:bldP spid="132" grpId="3" animBg="1"/>
      <p:bldP spid="132" grpId="4" animBg="1"/>
      <p:bldP spid="132" grpId="5" animBg="1"/>
      <p:bldP spid="132" grpId="6" animBg="1"/>
      <p:bldP spid="130" grpId="0" animBg="1"/>
      <p:bldP spid="130" grpId="1" animBg="1"/>
      <p:bldP spid="130" grpId="2" animBg="1"/>
      <p:bldP spid="130" grpId="3" animBg="1"/>
      <p:bldP spid="130" grpId="4" animBg="1"/>
      <p:bldP spid="130" grpId="5" animBg="1"/>
      <p:bldP spid="130" grpId="6" animBg="1"/>
      <p:bldP spid="130" grpId="7" animBg="1"/>
      <p:bldP spid="84" grpId="0" animBg="1"/>
      <p:bldP spid="68" grpId="0" animBg="1"/>
      <p:bldP spid="68" grpId="1" animBg="1"/>
      <p:bldP spid="69" grpId="0" animBg="1"/>
      <p:bldP spid="69" grpId="1"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 name="Rounded Rectangle 83"/>
          <p:cNvSpPr/>
          <p:nvPr/>
        </p:nvSpPr>
        <p:spPr bwMode="gray">
          <a:xfrm>
            <a:off x="450937" y="1102290"/>
            <a:ext cx="8292230" cy="5010411"/>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5" name="Line 63"/>
          <p:cNvSpPr>
            <a:spLocks noChangeShapeType="1"/>
          </p:cNvSpPr>
          <p:nvPr/>
        </p:nvSpPr>
        <p:spPr bwMode="gray">
          <a:xfrm flipH="1">
            <a:off x="2293143" y="3876674"/>
            <a:ext cx="726281" cy="0"/>
          </a:xfrm>
          <a:prstGeom prst="line">
            <a:avLst/>
          </a:prstGeom>
          <a:noFill/>
          <a:ln w="28575">
            <a:solidFill>
              <a:srgbClr val="B2B2B2"/>
            </a:solidFill>
            <a:round/>
            <a:headEnd/>
            <a:tailEnd/>
          </a:ln>
        </p:spPr>
        <p:txBody>
          <a:bodyPr/>
          <a:lstStyle/>
          <a:p>
            <a:endParaRPr lang="en-US" dirty="0"/>
          </a:p>
        </p:txBody>
      </p:sp>
      <p:sp>
        <p:nvSpPr>
          <p:cNvPr id="198" name="Line 63"/>
          <p:cNvSpPr>
            <a:spLocks noChangeShapeType="1"/>
          </p:cNvSpPr>
          <p:nvPr/>
        </p:nvSpPr>
        <p:spPr bwMode="gray">
          <a:xfrm flipH="1">
            <a:off x="1066800" y="3876674"/>
            <a:ext cx="1143000" cy="0"/>
          </a:xfrm>
          <a:prstGeom prst="line">
            <a:avLst/>
          </a:prstGeom>
          <a:noFill/>
          <a:ln w="28575">
            <a:solidFill>
              <a:srgbClr val="B2B2B2"/>
            </a:solidFill>
            <a:round/>
            <a:headEnd/>
            <a:tailEnd/>
          </a:ln>
        </p:spPr>
        <p:txBody>
          <a:bodyPr/>
          <a:lstStyle/>
          <a:p>
            <a:endParaRPr lang="en-US" dirty="0"/>
          </a:p>
        </p:txBody>
      </p:sp>
      <p:sp>
        <p:nvSpPr>
          <p:cNvPr id="113" name="Rectangle 4"/>
          <p:cNvSpPr>
            <a:spLocks noChangeArrowheads="1"/>
          </p:cNvSpPr>
          <p:nvPr/>
        </p:nvSpPr>
        <p:spPr bwMode="gray">
          <a:xfrm>
            <a:off x="7086600" y="1300552"/>
            <a:ext cx="1600200" cy="4055781"/>
          </a:xfrm>
          <a:prstGeom prst="rect">
            <a:avLst/>
          </a:prstGeom>
          <a:solidFill>
            <a:schemeClr val="bg1"/>
          </a:solidFill>
          <a:ln w="28575" algn="ctr">
            <a:solidFill>
              <a:srgbClr val="B2B2B2"/>
            </a:solidFill>
            <a:prstDash val="sysDash"/>
            <a:miter lim="800000"/>
            <a:headEnd/>
            <a:tailEnd/>
          </a:ln>
          <a:effectLst/>
        </p:spPr>
        <p:txBody>
          <a:bodyPr wrap="none" anchor="ctr"/>
          <a:lstStyle/>
          <a:p>
            <a:pPr algn="l">
              <a:lnSpc>
                <a:spcPct val="100000"/>
              </a:lnSpc>
              <a:spcBef>
                <a:spcPct val="0"/>
              </a:spcBef>
            </a:pPr>
            <a:endParaRPr lang="en-US" sz="1800" b="0" dirty="0">
              <a:solidFill>
                <a:srgbClr val="000000"/>
              </a:solidFill>
            </a:endParaRPr>
          </a:p>
        </p:txBody>
      </p:sp>
      <p:sp>
        <p:nvSpPr>
          <p:cNvPr id="87" name="Title 86"/>
          <p:cNvSpPr>
            <a:spLocks noGrp="1"/>
          </p:cNvSpPr>
          <p:nvPr>
            <p:ph type="title"/>
          </p:nvPr>
        </p:nvSpPr>
        <p:spPr>
          <a:xfrm>
            <a:off x="475488" y="233680"/>
            <a:ext cx="8220456" cy="740664"/>
          </a:xfrm>
        </p:spPr>
        <p:txBody>
          <a:bodyPr/>
          <a:lstStyle/>
          <a:p>
            <a:r>
              <a:rPr lang="en-US" dirty="0"/>
              <a:t>Network Segregation and Application filtering for BYOD devices</a:t>
            </a:r>
          </a:p>
        </p:txBody>
      </p:sp>
      <p:sp>
        <p:nvSpPr>
          <p:cNvPr id="116" name="Line 63"/>
          <p:cNvSpPr>
            <a:spLocks noChangeShapeType="1"/>
          </p:cNvSpPr>
          <p:nvPr/>
        </p:nvSpPr>
        <p:spPr bwMode="gray">
          <a:xfrm flipH="1">
            <a:off x="6256303" y="2504745"/>
            <a:ext cx="0" cy="1382160"/>
          </a:xfrm>
          <a:prstGeom prst="line">
            <a:avLst/>
          </a:prstGeom>
          <a:noFill/>
          <a:ln w="28575">
            <a:solidFill>
              <a:srgbClr val="B2B2B2"/>
            </a:solidFill>
            <a:round/>
            <a:headEnd/>
            <a:tailEnd/>
          </a:ln>
        </p:spPr>
        <p:txBody>
          <a:bodyPr/>
          <a:lstStyle/>
          <a:p>
            <a:endParaRPr lang="en-US" dirty="0"/>
          </a:p>
        </p:txBody>
      </p:sp>
      <p:sp>
        <p:nvSpPr>
          <p:cNvPr id="117" name="Line 63"/>
          <p:cNvSpPr>
            <a:spLocks noChangeShapeType="1"/>
          </p:cNvSpPr>
          <p:nvPr/>
        </p:nvSpPr>
        <p:spPr bwMode="gray">
          <a:xfrm flipH="1" flipV="1">
            <a:off x="3736182" y="3876674"/>
            <a:ext cx="1867238" cy="0"/>
          </a:xfrm>
          <a:prstGeom prst="line">
            <a:avLst/>
          </a:prstGeom>
          <a:noFill/>
          <a:ln w="28575">
            <a:solidFill>
              <a:srgbClr val="B2B2B2"/>
            </a:solidFill>
            <a:round/>
            <a:headEnd/>
            <a:tailEnd/>
          </a:ln>
        </p:spPr>
        <p:txBody>
          <a:bodyPr/>
          <a:lstStyle/>
          <a:p>
            <a:endParaRPr lang="en-US" dirty="0"/>
          </a:p>
        </p:txBody>
      </p:sp>
      <p:sp>
        <p:nvSpPr>
          <p:cNvPr id="118" name="Line 63"/>
          <p:cNvSpPr>
            <a:spLocks noChangeShapeType="1"/>
          </p:cNvSpPr>
          <p:nvPr/>
        </p:nvSpPr>
        <p:spPr bwMode="gray">
          <a:xfrm flipH="1" flipV="1">
            <a:off x="5503652" y="3876674"/>
            <a:ext cx="1371600" cy="0"/>
          </a:xfrm>
          <a:prstGeom prst="line">
            <a:avLst/>
          </a:prstGeom>
          <a:noFill/>
          <a:ln w="28575">
            <a:solidFill>
              <a:srgbClr val="B2B2B2"/>
            </a:solidFill>
            <a:round/>
            <a:headEnd/>
            <a:tailEnd/>
          </a:ln>
        </p:spPr>
        <p:txBody>
          <a:bodyPr/>
          <a:lstStyle/>
          <a:p>
            <a:endParaRPr lang="en-US" dirty="0"/>
          </a:p>
        </p:txBody>
      </p:sp>
      <p:pic>
        <p:nvPicPr>
          <p:cNvPr id="132" name="Picture 131" descr="burst_w.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1140912" y="3048000"/>
            <a:ext cx="539969" cy="590909"/>
          </a:xfrm>
          <a:prstGeom prst="rect">
            <a:avLst/>
          </a:prstGeom>
        </p:spPr>
      </p:pic>
      <p:grpSp>
        <p:nvGrpSpPr>
          <p:cNvPr id="2" name="Group 1"/>
          <p:cNvGrpSpPr/>
          <p:nvPr/>
        </p:nvGrpSpPr>
        <p:grpSpPr bwMode="gray">
          <a:xfrm>
            <a:off x="581416" y="1600200"/>
            <a:ext cx="1828800" cy="1181819"/>
            <a:chOff x="304800" y="1256581"/>
            <a:chExt cx="1828800" cy="1181819"/>
          </a:xfrm>
        </p:grpSpPr>
        <p:sp>
          <p:nvSpPr>
            <p:cNvPr id="133" name="Rounded Rectangular Callout 132"/>
            <p:cNvSpPr/>
            <p:nvPr/>
          </p:nvSpPr>
          <p:spPr bwMode="gray">
            <a:xfrm>
              <a:off x="304800" y="1447800"/>
              <a:ext cx="1828800" cy="990600"/>
            </a:xfrm>
            <a:prstGeom prst="wedgeRoundRectCallout">
              <a:avLst>
                <a:gd name="adj1" fmla="val -20379"/>
                <a:gd name="adj2" fmla="val 8514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lgn="ctr">
                <a:spcBef>
                  <a:spcPts val="0"/>
                </a:spcBef>
              </a:pPr>
              <a:r>
                <a:rPr lang="en-US" sz="1100" b="1" dirty="0" smtClean="0"/>
                <a:t>Device authenticated on wireless network</a:t>
              </a:r>
            </a:p>
          </p:txBody>
        </p:sp>
        <p:sp>
          <p:nvSpPr>
            <p:cNvPr id="134" name="Oval 133"/>
            <p:cNvSpPr/>
            <p:nvPr/>
          </p:nvSpPr>
          <p:spPr bwMode="gray">
            <a:xfrm>
              <a:off x="319089" y="125658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3" name="Group 2"/>
          <p:cNvGrpSpPr/>
          <p:nvPr/>
        </p:nvGrpSpPr>
        <p:grpSpPr bwMode="gray">
          <a:xfrm>
            <a:off x="2645885" y="1582930"/>
            <a:ext cx="1905000" cy="1197059"/>
            <a:chOff x="1981200" y="2003341"/>
            <a:chExt cx="1905000" cy="1197059"/>
          </a:xfrm>
        </p:grpSpPr>
        <p:sp>
          <p:nvSpPr>
            <p:cNvPr id="135" name="Rounded Rectangular Callout 134"/>
            <p:cNvSpPr/>
            <p:nvPr/>
          </p:nvSpPr>
          <p:spPr bwMode="gray">
            <a:xfrm>
              <a:off x="1981200" y="2209800"/>
              <a:ext cx="1905000" cy="990600"/>
            </a:xfrm>
            <a:prstGeom prst="wedgeRoundRectCallout">
              <a:avLst>
                <a:gd name="adj1" fmla="val 142804"/>
                <a:gd name="adj2" fmla="val 19610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lgn="ctr">
                <a:spcBef>
                  <a:spcPts val="0"/>
                </a:spcBef>
              </a:pPr>
              <a:r>
                <a:rPr lang="en-US" sz="1100" b="1" dirty="0" smtClean="0"/>
                <a:t>DHCP Server/</a:t>
              </a:r>
              <a:r>
                <a:rPr lang="en-US" sz="1100" b="1" dirty="0" err="1" smtClean="0"/>
                <a:t>Smartpass</a:t>
              </a:r>
              <a:r>
                <a:rPr lang="en-US" sz="1100" b="1" dirty="0" smtClean="0"/>
                <a:t> communicates User and IP information to UAC via IF-MAP</a:t>
              </a:r>
            </a:p>
          </p:txBody>
        </p:sp>
        <p:sp>
          <p:nvSpPr>
            <p:cNvPr id="136" name="Oval 135"/>
            <p:cNvSpPr/>
            <p:nvPr/>
          </p:nvSpPr>
          <p:spPr bwMode="gray">
            <a:xfrm>
              <a:off x="2133600" y="200334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4" name="Group 3"/>
          <p:cNvGrpSpPr/>
          <p:nvPr/>
        </p:nvGrpSpPr>
        <p:grpSpPr bwMode="gray">
          <a:xfrm>
            <a:off x="4080695" y="4983183"/>
            <a:ext cx="1854679" cy="1197059"/>
            <a:chOff x="4114800" y="1774741"/>
            <a:chExt cx="1854679" cy="1197059"/>
          </a:xfrm>
        </p:grpSpPr>
        <p:sp>
          <p:nvSpPr>
            <p:cNvPr id="137" name="Rounded Rectangular Callout 136"/>
            <p:cNvSpPr/>
            <p:nvPr/>
          </p:nvSpPr>
          <p:spPr bwMode="gray">
            <a:xfrm>
              <a:off x="4114800" y="1981200"/>
              <a:ext cx="1854679" cy="990600"/>
            </a:xfrm>
            <a:prstGeom prst="wedgeRoundRectCallout">
              <a:avLst>
                <a:gd name="adj1" fmla="val 65769"/>
                <a:gd name="adj2" fmla="val -60397"/>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lgn="ctr">
                <a:spcBef>
                  <a:spcPts val="0"/>
                </a:spcBef>
              </a:pPr>
              <a:r>
                <a:rPr lang="en-US" sz="1100" b="1" dirty="0" smtClean="0"/>
                <a:t>UAC pushes role based ACL and FW policies to EX and SRX</a:t>
              </a:r>
            </a:p>
          </p:txBody>
        </p:sp>
        <p:sp>
          <p:nvSpPr>
            <p:cNvPr id="138" name="Oval 137"/>
            <p:cNvSpPr/>
            <p:nvPr/>
          </p:nvSpPr>
          <p:spPr bwMode="gray">
            <a:xfrm>
              <a:off x="4191000" y="177474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5" name="Group 6"/>
          <p:cNvGrpSpPr/>
          <p:nvPr/>
        </p:nvGrpSpPr>
        <p:grpSpPr bwMode="gray">
          <a:xfrm>
            <a:off x="397552" y="4975720"/>
            <a:ext cx="1828800" cy="1181241"/>
            <a:chOff x="838200" y="4118255"/>
            <a:chExt cx="1828800" cy="1181241"/>
          </a:xfrm>
        </p:grpSpPr>
        <p:sp>
          <p:nvSpPr>
            <p:cNvPr id="139" name="Rounded Rectangular Callout 138"/>
            <p:cNvSpPr/>
            <p:nvPr/>
          </p:nvSpPr>
          <p:spPr bwMode="gray">
            <a:xfrm>
              <a:off x="838200" y="4308896"/>
              <a:ext cx="1828800" cy="990600"/>
            </a:xfrm>
            <a:prstGeom prst="wedgeRoundRectCallout">
              <a:avLst>
                <a:gd name="adj1" fmla="val 276598"/>
                <a:gd name="adj2" fmla="val -21234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lgn="ctr">
                <a:spcBef>
                  <a:spcPts val="0"/>
                </a:spcBef>
              </a:pPr>
              <a:r>
                <a:rPr lang="en-US" sz="1100" b="1" dirty="0" smtClean="0"/>
                <a:t>SRX AppSecure Polices block non-work related applications like Hulu and Netflix </a:t>
              </a:r>
            </a:p>
          </p:txBody>
        </p:sp>
        <p:sp>
          <p:nvSpPr>
            <p:cNvPr id="140" name="Oval 139"/>
            <p:cNvSpPr/>
            <p:nvPr/>
          </p:nvSpPr>
          <p:spPr bwMode="gray">
            <a:xfrm>
              <a:off x="2133600" y="4118255"/>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5</a:t>
              </a:r>
            </a:p>
          </p:txBody>
        </p:sp>
      </p:grpSp>
      <p:grpSp>
        <p:nvGrpSpPr>
          <p:cNvPr id="6" name="Group 5"/>
          <p:cNvGrpSpPr/>
          <p:nvPr/>
        </p:nvGrpSpPr>
        <p:grpSpPr bwMode="gray">
          <a:xfrm>
            <a:off x="2209803" y="4931311"/>
            <a:ext cx="1828800" cy="1231247"/>
            <a:chOff x="2743200" y="4559953"/>
            <a:chExt cx="1828800" cy="1231247"/>
          </a:xfrm>
        </p:grpSpPr>
        <p:sp>
          <p:nvSpPr>
            <p:cNvPr id="141" name="Rounded Rectangular Callout 140"/>
            <p:cNvSpPr/>
            <p:nvPr/>
          </p:nvSpPr>
          <p:spPr bwMode="gray">
            <a:xfrm>
              <a:off x="2743200" y="4800600"/>
              <a:ext cx="1828800" cy="990600"/>
            </a:xfrm>
            <a:prstGeom prst="wedgeRoundRectCallout">
              <a:avLst>
                <a:gd name="adj1" fmla="val 180823"/>
                <a:gd name="adj2" fmla="val -218333"/>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lgn="ctr">
                <a:spcBef>
                  <a:spcPts val="0"/>
                </a:spcBef>
              </a:pPr>
              <a:r>
                <a:rPr lang="en-US" sz="1100" b="1" dirty="0" smtClean="0"/>
                <a:t>SRX enforces user policies allowing user basic access to all servers except finance</a:t>
              </a:r>
            </a:p>
          </p:txBody>
        </p:sp>
        <p:sp>
          <p:nvSpPr>
            <p:cNvPr id="142" name="Oval 141"/>
            <p:cNvSpPr/>
            <p:nvPr/>
          </p:nvSpPr>
          <p:spPr bwMode="gray">
            <a:xfrm>
              <a:off x="2936082" y="4559953"/>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solidFill>
                </a:rPr>
                <a:t>4</a:t>
              </a:r>
            </a:p>
          </p:txBody>
        </p:sp>
      </p:grpSp>
      <p:sp>
        <p:nvSpPr>
          <p:cNvPr id="145" name="Text Box 15"/>
          <p:cNvSpPr txBox="1">
            <a:spLocks noChangeArrowheads="1"/>
          </p:cNvSpPr>
          <p:nvPr/>
        </p:nvSpPr>
        <p:spPr bwMode="gray">
          <a:xfrm>
            <a:off x="7979350" y="4935748"/>
            <a:ext cx="322263" cy="138113"/>
          </a:xfrm>
          <a:prstGeom prst="rect">
            <a:avLst/>
          </a:prstGeom>
          <a:noFill/>
          <a:ln w="28575" algn="ctr">
            <a:noFill/>
            <a:miter lim="800000"/>
            <a:headEnd/>
            <a:tailEnd/>
          </a:ln>
        </p:spPr>
        <p:txBody>
          <a:bodyPr wrap="square" lIns="0" tIns="0" rIns="0" bIns="0">
            <a:spAutoFit/>
          </a:bodyPr>
          <a:lstStyle/>
          <a:p>
            <a:pPr algn="ctr"/>
            <a:r>
              <a:rPr lang="en-US" sz="900" dirty="0"/>
              <a:t>Apps</a:t>
            </a:r>
          </a:p>
        </p:txBody>
      </p:sp>
      <p:sp>
        <p:nvSpPr>
          <p:cNvPr id="146" name="Text Box 15"/>
          <p:cNvSpPr txBox="1">
            <a:spLocks noChangeArrowheads="1"/>
          </p:cNvSpPr>
          <p:nvPr/>
        </p:nvSpPr>
        <p:spPr bwMode="gray">
          <a:xfrm>
            <a:off x="7976653" y="2633407"/>
            <a:ext cx="322263" cy="138113"/>
          </a:xfrm>
          <a:prstGeom prst="rect">
            <a:avLst/>
          </a:prstGeom>
          <a:noFill/>
          <a:ln w="28575" algn="ctr">
            <a:noFill/>
            <a:miter lim="800000"/>
            <a:headEnd/>
            <a:tailEnd/>
          </a:ln>
        </p:spPr>
        <p:txBody>
          <a:bodyPr wrap="square" lIns="0" tIns="0" rIns="0" bIns="0">
            <a:spAutoFit/>
          </a:bodyPr>
          <a:lstStyle/>
          <a:p>
            <a:pPr algn="ctr"/>
            <a:r>
              <a:rPr lang="en-US" sz="900" dirty="0"/>
              <a:t>Data</a:t>
            </a:r>
          </a:p>
        </p:txBody>
      </p:sp>
      <p:sp>
        <p:nvSpPr>
          <p:cNvPr id="147" name="Text Box 15"/>
          <p:cNvSpPr txBox="1">
            <a:spLocks noChangeArrowheads="1"/>
          </p:cNvSpPr>
          <p:nvPr/>
        </p:nvSpPr>
        <p:spPr bwMode="gray">
          <a:xfrm>
            <a:off x="7912675" y="3386540"/>
            <a:ext cx="455613" cy="138113"/>
          </a:xfrm>
          <a:prstGeom prst="rect">
            <a:avLst/>
          </a:prstGeom>
          <a:noFill/>
          <a:ln w="28575" algn="ctr">
            <a:noFill/>
            <a:miter lim="800000"/>
            <a:headEnd/>
            <a:tailEnd/>
          </a:ln>
        </p:spPr>
        <p:txBody>
          <a:bodyPr wrap="square" lIns="0" tIns="0" rIns="0" bIns="0">
            <a:spAutoFit/>
          </a:bodyPr>
          <a:lstStyle/>
          <a:p>
            <a:pPr algn="ctr"/>
            <a:r>
              <a:rPr lang="en-US" sz="900" dirty="0"/>
              <a:t>Finance</a:t>
            </a:r>
          </a:p>
        </p:txBody>
      </p:sp>
      <p:sp>
        <p:nvSpPr>
          <p:cNvPr id="148" name="Text Box 15"/>
          <p:cNvSpPr txBox="1">
            <a:spLocks noChangeArrowheads="1"/>
          </p:cNvSpPr>
          <p:nvPr/>
        </p:nvSpPr>
        <p:spPr bwMode="gray">
          <a:xfrm>
            <a:off x="7950775" y="4191108"/>
            <a:ext cx="379413" cy="138113"/>
          </a:xfrm>
          <a:prstGeom prst="rect">
            <a:avLst/>
          </a:prstGeom>
          <a:noFill/>
          <a:ln w="28575" algn="ctr">
            <a:noFill/>
            <a:miter lim="800000"/>
            <a:headEnd/>
            <a:tailEnd/>
          </a:ln>
        </p:spPr>
        <p:txBody>
          <a:bodyPr wrap="square" lIns="0" tIns="0" rIns="0" bIns="0">
            <a:spAutoFit/>
          </a:bodyPr>
          <a:lstStyle/>
          <a:p>
            <a:pPr algn="ctr"/>
            <a:r>
              <a:rPr lang="en-US" sz="900" dirty="0"/>
              <a:t>Video</a:t>
            </a:r>
          </a:p>
        </p:txBody>
      </p:sp>
      <p:sp>
        <p:nvSpPr>
          <p:cNvPr id="149" name="Text Box 15"/>
          <p:cNvSpPr txBox="1">
            <a:spLocks noChangeArrowheads="1"/>
          </p:cNvSpPr>
          <p:nvPr/>
        </p:nvSpPr>
        <p:spPr bwMode="gray">
          <a:xfrm>
            <a:off x="7702436" y="1858018"/>
            <a:ext cx="863600" cy="276225"/>
          </a:xfrm>
          <a:prstGeom prst="rect">
            <a:avLst/>
          </a:prstGeom>
          <a:noFill/>
          <a:ln w="28575" algn="ctr">
            <a:noFill/>
            <a:miter lim="800000"/>
            <a:headEnd/>
            <a:tailEnd/>
          </a:ln>
        </p:spPr>
        <p:txBody>
          <a:bodyPr wrap="square" lIns="0" tIns="0" rIns="0" bIns="0">
            <a:spAutoFit/>
          </a:bodyPr>
          <a:lstStyle/>
          <a:p>
            <a:pPr algn="ctr"/>
            <a:r>
              <a:rPr lang="en-US" sz="900" dirty="0" smtClean="0"/>
              <a:t>Active Directory /LDAP</a:t>
            </a:r>
            <a:endParaRPr lang="en-US" sz="900" dirty="0"/>
          </a:p>
        </p:txBody>
      </p:sp>
      <p:pic>
        <p:nvPicPr>
          <p:cNvPr id="152" name="Picture 151" descr="Video.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7839284" y="3700894"/>
            <a:ext cx="582425" cy="435218"/>
          </a:xfrm>
          <a:prstGeom prst="rect">
            <a:avLst/>
          </a:prstGeom>
        </p:spPr>
      </p:pic>
      <p:pic>
        <p:nvPicPr>
          <p:cNvPr id="154" name="Picture 153" descr="AAA.pn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gray">
          <a:xfrm>
            <a:off x="7845685" y="1398153"/>
            <a:ext cx="576024" cy="435218"/>
          </a:xfrm>
          <a:prstGeom prst="rect">
            <a:avLst/>
          </a:prstGeom>
        </p:spPr>
      </p:pic>
      <p:sp>
        <p:nvSpPr>
          <p:cNvPr id="157" name="Oval 156"/>
          <p:cNvSpPr/>
          <p:nvPr/>
        </p:nvSpPr>
        <p:spPr bwMode="gray">
          <a:xfrm>
            <a:off x="8305800" y="1472244"/>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60" name="Oval 159"/>
          <p:cNvSpPr/>
          <p:nvPr/>
        </p:nvSpPr>
        <p:spPr bwMode="gray">
          <a:xfrm>
            <a:off x="8305800" y="3776930"/>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64" name="Rectangle 11"/>
          <p:cNvSpPr>
            <a:spLocks noChangeArrowheads="1"/>
          </p:cNvSpPr>
          <p:nvPr/>
        </p:nvSpPr>
        <p:spPr bwMode="gray">
          <a:xfrm>
            <a:off x="7143181" y="5135718"/>
            <a:ext cx="1524000" cy="1524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Corporate Data Center</a:t>
            </a:r>
          </a:p>
        </p:txBody>
      </p:sp>
      <p:cxnSp>
        <p:nvCxnSpPr>
          <p:cNvPr id="169" name="Elbow Connector 168"/>
          <p:cNvCxnSpPr/>
          <p:nvPr/>
        </p:nvCxnSpPr>
        <p:spPr bwMode="gray">
          <a:xfrm rot="10800000" flipV="1">
            <a:off x="7839284" y="1615761"/>
            <a:ext cx="6401" cy="3054517"/>
          </a:xfrm>
          <a:prstGeom prst="bentConnector3">
            <a:avLst>
              <a:gd name="adj1" fmla="val 9061993"/>
            </a:avLst>
          </a:prstGeom>
          <a:ln w="19050" cap="rnd">
            <a:solidFill>
              <a:srgbClr val="B2B2B2"/>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71" name="Elbow Connector 170"/>
          <p:cNvCxnSpPr/>
          <p:nvPr/>
        </p:nvCxnSpPr>
        <p:spPr bwMode="gray">
          <a:xfrm rot="10800000" flipV="1">
            <a:off x="7839284" y="2359177"/>
            <a:ext cx="1588" cy="1559326"/>
          </a:xfrm>
          <a:prstGeom prst="bentConnector3">
            <a:avLst>
              <a:gd name="adj1" fmla="val 36124508"/>
            </a:avLst>
          </a:prstGeom>
          <a:ln w="19050" cap="rnd">
            <a:solidFill>
              <a:srgbClr val="B2B2B2"/>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gray">
          <a:xfrm rot="10800000" flipV="1">
            <a:off x="7273504" y="3124199"/>
            <a:ext cx="685800" cy="1"/>
          </a:xfrm>
          <a:prstGeom prst="line">
            <a:avLst/>
          </a:prstGeom>
          <a:ln w="19050" cap="rnd">
            <a:solidFill>
              <a:srgbClr val="B2B2B2"/>
            </a:solidFill>
            <a:prstDash val="solid"/>
            <a:tailEnd type="none"/>
          </a:ln>
        </p:spPr>
        <p:style>
          <a:lnRef idx="1">
            <a:schemeClr val="accent1"/>
          </a:lnRef>
          <a:fillRef idx="0">
            <a:schemeClr val="accent1"/>
          </a:fillRef>
          <a:effectRef idx="0">
            <a:schemeClr val="accent1"/>
          </a:effectRef>
          <a:fontRef idx="minor">
            <a:schemeClr val="tx1"/>
          </a:fontRef>
        </p:style>
      </p:cxnSp>
      <p:pic>
        <p:nvPicPr>
          <p:cNvPr id="121" name="Picture 120" descr="wlc8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6019800" y="2362184"/>
            <a:ext cx="1009807" cy="142561"/>
          </a:xfrm>
          <a:prstGeom prst="rect">
            <a:avLst/>
          </a:prstGeom>
        </p:spPr>
      </p:pic>
      <p:sp>
        <p:nvSpPr>
          <p:cNvPr id="186" name="Rectangle 5"/>
          <p:cNvSpPr>
            <a:spLocks noChangeArrowheads="1"/>
          </p:cNvSpPr>
          <p:nvPr/>
        </p:nvSpPr>
        <p:spPr bwMode="gray">
          <a:xfrm>
            <a:off x="6204632" y="2557714"/>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WLC</a:t>
            </a:r>
            <a:endParaRPr lang="en-US" sz="1000" b="1" dirty="0">
              <a:solidFill>
                <a:srgbClr val="000000"/>
              </a:solidFill>
            </a:endParaRPr>
          </a:p>
        </p:txBody>
      </p:sp>
      <p:sp>
        <p:nvSpPr>
          <p:cNvPr id="187" name="Rectangle 423"/>
          <p:cNvSpPr>
            <a:spLocks noChangeArrowheads="1"/>
          </p:cNvSpPr>
          <p:nvPr/>
        </p:nvSpPr>
        <p:spPr bwMode="gray">
          <a:xfrm>
            <a:off x="493734" y="4128978"/>
            <a:ext cx="1219200" cy="381000"/>
          </a:xfrm>
          <a:prstGeom prst="rect">
            <a:avLst/>
          </a:prstGeom>
          <a:noFill/>
          <a:ln w="28575" algn="ctr">
            <a:noFill/>
            <a:miter lim="800000"/>
            <a:headEnd/>
            <a:tailEnd/>
          </a:ln>
        </p:spPr>
        <p:txBody>
          <a:bodyPr lIns="0" tIns="0" rIns="0" bIns="0"/>
          <a:lstStyle/>
          <a:p>
            <a:pPr algn="ctr">
              <a:lnSpc>
                <a:spcPct val="90000"/>
              </a:lnSpc>
              <a:spcBef>
                <a:spcPct val="0"/>
              </a:spcBef>
            </a:pPr>
            <a:r>
              <a:rPr lang="en-US" sz="1000" b="1" dirty="0" smtClean="0">
                <a:solidFill>
                  <a:srgbClr val="000000"/>
                </a:solidFill>
              </a:rPr>
              <a:t>Wireless User</a:t>
            </a:r>
          </a:p>
          <a:p>
            <a:pPr algn="ctr">
              <a:lnSpc>
                <a:spcPct val="90000"/>
              </a:lnSpc>
              <a:spcBef>
                <a:spcPct val="0"/>
              </a:spcBef>
            </a:pPr>
            <a:r>
              <a:rPr lang="en-US" sz="1000" b="1" dirty="0" smtClean="0">
                <a:solidFill>
                  <a:srgbClr val="000000"/>
                </a:solidFill>
              </a:rPr>
              <a:t>Tablet/smartphone</a:t>
            </a:r>
            <a:endParaRPr lang="en-US" sz="1000" b="1" dirty="0">
              <a:solidFill>
                <a:srgbClr val="000000"/>
              </a:solidFill>
            </a:endParaRPr>
          </a:p>
        </p:txBody>
      </p:sp>
      <p:sp>
        <p:nvSpPr>
          <p:cNvPr id="188" name="Rectangle 6"/>
          <p:cNvSpPr>
            <a:spLocks noChangeArrowheads="1"/>
          </p:cNvSpPr>
          <p:nvPr/>
        </p:nvSpPr>
        <p:spPr bwMode="gray">
          <a:xfrm>
            <a:off x="5979753" y="5161054"/>
            <a:ext cx="1143000" cy="195279"/>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UAC</a:t>
            </a:r>
            <a:endParaRPr lang="en-US" sz="1000" b="1" dirty="0">
              <a:solidFill>
                <a:srgbClr val="000000"/>
              </a:solidFill>
            </a:endParaRPr>
          </a:p>
        </p:txBody>
      </p:sp>
      <p:sp>
        <p:nvSpPr>
          <p:cNvPr id="189" name="Rectangle 6"/>
          <p:cNvSpPr>
            <a:spLocks noChangeArrowheads="1"/>
          </p:cNvSpPr>
          <p:nvPr/>
        </p:nvSpPr>
        <p:spPr bwMode="gray">
          <a:xfrm>
            <a:off x="6273486" y="2985000"/>
            <a:ext cx="1100136" cy="180434"/>
          </a:xfrm>
          <a:prstGeom prst="rect">
            <a:avLst/>
          </a:prstGeom>
          <a:noFill/>
          <a:ln w="28575" algn="ctr">
            <a:noFill/>
            <a:miter lim="800000"/>
            <a:headEnd/>
            <a:tailEnd/>
          </a:ln>
        </p:spPr>
        <p:txBody>
          <a:bodyPr lIns="0" tIns="0" rIns="0" bIns="0"/>
          <a:lstStyle/>
          <a:p>
            <a:pPr algn="ctr">
              <a:lnSpc>
                <a:spcPct val="90000"/>
              </a:lnSpc>
              <a:spcBef>
                <a:spcPct val="0"/>
              </a:spcBef>
            </a:pPr>
            <a:r>
              <a:rPr lang="en-US" sz="1000" b="1" dirty="0" smtClean="0">
                <a:solidFill>
                  <a:srgbClr val="000000"/>
                </a:solidFill>
              </a:rPr>
              <a:t>SRX</a:t>
            </a:r>
            <a:endParaRPr lang="en-US" sz="1000" b="1" dirty="0">
              <a:solidFill>
                <a:srgbClr val="000000"/>
              </a:solidFill>
            </a:endParaRPr>
          </a:p>
        </p:txBody>
      </p:sp>
      <p:sp>
        <p:nvSpPr>
          <p:cNvPr id="199" name="Line 63"/>
          <p:cNvSpPr>
            <a:spLocks noChangeShapeType="1"/>
          </p:cNvSpPr>
          <p:nvPr/>
        </p:nvSpPr>
        <p:spPr bwMode="gray">
          <a:xfrm flipH="1">
            <a:off x="990600" y="3920704"/>
            <a:ext cx="1219200" cy="0"/>
          </a:xfrm>
          <a:prstGeom prst="line">
            <a:avLst/>
          </a:prstGeom>
          <a:noFill/>
          <a:ln w="41275" cap="rnd">
            <a:solidFill>
              <a:schemeClr val="accent3"/>
            </a:solidFill>
            <a:prstDash val="sysDot"/>
            <a:round/>
            <a:headEnd/>
            <a:tailEnd/>
          </a:ln>
        </p:spPr>
        <p:txBody>
          <a:bodyPr/>
          <a:lstStyle/>
          <a:p>
            <a:endParaRPr lang="en-US" dirty="0"/>
          </a:p>
        </p:txBody>
      </p:sp>
      <p:pic>
        <p:nvPicPr>
          <p:cNvPr id="192" name="Picture 191" descr="iPad-illus.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539938" y="3082504"/>
            <a:ext cx="881076" cy="1019111"/>
          </a:xfrm>
          <a:prstGeom prst="rect">
            <a:avLst/>
          </a:prstGeom>
        </p:spPr>
      </p:pic>
      <p:pic>
        <p:nvPicPr>
          <p:cNvPr id="122" name="Picture 121" descr="wla422-432-522.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2067453" y="3668201"/>
            <a:ext cx="382325" cy="420721"/>
          </a:xfrm>
          <a:prstGeom prst="rect">
            <a:avLst/>
          </a:prstGeom>
        </p:spPr>
      </p:pic>
      <p:sp>
        <p:nvSpPr>
          <p:cNvPr id="201" name="Rectangle 5"/>
          <p:cNvSpPr>
            <a:spLocks noChangeArrowheads="1"/>
          </p:cNvSpPr>
          <p:nvPr/>
        </p:nvSpPr>
        <p:spPr bwMode="gray">
          <a:xfrm>
            <a:off x="1936272" y="4114800"/>
            <a:ext cx="628650" cy="161925"/>
          </a:xfrm>
          <a:prstGeom prst="rect">
            <a:avLst/>
          </a:prstGeom>
          <a:noFill/>
          <a:ln w="28575" algn="ctr">
            <a:noFill/>
            <a:miter lim="800000"/>
            <a:headEnd/>
            <a:tailEnd/>
          </a:ln>
        </p:spPr>
        <p:txBody>
          <a:bodyPr lIns="0" tIns="0" rIns="0" bIns="0"/>
          <a:lstStyle/>
          <a:p>
            <a:pPr algn="ctr"/>
            <a:r>
              <a:rPr lang="en-US" sz="1000" b="1" dirty="0" smtClean="0">
                <a:solidFill>
                  <a:srgbClr val="000000"/>
                </a:solidFill>
              </a:rPr>
              <a:t>AP</a:t>
            </a:r>
          </a:p>
        </p:txBody>
      </p:sp>
      <p:grpSp>
        <p:nvGrpSpPr>
          <p:cNvPr id="7" name="Group 212"/>
          <p:cNvGrpSpPr/>
          <p:nvPr/>
        </p:nvGrpSpPr>
        <p:grpSpPr bwMode="gray">
          <a:xfrm>
            <a:off x="1421014" y="1591390"/>
            <a:ext cx="5876931" cy="4093552"/>
            <a:chOff x="5410200" y="1639020"/>
            <a:chExt cx="1887747" cy="4093552"/>
          </a:xfrm>
        </p:grpSpPr>
        <p:sp>
          <p:nvSpPr>
            <p:cNvPr id="204" name="Line 63"/>
            <p:cNvSpPr>
              <a:spLocks noChangeShapeType="1"/>
            </p:cNvSpPr>
            <p:nvPr/>
          </p:nvSpPr>
          <p:spPr bwMode="gray">
            <a:xfrm flipH="1">
              <a:off x="5410200" y="3968785"/>
              <a:ext cx="1828800" cy="0"/>
            </a:xfrm>
            <a:prstGeom prst="line">
              <a:avLst/>
            </a:prstGeom>
            <a:noFill/>
            <a:ln w="41275" cap="rnd">
              <a:solidFill>
                <a:schemeClr val="bg2"/>
              </a:solidFill>
              <a:prstDash val="sysDot"/>
              <a:round/>
              <a:headEnd/>
              <a:tailEnd/>
            </a:ln>
          </p:spPr>
          <p:txBody>
            <a:bodyPr/>
            <a:lstStyle/>
            <a:p>
              <a:endParaRPr lang="en-US" dirty="0"/>
            </a:p>
          </p:txBody>
        </p:sp>
        <p:sp>
          <p:nvSpPr>
            <p:cNvPr id="205" name="Line 63"/>
            <p:cNvSpPr>
              <a:spLocks noChangeShapeType="1"/>
            </p:cNvSpPr>
            <p:nvPr/>
          </p:nvSpPr>
          <p:spPr bwMode="gray">
            <a:xfrm flipH="1" flipV="1">
              <a:off x="7297947" y="1639020"/>
              <a:ext cx="0" cy="4093552"/>
            </a:xfrm>
            <a:prstGeom prst="line">
              <a:avLst/>
            </a:prstGeom>
            <a:noFill/>
            <a:ln w="41275" cap="rnd">
              <a:solidFill>
                <a:schemeClr val="bg2"/>
              </a:solidFill>
              <a:prstDash val="sysDot"/>
              <a:round/>
              <a:headEnd/>
              <a:tailEnd/>
            </a:ln>
          </p:spPr>
          <p:txBody>
            <a:bodyPr/>
            <a:lstStyle/>
            <a:p>
              <a:endParaRPr lang="en-US" dirty="0"/>
            </a:p>
          </p:txBody>
        </p:sp>
      </p:grpSp>
      <p:sp>
        <p:nvSpPr>
          <p:cNvPr id="206" name="Line 63"/>
          <p:cNvSpPr>
            <a:spLocks noChangeShapeType="1"/>
          </p:cNvSpPr>
          <p:nvPr/>
        </p:nvSpPr>
        <p:spPr bwMode="gray">
          <a:xfrm flipH="1">
            <a:off x="7315200" y="1676400"/>
            <a:ext cx="498896" cy="0"/>
          </a:xfrm>
          <a:prstGeom prst="line">
            <a:avLst/>
          </a:prstGeom>
          <a:noFill/>
          <a:ln w="41275" cap="rnd">
            <a:solidFill>
              <a:schemeClr val="bg2"/>
            </a:solidFill>
            <a:prstDash val="sysDot"/>
            <a:round/>
            <a:headEnd/>
            <a:tailEnd/>
          </a:ln>
        </p:spPr>
        <p:txBody>
          <a:bodyPr/>
          <a:lstStyle/>
          <a:p>
            <a:endParaRPr lang="en-US" dirty="0"/>
          </a:p>
        </p:txBody>
      </p:sp>
      <p:sp>
        <p:nvSpPr>
          <p:cNvPr id="207" name="Line 63"/>
          <p:cNvSpPr>
            <a:spLocks noChangeShapeType="1"/>
          </p:cNvSpPr>
          <p:nvPr/>
        </p:nvSpPr>
        <p:spPr bwMode="gray">
          <a:xfrm flipH="1">
            <a:off x="7372348" y="2402972"/>
            <a:ext cx="498896" cy="0"/>
          </a:xfrm>
          <a:prstGeom prst="line">
            <a:avLst/>
          </a:prstGeom>
          <a:noFill/>
          <a:ln w="41275" cap="rnd">
            <a:solidFill>
              <a:schemeClr val="bg2"/>
            </a:solidFill>
            <a:prstDash val="sysDot"/>
            <a:round/>
            <a:headEnd/>
            <a:tailEnd/>
          </a:ln>
        </p:spPr>
        <p:txBody>
          <a:bodyPr/>
          <a:lstStyle/>
          <a:p>
            <a:endParaRPr lang="en-US" dirty="0"/>
          </a:p>
        </p:txBody>
      </p:sp>
      <p:sp>
        <p:nvSpPr>
          <p:cNvPr id="208" name="Line 63"/>
          <p:cNvSpPr>
            <a:spLocks noChangeShapeType="1"/>
          </p:cNvSpPr>
          <p:nvPr/>
        </p:nvSpPr>
        <p:spPr bwMode="gray">
          <a:xfrm flipH="1">
            <a:off x="7347856" y="3165434"/>
            <a:ext cx="498896" cy="0"/>
          </a:xfrm>
          <a:prstGeom prst="line">
            <a:avLst/>
          </a:prstGeom>
          <a:noFill/>
          <a:ln w="41275" cap="rnd">
            <a:solidFill>
              <a:schemeClr val="bg2"/>
            </a:solidFill>
            <a:prstDash val="sysDot"/>
            <a:round/>
            <a:headEnd/>
            <a:tailEnd/>
          </a:ln>
        </p:spPr>
        <p:txBody>
          <a:bodyPr/>
          <a:lstStyle/>
          <a:p>
            <a:endParaRPr lang="en-US" dirty="0"/>
          </a:p>
        </p:txBody>
      </p:sp>
      <p:sp>
        <p:nvSpPr>
          <p:cNvPr id="209" name="Line 63"/>
          <p:cNvSpPr>
            <a:spLocks noChangeShapeType="1"/>
          </p:cNvSpPr>
          <p:nvPr/>
        </p:nvSpPr>
        <p:spPr bwMode="gray">
          <a:xfrm flipH="1">
            <a:off x="7315200" y="3962400"/>
            <a:ext cx="498896" cy="0"/>
          </a:xfrm>
          <a:prstGeom prst="line">
            <a:avLst/>
          </a:prstGeom>
          <a:noFill/>
          <a:ln w="41275" cap="rnd">
            <a:solidFill>
              <a:schemeClr val="bg2"/>
            </a:solidFill>
            <a:prstDash val="sysDot"/>
            <a:round/>
            <a:headEnd/>
            <a:tailEnd/>
          </a:ln>
        </p:spPr>
        <p:txBody>
          <a:bodyPr/>
          <a:lstStyle/>
          <a:p>
            <a:endParaRPr lang="en-US" dirty="0"/>
          </a:p>
        </p:txBody>
      </p:sp>
      <p:sp>
        <p:nvSpPr>
          <p:cNvPr id="210" name="Line 63"/>
          <p:cNvSpPr>
            <a:spLocks noChangeShapeType="1"/>
          </p:cNvSpPr>
          <p:nvPr/>
        </p:nvSpPr>
        <p:spPr bwMode="gray">
          <a:xfrm flipH="1">
            <a:off x="7339692" y="4707148"/>
            <a:ext cx="498896" cy="0"/>
          </a:xfrm>
          <a:prstGeom prst="line">
            <a:avLst/>
          </a:prstGeom>
          <a:noFill/>
          <a:ln w="41275" cap="rnd">
            <a:solidFill>
              <a:schemeClr val="bg2"/>
            </a:solidFill>
            <a:prstDash val="sysDot"/>
            <a:round/>
            <a:headEnd/>
            <a:tailEnd/>
          </a:ln>
        </p:spPr>
        <p:txBody>
          <a:bodyPr/>
          <a:lstStyle/>
          <a:p>
            <a:endParaRPr lang="en-US" dirty="0"/>
          </a:p>
        </p:txBody>
      </p:sp>
      <p:sp>
        <p:nvSpPr>
          <p:cNvPr id="211" name="Line 63"/>
          <p:cNvSpPr>
            <a:spLocks noChangeShapeType="1"/>
          </p:cNvSpPr>
          <p:nvPr/>
        </p:nvSpPr>
        <p:spPr bwMode="gray">
          <a:xfrm flipH="1">
            <a:off x="7337582" y="5701168"/>
            <a:ext cx="498896" cy="0"/>
          </a:xfrm>
          <a:prstGeom prst="line">
            <a:avLst/>
          </a:prstGeom>
          <a:noFill/>
          <a:ln w="41275" cap="rnd">
            <a:solidFill>
              <a:schemeClr val="bg2"/>
            </a:solidFill>
            <a:prstDash val="sysDot"/>
            <a:round/>
            <a:headEnd/>
            <a:tailEnd/>
          </a:ln>
        </p:spPr>
        <p:txBody>
          <a:bodyPr/>
          <a:lstStyle/>
          <a:p>
            <a:endParaRPr lang="en-US" dirty="0"/>
          </a:p>
        </p:txBody>
      </p:sp>
      <p:pic>
        <p:nvPicPr>
          <p:cNvPr id="150" name="Picture 149" descr="Data.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gray">
          <a:xfrm>
            <a:off x="7839284" y="2141568"/>
            <a:ext cx="582425" cy="435218"/>
          </a:xfrm>
          <a:prstGeom prst="rect">
            <a:avLst/>
          </a:prstGeom>
        </p:spPr>
      </p:pic>
      <p:sp>
        <p:nvSpPr>
          <p:cNvPr id="158" name="Oval 157"/>
          <p:cNvSpPr/>
          <p:nvPr/>
        </p:nvSpPr>
        <p:spPr bwMode="gray">
          <a:xfrm>
            <a:off x="8305800" y="2209800"/>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pic>
        <p:nvPicPr>
          <p:cNvPr id="151" name="Picture 150" descr="Finance.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7839284" y="2904226"/>
            <a:ext cx="582425" cy="435218"/>
          </a:xfrm>
          <a:prstGeom prst="rect">
            <a:avLst/>
          </a:prstGeom>
        </p:spPr>
      </p:pic>
      <p:sp>
        <p:nvSpPr>
          <p:cNvPr id="159" name="Oval 158"/>
          <p:cNvSpPr/>
          <p:nvPr/>
        </p:nvSpPr>
        <p:spPr bwMode="gray">
          <a:xfrm>
            <a:off x="8305800" y="2971800"/>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pic>
        <p:nvPicPr>
          <p:cNvPr id="153" name="Picture 152" descr="Apps.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gray">
          <a:xfrm>
            <a:off x="7839284" y="4452670"/>
            <a:ext cx="582425" cy="435218"/>
          </a:xfrm>
          <a:prstGeom prst="rect">
            <a:avLst/>
          </a:prstGeom>
        </p:spPr>
      </p:pic>
      <p:sp>
        <p:nvSpPr>
          <p:cNvPr id="161" name="Oval 160"/>
          <p:cNvSpPr/>
          <p:nvPr/>
        </p:nvSpPr>
        <p:spPr bwMode="gray">
          <a:xfrm>
            <a:off x="8305800" y="4495800"/>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95" name="Line 63"/>
          <p:cNvSpPr>
            <a:spLocks noChangeShapeType="1"/>
          </p:cNvSpPr>
          <p:nvPr/>
        </p:nvSpPr>
        <p:spPr bwMode="gray">
          <a:xfrm flipH="1">
            <a:off x="6334125" y="2514600"/>
            <a:ext cx="0" cy="1380642"/>
          </a:xfrm>
          <a:prstGeom prst="line">
            <a:avLst/>
          </a:prstGeom>
          <a:noFill/>
          <a:ln w="28575">
            <a:solidFill>
              <a:srgbClr val="B2B2B2"/>
            </a:solidFill>
            <a:round/>
            <a:headEnd/>
            <a:tailEnd/>
          </a:ln>
        </p:spPr>
        <p:txBody>
          <a:bodyPr/>
          <a:lstStyle/>
          <a:p>
            <a:endParaRPr lang="en-US" dirty="0"/>
          </a:p>
        </p:txBody>
      </p:sp>
      <p:pic>
        <p:nvPicPr>
          <p:cNvPr id="94" name="Picture 93" descr="wlc8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6080076" y="2285120"/>
            <a:ext cx="1009807" cy="142561"/>
          </a:xfrm>
          <a:prstGeom prst="rect">
            <a:avLst/>
          </a:prstGeom>
        </p:spPr>
      </p:pic>
      <p:sp>
        <p:nvSpPr>
          <p:cNvPr id="97" name="Line 63"/>
          <p:cNvSpPr>
            <a:spLocks noChangeShapeType="1"/>
          </p:cNvSpPr>
          <p:nvPr/>
        </p:nvSpPr>
        <p:spPr bwMode="gray">
          <a:xfrm flipH="1">
            <a:off x="6256303" y="3954063"/>
            <a:ext cx="0" cy="1034050"/>
          </a:xfrm>
          <a:prstGeom prst="line">
            <a:avLst/>
          </a:prstGeom>
          <a:noFill/>
          <a:ln w="28575">
            <a:solidFill>
              <a:srgbClr val="B2B2B2"/>
            </a:solidFill>
            <a:round/>
            <a:headEnd/>
            <a:tailEnd/>
          </a:ln>
        </p:spPr>
        <p:txBody>
          <a:bodyPr/>
          <a:lstStyle/>
          <a:p>
            <a:endParaRPr lang="en-US" dirty="0"/>
          </a:p>
        </p:txBody>
      </p:sp>
      <p:sp>
        <p:nvSpPr>
          <p:cNvPr id="98" name="Line 63"/>
          <p:cNvSpPr>
            <a:spLocks noChangeShapeType="1"/>
          </p:cNvSpPr>
          <p:nvPr/>
        </p:nvSpPr>
        <p:spPr bwMode="gray">
          <a:xfrm flipH="1">
            <a:off x="6334125" y="3962400"/>
            <a:ext cx="0" cy="1034050"/>
          </a:xfrm>
          <a:prstGeom prst="line">
            <a:avLst/>
          </a:prstGeom>
          <a:noFill/>
          <a:ln w="28575">
            <a:solidFill>
              <a:srgbClr val="B2B2B2"/>
            </a:solidFill>
            <a:round/>
            <a:headEnd/>
            <a:tailEnd/>
          </a:ln>
        </p:spPr>
        <p:txBody>
          <a:bodyPr/>
          <a:lstStyle/>
          <a:p>
            <a:endParaRPr lang="en-US" dirty="0"/>
          </a:p>
        </p:txBody>
      </p:sp>
      <p:pic>
        <p:nvPicPr>
          <p:cNvPr id="96" name="Picture 95" descr="mag6611.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bwMode="gray">
          <a:xfrm>
            <a:off x="6115050" y="4935748"/>
            <a:ext cx="1066800" cy="225028"/>
          </a:xfrm>
          <a:prstGeom prst="rect">
            <a:avLst/>
          </a:prstGeom>
        </p:spPr>
      </p:pic>
      <p:pic>
        <p:nvPicPr>
          <p:cNvPr id="128" name="Picture 127" descr="mag6611.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bwMode="gray">
          <a:xfrm>
            <a:off x="6030961" y="4804313"/>
            <a:ext cx="1066800" cy="225028"/>
          </a:xfrm>
          <a:prstGeom prst="rect">
            <a:avLst/>
          </a:prstGeom>
        </p:spPr>
      </p:pic>
      <p:sp>
        <p:nvSpPr>
          <p:cNvPr id="102" name="Line 63"/>
          <p:cNvSpPr>
            <a:spLocks noChangeShapeType="1"/>
          </p:cNvSpPr>
          <p:nvPr/>
        </p:nvSpPr>
        <p:spPr bwMode="gray">
          <a:xfrm flipH="1">
            <a:off x="6486539" y="3360947"/>
            <a:ext cx="0" cy="526526"/>
          </a:xfrm>
          <a:prstGeom prst="line">
            <a:avLst/>
          </a:prstGeom>
          <a:noFill/>
          <a:ln w="28575">
            <a:solidFill>
              <a:srgbClr val="B2B2B2"/>
            </a:solidFill>
            <a:round/>
            <a:headEnd/>
            <a:tailEnd/>
          </a:ln>
        </p:spPr>
        <p:txBody>
          <a:bodyPr/>
          <a:lstStyle/>
          <a:p>
            <a:endParaRPr lang="en-US" dirty="0"/>
          </a:p>
        </p:txBody>
      </p:sp>
      <p:sp>
        <p:nvSpPr>
          <p:cNvPr id="103" name="Line 63"/>
          <p:cNvSpPr>
            <a:spLocks noChangeShapeType="1"/>
          </p:cNvSpPr>
          <p:nvPr/>
        </p:nvSpPr>
        <p:spPr bwMode="gray">
          <a:xfrm flipH="1">
            <a:off x="6564361" y="3360946"/>
            <a:ext cx="0" cy="534863"/>
          </a:xfrm>
          <a:prstGeom prst="line">
            <a:avLst/>
          </a:prstGeom>
          <a:noFill/>
          <a:ln w="28575">
            <a:solidFill>
              <a:srgbClr val="B2B2B2"/>
            </a:solidFill>
            <a:round/>
            <a:headEnd/>
            <a:tailEnd/>
          </a:ln>
        </p:spPr>
        <p:txBody>
          <a:bodyPr/>
          <a:lstStyle/>
          <a:p>
            <a:endParaRPr lang="en-US" dirty="0"/>
          </a:p>
        </p:txBody>
      </p:sp>
      <p:sp>
        <p:nvSpPr>
          <p:cNvPr id="105" name="Line 63"/>
          <p:cNvSpPr>
            <a:spLocks noChangeShapeType="1"/>
          </p:cNvSpPr>
          <p:nvPr/>
        </p:nvSpPr>
        <p:spPr bwMode="gray">
          <a:xfrm flipH="1">
            <a:off x="6732079" y="3861546"/>
            <a:ext cx="0" cy="534863"/>
          </a:xfrm>
          <a:prstGeom prst="line">
            <a:avLst/>
          </a:prstGeom>
          <a:noFill/>
          <a:ln w="28575">
            <a:solidFill>
              <a:srgbClr val="B2B2B2"/>
            </a:solidFill>
            <a:round/>
            <a:headEnd/>
            <a:tailEnd/>
          </a:ln>
        </p:spPr>
        <p:txBody>
          <a:bodyPr/>
          <a:lstStyle/>
          <a:p>
            <a:endParaRPr lang="en-US" dirty="0"/>
          </a:p>
        </p:txBody>
      </p:sp>
      <p:pic>
        <p:nvPicPr>
          <p:cNvPr id="104" name="Picture 103" descr="Gerneric Products 1.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486539" y="4279582"/>
            <a:ext cx="514155" cy="162140"/>
          </a:xfrm>
          <a:prstGeom prst="rect">
            <a:avLst/>
          </a:prstGeom>
        </p:spPr>
      </p:pic>
      <p:sp>
        <p:nvSpPr>
          <p:cNvPr id="106" name="Line 63"/>
          <p:cNvSpPr>
            <a:spLocks noChangeShapeType="1"/>
          </p:cNvSpPr>
          <p:nvPr/>
        </p:nvSpPr>
        <p:spPr bwMode="gray">
          <a:xfrm flipH="1">
            <a:off x="6796488" y="3869117"/>
            <a:ext cx="0" cy="534863"/>
          </a:xfrm>
          <a:prstGeom prst="line">
            <a:avLst/>
          </a:prstGeom>
          <a:noFill/>
          <a:ln w="28575">
            <a:solidFill>
              <a:srgbClr val="B2B2B2"/>
            </a:solidFill>
            <a:round/>
            <a:headEnd/>
            <a:tailEnd/>
          </a:ln>
        </p:spPr>
        <p:txBody>
          <a:bodyPr/>
          <a:lstStyle/>
          <a:p>
            <a:endParaRPr lang="en-US" dirty="0"/>
          </a:p>
        </p:txBody>
      </p:sp>
      <p:pic>
        <p:nvPicPr>
          <p:cNvPr id="107" name="Picture 106" descr="Gerneric Products 1.pn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555098" y="4365594"/>
            <a:ext cx="514155" cy="162140"/>
          </a:xfrm>
          <a:prstGeom prst="rect">
            <a:avLst/>
          </a:prstGeom>
        </p:spPr>
      </p:pic>
      <p:sp>
        <p:nvSpPr>
          <p:cNvPr id="108" name="Rectangle 5"/>
          <p:cNvSpPr>
            <a:spLocks noChangeArrowheads="1"/>
          </p:cNvSpPr>
          <p:nvPr/>
        </p:nvSpPr>
        <p:spPr bwMode="auto">
          <a:xfrm>
            <a:off x="6418126" y="4520625"/>
            <a:ext cx="628650" cy="161925"/>
          </a:xfrm>
          <a:prstGeom prst="rect">
            <a:avLst/>
          </a:prstGeom>
          <a:noFill/>
          <a:ln w="28575" algn="ctr">
            <a:noFill/>
            <a:miter lim="800000"/>
            <a:headEnd/>
            <a:tailEnd/>
          </a:ln>
        </p:spPr>
        <p:txBody>
          <a:bodyPr lIns="0" tIns="0" rIns="0" bIns="0"/>
          <a:lstStyle/>
          <a:p>
            <a:pPr algn="ctr">
              <a:lnSpc>
                <a:spcPct val="90000"/>
              </a:lnSpc>
              <a:spcBef>
                <a:spcPct val="0"/>
              </a:spcBef>
            </a:pPr>
            <a:r>
              <a:rPr lang="en-US" sz="1000" b="1" dirty="0" smtClean="0">
                <a:solidFill>
                  <a:srgbClr val="000000"/>
                </a:solidFill>
              </a:rPr>
              <a:t>DHCP and IF-MAP </a:t>
            </a:r>
            <a:endParaRPr lang="en-US" sz="1000" b="1" dirty="0">
              <a:solidFill>
                <a:srgbClr val="000000"/>
              </a:solidFill>
            </a:endParaRPr>
          </a:p>
        </p:txBody>
      </p:sp>
      <p:pic>
        <p:nvPicPr>
          <p:cNvPr id="109" name="Picture 108" descr="Single ID Card.png"/>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bwMode="gray">
          <a:xfrm>
            <a:off x="6538823" y="4136112"/>
            <a:ext cx="503237" cy="352425"/>
          </a:xfrm>
          <a:prstGeom prst="rect">
            <a:avLst/>
          </a:prstGeom>
          <a:noFill/>
          <a:ln w="9525">
            <a:noFill/>
            <a:miter lim="800000"/>
            <a:headEnd/>
            <a:tailEnd/>
          </a:ln>
        </p:spPr>
      </p:pic>
      <p:grpSp>
        <p:nvGrpSpPr>
          <p:cNvPr id="8" name="charts"/>
          <p:cNvGrpSpPr/>
          <p:nvPr/>
        </p:nvGrpSpPr>
        <p:grpSpPr bwMode="gray">
          <a:xfrm>
            <a:off x="6164664" y="733539"/>
            <a:ext cx="931386" cy="1345437"/>
            <a:chOff x="7298215" y="525519"/>
            <a:chExt cx="931386" cy="1345437"/>
          </a:xfrm>
        </p:grpSpPr>
        <p:pic>
          <p:nvPicPr>
            <p:cNvPr id="111" name="Picture 56" descr="PCI-report"/>
            <p:cNvPicPr>
              <a:picLocks noChangeAspect="1" noChangeArrowheads="1"/>
            </p:cNvPicPr>
            <p:nvPr/>
          </p:nvPicPr>
          <p:blipFill>
            <a:blip r:embed="rId16" cstate="email">
              <a:extLst>
                <a:ext uri="{28A0092B-C50C-407E-A947-70E740481C1C}">
                  <a14:useLocalDpi xmlns:a14="http://schemas.microsoft.com/office/drawing/2010/main"/>
                </a:ext>
              </a:extLst>
            </a:blip>
            <a:stretch>
              <a:fillRect/>
            </a:stretch>
          </p:blipFill>
          <p:spPr bwMode="gray">
            <a:xfrm>
              <a:off x="7298215" y="525519"/>
              <a:ext cx="824385" cy="922281"/>
            </a:xfrm>
            <a:prstGeom prst="rect">
              <a:avLst/>
            </a:prstGeom>
            <a:noFill/>
            <a:ln w="28575">
              <a:solidFill>
                <a:schemeClr val="accent1"/>
              </a:solidFill>
              <a:miter lim="800000"/>
              <a:headEnd/>
              <a:tailEnd/>
            </a:ln>
          </p:spPr>
        </p:pic>
        <p:pic>
          <p:nvPicPr>
            <p:cNvPr id="112" name="Picture 57" descr="PCI-report1"/>
            <p:cNvPicPr preferRelativeResize="0">
              <a:picLocks noChangeAspect="1" noChangeArrowheads="1"/>
            </p:cNvPicPr>
            <p:nvPr/>
          </p:nvPicPr>
          <p:blipFill>
            <a:blip r:embed="rId17" cstate="email">
              <a:extLst>
                <a:ext uri="{28A0092B-C50C-407E-A947-70E740481C1C}">
                  <a14:useLocalDpi xmlns:a14="http://schemas.microsoft.com/office/drawing/2010/main"/>
                </a:ext>
              </a:extLst>
            </a:blip>
            <a:stretch>
              <a:fillRect/>
            </a:stretch>
          </p:blipFill>
          <p:spPr bwMode="gray">
            <a:xfrm>
              <a:off x="7482701" y="1039819"/>
              <a:ext cx="746900" cy="831137"/>
            </a:xfrm>
            <a:prstGeom prst="rect">
              <a:avLst/>
            </a:prstGeom>
            <a:noFill/>
            <a:ln w="28575">
              <a:solidFill>
                <a:schemeClr val="accent1"/>
              </a:solidFill>
              <a:miter lim="800000"/>
              <a:headEnd/>
              <a:tailEnd/>
            </a:ln>
          </p:spPr>
        </p:pic>
        <p:pic>
          <p:nvPicPr>
            <p:cNvPr id="114" name="Picture 58"/>
            <p:cNvPicPr>
              <a:picLocks noChangeAspect="1" noChangeArrowheads="1"/>
            </p:cNvPicPr>
            <p:nvPr/>
          </p:nvPicPr>
          <p:blipFill>
            <a:blip r:embed="rId18" cstate="email">
              <a:extLst>
                <a:ext uri="{28A0092B-C50C-407E-A947-70E740481C1C}">
                  <a14:useLocalDpi xmlns:a14="http://schemas.microsoft.com/office/drawing/2010/main"/>
                </a:ext>
              </a:extLst>
            </a:blip>
            <a:srcRect/>
            <a:stretch>
              <a:fillRect/>
            </a:stretch>
          </p:blipFill>
          <p:spPr bwMode="gray">
            <a:xfrm>
              <a:off x="7915529" y="537852"/>
              <a:ext cx="155907" cy="54029"/>
            </a:xfrm>
            <a:prstGeom prst="rect">
              <a:avLst/>
            </a:prstGeom>
            <a:noFill/>
            <a:ln w="9525">
              <a:noFill/>
              <a:miter lim="800000"/>
              <a:headEnd/>
              <a:tailEnd/>
            </a:ln>
          </p:spPr>
        </p:pic>
        <p:pic>
          <p:nvPicPr>
            <p:cNvPr id="119" name="Picture 59"/>
            <p:cNvPicPr>
              <a:picLocks noChangeAspect="1"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gray">
            <a:xfrm>
              <a:off x="7927522" y="1054067"/>
              <a:ext cx="222183" cy="76933"/>
            </a:xfrm>
            <a:prstGeom prst="rect">
              <a:avLst/>
            </a:prstGeom>
            <a:noFill/>
            <a:ln w="9525">
              <a:noFill/>
              <a:miter lim="800000"/>
              <a:headEnd/>
              <a:tailEnd/>
            </a:ln>
          </p:spPr>
        </p:pic>
      </p:grpSp>
      <p:sp>
        <p:nvSpPr>
          <p:cNvPr id="123" name="7"/>
          <p:cNvSpPr/>
          <p:nvPr/>
        </p:nvSpPr>
        <p:spPr bwMode="gray">
          <a:xfrm>
            <a:off x="4280666" y="1144753"/>
            <a:ext cx="1828800" cy="1295400"/>
          </a:xfrm>
          <a:prstGeom prst="wedgeRoundRectCallout">
            <a:avLst>
              <a:gd name="adj1" fmla="val 77236"/>
              <a:gd name="adj2" fmla="val -5530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lgn="ctr">
              <a:spcBef>
                <a:spcPts val="0"/>
              </a:spcBef>
            </a:pPr>
            <a:r>
              <a:rPr lang="en-US" sz="1100" b="1" dirty="0" smtClean="0"/>
              <a:t>SRX AppTrack feature combined with MAG data collects per user application information providing detailed reports in STRM</a:t>
            </a:r>
          </a:p>
        </p:txBody>
      </p:sp>
      <p:pic>
        <p:nvPicPr>
          <p:cNvPr id="126" name="Picture 125" descr="Endpoint Security.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160745" y="4825216"/>
            <a:ext cx="325794" cy="325794"/>
          </a:xfrm>
          <a:prstGeom prst="rect">
            <a:avLst/>
          </a:prstGeom>
        </p:spPr>
      </p:pic>
      <p:pic>
        <p:nvPicPr>
          <p:cNvPr id="130" name="Picture 129" descr="Endpoint Security.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487134" y="4820286"/>
            <a:ext cx="325794" cy="325794"/>
          </a:xfrm>
          <a:prstGeom prst="rect">
            <a:avLst/>
          </a:prstGeom>
        </p:spPr>
      </p:pic>
      <p:pic>
        <p:nvPicPr>
          <p:cNvPr id="131" name="Picture 130" descr="Endpoint Security.png"/>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823554" y="4814609"/>
            <a:ext cx="325794" cy="325794"/>
          </a:xfrm>
          <a:prstGeom prst="rect">
            <a:avLst/>
          </a:prstGeom>
        </p:spPr>
      </p:pic>
      <p:sp>
        <p:nvSpPr>
          <p:cNvPr id="124" name="Line 63"/>
          <p:cNvSpPr>
            <a:spLocks noChangeShapeType="1"/>
          </p:cNvSpPr>
          <p:nvPr/>
        </p:nvSpPr>
        <p:spPr bwMode="auto">
          <a:xfrm rot="5400000" flipH="1" flipV="1">
            <a:off x="5975218" y="4501750"/>
            <a:ext cx="2436018" cy="9522"/>
          </a:xfrm>
          <a:prstGeom prst="line">
            <a:avLst/>
          </a:prstGeom>
          <a:noFill/>
          <a:ln w="28575">
            <a:solidFill>
              <a:srgbClr val="B2B2B2"/>
            </a:solidFill>
            <a:round/>
            <a:headEnd/>
            <a:tailEnd/>
          </a:ln>
        </p:spPr>
        <p:txBody>
          <a:bodyPr/>
          <a:lstStyle/>
          <a:p>
            <a:endParaRPr lang="en-US" dirty="0"/>
          </a:p>
        </p:txBody>
      </p:sp>
      <p:sp>
        <p:nvSpPr>
          <p:cNvPr id="125" name="Line 63"/>
          <p:cNvSpPr>
            <a:spLocks noChangeShapeType="1"/>
          </p:cNvSpPr>
          <p:nvPr/>
        </p:nvSpPr>
        <p:spPr bwMode="auto">
          <a:xfrm rot="10800000" flipH="1" flipV="1">
            <a:off x="7177405" y="5727476"/>
            <a:ext cx="721746" cy="0"/>
          </a:xfrm>
          <a:prstGeom prst="line">
            <a:avLst/>
          </a:prstGeom>
          <a:noFill/>
          <a:ln w="28575">
            <a:solidFill>
              <a:srgbClr val="B2B2B2"/>
            </a:solidFill>
            <a:round/>
            <a:headEnd/>
            <a:tailEnd/>
          </a:ln>
        </p:spPr>
        <p:txBody>
          <a:bodyPr/>
          <a:lstStyle/>
          <a:p>
            <a:endParaRPr lang="en-US" dirty="0"/>
          </a:p>
        </p:txBody>
      </p:sp>
      <p:sp>
        <p:nvSpPr>
          <p:cNvPr id="127" name="Line 63"/>
          <p:cNvSpPr>
            <a:spLocks noChangeShapeType="1"/>
          </p:cNvSpPr>
          <p:nvPr/>
        </p:nvSpPr>
        <p:spPr bwMode="auto">
          <a:xfrm rot="10800000" flipH="1" flipV="1">
            <a:off x="7015451" y="3293390"/>
            <a:ext cx="196293" cy="0"/>
          </a:xfrm>
          <a:prstGeom prst="line">
            <a:avLst/>
          </a:prstGeom>
          <a:noFill/>
          <a:ln w="28575">
            <a:solidFill>
              <a:srgbClr val="B2B2B2"/>
            </a:solidFill>
            <a:round/>
            <a:headEnd/>
            <a:tailEnd/>
          </a:ln>
        </p:spPr>
        <p:txBody>
          <a:bodyPr/>
          <a:lstStyle/>
          <a:p>
            <a:endParaRPr lang="en-US" dirty="0"/>
          </a:p>
        </p:txBody>
      </p:sp>
      <p:grpSp>
        <p:nvGrpSpPr>
          <p:cNvPr id="9" name="Group 98"/>
          <p:cNvGrpSpPr/>
          <p:nvPr/>
        </p:nvGrpSpPr>
        <p:grpSpPr>
          <a:xfrm>
            <a:off x="6382231" y="3170627"/>
            <a:ext cx="788673" cy="217809"/>
            <a:chOff x="5151235" y="2890680"/>
            <a:chExt cx="788673" cy="217809"/>
          </a:xfrm>
        </p:grpSpPr>
        <p:pic>
          <p:nvPicPr>
            <p:cNvPr id="100" name="Picture 99" descr="SRX 650.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151235" y="2942082"/>
              <a:ext cx="748832" cy="166407"/>
            </a:xfrm>
            <a:prstGeom prst="rect">
              <a:avLst/>
            </a:prstGeom>
          </p:spPr>
        </p:pic>
        <p:pic>
          <p:nvPicPr>
            <p:cNvPr id="101" name="Picture 100" descr="SRX 650.png"/>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191076" y="2890680"/>
              <a:ext cx="748832" cy="166407"/>
            </a:xfrm>
            <a:prstGeom prst="rect">
              <a:avLst/>
            </a:prstGeom>
          </p:spPr>
        </p:pic>
      </p:grpSp>
      <p:pic>
        <p:nvPicPr>
          <p:cNvPr id="155" name="Picture 154" descr="Network Cloud 2.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bwMode="gray">
          <a:xfrm>
            <a:off x="7691393" y="5493182"/>
            <a:ext cx="793634" cy="526956"/>
          </a:xfrm>
          <a:prstGeom prst="rect">
            <a:avLst/>
          </a:prstGeom>
        </p:spPr>
      </p:pic>
      <p:pic>
        <p:nvPicPr>
          <p:cNvPr id="156" name="Picture 2" descr="http://www.ohgizmo.com/wp-content/uploads/2008/10/netflix-logo.jpg"/>
          <p:cNvPicPr>
            <a:picLocks noChangeAspect="1" noChangeArrowheads="1"/>
          </p:cNvPicPr>
          <p:nvPr/>
        </p:nvPicPr>
        <p:blipFill>
          <a:blip r:embed="rId23" cstate="email">
            <a:extLst>
              <a:ext uri="{28A0092B-C50C-407E-A947-70E740481C1C}">
                <a14:useLocalDpi xmlns:a14="http://schemas.microsoft.com/office/drawing/2010/main"/>
              </a:ext>
            </a:extLst>
          </a:blip>
          <a:srcRect/>
          <a:stretch>
            <a:fillRect/>
          </a:stretch>
        </p:blipFill>
        <p:spPr bwMode="gray">
          <a:xfrm>
            <a:off x="7833865" y="5433915"/>
            <a:ext cx="492526" cy="218900"/>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4" descr="http://www.ibtimes.com/data/blogs_editor/slashgear/hulu_logo.jpg"/>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gray">
          <a:xfrm>
            <a:off x="7916174" y="5661188"/>
            <a:ext cx="349872" cy="167939"/>
          </a:xfrm>
          <a:prstGeom prst="rect">
            <a:avLst/>
          </a:prstGeom>
          <a:noFill/>
          <a:extLst>
            <a:ext uri="{909E8E84-426E-40dd-AFC4-6F175D3DCCD1}">
              <a14:hiddenFill xmlns:a14="http://schemas.microsoft.com/office/drawing/2010/main">
                <a:solidFill>
                  <a:srgbClr val="FFFFFF"/>
                </a:solidFill>
              </a14:hiddenFill>
            </a:ext>
          </a:extLst>
        </p:spPr>
      </p:pic>
      <p:sp>
        <p:nvSpPr>
          <p:cNvPr id="214" name="Oval 213"/>
          <p:cNvSpPr/>
          <p:nvPr/>
        </p:nvSpPr>
        <p:spPr bwMode="gray">
          <a:xfrm>
            <a:off x="8367444" y="5674304"/>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63" name="Oval 162"/>
          <p:cNvSpPr/>
          <p:nvPr/>
        </p:nvSpPr>
        <p:spPr bwMode="gray">
          <a:xfrm>
            <a:off x="7661071" y="5452479"/>
            <a:ext cx="258452" cy="289785"/>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sp>
        <p:nvSpPr>
          <p:cNvPr id="129" name="TextBox 128"/>
          <p:cNvSpPr txBox="1"/>
          <p:nvPr/>
        </p:nvSpPr>
        <p:spPr>
          <a:xfrm>
            <a:off x="7754309" y="5739498"/>
            <a:ext cx="660758" cy="261610"/>
          </a:xfrm>
          <a:prstGeom prst="rect">
            <a:avLst/>
          </a:prstGeom>
          <a:noFill/>
        </p:spPr>
        <p:txBody>
          <a:bodyPr wrap="none" rtlCol="0">
            <a:spAutoFit/>
          </a:bodyPr>
          <a:lstStyle/>
          <a:p>
            <a:r>
              <a:rPr lang="en-US" sz="1100" dirty="0" smtClean="0"/>
              <a:t>Internet</a:t>
            </a:r>
            <a:endParaRPr lang="en-US" sz="1100" dirty="0"/>
          </a:p>
        </p:txBody>
      </p:sp>
      <p:grpSp>
        <p:nvGrpSpPr>
          <p:cNvPr id="10" name="Group 165"/>
          <p:cNvGrpSpPr/>
          <p:nvPr/>
        </p:nvGrpSpPr>
        <p:grpSpPr>
          <a:xfrm>
            <a:off x="2834097" y="3512004"/>
            <a:ext cx="1023527" cy="681347"/>
            <a:chOff x="2834097" y="3512004"/>
            <a:chExt cx="1023527" cy="681347"/>
          </a:xfrm>
        </p:grpSpPr>
        <p:sp>
          <p:nvSpPr>
            <p:cNvPr id="165" name="Rounded Rectangle 164"/>
            <p:cNvSpPr/>
            <p:nvPr/>
          </p:nvSpPr>
          <p:spPr>
            <a:xfrm>
              <a:off x="2834097" y="3512004"/>
              <a:ext cx="1023527" cy="681347"/>
            </a:xfrm>
            <a:prstGeom prst="roundRect">
              <a:avLst>
                <a:gd name="adj" fmla="val 7214"/>
              </a:avLst>
            </a:prstGeom>
            <a:solidFill>
              <a:srgbClr val="345AC4">
                <a:alpha val="62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8" name="Picture 87" descr="EX 3200_24.png"/>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010713" y="3859452"/>
              <a:ext cx="681273" cy="114356"/>
            </a:xfrm>
            <a:prstGeom prst="rect">
              <a:avLst/>
            </a:prstGeom>
            <a:noFill/>
            <a:ln w="9525">
              <a:noFill/>
              <a:miter lim="800000"/>
              <a:headEnd/>
              <a:tailEnd/>
            </a:ln>
          </p:spPr>
        </p:pic>
        <p:pic>
          <p:nvPicPr>
            <p:cNvPr id="89" name="Picture 88" descr="EX 3200_24.png"/>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010713" y="3728766"/>
              <a:ext cx="681273" cy="114356"/>
            </a:xfrm>
            <a:prstGeom prst="rect">
              <a:avLst/>
            </a:prstGeom>
            <a:noFill/>
            <a:ln w="9525">
              <a:noFill/>
              <a:miter lim="800000"/>
              <a:headEnd/>
              <a:tailEnd/>
            </a:ln>
          </p:spPr>
        </p:pic>
      </p:grpSp>
      <p:grpSp>
        <p:nvGrpSpPr>
          <p:cNvPr id="11" name="Group 166"/>
          <p:cNvGrpSpPr/>
          <p:nvPr/>
        </p:nvGrpSpPr>
        <p:grpSpPr>
          <a:xfrm>
            <a:off x="6024972" y="3512004"/>
            <a:ext cx="1023527" cy="681347"/>
            <a:chOff x="2834097" y="3512004"/>
            <a:chExt cx="1023527" cy="681347"/>
          </a:xfrm>
        </p:grpSpPr>
        <p:sp>
          <p:nvSpPr>
            <p:cNvPr id="168" name="Rounded Rectangle 167"/>
            <p:cNvSpPr/>
            <p:nvPr/>
          </p:nvSpPr>
          <p:spPr>
            <a:xfrm>
              <a:off x="2834097" y="3512004"/>
              <a:ext cx="1023527" cy="681347"/>
            </a:xfrm>
            <a:prstGeom prst="roundRect">
              <a:avLst>
                <a:gd name="adj" fmla="val 7214"/>
              </a:avLst>
            </a:prstGeom>
            <a:solidFill>
              <a:srgbClr val="345AC4">
                <a:alpha val="62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0" name="Picture 169" descr="EX 3200_24.png"/>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010713" y="3859452"/>
              <a:ext cx="681273" cy="114356"/>
            </a:xfrm>
            <a:prstGeom prst="rect">
              <a:avLst/>
            </a:prstGeom>
            <a:noFill/>
            <a:ln w="9525">
              <a:noFill/>
              <a:miter lim="800000"/>
              <a:headEnd/>
              <a:tailEnd/>
            </a:ln>
          </p:spPr>
        </p:pic>
        <p:pic>
          <p:nvPicPr>
            <p:cNvPr id="172" name="Picture 171" descr="EX 3200_24.png"/>
            <p:cNvPicPr>
              <a:picLocks noChangeAspect="1"/>
            </p:cNvPicPr>
            <p:nvPr/>
          </p:nvPicPr>
          <p:blipFill>
            <a:blip r:embed="rId25" cstate="email">
              <a:extLst>
                <a:ext uri="{28A0092B-C50C-407E-A947-70E740481C1C}">
                  <a14:useLocalDpi xmlns:a14="http://schemas.microsoft.com/office/drawing/2010/main"/>
                </a:ext>
              </a:extLst>
            </a:blip>
            <a:srcRect/>
            <a:stretch>
              <a:fillRect/>
            </a:stretch>
          </p:blipFill>
          <p:spPr bwMode="auto">
            <a:xfrm>
              <a:off x="3010713" y="3728766"/>
              <a:ext cx="681273" cy="114356"/>
            </a:xfrm>
            <a:prstGeom prst="rect">
              <a:avLst/>
            </a:prstGeom>
            <a:noFill/>
            <a:ln w="9525">
              <a:noFill/>
              <a:miter lim="800000"/>
              <a:headEnd/>
              <a:tailEnd/>
            </a:ln>
          </p:spPr>
        </p:pic>
      </p:grpSp>
      <p:sp>
        <p:nvSpPr>
          <p:cNvPr id="173" name="Rectangle 5"/>
          <p:cNvSpPr>
            <a:spLocks noChangeArrowheads="1"/>
          </p:cNvSpPr>
          <p:nvPr/>
        </p:nvSpPr>
        <p:spPr bwMode="gray">
          <a:xfrm>
            <a:off x="3023448" y="4073104"/>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Tree>
    <p:custDataLst>
      <p:tags r:id="rId1"/>
    </p:custDataLst>
    <p:extLst>
      <p:ext uri="{BB962C8B-B14F-4D97-AF65-F5344CB8AC3E}">
        <p14:creationId xmlns:p14="http://schemas.microsoft.com/office/powerpoint/2010/main" val="5853431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53" presetClass="entr" presetSubtype="0" fill="hold" nodeType="afterEffect">
                                  <p:stCondLst>
                                    <p:cond delay="0"/>
                                  </p:stCondLst>
                                  <p:childTnLst>
                                    <p:set>
                                      <p:cBhvr>
                                        <p:cTn id="10" dur="1" fill="hold">
                                          <p:stCondLst>
                                            <p:cond delay="0"/>
                                          </p:stCondLst>
                                        </p:cTn>
                                        <p:tgtEl>
                                          <p:spTgt spid="132"/>
                                        </p:tgtEl>
                                        <p:attrNameLst>
                                          <p:attrName>style.visibility</p:attrName>
                                        </p:attrNameLst>
                                      </p:cBhvr>
                                      <p:to>
                                        <p:strVal val="visible"/>
                                      </p:to>
                                    </p:set>
                                    <p:anim calcmode="lin" valueType="num">
                                      <p:cBhvr>
                                        <p:cTn id="11" dur="500" fill="hold"/>
                                        <p:tgtEl>
                                          <p:spTgt spid="132"/>
                                        </p:tgtEl>
                                        <p:attrNameLst>
                                          <p:attrName>ppt_w</p:attrName>
                                        </p:attrNameLst>
                                      </p:cBhvr>
                                      <p:tavLst>
                                        <p:tav tm="0">
                                          <p:val>
                                            <p:fltVal val="0"/>
                                          </p:val>
                                        </p:tav>
                                        <p:tav tm="100000">
                                          <p:val>
                                            <p:strVal val="#ppt_w"/>
                                          </p:val>
                                        </p:tav>
                                      </p:tavLst>
                                    </p:anim>
                                    <p:anim calcmode="lin" valueType="num">
                                      <p:cBhvr>
                                        <p:cTn id="12" dur="500" fill="hold"/>
                                        <p:tgtEl>
                                          <p:spTgt spid="132"/>
                                        </p:tgtEl>
                                        <p:attrNameLst>
                                          <p:attrName>ppt_h</p:attrName>
                                        </p:attrNameLst>
                                      </p:cBhvr>
                                      <p:tavLst>
                                        <p:tav tm="0">
                                          <p:val>
                                            <p:fltVal val="0"/>
                                          </p:val>
                                        </p:tav>
                                        <p:tav tm="100000">
                                          <p:val>
                                            <p:strVal val="#ppt_h"/>
                                          </p:val>
                                        </p:tav>
                                      </p:tavLst>
                                    </p:anim>
                                    <p:animEffect transition="in" filter="fade">
                                      <p:cBhvr>
                                        <p:cTn id="13" dur="500"/>
                                        <p:tgtEl>
                                          <p:spTgt spid="132"/>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99"/>
                                        </p:tgtEl>
                                        <p:attrNameLst>
                                          <p:attrName>style.visibility</p:attrName>
                                        </p:attrNameLst>
                                      </p:cBhvr>
                                      <p:to>
                                        <p:strVal val="visible"/>
                                      </p:to>
                                    </p:set>
                                    <p:animEffect transition="in" filter="wipe(left)">
                                      <p:cBhvr>
                                        <p:cTn id="17" dur="1000"/>
                                        <p:tgtEl>
                                          <p:spTgt spid="19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xit" presetSubtype="0" fill="hold" nodeType="withEffect">
                                  <p:stCondLst>
                                    <p:cond delay="0"/>
                                  </p:stCondLst>
                                  <p:childTnLst>
                                    <p:animEffect transition="out" filter="fade">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09"/>
                                        </p:tgtEl>
                                        <p:attrNameLst>
                                          <p:attrName>style.visibility</p:attrName>
                                        </p:attrNameLst>
                                      </p:cBhvr>
                                      <p:to>
                                        <p:strVal val="visible"/>
                                      </p:to>
                                    </p:set>
                                    <p:animEffect transition="in" filter="fade">
                                      <p:cBhvr>
                                        <p:cTn id="29" dur="500"/>
                                        <p:tgtEl>
                                          <p:spTgt spid="109"/>
                                        </p:tgtEl>
                                      </p:cBhvr>
                                    </p:animEffect>
                                  </p:childTnLst>
                                </p:cTn>
                              </p:par>
                            </p:childTnLst>
                          </p:cTn>
                        </p:par>
                        <p:par>
                          <p:cTn id="30" fill="hold">
                            <p:stCondLst>
                              <p:cond delay="1000"/>
                            </p:stCondLst>
                            <p:childTnLst>
                              <p:par>
                                <p:cTn id="31" presetID="42" presetClass="path" presetSubtype="0" accel="50000" decel="50000" fill="hold" nodeType="afterEffect">
                                  <p:stCondLst>
                                    <p:cond delay="0"/>
                                  </p:stCondLst>
                                  <p:childTnLst>
                                    <p:animMotion origin="layout" path="M -4.72222E-6 -0.00417 L -4.72222E-6 -0.05926 " pathEditMode="relative" rAng="0" ptsTypes="AA">
                                      <p:cBhvr>
                                        <p:cTn id="32" dur="2000" fill="hold"/>
                                        <p:tgtEl>
                                          <p:spTgt spid="109"/>
                                        </p:tgtEl>
                                        <p:attrNameLst>
                                          <p:attrName>ppt_x</p:attrName>
                                          <p:attrName>ppt_y</p:attrName>
                                        </p:attrNameLst>
                                      </p:cBhvr>
                                      <p:rCtr x="0" y="-2755"/>
                                    </p:animMotion>
                                  </p:childTnLst>
                                </p:cTn>
                              </p:par>
                            </p:childTnLst>
                          </p:cTn>
                        </p:par>
                        <p:par>
                          <p:cTn id="33" fill="hold">
                            <p:stCondLst>
                              <p:cond delay="3000"/>
                            </p:stCondLst>
                            <p:childTnLst>
                              <p:par>
                                <p:cTn id="34" presetID="50" presetClass="path" presetSubtype="0" accel="50000" decel="50000" fill="hold" nodeType="afterEffect">
                                  <p:stCondLst>
                                    <p:cond delay="0"/>
                                  </p:stCondLst>
                                  <p:childTnLst>
                                    <p:animMotion origin="layout" path="M -4.72222E-6 -0.05926 L -0.02899 -0.05926 C -0.04201 -0.05926 -0.05781 -0.01828 -0.05781 0.01528 L -0.05781 0.08982 " pathEditMode="relative" rAng="0" ptsTypes="FfFF">
                                      <p:cBhvr>
                                        <p:cTn id="35" dur="2000" fill="hold"/>
                                        <p:tgtEl>
                                          <p:spTgt spid="109"/>
                                        </p:tgtEl>
                                        <p:attrNameLst>
                                          <p:attrName>ppt_x</p:attrName>
                                          <p:attrName>ppt_y</p:attrName>
                                        </p:attrNameLst>
                                      </p:cBhvr>
                                      <p:rCtr x="-2899" y="7454"/>
                                    </p:animMotion>
                                  </p:childTnLst>
                                </p:cTn>
                              </p:par>
                            </p:childTnLst>
                          </p:cTn>
                        </p:par>
                        <p:par>
                          <p:cTn id="36" fill="hold">
                            <p:stCondLst>
                              <p:cond delay="5000"/>
                            </p:stCondLst>
                            <p:childTnLst>
                              <p:par>
                                <p:cTn id="37" presetID="53" presetClass="exit" presetSubtype="32" fill="hold" nodeType="afterEffect">
                                  <p:stCondLst>
                                    <p:cond delay="0"/>
                                  </p:stCondLst>
                                  <p:childTnLst>
                                    <p:anim calcmode="lin" valueType="num">
                                      <p:cBhvr>
                                        <p:cTn id="38" dur="500"/>
                                        <p:tgtEl>
                                          <p:spTgt spid="109"/>
                                        </p:tgtEl>
                                        <p:attrNameLst>
                                          <p:attrName>ppt_w</p:attrName>
                                        </p:attrNameLst>
                                      </p:cBhvr>
                                      <p:tavLst>
                                        <p:tav tm="0">
                                          <p:val>
                                            <p:strVal val="ppt_w"/>
                                          </p:val>
                                        </p:tav>
                                        <p:tav tm="100000">
                                          <p:val>
                                            <p:fltVal val="0"/>
                                          </p:val>
                                        </p:tav>
                                      </p:tavLst>
                                    </p:anim>
                                    <p:anim calcmode="lin" valueType="num">
                                      <p:cBhvr>
                                        <p:cTn id="39" dur="500"/>
                                        <p:tgtEl>
                                          <p:spTgt spid="109"/>
                                        </p:tgtEl>
                                        <p:attrNameLst>
                                          <p:attrName>ppt_h</p:attrName>
                                        </p:attrNameLst>
                                      </p:cBhvr>
                                      <p:tavLst>
                                        <p:tav tm="0">
                                          <p:val>
                                            <p:strVal val="ppt_h"/>
                                          </p:val>
                                        </p:tav>
                                        <p:tav tm="100000">
                                          <p:val>
                                            <p:fltVal val="0"/>
                                          </p:val>
                                        </p:tav>
                                      </p:tavLst>
                                    </p:anim>
                                    <p:animEffect transition="out" filter="fade">
                                      <p:cBhvr>
                                        <p:cTn id="40" dur="500"/>
                                        <p:tgtEl>
                                          <p:spTgt spid="109"/>
                                        </p:tgtEl>
                                      </p:cBhvr>
                                    </p:animEffect>
                                    <p:set>
                                      <p:cBhvr>
                                        <p:cTn id="41" dur="1" fill="hold">
                                          <p:stCondLst>
                                            <p:cond delay="499"/>
                                          </p:stCondLst>
                                        </p:cTn>
                                        <p:tgtEl>
                                          <p:spTgt spid="109"/>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10" presetClass="exit" presetSubtype="0" fill="hold" nodeType="with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126"/>
                                        </p:tgtEl>
                                        <p:attrNameLst>
                                          <p:attrName>style.visibility</p:attrName>
                                        </p:attrNameLst>
                                      </p:cBhvr>
                                      <p:to>
                                        <p:strVal val="visible"/>
                                      </p:to>
                                    </p:set>
                                    <p:anim calcmode="lin" valueType="num">
                                      <p:cBhvr>
                                        <p:cTn id="53" dur="500" fill="hold"/>
                                        <p:tgtEl>
                                          <p:spTgt spid="126"/>
                                        </p:tgtEl>
                                        <p:attrNameLst>
                                          <p:attrName>ppt_w</p:attrName>
                                        </p:attrNameLst>
                                      </p:cBhvr>
                                      <p:tavLst>
                                        <p:tav tm="0">
                                          <p:val>
                                            <p:fltVal val="0"/>
                                          </p:val>
                                        </p:tav>
                                        <p:tav tm="100000">
                                          <p:val>
                                            <p:strVal val="#ppt_w"/>
                                          </p:val>
                                        </p:tav>
                                      </p:tavLst>
                                    </p:anim>
                                    <p:anim calcmode="lin" valueType="num">
                                      <p:cBhvr>
                                        <p:cTn id="54" dur="500" fill="hold"/>
                                        <p:tgtEl>
                                          <p:spTgt spid="126"/>
                                        </p:tgtEl>
                                        <p:attrNameLst>
                                          <p:attrName>ppt_h</p:attrName>
                                        </p:attrNameLst>
                                      </p:cBhvr>
                                      <p:tavLst>
                                        <p:tav tm="0">
                                          <p:val>
                                            <p:fltVal val="0"/>
                                          </p:val>
                                        </p:tav>
                                        <p:tav tm="100000">
                                          <p:val>
                                            <p:strVal val="#ppt_h"/>
                                          </p:val>
                                        </p:tav>
                                      </p:tavLst>
                                    </p:anim>
                                    <p:animEffect transition="in" filter="fade">
                                      <p:cBhvr>
                                        <p:cTn id="55" dur="500"/>
                                        <p:tgtEl>
                                          <p:spTgt spid="126"/>
                                        </p:tgtEl>
                                      </p:cBhvr>
                                    </p:animEffect>
                                  </p:childTnLst>
                                </p:cTn>
                              </p:par>
                            </p:childTnLst>
                          </p:cTn>
                        </p:par>
                        <p:par>
                          <p:cTn id="56" fill="hold">
                            <p:stCondLst>
                              <p:cond delay="1000"/>
                            </p:stCondLst>
                            <p:childTnLst>
                              <p:par>
                                <p:cTn id="57" presetID="50" presetClass="path" presetSubtype="0" accel="50000" decel="50000" fill="hold" nodeType="afterEffect">
                                  <p:stCondLst>
                                    <p:cond delay="0"/>
                                  </p:stCondLst>
                                  <p:childTnLst>
                                    <p:animMotion origin="layout" path="M -0.00678 -0.0088 L -0.00678 -0.08889 C -0.00678 -0.12477 -0.09514 -0.16852 -0.16667 -0.16852 L -0.32622 -0.16852 " pathEditMode="relative" rAng="5400000" ptsTypes="FfFF">
                                      <p:cBhvr>
                                        <p:cTn id="58" dur="2000" fill="hold"/>
                                        <p:tgtEl>
                                          <p:spTgt spid="126"/>
                                        </p:tgtEl>
                                        <p:attrNameLst>
                                          <p:attrName>ppt_x</p:attrName>
                                          <p:attrName>ppt_y</p:attrName>
                                        </p:attrNameLst>
                                      </p:cBhvr>
                                      <p:rCtr x="-15972" y="-7986"/>
                                    </p:animMotion>
                                  </p:childTnLst>
                                </p:cTn>
                              </p:par>
                            </p:childTnLst>
                          </p:cTn>
                        </p:par>
                        <p:par>
                          <p:cTn id="59" fill="hold">
                            <p:stCondLst>
                              <p:cond delay="3000"/>
                            </p:stCondLst>
                            <p:childTnLst>
                              <p:par>
                                <p:cTn id="60" presetID="53" presetClass="exit" presetSubtype="32" fill="hold" nodeType="afterEffect">
                                  <p:stCondLst>
                                    <p:cond delay="0"/>
                                  </p:stCondLst>
                                  <p:childTnLst>
                                    <p:anim calcmode="lin" valueType="num">
                                      <p:cBhvr>
                                        <p:cTn id="61" dur="500"/>
                                        <p:tgtEl>
                                          <p:spTgt spid="126"/>
                                        </p:tgtEl>
                                        <p:attrNameLst>
                                          <p:attrName>ppt_w</p:attrName>
                                        </p:attrNameLst>
                                      </p:cBhvr>
                                      <p:tavLst>
                                        <p:tav tm="0">
                                          <p:val>
                                            <p:strVal val="ppt_w"/>
                                          </p:val>
                                        </p:tav>
                                        <p:tav tm="100000">
                                          <p:val>
                                            <p:fltVal val="0"/>
                                          </p:val>
                                        </p:tav>
                                      </p:tavLst>
                                    </p:anim>
                                    <p:anim calcmode="lin" valueType="num">
                                      <p:cBhvr>
                                        <p:cTn id="62" dur="500"/>
                                        <p:tgtEl>
                                          <p:spTgt spid="126"/>
                                        </p:tgtEl>
                                        <p:attrNameLst>
                                          <p:attrName>ppt_h</p:attrName>
                                        </p:attrNameLst>
                                      </p:cBhvr>
                                      <p:tavLst>
                                        <p:tav tm="0">
                                          <p:val>
                                            <p:strVal val="ppt_h"/>
                                          </p:val>
                                        </p:tav>
                                        <p:tav tm="100000">
                                          <p:val>
                                            <p:fltVal val="0"/>
                                          </p:val>
                                        </p:tav>
                                      </p:tavLst>
                                    </p:anim>
                                    <p:animEffect transition="out" filter="fade">
                                      <p:cBhvr>
                                        <p:cTn id="63" dur="500"/>
                                        <p:tgtEl>
                                          <p:spTgt spid="126"/>
                                        </p:tgtEl>
                                      </p:cBhvr>
                                    </p:animEffect>
                                    <p:set>
                                      <p:cBhvr>
                                        <p:cTn id="64" dur="1" fill="hold">
                                          <p:stCondLst>
                                            <p:cond delay="499"/>
                                          </p:stCondLst>
                                        </p:cTn>
                                        <p:tgtEl>
                                          <p:spTgt spid="126"/>
                                        </p:tgtEl>
                                        <p:attrNameLst>
                                          <p:attrName>style.visibility</p:attrName>
                                        </p:attrNameLst>
                                      </p:cBhvr>
                                      <p:to>
                                        <p:strVal val="hidden"/>
                                      </p:to>
                                    </p:set>
                                  </p:childTnLst>
                                </p:cTn>
                              </p:par>
                              <p:par>
                                <p:cTn id="65" presetID="53" presetClass="entr" presetSubtype="16" fill="hold" nodeType="withEffect">
                                  <p:stCondLst>
                                    <p:cond delay="0"/>
                                  </p:stCondLst>
                                  <p:childTnLst>
                                    <p:set>
                                      <p:cBhvr>
                                        <p:cTn id="66" dur="1" fill="hold">
                                          <p:stCondLst>
                                            <p:cond delay="0"/>
                                          </p:stCondLst>
                                        </p:cTn>
                                        <p:tgtEl>
                                          <p:spTgt spid="130"/>
                                        </p:tgtEl>
                                        <p:attrNameLst>
                                          <p:attrName>style.visibility</p:attrName>
                                        </p:attrNameLst>
                                      </p:cBhvr>
                                      <p:to>
                                        <p:strVal val="visible"/>
                                      </p:to>
                                    </p:set>
                                    <p:anim calcmode="lin" valueType="num">
                                      <p:cBhvr>
                                        <p:cTn id="67" dur="500" fill="hold"/>
                                        <p:tgtEl>
                                          <p:spTgt spid="130"/>
                                        </p:tgtEl>
                                        <p:attrNameLst>
                                          <p:attrName>ppt_w</p:attrName>
                                        </p:attrNameLst>
                                      </p:cBhvr>
                                      <p:tavLst>
                                        <p:tav tm="0">
                                          <p:val>
                                            <p:fltVal val="0"/>
                                          </p:val>
                                        </p:tav>
                                        <p:tav tm="100000">
                                          <p:val>
                                            <p:strVal val="#ppt_w"/>
                                          </p:val>
                                        </p:tav>
                                      </p:tavLst>
                                    </p:anim>
                                    <p:anim calcmode="lin" valueType="num">
                                      <p:cBhvr>
                                        <p:cTn id="68" dur="500" fill="hold"/>
                                        <p:tgtEl>
                                          <p:spTgt spid="130"/>
                                        </p:tgtEl>
                                        <p:attrNameLst>
                                          <p:attrName>ppt_h</p:attrName>
                                        </p:attrNameLst>
                                      </p:cBhvr>
                                      <p:tavLst>
                                        <p:tav tm="0">
                                          <p:val>
                                            <p:fltVal val="0"/>
                                          </p:val>
                                        </p:tav>
                                        <p:tav tm="100000">
                                          <p:val>
                                            <p:strVal val="#ppt_h"/>
                                          </p:val>
                                        </p:tav>
                                      </p:tavLst>
                                    </p:anim>
                                    <p:animEffect transition="in" filter="fade">
                                      <p:cBhvr>
                                        <p:cTn id="69" dur="500"/>
                                        <p:tgtEl>
                                          <p:spTgt spid="130"/>
                                        </p:tgtEl>
                                      </p:cBhvr>
                                    </p:animEffect>
                                  </p:childTnLst>
                                </p:cTn>
                              </p:par>
                            </p:childTnLst>
                          </p:cTn>
                        </p:par>
                        <p:par>
                          <p:cTn id="70" fill="hold">
                            <p:stCondLst>
                              <p:cond delay="3500"/>
                            </p:stCondLst>
                            <p:childTnLst>
                              <p:par>
                                <p:cTn id="71" presetID="42" presetClass="path" presetSubtype="0" accel="50000" decel="50000" fill="hold" nodeType="afterEffect">
                                  <p:stCondLst>
                                    <p:cond delay="0"/>
                                  </p:stCondLst>
                                  <p:childTnLst>
                                    <p:animMotion origin="layout" path="M 0.01407 -0.00417 L 0.01528 -0.15718 " pathEditMode="relative" rAng="0" ptsTypes="AA">
                                      <p:cBhvr>
                                        <p:cTn id="72" dur="2000" fill="hold"/>
                                        <p:tgtEl>
                                          <p:spTgt spid="130"/>
                                        </p:tgtEl>
                                        <p:attrNameLst>
                                          <p:attrName>ppt_x</p:attrName>
                                          <p:attrName>ppt_y</p:attrName>
                                        </p:attrNameLst>
                                      </p:cBhvr>
                                      <p:rCtr x="52" y="-7662"/>
                                    </p:animMotion>
                                  </p:childTnLst>
                                </p:cTn>
                              </p:par>
                            </p:childTnLst>
                          </p:cTn>
                        </p:par>
                        <p:par>
                          <p:cTn id="73" fill="hold">
                            <p:stCondLst>
                              <p:cond delay="5500"/>
                            </p:stCondLst>
                            <p:childTnLst>
                              <p:par>
                                <p:cTn id="74" presetID="53" presetClass="exit" presetSubtype="32" fill="hold" nodeType="afterEffect">
                                  <p:stCondLst>
                                    <p:cond delay="0"/>
                                  </p:stCondLst>
                                  <p:childTnLst>
                                    <p:anim calcmode="lin" valueType="num">
                                      <p:cBhvr>
                                        <p:cTn id="75" dur="500"/>
                                        <p:tgtEl>
                                          <p:spTgt spid="130"/>
                                        </p:tgtEl>
                                        <p:attrNameLst>
                                          <p:attrName>ppt_w</p:attrName>
                                        </p:attrNameLst>
                                      </p:cBhvr>
                                      <p:tavLst>
                                        <p:tav tm="0">
                                          <p:val>
                                            <p:strVal val="ppt_w"/>
                                          </p:val>
                                        </p:tav>
                                        <p:tav tm="100000">
                                          <p:val>
                                            <p:fltVal val="0"/>
                                          </p:val>
                                        </p:tav>
                                      </p:tavLst>
                                    </p:anim>
                                    <p:anim calcmode="lin" valueType="num">
                                      <p:cBhvr>
                                        <p:cTn id="76" dur="500"/>
                                        <p:tgtEl>
                                          <p:spTgt spid="130"/>
                                        </p:tgtEl>
                                        <p:attrNameLst>
                                          <p:attrName>ppt_h</p:attrName>
                                        </p:attrNameLst>
                                      </p:cBhvr>
                                      <p:tavLst>
                                        <p:tav tm="0">
                                          <p:val>
                                            <p:strVal val="ppt_h"/>
                                          </p:val>
                                        </p:tav>
                                        <p:tav tm="100000">
                                          <p:val>
                                            <p:fltVal val="0"/>
                                          </p:val>
                                        </p:tav>
                                      </p:tavLst>
                                    </p:anim>
                                    <p:animEffect transition="out" filter="fade">
                                      <p:cBhvr>
                                        <p:cTn id="77" dur="500"/>
                                        <p:tgtEl>
                                          <p:spTgt spid="130"/>
                                        </p:tgtEl>
                                      </p:cBhvr>
                                    </p:animEffect>
                                    <p:set>
                                      <p:cBhvr>
                                        <p:cTn id="78" dur="1" fill="hold">
                                          <p:stCondLst>
                                            <p:cond delay="499"/>
                                          </p:stCondLst>
                                        </p:cTn>
                                        <p:tgtEl>
                                          <p:spTgt spid="130"/>
                                        </p:tgtEl>
                                        <p:attrNameLst>
                                          <p:attrName>style.visibility</p:attrName>
                                        </p:attrNameLst>
                                      </p:cBhvr>
                                      <p:to>
                                        <p:strVal val="hidden"/>
                                      </p:to>
                                    </p:set>
                                  </p:childTnLst>
                                </p:cTn>
                              </p:par>
                              <p:par>
                                <p:cTn id="79" presetID="53" presetClass="entr" presetSubtype="16" fill="hold" nodeType="withEffect">
                                  <p:stCondLst>
                                    <p:cond delay="0"/>
                                  </p:stCondLst>
                                  <p:childTnLst>
                                    <p:set>
                                      <p:cBhvr>
                                        <p:cTn id="80" dur="1" fill="hold">
                                          <p:stCondLst>
                                            <p:cond delay="0"/>
                                          </p:stCondLst>
                                        </p:cTn>
                                        <p:tgtEl>
                                          <p:spTgt spid="131"/>
                                        </p:tgtEl>
                                        <p:attrNameLst>
                                          <p:attrName>style.visibility</p:attrName>
                                        </p:attrNameLst>
                                      </p:cBhvr>
                                      <p:to>
                                        <p:strVal val="visible"/>
                                      </p:to>
                                    </p:set>
                                    <p:anim calcmode="lin" valueType="num">
                                      <p:cBhvr>
                                        <p:cTn id="81" dur="500" fill="hold"/>
                                        <p:tgtEl>
                                          <p:spTgt spid="131"/>
                                        </p:tgtEl>
                                        <p:attrNameLst>
                                          <p:attrName>ppt_w</p:attrName>
                                        </p:attrNameLst>
                                      </p:cBhvr>
                                      <p:tavLst>
                                        <p:tav tm="0">
                                          <p:val>
                                            <p:fltVal val="0"/>
                                          </p:val>
                                        </p:tav>
                                        <p:tav tm="100000">
                                          <p:val>
                                            <p:strVal val="#ppt_w"/>
                                          </p:val>
                                        </p:tav>
                                      </p:tavLst>
                                    </p:anim>
                                    <p:anim calcmode="lin" valueType="num">
                                      <p:cBhvr>
                                        <p:cTn id="82" dur="500" fill="hold"/>
                                        <p:tgtEl>
                                          <p:spTgt spid="131"/>
                                        </p:tgtEl>
                                        <p:attrNameLst>
                                          <p:attrName>ppt_h</p:attrName>
                                        </p:attrNameLst>
                                      </p:cBhvr>
                                      <p:tavLst>
                                        <p:tav tm="0">
                                          <p:val>
                                            <p:fltVal val="0"/>
                                          </p:val>
                                        </p:tav>
                                        <p:tav tm="100000">
                                          <p:val>
                                            <p:strVal val="#ppt_h"/>
                                          </p:val>
                                        </p:tav>
                                      </p:tavLst>
                                    </p:anim>
                                    <p:animEffect transition="in" filter="fade">
                                      <p:cBhvr>
                                        <p:cTn id="83" dur="500"/>
                                        <p:tgtEl>
                                          <p:spTgt spid="131"/>
                                        </p:tgtEl>
                                      </p:cBhvr>
                                    </p:animEffect>
                                  </p:childTnLst>
                                </p:cTn>
                              </p:par>
                            </p:childTnLst>
                          </p:cTn>
                        </p:par>
                        <p:par>
                          <p:cTn id="84" fill="hold">
                            <p:stCondLst>
                              <p:cond delay="6000"/>
                            </p:stCondLst>
                            <p:childTnLst>
                              <p:par>
                                <p:cTn id="85" presetID="42" presetClass="path" presetSubtype="0" accel="50000" decel="50000" fill="hold" nodeType="afterEffect">
                                  <p:stCondLst>
                                    <p:cond delay="0"/>
                                  </p:stCondLst>
                                  <p:childTnLst>
                                    <p:animMotion origin="layout" path="M -2.5E-6 -4.44444E-6 L 0.00104 -0.25231 " pathEditMode="relative" rAng="0" ptsTypes="AA">
                                      <p:cBhvr>
                                        <p:cTn id="86" dur="2000" fill="hold"/>
                                        <p:tgtEl>
                                          <p:spTgt spid="131"/>
                                        </p:tgtEl>
                                        <p:attrNameLst>
                                          <p:attrName>ppt_x</p:attrName>
                                          <p:attrName>ppt_y</p:attrName>
                                        </p:attrNameLst>
                                      </p:cBhvr>
                                      <p:rCtr x="52" y="-12616"/>
                                    </p:animMotion>
                                  </p:childTnLst>
                                </p:cTn>
                              </p:par>
                            </p:childTnLst>
                          </p:cTn>
                        </p:par>
                        <p:par>
                          <p:cTn id="87" fill="hold">
                            <p:stCondLst>
                              <p:cond delay="8000"/>
                            </p:stCondLst>
                            <p:childTnLst>
                              <p:par>
                                <p:cTn id="88" presetID="53" presetClass="exit" presetSubtype="32" fill="hold" nodeType="afterEffect">
                                  <p:stCondLst>
                                    <p:cond delay="0"/>
                                  </p:stCondLst>
                                  <p:childTnLst>
                                    <p:anim calcmode="lin" valueType="num">
                                      <p:cBhvr>
                                        <p:cTn id="89" dur="500"/>
                                        <p:tgtEl>
                                          <p:spTgt spid="131"/>
                                        </p:tgtEl>
                                        <p:attrNameLst>
                                          <p:attrName>ppt_w</p:attrName>
                                        </p:attrNameLst>
                                      </p:cBhvr>
                                      <p:tavLst>
                                        <p:tav tm="0">
                                          <p:val>
                                            <p:strVal val="ppt_w"/>
                                          </p:val>
                                        </p:tav>
                                        <p:tav tm="100000">
                                          <p:val>
                                            <p:fltVal val="0"/>
                                          </p:val>
                                        </p:tav>
                                      </p:tavLst>
                                    </p:anim>
                                    <p:anim calcmode="lin" valueType="num">
                                      <p:cBhvr>
                                        <p:cTn id="90" dur="500"/>
                                        <p:tgtEl>
                                          <p:spTgt spid="131"/>
                                        </p:tgtEl>
                                        <p:attrNameLst>
                                          <p:attrName>ppt_h</p:attrName>
                                        </p:attrNameLst>
                                      </p:cBhvr>
                                      <p:tavLst>
                                        <p:tav tm="0">
                                          <p:val>
                                            <p:strVal val="ppt_h"/>
                                          </p:val>
                                        </p:tav>
                                        <p:tav tm="100000">
                                          <p:val>
                                            <p:fltVal val="0"/>
                                          </p:val>
                                        </p:tav>
                                      </p:tavLst>
                                    </p:anim>
                                    <p:animEffect transition="out" filter="fade">
                                      <p:cBhvr>
                                        <p:cTn id="91" dur="500"/>
                                        <p:tgtEl>
                                          <p:spTgt spid="131"/>
                                        </p:tgtEl>
                                      </p:cBhvr>
                                    </p:animEffect>
                                    <p:set>
                                      <p:cBhvr>
                                        <p:cTn id="92" dur="1" fill="hold">
                                          <p:stCondLst>
                                            <p:cond delay="499"/>
                                          </p:stCondLst>
                                        </p:cTn>
                                        <p:tgtEl>
                                          <p:spTgt spid="131"/>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4"/>
                                        </p:tgtEl>
                                      </p:cBhvr>
                                    </p:animEffect>
                                    <p:set>
                                      <p:cBhvr>
                                        <p:cTn id="97" dur="1" fill="hold">
                                          <p:stCondLst>
                                            <p:cond delay="499"/>
                                          </p:stCondLst>
                                        </p:cTn>
                                        <p:tgtEl>
                                          <p:spTgt spid="4"/>
                                        </p:tgtEl>
                                        <p:attrNameLst>
                                          <p:attrName>style.visibility</p:attrName>
                                        </p:attrNameLst>
                                      </p:cBhvr>
                                      <p:to>
                                        <p:strVal val="hidden"/>
                                      </p:to>
                                    </p:set>
                                  </p:childTnLst>
                                </p:cTn>
                              </p:par>
                            </p:childTnLst>
                          </p:cTn>
                        </p:par>
                        <p:par>
                          <p:cTn id="98" fill="hold">
                            <p:stCondLst>
                              <p:cond delay="500"/>
                            </p:stCondLst>
                            <p:childTnLst>
                              <p:par>
                                <p:cTn id="99" presetID="10" presetClass="entr" presetSubtype="0" fill="hold" nodeType="afterEffect">
                                  <p:stCondLst>
                                    <p:cond delay="0"/>
                                  </p:stCondLst>
                                  <p:childTnLst>
                                    <p:set>
                                      <p:cBhvr>
                                        <p:cTn id="100" dur="1" fill="hold">
                                          <p:stCondLst>
                                            <p:cond delay="0"/>
                                          </p:stCondLst>
                                        </p:cTn>
                                        <p:tgtEl>
                                          <p:spTgt spid="6"/>
                                        </p:tgtEl>
                                        <p:attrNameLst>
                                          <p:attrName>style.visibility</p:attrName>
                                        </p:attrNameLst>
                                      </p:cBhvr>
                                      <p:to>
                                        <p:strVal val="visible"/>
                                      </p:to>
                                    </p:set>
                                    <p:animEffect transition="in" filter="fade">
                                      <p:cBhvr>
                                        <p:cTn id="101" dur="500"/>
                                        <p:tgtEl>
                                          <p:spTgt spid="6"/>
                                        </p:tgtEl>
                                      </p:cBhvr>
                                    </p:animEffect>
                                  </p:childTnLst>
                                </p:cTn>
                              </p:par>
                              <p:par>
                                <p:cTn id="102" presetID="22" presetClass="entr" presetSubtype="8" fill="hold" nodeType="withEffect">
                                  <p:stCondLst>
                                    <p:cond delay="0"/>
                                  </p:stCondLst>
                                  <p:childTnLst>
                                    <p:set>
                                      <p:cBhvr>
                                        <p:cTn id="103" dur="1" fill="hold">
                                          <p:stCondLst>
                                            <p:cond delay="0"/>
                                          </p:stCondLst>
                                        </p:cTn>
                                        <p:tgtEl>
                                          <p:spTgt spid="7"/>
                                        </p:tgtEl>
                                        <p:attrNameLst>
                                          <p:attrName>style.visibility</p:attrName>
                                        </p:attrNameLst>
                                      </p:cBhvr>
                                      <p:to>
                                        <p:strVal val="visible"/>
                                      </p:to>
                                    </p:set>
                                    <p:animEffect transition="in" filter="wipe(left)">
                                      <p:cBhvr>
                                        <p:cTn id="104" dur="1000"/>
                                        <p:tgtEl>
                                          <p:spTgt spid="7"/>
                                        </p:tgtEl>
                                      </p:cBhvr>
                                    </p:animEffect>
                                  </p:childTnLst>
                                </p:cTn>
                              </p:par>
                            </p:childTnLst>
                          </p:cTn>
                        </p:par>
                        <p:par>
                          <p:cTn id="105" fill="hold">
                            <p:stCondLst>
                              <p:cond delay="1500"/>
                            </p:stCondLst>
                            <p:childTnLst>
                              <p:par>
                                <p:cTn id="106" presetID="22" presetClass="entr" presetSubtype="8" fill="hold" grpId="0" nodeType="afterEffect">
                                  <p:stCondLst>
                                    <p:cond delay="0"/>
                                  </p:stCondLst>
                                  <p:childTnLst>
                                    <p:set>
                                      <p:cBhvr>
                                        <p:cTn id="107" dur="1" fill="hold">
                                          <p:stCondLst>
                                            <p:cond delay="0"/>
                                          </p:stCondLst>
                                        </p:cTn>
                                        <p:tgtEl>
                                          <p:spTgt spid="211"/>
                                        </p:tgtEl>
                                        <p:attrNameLst>
                                          <p:attrName>style.visibility</p:attrName>
                                        </p:attrNameLst>
                                      </p:cBhvr>
                                      <p:to>
                                        <p:strVal val="visible"/>
                                      </p:to>
                                    </p:set>
                                    <p:animEffect transition="in" filter="wipe(left)">
                                      <p:cBhvr>
                                        <p:cTn id="108" dur="1000"/>
                                        <p:tgtEl>
                                          <p:spTgt spid="211"/>
                                        </p:tgtEl>
                                      </p:cBhvr>
                                    </p:animEffect>
                                  </p:childTnLst>
                                </p:cTn>
                              </p:par>
                              <p:par>
                                <p:cTn id="109" presetID="22" presetClass="entr" presetSubtype="8" fill="hold" grpId="0" nodeType="withEffect">
                                  <p:stCondLst>
                                    <p:cond delay="0"/>
                                  </p:stCondLst>
                                  <p:childTnLst>
                                    <p:set>
                                      <p:cBhvr>
                                        <p:cTn id="110" dur="1" fill="hold">
                                          <p:stCondLst>
                                            <p:cond delay="0"/>
                                          </p:stCondLst>
                                        </p:cTn>
                                        <p:tgtEl>
                                          <p:spTgt spid="210"/>
                                        </p:tgtEl>
                                        <p:attrNameLst>
                                          <p:attrName>style.visibility</p:attrName>
                                        </p:attrNameLst>
                                      </p:cBhvr>
                                      <p:to>
                                        <p:strVal val="visible"/>
                                      </p:to>
                                    </p:set>
                                    <p:animEffect transition="in" filter="wipe(left)">
                                      <p:cBhvr>
                                        <p:cTn id="111" dur="1000"/>
                                        <p:tgtEl>
                                          <p:spTgt spid="210"/>
                                        </p:tgtEl>
                                      </p:cBhvr>
                                    </p:animEffect>
                                  </p:childTnLst>
                                </p:cTn>
                              </p:par>
                              <p:par>
                                <p:cTn id="112" presetID="22" presetClass="entr" presetSubtype="8" fill="hold" grpId="0" nodeType="withEffect">
                                  <p:stCondLst>
                                    <p:cond delay="0"/>
                                  </p:stCondLst>
                                  <p:childTnLst>
                                    <p:set>
                                      <p:cBhvr>
                                        <p:cTn id="113" dur="1" fill="hold">
                                          <p:stCondLst>
                                            <p:cond delay="0"/>
                                          </p:stCondLst>
                                        </p:cTn>
                                        <p:tgtEl>
                                          <p:spTgt spid="209"/>
                                        </p:tgtEl>
                                        <p:attrNameLst>
                                          <p:attrName>style.visibility</p:attrName>
                                        </p:attrNameLst>
                                      </p:cBhvr>
                                      <p:to>
                                        <p:strVal val="visible"/>
                                      </p:to>
                                    </p:set>
                                    <p:animEffect transition="in" filter="wipe(left)">
                                      <p:cBhvr>
                                        <p:cTn id="114" dur="1000"/>
                                        <p:tgtEl>
                                          <p:spTgt spid="209"/>
                                        </p:tgtEl>
                                      </p:cBhvr>
                                    </p:animEffect>
                                  </p:childTnLst>
                                </p:cTn>
                              </p:par>
                              <p:par>
                                <p:cTn id="115" presetID="22" presetClass="entr" presetSubtype="8" fill="hold" grpId="0" nodeType="withEffect">
                                  <p:stCondLst>
                                    <p:cond delay="0"/>
                                  </p:stCondLst>
                                  <p:childTnLst>
                                    <p:set>
                                      <p:cBhvr>
                                        <p:cTn id="116" dur="1" fill="hold">
                                          <p:stCondLst>
                                            <p:cond delay="0"/>
                                          </p:stCondLst>
                                        </p:cTn>
                                        <p:tgtEl>
                                          <p:spTgt spid="208"/>
                                        </p:tgtEl>
                                        <p:attrNameLst>
                                          <p:attrName>style.visibility</p:attrName>
                                        </p:attrNameLst>
                                      </p:cBhvr>
                                      <p:to>
                                        <p:strVal val="visible"/>
                                      </p:to>
                                    </p:set>
                                    <p:animEffect transition="in" filter="wipe(left)">
                                      <p:cBhvr>
                                        <p:cTn id="117" dur="1000"/>
                                        <p:tgtEl>
                                          <p:spTgt spid="208"/>
                                        </p:tgtEl>
                                      </p:cBhvr>
                                    </p:animEffect>
                                  </p:childTnLst>
                                </p:cTn>
                              </p:par>
                              <p:par>
                                <p:cTn id="118" presetID="22" presetClass="entr" presetSubtype="8" fill="hold" grpId="0" nodeType="withEffect">
                                  <p:stCondLst>
                                    <p:cond delay="0"/>
                                  </p:stCondLst>
                                  <p:childTnLst>
                                    <p:set>
                                      <p:cBhvr>
                                        <p:cTn id="119" dur="1" fill="hold">
                                          <p:stCondLst>
                                            <p:cond delay="0"/>
                                          </p:stCondLst>
                                        </p:cTn>
                                        <p:tgtEl>
                                          <p:spTgt spid="207"/>
                                        </p:tgtEl>
                                        <p:attrNameLst>
                                          <p:attrName>style.visibility</p:attrName>
                                        </p:attrNameLst>
                                      </p:cBhvr>
                                      <p:to>
                                        <p:strVal val="visible"/>
                                      </p:to>
                                    </p:set>
                                    <p:animEffect transition="in" filter="wipe(left)">
                                      <p:cBhvr>
                                        <p:cTn id="120" dur="1000"/>
                                        <p:tgtEl>
                                          <p:spTgt spid="207"/>
                                        </p:tgtEl>
                                      </p:cBhvr>
                                    </p:animEffect>
                                  </p:childTnLst>
                                </p:cTn>
                              </p:par>
                              <p:par>
                                <p:cTn id="121" presetID="22" presetClass="entr" presetSubtype="8" fill="hold" grpId="0" nodeType="withEffect">
                                  <p:stCondLst>
                                    <p:cond delay="0"/>
                                  </p:stCondLst>
                                  <p:childTnLst>
                                    <p:set>
                                      <p:cBhvr>
                                        <p:cTn id="122" dur="1" fill="hold">
                                          <p:stCondLst>
                                            <p:cond delay="0"/>
                                          </p:stCondLst>
                                        </p:cTn>
                                        <p:tgtEl>
                                          <p:spTgt spid="206"/>
                                        </p:tgtEl>
                                        <p:attrNameLst>
                                          <p:attrName>style.visibility</p:attrName>
                                        </p:attrNameLst>
                                      </p:cBhvr>
                                      <p:to>
                                        <p:strVal val="visible"/>
                                      </p:to>
                                    </p:set>
                                    <p:animEffect transition="in" filter="wipe(left)">
                                      <p:cBhvr>
                                        <p:cTn id="123" dur="1000"/>
                                        <p:tgtEl>
                                          <p:spTgt spid="206"/>
                                        </p:tgtEl>
                                      </p:cBhvr>
                                    </p:animEffect>
                                  </p:childTnLst>
                                </p:cTn>
                              </p:par>
                            </p:childTnLst>
                          </p:cTn>
                        </p:par>
                        <p:par>
                          <p:cTn id="124" fill="hold">
                            <p:stCondLst>
                              <p:cond delay="2500"/>
                            </p:stCondLst>
                            <p:childTnLst>
                              <p:par>
                                <p:cTn id="125" presetID="53" presetClass="entr" presetSubtype="0" fill="hold" grpId="0" nodeType="afterEffect">
                                  <p:stCondLst>
                                    <p:cond delay="0"/>
                                  </p:stCondLst>
                                  <p:childTnLst>
                                    <p:set>
                                      <p:cBhvr>
                                        <p:cTn id="126" dur="1" fill="hold">
                                          <p:stCondLst>
                                            <p:cond delay="0"/>
                                          </p:stCondLst>
                                        </p:cTn>
                                        <p:tgtEl>
                                          <p:spTgt spid="157"/>
                                        </p:tgtEl>
                                        <p:attrNameLst>
                                          <p:attrName>style.visibility</p:attrName>
                                        </p:attrNameLst>
                                      </p:cBhvr>
                                      <p:to>
                                        <p:strVal val="visible"/>
                                      </p:to>
                                    </p:set>
                                    <p:anim calcmode="lin" valueType="num">
                                      <p:cBhvr>
                                        <p:cTn id="127" dur="300" fill="hold"/>
                                        <p:tgtEl>
                                          <p:spTgt spid="157"/>
                                        </p:tgtEl>
                                        <p:attrNameLst>
                                          <p:attrName>ppt_w</p:attrName>
                                        </p:attrNameLst>
                                      </p:cBhvr>
                                      <p:tavLst>
                                        <p:tav tm="0">
                                          <p:val>
                                            <p:fltVal val="0"/>
                                          </p:val>
                                        </p:tav>
                                        <p:tav tm="100000">
                                          <p:val>
                                            <p:strVal val="#ppt_w"/>
                                          </p:val>
                                        </p:tav>
                                      </p:tavLst>
                                    </p:anim>
                                    <p:anim calcmode="lin" valueType="num">
                                      <p:cBhvr>
                                        <p:cTn id="128" dur="300" fill="hold"/>
                                        <p:tgtEl>
                                          <p:spTgt spid="157"/>
                                        </p:tgtEl>
                                        <p:attrNameLst>
                                          <p:attrName>ppt_h</p:attrName>
                                        </p:attrNameLst>
                                      </p:cBhvr>
                                      <p:tavLst>
                                        <p:tav tm="0">
                                          <p:val>
                                            <p:fltVal val="0"/>
                                          </p:val>
                                        </p:tav>
                                        <p:tav tm="100000">
                                          <p:val>
                                            <p:strVal val="#ppt_h"/>
                                          </p:val>
                                        </p:tav>
                                      </p:tavLst>
                                    </p:anim>
                                    <p:animEffect transition="in" filter="fade">
                                      <p:cBhvr>
                                        <p:cTn id="129" dur="300"/>
                                        <p:tgtEl>
                                          <p:spTgt spid="157"/>
                                        </p:tgtEl>
                                      </p:cBhvr>
                                    </p:animEffect>
                                  </p:childTnLst>
                                </p:cTn>
                              </p:par>
                            </p:childTnLst>
                          </p:cTn>
                        </p:par>
                        <p:par>
                          <p:cTn id="130" fill="hold">
                            <p:stCondLst>
                              <p:cond delay="2800"/>
                            </p:stCondLst>
                            <p:childTnLst>
                              <p:par>
                                <p:cTn id="131" presetID="53" presetClass="entr" presetSubtype="0" fill="hold" grpId="0" nodeType="afterEffect">
                                  <p:stCondLst>
                                    <p:cond delay="0"/>
                                  </p:stCondLst>
                                  <p:childTnLst>
                                    <p:set>
                                      <p:cBhvr>
                                        <p:cTn id="132" dur="1" fill="hold">
                                          <p:stCondLst>
                                            <p:cond delay="0"/>
                                          </p:stCondLst>
                                        </p:cTn>
                                        <p:tgtEl>
                                          <p:spTgt spid="158"/>
                                        </p:tgtEl>
                                        <p:attrNameLst>
                                          <p:attrName>style.visibility</p:attrName>
                                        </p:attrNameLst>
                                      </p:cBhvr>
                                      <p:to>
                                        <p:strVal val="visible"/>
                                      </p:to>
                                    </p:set>
                                    <p:anim calcmode="lin" valueType="num">
                                      <p:cBhvr>
                                        <p:cTn id="133" dur="300" fill="hold"/>
                                        <p:tgtEl>
                                          <p:spTgt spid="158"/>
                                        </p:tgtEl>
                                        <p:attrNameLst>
                                          <p:attrName>ppt_w</p:attrName>
                                        </p:attrNameLst>
                                      </p:cBhvr>
                                      <p:tavLst>
                                        <p:tav tm="0">
                                          <p:val>
                                            <p:fltVal val="0"/>
                                          </p:val>
                                        </p:tav>
                                        <p:tav tm="100000">
                                          <p:val>
                                            <p:strVal val="#ppt_w"/>
                                          </p:val>
                                        </p:tav>
                                      </p:tavLst>
                                    </p:anim>
                                    <p:anim calcmode="lin" valueType="num">
                                      <p:cBhvr>
                                        <p:cTn id="134" dur="300" fill="hold"/>
                                        <p:tgtEl>
                                          <p:spTgt spid="158"/>
                                        </p:tgtEl>
                                        <p:attrNameLst>
                                          <p:attrName>ppt_h</p:attrName>
                                        </p:attrNameLst>
                                      </p:cBhvr>
                                      <p:tavLst>
                                        <p:tav tm="0">
                                          <p:val>
                                            <p:fltVal val="0"/>
                                          </p:val>
                                        </p:tav>
                                        <p:tav tm="100000">
                                          <p:val>
                                            <p:strVal val="#ppt_h"/>
                                          </p:val>
                                        </p:tav>
                                      </p:tavLst>
                                    </p:anim>
                                    <p:animEffect transition="in" filter="fade">
                                      <p:cBhvr>
                                        <p:cTn id="135" dur="300"/>
                                        <p:tgtEl>
                                          <p:spTgt spid="158"/>
                                        </p:tgtEl>
                                      </p:cBhvr>
                                    </p:animEffect>
                                  </p:childTnLst>
                                </p:cTn>
                              </p:par>
                            </p:childTnLst>
                          </p:cTn>
                        </p:par>
                        <p:par>
                          <p:cTn id="136" fill="hold">
                            <p:stCondLst>
                              <p:cond delay="3100"/>
                            </p:stCondLst>
                            <p:childTnLst>
                              <p:par>
                                <p:cTn id="137" presetID="53" presetClass="entr" presetSubtype="0" fill="hold" grpId="0" nodeType="afterEffect">
                                  <p:stCondLst>
                                    <p:cond delay="0"/>
                                  </p:stCondLst>
                                  <p:childTnLst>
                                    <p:set>
                                      <p:cBhvr>
                                        <p:cTn id="138" dur="1" fill="hold">
                                          <p:stCondLst>
                                            <p:cond delay="0"/>
                                          </p:stCondLst>
                                        </p:cTn>
                                        <p:tgtEl>
                                          <p:spTgt spid="159"/>
                                        </p:tgtEl>
                                        <p:attrNameLst>
                                          <p:attrName>style.visibility</p:attrName>
                                        </p:attrNameLst>
                                      </p:cBhvr>
                                      <p:to>
                                        <p:strVal val="visible"/>
                                      </p:to>
                                    </p:set>
                                    <p:anim calcmode="lin" valueType="num">
                                      <p:cBhvr>
                                        <p:cTn id="139" dur="300" fill="hold"/>
                                        <p:tgtEl>
                                          <p:spTgt spid="159"/>
                                        </p:tgtEl>
                                        <p:attrNameLst>
                                          <p:attrName>ppt_w</p:attrName>
                                        </p:attrNameLst>
                                      </p:cBhvr>
                                      <p:tavLst>
                                        <p:tav tm="0">
                                          <p:val>
                                            <p:fltVal val="0"/>
                                          </p:val>
                                        </p:tav>
                                        <p:tav tm="100000">
                                          <p:val>
                                            <p:strVal val="#ppt_w"/>
                                          </p:val>
                                        </p:tav>
                                      </p:tavLst>
                                    </p:anim>
                                    <p:anim calcmode="lin" valueType="num">
                                      <p:cBhvr>
                                        <p:cTn id="140" dur="300" fill="hold"/>
                                        <p:tgtEl>
                                          <p:spTgt spid="159"/>
                                        </p:tgtEl>
                                        <p:attrNameLst>
                                          <p:attrName>ppt_h</p:attrName>
                                        </p:attrNameLst>
                                      </p:cBhvr>
                                      <p:tavLst>
                                        <p:tav tm="0">
                                          <p:val>
                                            <p:fltVal val="0"/>
                                          </p:val>
                                        </p:tav>
                                        <p:tav tm="100000">
                                          <p:val>
                                            <p:strVal val="#ppt_h"/>
                                          </p:val>
                                        </p:tav>
                                      </p:tavLst>
                                    </p:anim>
                                    <p:animEffect transition="in" filter="fade">
                                      <p:cBhvr>
                                        <p:cTn id="141" dur="300"/>
                                        <p:tgtEl>
                                          <p:spTgt spid="159"/>
                                        </p:tgtEl>
                                      </p:cBhvr>
                                    </p:animEffect>
                                  </p:childTnLst>
                                </p:cTn>
                              </p:par>
                            </p:childTnLst>
                          </p:cTn>
                        </p:par>
                        <p:par>
                          <p:cTn id="142" fill="hold">
                            <p:stCondLst>
                              <p:cond delay="3400"/>
                            </p:stCondLst>
                            <p:childTnLst>
                              <p:par>
                                <p:cTn id="143" presetID="53" presetClass="entr" presetSubtype="0" fill="hold" grpId="0" nodeType="afterEffect">
                                  <p:stCondLst>
                                    <p:cond delay="0"/>
                                  </p:stCondLst>
                                  <p:childTnLst>
                                    <p:set>
                                      <p:cBhvr>
                                        <p:cTn id="144" dur="1" fill="hold">
                                          <p:stCondLst>
                                            <p:cond delay="0"/>
                                          </p:stCondLst>
                                        </p:cTn>
                                        <p:tgtEl>
                                          <p:spTgt spid="160"/>
                                        </p:tgtEl>
                                        <p:attrNameLst>
                                          <p:attrName>style.visibility</p:attrName>
                                        </p:attrNameLst>
                                      </p:cBhvr>
                                      <p:to>
                                        <p:strVal val="visible"/>
                                      </p:to>
                                    </p:set>
                                    <p:anim calcmode="lin" valueType="num">
                                      <p:cBhvr>
                                        <p:cTn id="145" dur="300" fill="hold"/>
                                        <p:tgtEl>
                                          <p:spTgt spid="160"/>
                                        </p:tgtEl>
                                        <p:attrNameLst>
                                          <p:attrName>ppt_w</p:attrName>
                                        </p:attrNameLst>
                                      </p:cBhvr>
                                      <p:tavLst>
                                        <p:tav tm="0">
                                          <p:val>
                                            <p:fltVal val="0"/>
                                          </p:val>
                                        </p:tav>
                                        <p:tav tm="100000">
                                          <p:val>
                                            <p:strVal val="#ppt_w"/>
                                          </p:val>
                                        </p:tav>
                                      </p:tavLst>
                                    </p:anim>
                                    <p:anim calcmode="lin" valueType="num">
                                      <p:cBhvr>
                                        <p:cTn id="146" dur="300" fill="hold"/>
                                        <p:tgtEl>
                                          <p:spTgt spid="160"/>
                                        </p:tgtEl>
                                        <p:attrNameLst>
                                          <p:attrName>ppt_h</p:attrName>
                                        </p:attrNameLst>
                                      </p:cBhvr>
                                      <p:tavLst>
                                        <p:tav tm="0">
                                          <p:val>
                                            <p:fltVal val="0"/>
                                          </p:val>
                                        </p:tav>
                                        <p:tav tm="100000">
                                          <p:val>
                                            <p:strVal val="#ppt_h"/>
                                          </p:val>
                                        </p:tav>
                                      </p:tavLst>
                                    </p:anim>
                                    <p:animEffect transition="in" filter="fade">
                                      <p:cBhvr>
                                        <p:cTn id="147" dur="300"/>
                                        <p:tgtEl>
                                          <p:spTgt spid="160"/>
                                        </p:tgtEl>
                                      </p:cBhvr>
                                    </p:animEffect>
                                  </p:childTnLst>
                                </p:cTn>
                              </p:par>
                            </p:childTnLst>
                          </p:cTn>
                        </p:par>
                        <p:par>
                          <p:cTn id="148" fill="hold">
                            <p:stCondLst>
                              <p:cond delay="3700"/>
                            </p:stCondLst>
                            <p:childTnLst>
                              <p:par>
                                <p:cTn id="149" presetID="53" presetClass="entr" presetSubtype="0" fill="hold" nodeType="afterEffect">
                                  <p:stCondLst>
                                    <p:cond delay="0"/>
                                  </p:stCondLst>
                                  <p:childTnLst>
                                    <p:set>
                                      <p:cBhvr>
                                        <p:cTn id="150" dur="1" fill="hold">
                                          <p:stCondLst>
                                            <p:cond delay="0"/>
                                          </p:stCondLst>
                                        </p:cTn>
                                        <p:tgtEl>
                                          <p:spTgt spid="161"/>
                                        </p:tgtEl>
                                        <p:attrNameLst>
                                          <p:attrName>style.visibility</p:attrName>
                                        </p:attrNameLst>
                                      </p:cBhvr>
                                      <p:to>
                                        <p:strVal val="visible"/>
                                      </p:to>
                                    </p:set>
                                    <p:anim calcmode="lin" valueType="num">
                                      <p:cBhvr>
                                        <p:cTn id="151" dur="300" fill="hold"/>
                                        <p:tgtEl>
                                          <p:spTgt spid="161"/>
                                        </p:tgtEl>
                                        <p:attrNameLst>
                                          <p:attrName>ppt_w</p:attrName>
                                        </p:attrNameLst>
                                      </p:cBhvr>
                                      <p:tavLst>
                                        <p:tav tm="0">
                                          <p:val>
                                            <p:fltVal val="0"/>
                                          </p:val>
                                        </p:tav>
                                        <p:tav tm="100000">
                                          <p:val>
                                            <p:strVal val="#ppt_w"/>
                                          </p:val>
                                        </p:tav>
                                      </p:tavLst>
                                    </p:anim>
                                    <p:anim calcmode="lin" valueType="num">
                                      <p:cBhvr>
                                        <p:cTn id="152" dur="300" fill="hold"/>
                                        <p:tgtEl>
                                          <p:spTgt spid="161"/>
                                        </p:tgtEl>
                                        <p:attrNameLst>
                                          <p:attrName>ppt_h</p:attrName>
                                        </p:attrNameLst>
                                      </p:cBhvr>
                                      <p:tavLst>
                                        <p:tav tm="0">
                                          <p:val>
                                            <p:fltVal val="0"/>
                                          </p:val>
                                        </p:tav>
                                        <p:tav tm="100000">
                                          <p:val>
                                            <p:strVal val="#ppt_h"/>
                                          </p:val>
                                        </p:tav>
                                      </p:tavLst>
                                    </p:anim>
                                    <p:animEffect transition="in" filter="fade">
                                      <p:cBhvr>
                                        <p:cTn id="153" dur="300"/>
                                        <p:tgtEl>
                                          <p:spTgt spid="161"/>
                                        </p:tgtEl>
                                      </p:cBhvr>
                                    </p:animEffect>
                                  </p:childTnLst>
                                </p:cTn>
                              </p:par>
                            </p:childTnLst>
                          </p:cTn>
                        </p:par>
                        <p:par>
                          <p:cTn id="154" fill="hold">
                            <p:stCondLst>
                              <p:cond delay="4000"/>
                            </p:stCondLst>
                            <p:childTnLst>
                              <p:par>
                                <p:cTn id="155" presetID="53" presetClass="entr" presetSubtype="0" fill="hold" grpId="0" nodeType="afterEffect">
                                  <p:stCondLst>
                                    <p:cond delay="0"/>
                                  </p:stCondLst>
                                  <p:childTnLst>
                                    <p:set>
                                      <p:cBhvr>
                                        <p:cTn id="156" dur="1" fill="hold">
                                          <p:stCondLst>
                                            <p:cond delay="0"/>
                                          </p:stCondLst>
                                        </p:cTn>
                                        <p:tgtEl>
                                          <p:spTgt spid="214"/>
                                        </p:tgtEl>
                                        <p:attrNameLst>
                                          <p:attrName>style.visibility</p:attrName>
                                        </p:attrNameLst>
                                      </p:cBhvr>
                                      <p:to>
                                        <p:strVal val="visible"/>
                                      </p:to>
                                    </p:set>
                                    <p:anim calcmode="lin" valueType="num">
                                      <p:cBhvr>
                                        <p:cTn id="157" dur="300" fill="hold"/>
                                        <p:tgtEl>
                                          <p:spTgt spid="214"/>
                                        </p:tgtEl>
                                        <p:attrNameLst>
                                          <p:attrName>ppt_w</p:attrName>
                                        </p:attrNameLst>
                                      </p:cBhvr>
                                      <p:tavLst>
                                        <p:tav tm="0">
                                          <p:val>
                                            <p:fltVal val="0"/>
                                          </p:val>
                                        </p:tav>
                                        <p:tav tm="100000">
                                          <p:val>
                                            <p:strVal val="#ppt_w"/>
                                          </p:val>
                                        </p:tav>
                                      </p:tavLst>
                                    </p:anim>
                                    <p:anim calcmode="lin" valueType="num">
                                      <p:cBhvr>
                                        <p:cTn id="158" dur="300" fill="hold"/>
                                        <p:tgtEl>
                                          <p:spTgt spid="214"/>
                                        </p:tgtEl>
                                        <p:attrNameLst>
                                          <p:attrName>ppt_h</p:attrName>
                                        </p:attrNameLst>
                                      </p:cBhvr>
                                      <p:tavLst>
                                        <p:tav tm="0">
                                          <p:val>
                                            <p:fltVal val="0"/>
                                          </p:val>
                                        </p:tav>
                                        <p:tav tm="100000">
                                          <p:val>
                                            <p:strVal val="#ppt_h"/>
                                          </p:val>
                                        </p:tav>
                                      </p:tavLst>
                                    </p:anim>
                                    <p:animEffect transition="in" filter="fade">
                                      <p:cBhvr>
                                        <p:cTn id="159" dur="300"/>
                                        <p:tgtEl>
                                          <p:spTgt spid="214"/>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ntr" presetSubtype="0" fill="hold" nodeType="clickEffect">
                                  <p:stCondLst>
                                    <p:cond delay="0"/>
                                  </p:stCondLst>
                                  <p:childTnLst>
                                    <p:set>
                                      <p:cBhvr>
                                        <p:cTn id="163" dur="1" fill="hold">
                                          <p:stCondLst>
                                            <p:cond delay="0"/>
                                          </p:stCondLst>
                                        </p:cTn>
                                        <p:tgtEl>
                                          <p:spTgt spid="5"/>
                                        </p:tgtEl>
                                        <p:attrNameLst>
                                          <p:attrName>style.visibility</p:attrName>
                                        </p:attrNameLst>
                                      </p:cBhvr>
                                      <p:to>
                                        <p:strVal val="visible"/>
                                      </p:to>
                                    </p:set>
                                    <p:animEffect transition="in" filter="fade">
                                      <p:cBhvr>
                                        <p:cTn id="164" dur="500"/>
                                        <p:tgtEl>
                                          <p:spTgt spid="5"/>
                                        </p:tgtEl>
                                      </p:cBhvr>
                                    </p:animEffect>
                                  </p:childTnLst>
                                </p:cTn>
                              </p:par>
                              <p:par>
                                <p:cTn id="165" presetID="10" presetClass="exit" presetSubtype="0" fill="hold" nodeType="withEffect">
                                  <p:stCondLst>
                                    <p:cond delay="0"/>
                                  </p:stCondLst>
                                  <p:childTnLst>
                                    <p:animEffect transition="out" filter="fade">
                                      <p:cBhvr>
                                        <p:cTn id="166" dur="500"/>
                                        <p:tgtEl>
                                          <p:spTgt spid="6"/>
                                        </p:tgtEl>
                                      </p:cBhvr>
                                    </p:animEffect>
                                    <p:set>
                                      <p:cBhvr>
                                        <p:cTn id="167" dur="1" fill="hold">
                                          <p:stCondLst>
                                            <p:cond delay="499"/>
                                          </p:stCondLst>
                                        </p:cTn>
                                        <p:tgtEl>
                                          <p:spTgt spid="6"/>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500"/>
                                        <p:tgtEl>
                                          <p:spTgt spid="7"/>
                                        </p:tgtEl>
                                      </p:cBhvr>
                                    </p:animEffect>
                                    <p:set>
                                      <p:cBhvr>
                                        <p:cTn id="170" dur="1" fill="hold">
                                          <p:stCondLst>
                                            <p:cond delay="499"/>
                                          </p:stCondLst>
                                        </p:cTn>
                                        <p:tgtEl>
                                          <p:spTgt spid="7"/>
                                        </p:tgtEl>
                                        <p:attrNameLst>
                                          <p:attrName>style.visibility</p:attrName>
                                        </p:attrNameLst>
                                      </p:cBhvr>
                                      <p:to>
                                        <p:strVal val="hidden"/>
                                      </p:to>
                                    </p:set>
                                  </p:childTnLst>
                                </p:cTn>
                              </p:par>
                              <p:par>
                                <p:cTn id="171" presetID="10" presetClass="exit" presetSubtype="0" fill="hold" grpId="1" nodeType="withEffect">
                                  <p:stCondLst>
                                    <p:cond delay="0"/>
                                  </p:stCondLst>
                                  <p:childTnLst>
                                    <p:animEffect transition="out" filter="fade">
                                      <p:cBhvr>
                                        <p:cTn id="172" dur="500"/>
                                        <p:tgtEl>
                                          <p:spTgt spid="206"/>
                                        </p:tgtEl>
                                      </p:cBhvr>
                                    </p:animEffect>
                                    <p:set>
                                      <p:cBhvr>
                                        <p:cTn id="173" dur="1" fill="hold">
                                          <p:stCondLst>
                                            <p:cond delay="499"/>
                                          </p:stCondLst>
                                        </p:cTn>
                                        <p:tgtEl>
                                          <p:spTgt spid="206"/>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500"/>
                                        <p:tgtEl>
                                          <p:spTgt spid="207"/>
                                        </p:tgtEl>
                                      </p:cBhvr>
                                    </p:animEffect>
                                    <p:set>
                                      <p:cBhvr>
                                        <p:cTn id="176" dur="1" fill="hold">
                                          <p:stCondLst>
                                            <p:cond delay="499"/>
                                          </p:stCondLst>
                                        </p:cTn>
                                        <p:tgtEl>
                                          <p:spTgt spid="207"/>
                                        </p:tgtEl>
                                        <p:attrNameLst>
                                          <p:attrName>style.visibility</p:attrName>
                                        </p:attrNameLst>
                                      </p:cBhvr>
                                      <p:to>
                                        <p:strVal val="hidden"/>
                                      </p:to>
                                    </p:set>
                                  </p:childTnLst>
                                </p:cTn>
                              </p:par>
                              <p:par>
                                <p:cTn id="177" presetID="10" presetClass="exit" presetSubtype="0" fill="hold" grpId="1" nodeType="withEffect">
                                  <p:stCondLst>
                                    <p:cond delay="0"/>
                                  </p:stCondLst>
                                  <p:childTnLst>
                                    <p:animEffect transition="out" filter="fade">
                                      <p:cBhvr>
                                        <p:cTn id="178" dur="500"/>
                                        <p:tgtEl>
                                          <p:spTgt spid="208"/>
                                        </p:tgtEl>
                                      </p:cBhvr>
                                    </p:animEffect>
                                    <p:set>
                                      <p:cBhvr>
                                        <p:cTn id="179" dur="1" fill="hold">
                                          <p:stCondLst>
                                            <p:cond delay="499"/>
                                          </p:stCondLst>
                                        </p:cTn>
                                        <p:tgtEl>
                                          <p:spTgt spid="208"/>
                                        </p:tgtEl>
                                        <p:attrNameLst>
                                          <p:attrName>style.visibility</p:attrName>
                                        </p:attrNameLst>
                                      </p:cBhvr>
                                      <p:to>
                                        <p:strVal val="hidden"/>
                                      </p:to>
                                    </p:set>
                                  </p:childTnLst>
                                </p:cTn>
                              </p:par>
                              <p:par>
                                <p:cTn id="180" presetID="10" presetClass="exit" presetSubtype="0" fill="hold" grpId="1" nodeType="withEffect">
                                  <p:stCondLst>
                                    <p:cond delay="0"/>
                                  </p:stCondLst>
                                  <p:childTnLst>
                                    <p:animEffect transition="out" filter="fade">
                                      <p:cBhvr>
                                        <p:cTn id="181" dur="500"/>
                                        <p:tgtEl>
                                          <p:spTgt spid="209"/>
                                        </p:tgtEl>
                                      </p:cBhvr>
                                    </p:animEffect>
                                    <p:set>
                                      <p:cBhvr>
                                        <p:cTn id="182" dur="1" fill="hold">
                                          <p:stCondLst>
                                            <p:cond delay="499"/>
                                          </p:stCondLst>
                                        </p:cTn>
                                        <p:tgtEl>
                                          <p:spTgt spid="209"/>
                                        </p:tgtEl>
                                        <p:attrNameLst>
                                          <p:attrName>style.visibility</p:attrName>
                                        </p:attrNameLst>
                                      </p:cBhvr>
                                      <p:to>
                                        <p:strVal val="hidden"/>
                                      </p:to>
                                    </p:set>
                                  </p:childTnLst>
                                </p:cTn>
                              </p:par>
                              <p:par>
                                <p:cTn id="183" presetID="10" presetClass="exit" presetSubtype="0" fill="hold" grpId="1" nodeType="withEffect">
                                  <p:stCondLst>
                                    <p:cond delay="0"/>
                                  </p:stCondLst>
                                  <p:childTnLst>
                                    <p:animEffect transition="out" filter="fade">
                                      <p:cBhvr>
                                        <p:cTn id="184" dur="500"/>
                                        <p:tgtEl>
                                          <p:spTgt spid="210"/>
                                        </p:tgtEl>
                                      </p:cBhvr>
                                    </p:animEffect>
                                    <p:set>
                                      <p:cBhvr>
                                        <p:cTn id="185" dur="1" fill="hold">
                                          <p:stCondLst>
                                            <p:cond delay="499"/>
                                          </p:stCondLst>
                                        </p:cTn>
                                        <p:tgtEl>
                                          <p:spTgt spid="210"/>
                                        </p:tgtEl>
                                        <p:attrNameLst>
                                          <p:attrName>style.visibility</p:attrName>
                                        </p:attrNameLst>
                                      </p:cBhvr>
                                      <p:to>
                                        <p:strVal val="hidden"/>
                                      </p:to>
                                    </p:set>
                                  </p:childTnLst>
                                </p:cTn>
                              </p:par>
                              <p:par>
                                <p:cTn id="186" presetID="10" presetClass="exit" presetSubtype="0" fill="hold" grpId="1" nodeType="withEffect">
                                  <p:stCondLst>
                                    <p:cond delay="0"/>
                                  </p:stCondLst>
                                  <p:childTnLst>
                                    <p:animEffect transition="out" filter="fade">
                                      <p:cBhvr>
                                        <p:cTn id="187" dur="500"/>
                                        <p:tgtEl>
                                          <p:spTgt spid="211"/>
                                        </p:tgtEl>
                                      </p:cBhvr>
                                    </p:animEffect>
                                    <p:set>
                                      <p:cBhvr>
                                        <p:cTn id="188" dur="1" fill="hold">
                                          <p:stCondLst>
                                            <p:cond delay="499"/>
                                          </p:stCondLst>
                                        </p:cTn>
                                        <p:tgtEl>
                                          <p:spTgt spid="211"/>
                                        </p:tgtEl>
                                        <p:attrNameLst>
                                          <p:attrName>style.visibility</p:attrName>
                                        </p:attrNameLst>
                                      </p:cBhvr>
                                      <p:to>
                                        <p:strVal val="hidden"/>
                                      </p:to>
                                    </p:set>
                                  </p:childTnLst>
                                </p:cTn>
                              </p:par>
                            </p:childTnLst>
                          </p:cTn>
                        </p:par>
                        <p:par>
                          <p:cTn id="189" fill="hold">
                            <p:stCondLst>
                              <p:cond delay="500"/>
                            </p:stCondLst>
                            <p:childTnLst>
                              <p:par>
                                <p:cTn id="190" presetID="53" presetClass="entr" presetSubtype="0" fill="hold" grpId="0" nodeType="afterEffect">
                                  <p:stCondLst>
                                    <p:cond delay="0"/>
                                  </p:stCondLst>
                                  <p:childTnLst>
                                    <p:set>
                                      <p:cBhvr>
                                        <p:cTn id="191" dur="1" fill="hold">
                                          <p:stCondLst>
                                            <p:cond delay="0"/>
                                          </p:stCondLst>
                                        </p:cTn>
                                        <p:tgtEl>
                                          <p:spTgt spid="163"/>
                                        </p:tgtEl>
                                        <p:attrNameLst>
                                          <p:attrName>style.visibility</p:attrName>
                                        </p:attrNameLst>
                                      </p:cBhvr>
                                      <p:to>
                                        <p:strVal val="visible"/>
                                      </p:to>
                                    </p:set>
                                    <p:anim calcmode="lin" valueType="num">
                                      <p:cBhvr>
                                        <p:cTn id="192" dur="500" fill="hold"/>
                                        <p:tgtEl>
                                          <p:spTgt spid="163"/>
                                        </p:tgtEl>
                                        <p:attrNameLst>
                                          <p:attrName>ppt_w</p:attrName>
                                        </p:attrNameLst>
                                      </p:cBhvr>
                                      <p:tavLst>
                                        <p:tav tm="0">
                                          <p:val>
                                            <p:fltVal val="0"/>
                                          </p:val>
                                        </p:tav>
                                        <p:tav tm="100000">
                                          <p:val>
                                            <p:strVal val="#ppt_w"/>
                                          </p:val>
                                        </p:tav>
                                      </p:tavLst>
                                    </p:anim>
                                    <p:anim calcmode="lin" valueType="num">
                                      <p:cBhvr>
                                        <p:cTn id="193" dur="500" fill="hold"/>
                                        <p:tgtEl>
                                          <p:spTgt spid="163"/>
                                        </p:tgtEl>
                                        <p:attrNameLst>
                                          <p:attrName>ppt_h</p:attrName>
                                        </p:attrNameLst>
                                      </p:cBhvr>
                                      <p:tavLst>
                                        <p:tav tm="0">
                                          <p:val>
                                            <p:fltVal val="0"/>
                                          </p:val>
                                        </p:tav>
                                        <p:tav tm="100000">
                                          <p:val>
                                            <p:strVal val="#ppt_h"/>
                                          </p:val>
                                        </p:tav>
                                      </p:tavLst>
                                    </p:anim>
                                    <p:animEffect transition="in" filter="fade">
                                      <p:cBhvr>
                                        <p:cTn id="194" dur="500"/>
                                        <p:tgtEl>
                                          <p:spTgt spid="163"/>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ntr" presetSubtype="0" fill="hold" grpId="0" nodeType="clickEffect">
                                  <p:stCondLst>
                                    <p:cond delay="0"/>
                                  </p:stCondLst>
                                  <p:childTnLst>
                                    <p:set>
                                      <p:cBhvr>
                                        <p:cTn id="198" dur="1" fill="hold">
                                          <p:stCondLst>
                                            <p:cond delay="0"/>
                                          </p:stCondLst>
                                        </p:cTn>
                                        <p:tgtEl>
                                          <p:spTgt spid="123"/>
                                        </p:tgtEl>
                                        <p:attrNameLst>
                                          <p:attrName>style.visibility</p:attrName>
                                        </p:attrNameLst>
                                      </p:cBhvr>
                                      <p:to>
                                        <p:strVal val="visible"/>
                                      </p:to>
                                    </p:set>
                                    <p:animEffect transition="in" filter="fade">
                                      <p:cBhvr>
                                        <p:cTn id="199" dur="1000"/>
                                        <p:tgtEl>
                                          <p:spTgt spid="123"/>
                                        </p:tgtEl>
                                      </p:cBhvr>
                                    </p:animEffect>
                                  </p:childTnLst>
                                </p:cTn>
                              </p:par>
                              <p:par>
                                <p:cTn id="200" presetID="10" presetClass="exit" presetSubtype="0" fill="hold" nodeType="withEffect">
                                  <p:stCondLst>
                                    <p:cond delay="0"/>
                                  </p:stCondLst>
                                  <p:childTnLst>
                                    <p:animEffect transition="out" filter="fade">
                                      <p:cBhvr>
                                        <p:cTn id="201" dur="500"/>
                                        <p:tgtEl>
                                          <p:spTgt spid="5"/>
                                        </p:tgtEl>
                                      </p:cBhvr>
                                    </p:animEffect>
                                    <p:set>
                                      <p:cBhvr>
                                        <p:cTn id="202" dur="1" fill="hold">
                                          <p:stCondLst>
                                            <p:cond delay="499"/>
                                          </p:stCondLst>
                                        </p:cTn>
                                        <p:tgtEl>
                                          <p:spTgt spid="5"/>
                                        </p:tgtEl>
                                        <p:attrNameLst>
                                          <p:attrName>style.visibility</p:attrName>
                                        </p:attrNameLst>
                                      </p:cBhvr>
                                      <p:to>
                                        <p:strVal val="hidden"/>
                                      </p:to>
                                    </p:set>
                                  </p:childTnLst>
                                </p:cTn>
                              </p:par>
                              <p:par>
                                <p:cTn id="203" presetID="53" presetClass="entr" presetSubtype="0" fill="hold" nodeType="withEffect">
                                  <p:stCondLst>
                                    <p:cond delay="100"/>
                                  </p:stCondLst>
                                  <p:childTnLst>
                                    <p:set>
                                      <p:cBhvr>
                                        <p:cTn id="204" dur="1" fill="hold">
                                          <p:stCondLst>
                                            <p:cond delay="0"/>
                                          </p:stCondLst>
                                        </p:cTn>
                                        <p:tgtEl>
                                          <p:spTgt spid="8"/>
                                        </p:tgtEl>
                                        <p:attrNameLst>
                                          <p:attrName>style.visibility</p:attrName>
                                        </p:attrNameLst>
                                      </p:cBhvr>
                                      <p:to>
                                        <p:strVal val="visible"/>
                                      </p:to>
                                    </p:set>
                                    <p:anim calcmode="lin" valueType="num">
                                      <p:cBhvr>
                                        <p:cTn id="205" dur="1000" fill="hold"/>
                                        <p:tgtEl>
                                          <p:spTgt spid="8"/>
                                        </p:tgtEl>
                                        <p:attrNameLst>
                                          <p:attrName>ppt_w</p:attrName>
                                        </p:attrNameLst>
                                      </p:cBhvr>
                                      <p:tavLst>
                                        <p:tav tm="0">
                                          <p:val>
                                            <p:fltVal val="0"/>
                                          </p:val>
                                        </p:tav>
                                        <p:tav tm="100000">
                                          <p:val>
                                            <p:strVal val="#ppt_w"/>
                                          </p:val>
                                        </p:tav>
                                      </p:tavLst>
                                    </p:anim>
                                    <p:anim calcmode="lin" valueType="num">
                                      <p:cBhvr>
                                        <p:cTn id="206" dur="1000" fill="hold"/>
                                        <p:tgtEl>
                                          <p:spTgt spid="8"/>
                                        </p:tgtEl>
                                        <p:attrNameLst>
                                          <p:attrName>ppt_h</p:attrName>
                                        </p:attrNameLst>
                                      </p:cBhvr>
                                      <p:tavLst>
                                        <p:tav tm="0">
                                          <p:val>
                                            <p:fltVal val="0"/>
                                          </p:val>
                                        </p:tav>
                                        <p:tav tm="100000">
                                          <p:val>
                                            <p:strVal val="#ppt_h"/>
                                          </p:val>
                                        </p:tav>
                                      </p:tavLst>
                                    </p:anim>
                                    <p:animEffect transition="in" filter="fade">
                                      <p:cBhvr>
                                        <p:cTn id="20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animBg="1"/>
      <p:bldP spid="160" grpId="0" animBg="1"/>
      <p:bldP spid="199" grpId="0" animBg="1"/>
      <p:bldP spid="206" grpId="0" animBg="1"/>
      <p:bldP spid="206" grpId="1" animBg="1"/>
      <p:bldP spid="207" grpId="0" animBg="1"/>
      <p:bldP spid="207" grpId="1" animBg="1"/>
      <p:bldP spid="208" grpId="0" animBg="1"/>
      <p:bldP spid="208" grpId="1" animBg="1"/>
      <p:bldP spid="209" grpId="0" animBg="1"/>
      <p:bldP spid="209" grpId="1" animBg="1"/>
      <p:bldP spid="210" grpId="0" animBg="1"/>
      <p:bldP spid="210" grpId="1" animBg="1"/>
      <p:bldP spid="211" grpId="0" animBg="1"/>
      <p:bldP spid="211" grpId="1" animBg="1"/>
      <p:bldP spid="158" grpId="0" animBg="1"/>
      <p:bldP spid="159" grpId="0" animBg="1"/>
      <p:bldP spid="123" grpId="0" animBg="1"/>
      <p:bldP spid="214" grpId="0" animBg="1"/>
      <p:bldP spid="163"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0" name="Rounded Rectangle 99"/>
          <p:cNvSpPr/>
          <p:nvPr/>
        </p:nvSpPr>
        <p:spPr bwMode="gray">
          <a:xfrm>
            <a:off x="195530" y="1033730"/>
            <a:ext cx="8763000" cy="5105400"/>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 name="Rectangle 192"/>
          <p:cNvSpPr/>
          <p:nvPr/>
        </p:nvSpPr>
        <p:spPr bwMode="gray">
          <a:xfrm>
            <a:off x="5959533" y="3755172"/>
            <a:ext cx="1125295" cy="703413"/>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p:cNvSpPr/>
          <p:nvPr/>
        </p:nvSpPr>
        <p:spPr bwMode="gray">
          <a:xfrm>
            <a:off x="2840649" y="3709098"/>
            <a:ext cx="1125295" cy="703413"/>
          </a:xfrm>
          <a:prstGeom prst="rect">
            <a:avLst/>
          </a:prstGeom>
          <a:solidFill>
            <a:srgbClr val="345AC4">
              <a:alpha val="62000"/>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3209" name="Rectangle 4"/>
          <p:cNvSpPr>
            <a:spLocks noChangeArrowheads="1"/>
          </p:cNvSpPr>
          <p:nvPr/>
        </p:nvSpPr>
        <p:spPr bwMode="gray">
          <a:xfrm>
            <a:off x="7239000" y="1138136"/>
            <a:ext cx="1600200" cy="4335878"/>
          </a:xfrm>
          <a:prstGeom prst="rect">
            <a:avLst/>
          </a:prstGeom>
          <a:solidFill>
            <a:schemeClr val="bg1"/>
          </a:solidFill>
          <a:ln w="28575" algn="ctr">
            <a:solidFill>
              <a:srgbClr val="B2B2B2"/>
            </a:solidFill>
            <a:prstDash val="sysDash"/>
            <a:miter lim="800000"/>
            <a:headEnd/>
            <a:tailEnd/>
          </a:ln>
          <a:effectLst/>
        </p:spPr>
        <p:txBody>
          <a:bodyPr wrap="none" anchor="ctr"/>
          <a:lstStyle/>
          <a:p>
            <a:endParaRPr lang="en-US" dirty="0">
              <a:solidFill>
                <a:srgbClr val="000000"/>
              </a:solidFill>
            </a:endParaRPr>
          </a:p>
        </p:txBody>
      </p:sp>
      <p:sp>
        <p:nvSpPr>
          <p:cNvPr id="98" name="Line 63"/>
          <p:cNvSpPr>
            <a:spLocks noChangeShapeType="1"/>
          </p:cNvSpPr>
          <p:nvPr/>
        </p:nvSpPr>
        <p:spPr bwMode="gray">
          <a:xfrm flipH="1">
            <a:off x="7543796" y="1678549"/>
            <a:ext cx="345875" cy="0"/>
          </a:xfrm>
          <a:prstGeom prst="line">
            <a:avLst/>
          </a:prstGeom>
          <a:noFill/>
          <a:ln w="28575">
            <a:solidFill>
              <a:srgbClr val="B2B2B2"/>
            </a:solidFill>
            <a:round/>
            <a:headEnd/>
            <a:tailEnd/>
          </a:ln>
        </p:spPr>
        <p:txBody>
          <a:bodyPr/>
          <a:lstStyle/>
          <a:p>
            <a:endParaRPr lang="en-US" dirty="0"/>
          </a:p>
        </p:txBody>
      </p:sp>
      <p:sp>
        <p:nvSpPr>
          <p:cNvPr id="94" name="Line 45"/>
          <p:cNvSpPr>
            <a:spLocks noChangeShapeType="1"/>
          </p:cNvSpPr>
          <p:nvPr/>
        </p:nvSpPr>
        <p:spPr bwMode="gray">
          <a:xfrm flipH="1">
            <a:off x="7543796" y="2963669"/>
            <a:ext cx="241300" cy="0"/>
          </a:xfrm>
          <a:prstGeom prst="line">
            <a:avLst/>
          </a:prstGeom>
          <a:noFill/>
          <a:ln w="28575">
            <a:solidFill>
              <a:srgbClr val="B2B2B2"/>
            </a:solidFill>
            <a:round/>
            <a:headEnd/>
            <a:tailEnd/>
          </a:ln>
        </p:spPr>
        <p:txBody>
          <a:bodyPr/>
          <a:lstStyle/>
          <a:p>
            <a:endParaRPr lang="en-US" dirty="0"/>
          </a:p>
        </p:txBody>
      </p:sp>
      <p:sp>
        <p:nvSpPr>
          <p:cNvPr id="106" name="Line 45"/>
          <p:cNvSpPr>
            <a:spLocks noChangeShapeType="1"/>
          </p:cNvSpPr>
          <p:nvPr/>
        </p:nvSpPr>
        <p:spPr bwMode="gray">
          <a:xfrm flipH="1">
            <a:off x="7543796" y="3560765"/>
            <a:ext cx="241300" cy="0"/>
          </a:xfrm>
          <a:prstGeom prst="line">
            <a:avLst/>
          </a:prstGeom>
          <a:noFill/>
          <a:ln w="28575">
            <a:solidFill>
              <a:srgbClr val="B2B2B2"/>
            </a:solidFill>
            <a:round/>
            <a:headEnd/>
            <a:tailEnd/>
          </a:ln>
        </p:spPr>
        <p:txBody>
          <a:bodyPr/>
          <a:lstStyle/>
          <a:p>
            <a:endParaRPr lang="en-US" dirty="0"/>
          </a:p>
        </p:txBody>
      </p:sp>
      <p:sp>
        <p:nvSpPr>
          <p:cNvPr id="187" name="Line 45"/>
          <p:cNvSpPr>
            <a:spLocks noChangeShapeType="1"/>
          </p:cNvSpPr>
          <p:nvPr/>
        </p:nvSpPr>
        <p:spPr bwMode="gray">
          <a:xfrm flipH="1">
            <a:off x="7543796" y="2386726"/>
            <a:ext cx="241300" cy="0"/>
          </a:xfrm>
          <a:prstGeom prst="line">
            <a:avLst/>
          </a:prstGeom>
          <a:noFill/>
          <a:ln w="28575">
            <a:solidFill>
              <a:srgbClr val="B2B2B2"/>
            </a:solidFill>
            <a:round/>
            <a:headEnd/>
            <a:tailEnd/>
          </a:ln>
        </p:spPr>
        <p:txBody>
          <a:bodyPr/>
          <a:lstStyle/>
          <a:p>
            <a:endParaRPr lang="en-US" dirty="0"/>
          </a:p>
        </p:txBody>
      </p:sp>
      <p:sp>
        <p:nvSpPr>
          <p:cNvPr id="188" name="Line 45"/>
          <p:cNvSpPr>
            <a:spLocks noChangeShapeType="1"/>
          </p:cNvSpPr>
          <p:nvPr/>
        </p:nvSpPr>
        <p:spPr bwMode="gray">
          <a:xfrm flipH="1">
            <a:off x="7543796" y="4313497"/>
            <a:ext cx="241300" cy="0"/>
          </a:xfrm>
          <a:prstGeom prst="line">
            <a:avLst/>
          </a:prstGeom>
          <a:noFill/>
          <a:ln w="28575">
            <a:solidFill>
              <a:srgbClr val="B2B2B2"/>
            </a:solidFill>
            <a:round/>
            <a:headEnd/>
            <a:tailEnd/>
          </a:ln>
        </p:spPr>
        <p:txBody>
          <a:bodyPr/>
          <a:lstStyle/>
          <a:p>
            <a:endParaRPr lang="en-US" dirty="0"/>
          </a:p>
        </p:txBody>
      </p:sp>
      <p:sp>
        <p:nvSpPr>
          <p:cNvPr id="189" name="Line 45"/>
          <p:cNvSpPr>
            <a:spLocks noChangeShapeType="1"/>
          </p:cNvSpPr>
          <p:nvPr/>
        </p:nvSpPr>
        <p:spPr bwMode="gray">
          <a:xfrm flipH="1">
            <a:off x="7543796" y="4966640"/>
            <a:ext cx="241300" cy="0"/>
          </a:xfrm>
          <a:prstGeom prst="line">
            <a:avLst/>
          </a:prstGeom>
          <a:noFill/>
          <a:ln w="28575">
            <a:solidFill>
              <a:srgbClr val="B2B2B2"/>
            </a:solidFill>
            <a:round/>
            <a:headEnd/>
            <a:tailEnd/>
          </a:ln>
        </p:spPr>
        <p:txBody>
          <a:bodyPr/>
          <a:lstStyle/>
          <a:p>
            <a:endParaRPr lang="en-US" dirty="0"/>
          </a:p>
        </p:txBody>
      </p:sp>
      <p:sp>
        <p:nvSpPr>
          <p:cNvPr id="1113157" name="Text Box 69"/>
          <p:cNvSpPr txBox="1">
            <a:spLocks noChangeArrowheads="1"/>
          </p:cNvSpPr>
          <p:nvPr/>
        </p:nvSpPr>
        <p:spPr bwMode="gray">
          <a:xfrm>
            <a:off x="6350" y="3690938"/>
            <a:ext cx="9144000" cy="365125"/>
          </a:xfrm>
          <a:prstGeom prst="rect">
            <a:avLst/>
          </a:prstGeom>
          <a:noFill/>
          <a:ln w="9525">
            <a:noFill/>
            <a:miter lim="800000"/>
            <a:headEnd/>
            <a:tailEnd/>
          </a:ln>
        </p:spPr>
        <p:txBody>
          <a:bodyPr lIns="0" tIns="0" rIns="0" bIns="0" anchor="ctr">
            <a:spAutoFit/>
          </a:bodyPr>
          <a:lstStyle/>
          <a:p>
            <a:pPr algn="l">
              <a:lnSpc>
                <a:spcPct val="100000"/>
              </a:lnSpc>
              <a:spcBef>
                <a:spcPct val="0"/>
              </a:spcBef>
            </a:pPr>
            <a:endParaRPr lang="en-US" sz="2400" dirty="0"/>
          </a:p>
        </p:txBody>
      </p:sp>
      <p:sp>
        <p:nvSpPr>
          <p:cNvPr id="1113129" name="Rectangle 57"/>
          <p:cNvSpPr>
            <a:spLocks noGrp="1" noChangeArrowheads="1"/>
          </p:cNvSpPr>
          <p:nvPr>
            <p:ph type="title"/>
          </p:nvPr>
        </p:nvSpPr>
        <p:spPr>
          <a:xfrm>
            <a:off x="496753" y="0"/>
            <a:ext cx="8220456" cy="740664"/>
          </a:xfrm>
        </p:spPr>
        <p:txBody>
          <a:bodyPr/>
          <a:lstStyle/>
          <a:p>
            <a:r>
              <a:rPr lang="en-US" dirty="0" smtClean="0"/>
              <a:t/>
            </a:r>
            <a:br>
              <a:rPr lang="en-US" dirty="0" smtClean="0"/>
            </a:br>
            <a:r>
              <a:rPr lang="en-US" dirty="0" smtClean="0"/>
              <a:t>Enforcing network Access policies</a:t>
            </a:r>
            <a:endParaRPr lang="en-US" dirty="0"/>
          </a:p>
        </p:txBody>
      </p:sp>
      <p:sp>
        <p:nvSpPr>
          <p:cNvPr id="1113200" name="Rectangle 423"/>
          <p:cNvSpPr>
            <a:spLocks noChangeArrowheads="1"/>
          </p:cNvSpPr>
          <p:nvPr/>
        </p:nvSpPr>
        <p:spPr bwMode="gray">
          <a:xfrm>
            <a:off x="727507" y="4397763"/>
            <a:ext cx="1114426" cy="138499"/>
          </a:xfrm>
          <a:prstGeom prst="rect">
            <a:avLst/>
          </a:prstGeom>
          <a:noFill/>
          <a:ln w="28575" algn="ctr">
            <a:noFill/>
            <a:miter lim="800000"/>
            <a:headEnd/>
            <a:tailEnd/>
          </a:ln>
        </p:spPr>
        <p:txBody>
          <a:bodyPr lIns="0" tIns="0" rIns="0" bIns="0" anchor="ctr" anchorCtr="0">
            <a:spAutoFit/>
          </a:bodyPr>
          <a:lstStyle/>
          <a:p>
            <a:pPr>
              <a:lnSpc>
                <a:spcPct val="90000"/>
              </a:lnSpc>
              <a:spcBef>
                <a:spcPct val="0"/>
              </a:spcBef>
            </a:pPr>
            <a:r>
              <a:rPr lang="en-US" sz="1000" b="1" dirty="0" smtClean="0">
                <a:solidFill>
                  <a:srgbClr val="000000"/>
                </a:solidFill>
              </a:rPr>
              <a:t>PC user</a:t>
            </a:r>
            <a:endParaRPr lang="en-US" sz="1000" b="1" dirty="0">
              <a:solidFill>
                <a:srgbClr val="000000"/>
              </a:solidFill>
            </a:endParaRPr>
          </a:p>
        </p:txBody>
      </p:sp>
      <p:sp>
        <p:nvSpPr>
          <p:cNvPr id="1113210" name="Rectangle 11"/>
          <p:cNvSpPr>
            <a:spLocks noChangeArrowheads="1"/>
          </p:cNvSpPr>
          <p:nvPr/>
        </p:nvSpPr>
        <p:spPr bwMode="gray">
          <a:xfrm>
            <a:off x="7457980" y="5335515"/>
            <a:ext cx="1358900" cy="138499"/>
          </a:xfrm>
          <a:prstGeom prst="rect">
            <a:avLst/>
          </a:prstGeom>
          <a:noFill/>
          <a:ln w="28575" algn="ctr">
            <a:noFill/>
            <a:miter lim="800000"/>
            <a:headEnd/>
            <a:tailEnd/>
          </a:ln>
        </p:spPr>
        <p:txBody>
          <a:bodyPr lIns="0" tIns="0" rIns="0" bIns="0" anchor="ctr" anchorCtr="0">
            <a:spAutoFit/>
          </a:bodyPr>
          <a:lstStyle/>
          <a:p>
            <a:pPr>
              <a:lnSpc>
                <a:spcPct val="90000"/>
              </a:lnSpc>
            </a:pPr>
            <a:r>
              <a:rPr lang="en-US" sz="1000" b="1" dirty="0">
                <a:solidFill>
                  <a:srgbClr val="000000"/>
                </a:solidFill>
              </a:rPr>
              <a:t>Corporate Data Center</a:t>
            </a:r>
          </a:p>
        </p:txBody>
      </p:sp>
      <p:sp>
        <p:nvSpPr>
          <p:cNvPr id="1113211" name="Line 63"/>
          <p:cNvSpPr>
            <a:spLocks noChangeShapeType="1"/>
          </p:cNvSpPr>
          <p:nvPr/>
        </p:nvSpPr>
        <p:spPr bwMode="gray">
          <a:xfrm flipH="1">
            <a:off x="1542078" y="4124325"/>
            <a:ext cx="1477347" cy="0"/>
          </a:xfrm>
          <a:prstGeom prst="line">
            <a:avLst/>
          </a:prstGeom>
          <a:noFill/>
          <a:ln w="28575">
            <a:solidFill>
              <a:srgbClr val="B2B2B2"/>
            </a:solidFill>
            <a:round/>
            <a:headEnd/>
            <a:tailEnd/>
          </a:ln>
        </p:spPr>
        <p:txBody>
          <a:bodyPr/>
          <a:lstStyle/>
          <a:p>
            <a:endParaRPr lang="en-US" dirty="0"/>
          </a:p>
        </p:txBody>
      </p:sp>
      <p:sp>
        <p:nvSpPr>
          <p:cNvPr id="1113213" name="Line 45"/>
          <p:cNvSpPr>
            <a:spLocks noChangeShapeType="1"/>
          </p:cNvSpPr>
          <p:nvPr/>
        </p:nvSpPr>
        <p:spPr bwMode="gray">
          <a:xfrm flipH="1">
            <a:off x="7543796" y="4295776"/>
            <a:ext cx="241300" cy="0"/>
          </a:xfrm>
          <a:prstGeom prst="line">
            <a:avLst/>
          </a:prstGeom>
          <a:noFill/>
          <a:ln w="28575" algn="ctr">
            <a:noFill/>
            <a:miter lim="800000"/>
            <a:headEnd/>
            <a:tailEnd/>
          </a:ln>
        </p:spPr>
        <p:txBody>
          <a:bodyPr wrap="none" lIns="0" tIns="0" rIns="0" bIns="0" anchor="ctr" anchorCtr="0">
            <a:spAutoFit/>
          </a:bodyPr>
          <a:lstStyle/>
          <a:p>
            <a:pPr>
              <a:lnSpc>
                <a:spcPct val="90000"/>
              </a:lnSpc>
            </a:pPr>
            <a:endParaRPr lang="en-US" sz="1000" b="1" dirty="0">
              <a:solidFill>
                <a:srgbClr val="000000"/>
              </a:solidFill>
            </a:endParaRPr>
          </a:p>
        </p:txBody>
      </p:sp>
      <p:sp>
        <p:nvSpPr>
          <p:cNvPr id="1113215" name="Freeform 25"/>
          <p:cNvSpPr>
            <a:spLocks/>
          </p:cNvSpPr>
          <p:nvPr/>
        </p:nvSpPr>
        <p:spPr bwMode="gray">
          <a:xfrm>
            <a:off x="7543796" y="3611370"/>
            <a:ext cx="65" cy="138499"/>
          </a:xfrm>
          <a:custGeom>
            <a:avLst/>
            <a:gdLst>
              <a:gd name="T0" fmla="*/ 2147483647 w 144"/>
              <a:gd name="T1" fmla="*/ 0 h 1344"/>
              <a:gd name="T2" fmla="*/ 0 w 144"/>
              <a:gd name="T3" fmla="*/ 0 h 1344"/>
              <a:gd name="T4" fmla="*/ 0 w 144"/>
              <a:gd name="T5" fmla="*/ 2147483647 h 1344"/>
              <a:gd name="T6" fmla="*/ 2147483647 w 144"/>
              <a:gd name="T7" fmla="*/ 2147483647 h 1344"/>
              <a:gd name="T8" fmla="*/ 0 60000 65536"/>
              <a:gd name="T9" fmla="*/ 0 60000 65536"/>
              <a:gd name="T10" fmla="*/ 0 60000 65536"/>
              <a:gd name="T11" fmla="*/ 0 60000 65536"/>
              <a:gd name="T12" fmla="*/ 0 w 144"/>
              <a:gd name="T13" fmla="*/ 0 h 1344"/>
              <a:gd name="T14" fmla="*/ 144 w 144"/>
              <a:gd name="T15" fmla="*/ 1344 h 1344"/>
            </a:gdLst>
            <a:ahLst/>
            <a:cxnLst>
              <a:cxn ang="T8">
                <a:pos x="T0" y="T1"/>
              </a:cxn>
              <a:cxn ang="T9">
                <a:pos x="T2" y="T3"/>
              </a:cxn>
              <a:cxn ang="T10">
                <a:pos x="T4" y="T5"/>
              </a:cxn>
              <a:cxn ang="T11">
                <a:pos x="T6" y="T7"/>
              </a:cxn>
            </a:cxnLst>
            <a:rect l="T12" t="T13" r="T14" b="T15"/>
            <a:pathLst>
              <a:path w="144" h="1344">
                <a:moveTo>
                  <a:pt x="144" y="0"/>
                </a:moveTo>
                <a:lnTo>
                  <a:pt x="0" y="0"/>
                </a:lnTo>
                <a:lnTo>
                  <a:pt x="0" y="1344"/>
                </a:lnTo>
                <a:lnTo>
                  <a:pt x="144" y="1344"/>
                </a:lnTo>
              </a:path>
            </a:pathLst>
          </a:custGeom>
          <a:noFill/>
          <a:ln w="28575" algn="ctr">
            <a:noFill/>
            <a:miter lim="800000"/>
            <a:headEnd/>
            <a:tailEnd/>
          </a:ln>
        </p:spPr>
        <p:txBody>
          <a:bodyPr wrap="none" lIns="0" tIns="0" rIns="0" bIns="0" anchor="ctr" anchorCtr="0">
            <a:spAutoFit/>
          </a:bodyPr>
          <a:lstStyle/>
          <a:p>
            <a:pPr>
              <a:lnSpc>
                <a:spcPct val="90000"/>
              </a:lnSpc>
            </a:pPr>
            <a:endParaRPr lang="en-US" sz="1000" b="1" dirty="0">
              <a:solidFill>
                <a:srgbClr val="000000"/>
              </a:solidFill>
            </a:endParaRPr>
          </a:p>
        </p:txBody>
      </p:sp>
      <p:sp>
        <p:nvSpPr>
          <p:cNvPr id="1113216" name="Text Box 15"/>
          <p:cNvSpPr txBox="1">
            <a:spLocks noChangeArrowheads="1"/>
          </p:cNvSpPr>
          <p:nvPr/>
        </p:nvSpPr>
        <p:spPr bwMode="gray">
          <a:xfrm>
            <a:off x="7908461" y="5131601"/>
            <a:ext cx="288541"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Apps</a:t>
            </a:r>
          </a:p>
        </p:txBody>
      </p:sp>
      <p:sp>
        <p:nvSpPr>
          <p:cNvPr id="1113217" name="Text Box 15"/>
          <p:cNvSpPr txBox="1">
            <a:spLocks noChangeArrowheads="1"/>
          </p:cNvSpPr>
          <p:nvPr/>
        </p:nvSpPr>
        <p:spPr bwMode="gray">
          <a:xfrm>
            <a:off x="7927697" y="2553275"/>
            <a:ext cx="250068"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Data</a:t>
            </a:r>
          </a:p>
        </p:txBody>
      </p:sp>
      <p:sp>
        <p:nvSpPr>
          <p:cNvPr id="1113218" name="Text Box 15"/>
          <p:cNvSpPr txBox="1">
            <a:spLocks noChangeArrowheads="1"/>
          </p:cNvSpPr>
          <p:nvPr/>
        </p:nvSpPr>
        <p:spPr bwMode="gray">
          <a:xfrm>
            <a:off x="7834723" y="3172137"/>
            <a:ext cx="436017"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Finance</a:t>
            </a:r>
          </a:p>
        </p:txBody>
      </p:sp>
      <p:sp>
        <p:nvSpPr>
          <p:cNvPr id="1113219" name="Text Box 15"/>
          <p:cNvSpPr txBox="1">
            <a:spLocks noChangeArrowheads="1"/>
          </p:cNvSpPr>
          <p:nvPr/>
        </p:nvSpPr>
        <p:spPr bwMode="gray">
          <a:xfrm>
            <a:off x="7895637" y="4480080"/>
            <a:ext cx="314189" cy="124650"/>
          </a:xfrm>
          <a:prstGeom prst="rect">
            <a:avLst/>
          </a:prstGeom>
          <a:noFill/>
          <a:ln w="28575" algn="ctr">
            <a:noFill/>
            <a:miter lim="800000"/>
            <a:headEnd/>
            <a:tailEnd/>
          </a:ln>
        </p:spPr>
        <p:txBody>
          <a:bodyPr wrap="none" lIns="0" tIns="0" rIns="0" bIns="0" anchor="ctr" anchorCtr="0">
            <a:spAutoFit/>
          </a:bodyPr>
          <a:lstStyle/>
          <a:p>
            <a:pPr>
              <a:lnSpc>
                <a:spcPct val="90000"/>
              </a:lnSpc>
            </a:pPr>
            <a:r>
              <a:rPr lang="en-US" sz="900" b="1" dirty="0">
                <a:solidFill>
                  <a:srgbClr val="000000"/>
                </a:solidFill>
              </a:rPr>
              <a:t>Video</a:t>
            </a:r>
          </a:p>
        </p:txBody>
      </p:sp>
      <p:sp>
        <p:nvSpPr>
          <p:cNvPr id="96" name="Text Box 15"/>
          <p:cNvSpPr txBox="1">
            <a:spLocks noChangeArrowheads="1"/>
          </p:cNvSpPr>
          <p:nvPr/>
        </p:nvSpPr>
        <p:spPr bwMode="gray">
          <a:xfrm>
            <a:off x="7610302" y="1831536"/>
            <a:ext cx="884858" cy="249299"/>
          </a:xfrm>
          <a:prstGeom prst="rect">
            <a:avLst/>
          </a:prstGeom>
          <a:noFill/>
          <a:ln w="28575" algn="ctr">
            <a:noFill/>
            <a:miter lim="800000"/>
            <a:headEnd/>
            <a:tailEnd/>
          </a:ln>
        </p:spPr>
        <p:txBody>
          <a:bodyPr wrap="none" lIns="0" tIns="0" rIns="0" bIns="0" anchor="ctr" anchorCtr="0">
            <a:spAutoFit/>
          </a:bodyPr>
          <a:lstStyle/>
          <a:p>
            <a:pPr algn="ctr">
              <a:lnSpc>
                <a:spcPct val="90000"/>
              </a:lnSpc>
            </a:pPr>
            <a:r>
              <a:rPr lang="en-US" sz="900" b="1" dirty="0" smtClean="0">
                <a:solidFill>
                  <a:srgbClr val="000000"/>
                </a:solidFill>
              </a:rPr>
              <a:t>Active Directory</a:t>
            </a:r>
            <a:br>
              <a:rPr lang="en-US" sz="900" b="1" dirty="0" smtClean="0">
                <a:solidFill>
                  <a:srgbClr val="000000"/>
                </a:solidFill>
              </a:rPr>
            </a:br>
            <a:r>
              <a:rPr lang="en-US" sz="900" b="1" dirty="0" smtClean="0">
                <a:solidFill>
                  <a:srgbClr val="000000"/>
                </a:solidFill>
              </a:rPr>
              <a:t>/LDAP</a:t>
            </a:r>
            <a:endParaRPr lang="en-US" sz="900" b="1" dirty="0">
              <a:solidFill>
                <a:srgbClr val="000000"/>
              </a:solidFill>
            </a:endParaRPr>
          </a:p>
        </p:txBody>
      </p:sp>
      <p:sp>
        <p:nvSpPr>
          <p:cNvPr id="1113229" name="Line 63"/>
          <p:cNvSpPr>
            <a:spLocks noChangeShapeType="1"/>
          </p:cNvSpPr>
          <p:nvPr/>
        </p:nvSpPr>
        <p:spPr bwMode="gray">
          <a:xfrm flipH="1" flipV="1">
            <a:off x="6781800" y="4114800"/>
            <a:ext cx="762000" cy="0"/>
          </a:xfrm>
          <a:prstGeom prst="line">
            <a:avLst/>
          </a:prstGeom>
          <a:noFill/>
          <a:ln w="28575">
            <a:solidFill>
              <a:srgbClr val="B2B2B2"/>
            </a:solidFill>
            <a:round/>
            <a:headEnd/>
            <a:tailEnd/>
          </a:ln>
        </p:spPr>
        <p:txBody>
          <a:bodyPr/>
          <a:lstStyle/>
          <a:p>
            <a:endParaRPr lang="en-US" dirty="0"/>
          </a:p>
        </p:txBody>
      </p:sp>
      <p:sp>
        <p:nvSpPr>
          <p:cNvPr id="97" name="Line 63"/>
          <p:cNvSpPr>
            <a:spLocks noChangeShapeType="1"/>
          </p:cNvSpPr>
          <p:nvPr/>
        </p:nvSpPr>
        <p:spPr bwMode="gray">
          <a:xfrm flipH="1">
            <a:off x="7542715" y="1668883"/>
            <a:ext cx="0" cy="3305887"/>
          </a:xfrm>
          <a:prstGeom prst="line">
            <a:avLst/>
          </a:prstGeom>
          <a:noFill/>
          <a:ln w="28575">
            <a:solidFill>
              <a:srgbClr val="B2B2B2"/>
            </a:solidFill>
            <a:round/>
            <a:headEnd/>
            <a:tailEnd/>
          </a:ln>
        </p:spPr>
        <p:txBody>
          <a:bodyPr/>
          <a:lstStyle/>
          <a:p>
            <a:endParaRPr lang="en-US" dirty="0"/>
          </a:p>
        </p:txBody>
      </p:sp>
      <p:pic>
        <p:nvPicPr>
          <p:cNvPr id="62" name="Picture 61" descr="burst_w.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1418504" y="3646715"/>
            <a:ext cx="297356" cy="325408"/>
          </a:xfrm>
          <a:prstGeom prst="rect">
            <a:avLst/>
          </a:prstGeom>
        </p:spPr>
      </p:pic>
      <p:sp>
        <p:nvSpPr>
          <p:cNvPr id="64" name="Line 63"/>
          <p:cNvSpPr>
            <a:spLocks noChangeShapeType="1"/>
          </p:cNvSpPr>
          <p:nvPr/>
        </p:nvSpPr>
        <p:spPr bwMode="gray">
          <a:xfrm flipH="1">
            <a:off x="7382661" y="3627782"/>
            <a:ext cx="0" cy="2128978"/>
          </a:xfrm>
          <a:prstGeom prst="line">
            <a:avLst/>
          </a:prstGeom>
          <a:noFill/>
          <a:ln w="28575">
            <a:solidFill>
              <a:srgbClr val="B2B2B2"/>
            </a:solidFill>
            <a:round/>
            <a:headEnd/>
            <a:tailEnd/>
          </a:ln>
        </p:spPr>
        <p:txBody>
          <a:bodyPr/>
          <a:lstStyle/>
          <a:p>
            <a:endParaRPr lang="en-US" dirty="0"/>
          </a:p>
        </p:txBody>
      </p:sp>
      <p:sp>
        <p:nvSpPr>
          <p:cNvPr id="65" name="Line 63"/>
          <p:cNvSpPr>
            <a:spLocks noChangeShapeType="1"/>
          </p:cNvSpPr>
          <p:nvPr/>
        </p:nvSpPr>
        <p:spPr bwMode="gray">
          <a:xfrm flipH="1">
            <a:off x="7370862" y="5768839"/>
            <a:ext cx="345875" cy="0"/>
          </a:xfrm>
          <a:prstGeom prst="line">
            <a:avLst/>
          </a:prstGeom>
          <a:noFill/>
          <a:ln w="28575">
            <a:solidFill>
              <a:srgbClr val="B2B2B2"/>
            </a:solidFill>
            <a:round/>
            <a:headEnd/>
            <a:tailEnd/>
          </a:ln>
        </p:spPr>
        <p:txBody>
          <a:bodyPr/>
          <a:lstStyle/>
          <a:p>
            <a:endParaRPr lang="en-US" dirty="0"/>
          </a:p>
        </p:txBody>
      </p:sp>
      <p:pic>
        <p:nvPicPr>
          <p:cNvPr id="68" name="Picture 67" descr="Workstation Male.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gray">
          <a:xfrm>
            <a:off x="821973" y="3812821"/>
            <a:ext cx="729631" cy="550423"/>
          </a:xfrm>
          <a:prstGeom prst="rect">
            <a:avLst/>
          </a:prstGeom>
        </p:spPr>
      </p:pic>
      <p:sp>
        <p:nvSpPr>
          <p:cNvPr id="92" name="Rectangle 5"/>
          <p:cNvSpPr>
            <a:spLocks noChangeArrowheads="1"/>
          </p:cNvSpPr>
          <p:nvPr/>
        </p:nvSpPr>
        <p:spPr bwMode="gray">
          <a:xfrm>
            <a:off x="7595531" y="3769227"/>
            <a:ext cx="914400" cy="249299"/>
          </a:xfrm>
          <a:prstGeom prst="rect">
            <a:avLst/>
          </a:prstGeom>
          <a:noFill/>
          <a:ln w="28575" algn="ctr">
            <a:noFill/>
            <a:miter lim="800000"/>
            <a:headEnd/>
            <a:tailEnd/>
          </a:ln>
        </p:spPr>
        <p:txBody>
          <a:bodyPr lIns="0" tIns="0" rIns="0" bIns="0" anchor="ctr" anchorCtr="0">
            <a:spAutoFit/>
          </a:bodyPr>
          <a:lstStyle/>
          <a:p>
            <a:pPr algn="ctr">
              <a:lnSpc>
                <a:spcPct val="90000"/>
              </a:lnSpc>
            </a:pPr>
            <a:r>
              <a:rPr lang="en-US" sz="900" b="1" dirty="0">
                <a:solidFill>
                  <a:srgbClr val="000000"/>
                </a:solidFill>
              </a:rPr>
              <a:t>Patch Remediation</a:t>
            </a:r>
          </a:p>
        </p:txBody>
      </p:sp>
      <p:sp>
        <p:nvSpPr>
          <p:cNvPr id="110" name="Line 63"/>
          <p:cNvSpPr>
            <a:spLocks noChangeShapeType="1"/>
          </p:cNvSpPr>
          <p:nvPr/>
        </p:nvSpPr>
        <p:spPr bwMode="gray">
          <a:xfrm flipH="1" flipV="1">
            <a:off x="3850479" y="4111842"/>
            <a:ext cx="2436018" cy="9522"/>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11" name="Line 63"/>
          <p:cNvSpPr>
            <a:spLocks noChangeShapeType="1"/>
          </p:cNvSpPr>
          <p:nvPr/>
        </p:nvSpPr>
        <p:spPr bwMode="gray">
          <a:xfrm flipH="1" flipV="1">
            <a:off x="6688307" y="4111843"/>
            <a:ext cx="845965" cy="0"/>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15" name="Rectangle 114"/>
          <p:cNvSpPr>
            <a:spLocks noChangeArrowheads="1"/>
          </p:cNvSpPr>
          <p:nvPr/>
        </p:nvSpPr>
        <p:spPr bwMode="gray">
          <a:xfrm>
            <a:off x="6295502" y="5181196"/>
            <a:ext cx="866882" cy="138499"/>
          </a:xfrm>
          <a:prstGeom prst="rect">
            <a:avLst/>
          </a:prstGeom>
          <a:noFill/>
          <a:ln w="28575" algn="ctr">
            <a:noFill/>
            <a:miter lim="800000"/>
            <a:headEnd/>
            <a:tailEnd/>
          </a:ln>
        </p:spPr>
        <p:txBody>
          <a:bodyPr wrap="square"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MAG</a:t>
            </a:r>
            <a:endParaRPr lang="en-US" sz="1000" b="1" dirty="0">
              <a:solidFill>
                <a:srgbClr val="000000"/>
              </a:solidFill>
            </a:endParaRPr>
          </a:p>
        </p:txBody>
      </p:sp>
      <p:sp>
        <p:nvSpPr>
          <p:cNvPr id="116" name="Line 63"/>
          <p:cNvSpPr>
            <a:spLocks noChangeShapeType="1"/>
          </p:cNvSpPr>
          <p:nvPr/>
        </p:nvSpPr>
        <p:spPr bwMode="gray">
          <a:xfrm flipH="1">
            <a:off x="6475361" y="4351556"/>
            <a:ext cx="0" cy="514156"/>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17" name="Rectangle 116"/>
          <p:cNvSpPr>
            <a:spLocks noChangeArrowheads="1"/>
          </p:cNvSpPr>
          <p:nvPr/>
        </p:nvSpPr>
        <p:spPr bwMode="gray">
          <a:xfrm>
            <a:off x="5847385" y="2874590"/>
            <a:ext cx="628650" cy="1384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WLCs</a:t>
            </a:r>
            <a:endParaRPr lang="en-US" sz="1000" b="1" dirty="0">
              <a:solidFill>
                <a:srgbClr val="000000"/>
              </a:solidFill>
            </a:endParaRPr>
          </a:p>
        </p:txBody>
      </p:sp>
      <p:sp>
        <p:nvSpPr>
          <p:cNvPr id="118" name="Line 63"/>
          <p:cNvSpPr>
            <a:spLocks noChangeShapeType="1"/>
          </p:cNvSpPr>
          <p:nvPr/>
        </p:nvSpPr>
        <p:spPr bwMode="gray">
          <a:xfrm flipH="1">
            <a:off x="6483250" y="3064887"/>
            <a:ext cx="0" cy="880421"/>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grpSp>
        <p:nvGrpSpPr>
          <p:cNvPr id="2" name="Group 122"/>
          <p:cNvGrpSpPr/>
          <p:nvPr/>
        </p:nvGrpSpPr>
        <p:grpSpPr bwMode="gray">
          <a:xfrm>
            <a:off x="6113380" y="3951240"/>
            <a:ext cx="790210" cy="294248"/>
            <a:chOff x="2862263" y="3756489"/>
            <a:chExt cx="995399" cy="426574"/>
          </a:xfrm>
        </p:grpSpPr>
        <p:pic>
          <p:nvPicPr>
            <p:cNvPr id="129" name="Picture 128" descr="EX 3200_2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2862263" y="3991439"/>
              <a:ext cx="988779" cy="191624"/>
            </a:xfrm>
            <a:prstGeom prst="rect">
              <a:avLst/>
            </a:prstGeom>
            <a:noFill/>
            <a:ln w="9525">
              <a:noFill/>
              <a:miter lim="800000"/>
              <a:headEnd/>
              <a:tailEnd/>
            </a:ln>
          </p:spPr>
        </p:pic>
        <p:pic>
          <p:nvPicPr>
            <p:cNvPr id="130" name="Picture 129" descr="EX 3200_2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2868883" y="3756489"/>
              <a:ext cx="988779" cy="191624"/>
            </a:xfrm>
            <a:prstGeom prst="rect">
              <a:avLst/>
            </a:prstGeom>
            <a:noFill/>
            <a:ln w="9525">
              <a:noFill/>
              <a:miter lim="800000"/>
              <a:headEnd/>
              <a:tailEnd/>
            </a:ln>
          </p:spPr>
        </p:pic>
      </p:grpSp>
      <p:sp>
        <p:nvSpPr>
          <p:cNvPr id="125" name="Line 63"/>
          <p:cNvSpPr>
            <a:spLocks noChangeShapeType="1"/>
          </p:cNvSpPr>
          <p:nvPr/>
        </p:nvSpPr>
        <p:spPr bwMode="gray">
          <a:xfrm>
            <a:off x="6415498" y="2926834"/>
            <a:ext cx="0" cy="1024172"/>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26" name="Line 63"/>
          <p:cNvSpPr>
            <a:spLocks noChangeShapeType="1"/>
          </p:cNvSpPr>
          <p:nvPr/>
        </p:nvSpPr>
        <p:spPr bwMode="gray">
          <a:xfrm flipH="1">
            <a:off x="6767501" y="3606049"/>
            <a:ext cx="0" cy="345191"/>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sp>
        <p:nvSpPr>
          <p:cNvPr id="127" name="Line 63"/>
          <p:cNvSpPr>
            <a:spLocks noChangeShapeType="1"/>
          </p:cNvSpPr>
          <p:nvPr/>
        </p:nvSpPr>
        <p:spPr bwMode="gray">
          <a:xfrm>
            <a:off x="6706001" y="3639621"/>
            <a:ext cx="0" cy="311620"/>
          </a:xfrm>
          <a:prstGeom prst="line">
            <a:avLst/>
          </a:prstGeom>
          <a:noFill/>
          <a:ln w="28575">
            <a:solidFill>
              <a:srgbClr val="B2B2B2"/>
            </a:solidFill>
            <a:round/>
            <a:headEnd/>
            <a:tailEnd/>
          </a:ln>
        </p:spPr>
        <p:txBody>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endParaRPr lang="en-US" dirty="0"/>
          </a:p>
        </p:txBody>
      </p:sp>
      <p:grpSp>
        <p:nvGrpSpPr>
          <p:cNvPr id="3" name="1"/>
          <p:cNvGrpSpPr/>
          <p:nvPr/>
        </p:nvGrpSpPr>
        <p:grpSpPr bwMode="gray">
          <a:xfrm>
            <a:off x="248097" y="1294383"/>
            <a:ext cx="1295400" cy="1982216"/>
            <a:chOff x="304800" y="1446690"/>
            <a:chExt cx="1727200" cy="991712"/>
          </a:xfrm>
        </p:grpSpPr>
        <p:sp>
          <p:nvSpPr>
            <p:cNvPr id="93" name="Rounded Rectangular Callout 92"/>
            <p:cNvSpPr/>
            <p:nvPr/>
          </p:nvSpPr>
          <p:spPr bwMode="gray">
            <a:xfrm>
              <a:off x="304800" y="1561568"/>
              <a:ext cx="1727200" cy="876834"/>
            </a:xfrm>
            <a:prstGeom prst="wedgeRoundRectCallout">
              <a:avLst>
                <a:gd name="adj1" fmla="val -4344"/>
                <a:gd name="adj2" fmla="val 77718"/>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Pulse detects device is on corporate network and</a:t>
              </a:r>
              <a:br>
                <a:rPr lang="en-US" sz="1100" b="1" dirty="0" smtClean="0"/>
              </a:br>
              <a:r>
                <a:rPr lang="en-US" sz="1100" b="1" dirty="0" smtClean="0"/>
                <a:t>per user policy disables any active VPN sessions </a:t>
              </a:r>
            </a:p>
          </p:txBody>
        </p:sp>
        <p:sp>
          <p:nvSpPr>
            <p:cNvPr id="120" name="Oval 119"/>
            <p:cNvSpPr/>
            <p:nvPr/>
          </p:nvSpPr>
          <p:spPr bwMode="gray">
            <a:xfrm>
              <a:off x="347444" y="1446690"/>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4" name="2"/>
          <p:cNvGrpSpPr/>
          <p:nvPr/>
        </p:nvGrpSpPr>
        <p:grpSpPr bwMode="gray">
          <a:xfrm>
            <a:off x="1676400" y="1295400"/>
            <a:ext cx="1295400" cy="1956815"/>
            <a:chOff x="304800" y="1459398"/>
            <a:chExt cx="1727200" cy="979004"/>
          </a:xfrm>
        </p:grpSpPr>
        <p:sp>
          <p:nvSpPr>
            <p:cNvPr id="135" name="Rounded Rectangular Callout 134"/>
            <p:cNvSpPr/>
            <p:nvPr/>
          </p:nvSpPr>
          <p:spPr bwMode="gray">
            <a:xfrm>
              <a:off x="304800" y="1561568"/>
              <a:ext cx="1727200" cy="876834"/>
            </a:xfrm>
            <a:prstGeom prst="wedgeRoundRectCallout">
              <a:avLst>
                <a:gd name="adj1" fmla="val -51711"/>
                <a:gd name="adj2" fmla="val 7679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During 802.1x authentication. MAG verifies PC meets company software and security policy requirements</a:t>
              </a:r>
            </a:p>
          </p:txBody>
        </p:sp>
        <p:sp>
          <p:nvSpPr>
            <p:cNvPr id="136" name="Oval 135"/>
            <p:cNvSpPr/>
            <p:nvPr/>
          </p:nvSpPr>
          <p:spPr bwMode="gray">
            <a:xfrm>
              <a:off x="319089" y="1459398"/>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5" name="3"/>
          <p:cNvGrpSpPr/>
          <p:nvPr/>
        </p:nvGrpSpPr>
        <p:grpSpPr bwMode="gray">
          <a:xfrm>
            <a:off x="3124199" y="1247648"/>
            <a:ext cx="1702981" cy="2399066"/>
            <a:chOff x="2031999" y="1359261"/>
            <a:chExt cx="2270641" cy="1200264"/>
          </a:xfrm>
        </p:grpSpPr>
        <p:sp>
          <p:nvSpPr>
            <p:cNvPr id="138" name="Rounded Rectangular Callout 137"/>
            <p:cNvSpPr/>
            <p:nvPr/>
          </p:nvSpPr>
          <p:spPr bwMode="gray">
            <a:xfrm>
              <a:off x="2031999" y="1485321"/>
              <a:ext cx="2270641" cy="1074204"/>
            </a:xfrm>
            <a:prstGeom prst="wedgeRoundRectCallout">
              <a:avLst>
                <a:gd name="adj1" fmla="val 133426"/>
                <a:gd name="adj2" fmla="val 10229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1588" lvl="1" indent="-1588">
                <a:lnSpc>
                  <a:spcPct val="90000"/>
                </a:lnSpc>
                <a:spcBef>
                  <a:spcPts val="0"/>
                </a:spcBef>
              </a:pPr>
              <a:r>
                <a:rPr lang="en-US" sz="1100" b="1" dirty="0" smtClean="0"/>
                <a:t>Compliance check fails. Antivirus signatures are out of date and user</a:t>
              </a:r>
              <a:br>
                <a:rPr lang="en-US" sz="1100" b="1" dirty="0" smtClean="0"/>
              </a:br>
              <a:r>
                <a:rPr lang="en-US" sz="1100" b="1" dirty="0" smtClean="0"/>
                <a:t>is quarantined to remediation VLAN. Patch server updates signatures.</a:t>
              </a:r>
              <a:br>
                <a:rPr lang="en-US" sz="1100" b="1" dirty="0" smtClean="0"/>
              </a:br>
              <a:r>
                <a:rPr lang="en-US" sz="1100" b="1" dirty="0" smtClean="0"/>
                <a:t>User is now in compliance and granted network access</a:t>
              </a:r>
            </a:p>
          </p:txBody>
        </p:sp>
        <p:sp>
          <p:nvSpPr>
            <p:cNvPr id="139" name="Oval 138"/>
            <p:cNvSpPr/>
            <p:nvPr/>
          </p:nvSpPr>
          <p:spPr bwMode="gray">
            <a:xfrm>
              <a:off x="2041031" y="1359261"/>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pic>
        <p:nvPicPr>
          <p:cNvPr id="113" name="Picture 112" descr="wlc8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6252826" y="2873907"/>
            <a:ext cx="749806" cy="105855"/>
          </a:xfrm>
          <a:prstGeom prst="rect">
            <a:avLst/>
          </a:prstGeom>
        </p:spPr>
      </p:pic>
      <p:pic>
        <p:nvPicPr>
          <p:cNvPr id="124" name="Picture 123" descr="wlc800.p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bwMode="gray">
          <a:xfrm>
            <a:off x="6328117" y="2990367"/>
            <a:ext cx="749806" cy="105855"/>
          </a:xfrm>
          <a:prstGeom prst="rect">
            <a:avLst/>
          </a:prstGeom>
        </p:spPr>
      </p:pic>
      <p:cxnSp>
        <p:nvCxnSpPr>
          <p:cNvPr id="146" name="line 1"/>
          <p:cNvCxnSpPr/>
          <p:nvPr/>
        </p:nvCxnSpPr>
        <p:spPr bwMode="gray">
          <a:xfrm>
            <a:off x="1590675" y="4051807"/>
            <a:ext cx="4526280" cy="0"/>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cxnSp>
        <p:nvCxnSpPr>
          <p:cNvPr id="148" name="line 2"/>
          <p:cNvCxnSpPr/>
          <p:nvPr/>
        </p:nvCxnSpPr>
        <p:spPr bwMode="gray">
          <a:xfrm rot="5400000" flipH="1" flipV="1">
            <a:off x="6045925" y="4625614"/>
            <a:ext cx="731520" cy="0"/>
          </a:xfrm>
          <a:prstGeom prst="line">
            <a:avLst/>
          </a:prstGeom>
          <a:ln w="41275" cap="rnd">
            <a:solidFill>
              <a:schemeClr val="accent3"/>
            </a:solidFill>
            <a:prstDash val="sysDot"/>
            <a:tailEnd type="none"/>
          </a:ln>
        </p:spPr>
        <p:style>
          <a:lnRef idx="1">
            <a:schemeClr val="accent1"/>
          </a:lnRef>
          <a:fillRef idx="0">
            <a:schemeClr val="accent1"/>
          </a:fillRef>
          <a:effectRef idx="0">
            <a:schemeClr val="accent1"/>
          </a:effectRef>
          <a:fontRef idx="minor">
            <a:schemeClr val="tx1"/>
          </a:fontRef>
        </p:style>
      </p:cxnSp>
      <p:sp>
        <p:nvSpPr>
          <p:cNvPr id="121" name="Rectangle 120"/>
          <p:cNvSpPr>
            <a:spLocks noChangeArrowheads="1"/>
          </p:cNvSpPr>
          <p:nvPr/>
        </p:nvSpPr>
        <p:spPr bwMode="gray">
          <a:xfrm>
            <a:off x="6033235" y="4279472"/>
            <a:ext cx="970181" cy="2769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gn="ctr">
              <a:lnSpc>
                <a:spcPct val="90000"/>
              </a:lnSpc>
              <a:spcBef>
                <a:spcPct val="0"/>
              </a:spcBef>
            </a:pPr>
            <a:r>
              <a:rPr lang="en-US" sz="1000" b="1" dirty="0" smtClean="0">
                <a:solidFill>
                  <a:srgbClr val="000000"/>
                </a:solidFill>
              </a:rPr>
              <a:t>EX4500 VC and </a:t>
            </a:r>
            <a:br>
              <a:rPr lang="en-US" sz="1000" b="1" dirty="0" smtClean="0">
                <a:solidFill>
                  <a:srgbClr val="000000"/>
                </a:solidFill>
              </a:rPr>
            </a:br>
            <a:r>
              <a:rPr lang="en-US" sz="1000" b="1" dirty="0" smtClean="0">
                <a:solidFill>
                  <a:srgbClr val="000000"/>
                </a:solidFill>
              </a:rPr>
              <a:t>EX4200 VC </a:t>
            </a:r>
            <a:endParaRPr lang="en-US" sz="1000" b="1" dirty="0">
              <a:solidFill>
                <a:srgbClr val="000000"/>
              </a:solidFill>
            </a:endParaRPr>
          </a:p>
        </p:txBody>
      </p:sp>
      <p:sp>
        <p:nvSpPr>
          <p:cNvPr id="109" name="Rectangle 108"/>
          <p:cNvSpPr>
            <a:spLocks noChangeArrowheads="1"/>
          </p:cNvSpPr>
          <p:nvPr/>
        </p:nvSpPr>
        <p:spPr bwMode="gray">
          <a:xfrm>
            <a:off x="6883616" y="3307642"/>
            <a:ext cx="871536" cy="1384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SRX</a:t>
            </a:r>
            <a:endParaRPr lang="en-US" sz="1000" b="1" dirty="0">
              <a:solidFill>
                <a:srgbClr val="000000"/>
              </a:solidFill>
            </a:endParaRPr>
          </a:p>
        </p:txBody>
      </p:sp>
      <p:sp>
        <p:nvSpPr>
          <p:cNvPr id="180" name="Oval 179"/>
          <p:cNvSpPr/>
          <p:nvPr/>
        </p:nvSpPr>
        <p:spPr bwMode="gray">
          <a:xfrm>
            <a:off x="8421350" y="1515786"/>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1" name="Oval 180"/>
          <p:cNvSpPr/>
          <p:nvPr/>
        </p:nvSpPr>
        <p:spPr bwMode="gray">
          <a:xfrm>
            <a:off x="8421350" y="4121444"/>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3" name="Oval 182"/>
          <p:cNvSpPr/>
          <p:nvPr/>
        </p:nvSpPr>
        <p:spPr bwMode="gray">
          <a:xfrm>
            <a:off x="8421350" y="2208023"/>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4" name="Oval 183"/>
          <p:cNvSpPr/>
          <p:nvPr/>
        </p:nvSpPr>
        <p:spPr bwMode="gray">
          <a:xfrm>
            <a:off x="8421350" y="2845830"/>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sp>
        <p:nvSpPr>
          <p:cNvPr id="185" name="Oval 184"/>
          <p:cNvSpPr/>
          <p:nvPr/>
        </p:nvSpPr>
        <p:spPr bwMode="gray">
          <a:xfrm>
            <a:off x="8421350" y="4759251"/>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sp>
        <p:nvSpPr>
          <p:cNvPr id="186" name="Oval 185"/>
          <p:cNvSpPr/>
          <p:nvPr/>
        </p:nvSpPr>
        <p:spPr bwMode="gray">
          <a:xfrm>
            <a:off x="8421350" y="3483637"/>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cxnSp>
        <p:nvCxnSpPr>
          <p:cNvPr id="195" name="line 1"/>
          <p:cNvCxnSpPr/>
          <p:nvPr/>
        </p:nvCxnSpPr>
        <p:spPr bwMode="gray">
          <a:xfrm>
            <a:off x="1447800" y="4051807"/>
            <a:ext cx="6018815" cy="0"/>
          </a:xfrm>
          <a:prstGeom prst="line">
            <a:avLst/>
          </a:prstGeom>
          <a:noFill/>
          <a:ln w="41275" cap="rnd">
            <a:solidFill>
              <a:schemeClr val="bg2"/>
            </a:solidFill>
            <a:prstDash val="sysDot"/>
            <a:round/>
            <a:headEnd/>
            <a:tailEnd/>
          </a:ln>
        </p:spPr>
      </p:cxnSp>
      <p:cxnSp>
        <p:nvCxnSpPr>
          <p:cNvPr id="197" name="line 1"/>
          <p:cNvCxnSpPr/>
          <p:nvPr/>
        </p:nvCxnSpPr>
        <p:spPr bwMode="gray">
          <a:xfrm flipV="1">
            <a:off x="7483611" y="1617126"/>
            <a:ext cx="0" cy="3993623"/>
          </a:xfrm>
          <a:prstGeom prst="line">
            <a:avLst/>
          </a:prstGeom>
          <a:noFill/>
          <a:ln w="41275" cap="rnd">
            <a:solidFill>
              <a:schemeClr val="bg2"/>
            </a:solidFill>
            <a:prstDash val="sysDot"/>
            <a:round/>
            <a:headEnd/>
            <a:tailEnd/>
          </a:ln>
        </p:spPr>
      </p:cxnSp>
      <p:grpSp>
        <p:nvGrpSpPr>
          <p:cNvPr id="6" name="Group 139"/>
          <p:cNvGrpSpPr/>
          <p:nvPr/>
        </p:nvGrpSpPr>
        <p:grpSpPr bwMode="gray">
          <a:xfrm>
            <a:off x="7477981" y="1576858"/>
            <a:ext cx="370807" cy="4139374"/>
            <a:chOff x="7477981" y="1576858"/>
            <a:chExt cx="370807" cy="4139374"/>
          </a:xfrm>
        </p:grpSpPr>
        <p:cxnSp>
          <p:nvCxnSpPr>
            <p:cNvPr id="198" name="line 1"/>
            <p:cNvCxnSpPr/>
            <p:nvPr/>
          </p:nvCxnSpPr>
          <p:spPr bwMode="gray">
            <a:xfrm>
              <a:off x="7482357" y="1576858"/>
              <a:ext cx="274320" cy="0"/>
            </a:xfrm>
            <a:prstGeom prst="line">
              <a:avLst/>
            </a:prstGeom>
            <a:noFill/>
            <a:ln w="41275" cap="rnd">
              <a:solidFill>
                <a:schemeClr val="bg2"/>
              </a:solidFill>
              <a:prstDash val="sysDot"/>
              <a:round/>
              <a:headEnd/>
              <a:tailEnd/>
            </a:ln>
          </p:spPr>
        </p:cxnSp>
        <p:cxnSp>
          <p:nvCxnSpPr>
            <p:cNvPr id="199" name="line 1"/>
            <p:cNvCxnSpPr/>
            <p:nvPr/>
          </p:nvCxnSpPr>
          <p:spPr bwMode="gray">
            <a:xfrm>
              <a:off x="7552693" y="5035166"/>
              <a:ext cx="274320" cy="0"/>
            </a:xfrm>
            <a:prstGeom prst="line">
              <a:avLst/>
            </a:prstGeom>
            <a:noFill/>
            <a:ln w="41275" cap="rnd">
              <a:solidFill>
                <a:schemeClr val="bg2"/>
              </a:solidFill>
              <a:prstDash val="sysDot"/>
              <a:round/>
              <a:headEnd/>
              <a:tailEnd/>
            </a:ln>
          </p:spPr>
        </p:cxnSp>
        <p:cxnSp>
          <p:nvCxnSpPr>
            <p:cNvPr id="200" name="line 1"/>
            <p:cNvCxnSpPr/>
            <p:nvPr/>
          </p:nvCxnSpPr>
          <p:spPr bwMode="gray">
            <a:xfrm>
              <a:off x="7574468" y="4243020"/>
              <a:ext cx="274320" cy="0"/>
            </a:xfrm>
            <a:prstGeom prst="line">
              <a:avLst/>
            </a:prstGeom>
            <a:noFill/>
            <a:ln w="41275" cap="rnd">
              <a:solidFill>
                <a:schemeClr val="bg2"/>
              </a:solidFill>
              <a:prstDash val="sysDot"/>
              <a:round/>
              <a:headEnd/>
              <a:tailEnd/>
            </a:ln>
          </p:spPr>
        </p:cxnSp>
        <p:cxnSp>
          <p:nvCxnSpPr>
            <p:cNvPr id="201" name="line 1"/>
            <p:cNvCxnSpPr/>
            <p:nvPr/>
          </p:nvCxnSpPr>
          <p:spPr bwMode="gray">
            <a:xfrm>
              <a:off x="7574468" y="3481020"/>
              <a:ext cx="274320" cy="0"/>
            </a:xfrm>
            <a:prstGeom prst="line">
              <a:avLst/>
            </a:prstGeom>
            <a:noFill/>
            <a:ln w="41275" cap="rnd">
              <a:solidFill>
                <a:schemeClr val="bg2"/>
              </a:solidFill>
              <a:prstDash val="sysDot"/>
              <a:round/>
              <a:headEnd/>
              <a:tailEnd/>
            </a:ln>
          </p:spPr>
        </p:cxnSp>
        <p:cxnSp>
          <p:nvCxnSpPr>
            <p:cNvPr id="202" name="line 1"/>
            <p:cNvCxnSpPr/>
            <p:nvPr/>
          </p:nvCxnSpPr>
          <p:spPr bwMode="gray">
            <a:xfrm>
              <a:off x="7574468" y="2879793"/>
              <a:ext cx="274320" cy="0"/>
            </a:xfrm>
            <a:prstGeom prst="line">
              <a:avLst/>
            </a:prstGeom>
            <a:noFill/>
            <a:ln w="41275" cap="rnd">
              <a:solidFill>
                <a:schemeClr val="bg2"/>
              </a:solidFill>
              <a:prstDash val="sysDot"/>
              <a:round/>
              <a:headEnd/>
              <a:tailEnd/>
            </a:ln>
          </p:spPr>
        </p:cxnSp>
        <p:cxnSp>
          <p:nvCxnSpPr>
            <p:cNvPr id="203" name="line 1"/>
            <p:cNvCxnSpPr/>
            <p:nvPr/>
          </p:nvCxnSpPr>
          <p:spPr bwMode="gray">
            <a:xfrm>
              <a:off x="7574468" y="2308710"/>
              <a:ext cx="274320" cy="0"/>
            </a:xfrm>
            <a:prstGeom prst="line">
              <a:avLst/>
            </a:prstGeom>
            <a:noFill/>
            <a:ln w="41275" cap="rnd">
              <a:solidFill>
                <a:schemeClr val="bg2"/>
              </a:solidFill>
              <a:prstDash val="sysDot"/>
              <a:round/>
              <a:headEnd/>
              <a:tailEnd/>
            </a:ln>
          </p:spPr>
        </p:cxnSp>
        <p:cxnSp>
          <p:nvCxnSpPr>
            <p:cNvPr id="134" name="line 1"/>
            <p:cNvCxnSpPr/>
            <p:nvPr/>
          </p:nvCxnSpPr>
          <p:spPr bwMode="gray">
            <a:xfrm>
              <a:off x="7477981" y="5716232"/>
              <a:ext cx="274320" cy="0"/>
            </a:xfrm>
            <a:prstGeom prst="line">
              <a:avLst/>
            </a:prstGeom>
            <a:noFill/>
            <a:ln w="41275" cap="rnd">
              <a:solidFill>
                <a:schemeClr val="bg2"/>
              </a:solidFill>
              <a:prstDash val="sysDot"/>
              <a:round/>
              <a:headEnd/>
              <a:tailEnd/>
            </a:ln>
          </p:spPr>
        </p:cxnSp>
      </p:grpSp>
      <p:grpSp>
        <p:nvGrpSpPr>
          <p:cNvPr id="7" name="Group 119"/>
          <p:cNvGrpSpPr/>
          <p:nvPr/>
        </p:nvGrpSpPr>
        <p:grpSpPr bwMode="gray">
          <a:xfrm>
            <a:off x="3067048" y="3943626"/>
            <a:ext cx="685834" cy="254568"/>
            <a:chOff x="2862263" y="3756489"/>
            <a:chExt cx="995399" cy="426574"/>
          </a:xfrm>
        </p:grpSpPr>
        <p:pic>
          <p:nvPicPr>
            <p:cNvPr id="132" name="Picture 131" descr="EX 3200_2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2862263" y="3991439"/>
              <a:ext cx="988779" cy="191624"/>
            </a:xfrm>
            <a:prstGeom prst="rect">
              <a:avLst/>
            </a:prstGeom>
            <a:noFill/>
            <a:ln w="9525">
              <a:noFill/>
              <a:miter lim="800000"/>
              <a:headEnd/>
              <a:tailEnd/>
            </a:ln>
          </p:spPr>
        </p:pic>
        <p:pic>
          <p:nvPicPr>
            <p:cNvPr id="133" name="Picture 132" descr="EX 3200_24.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gray">
            <a:xfrm>
              <a:off x="2868883" y="3756489"/>
              <a:ext cx="988779" cy="191624"/>
            </a:xfrm>
            <a:prstGeom prst="rect">
              <a:avLst/>
            </a:prstGeom>
            <a:noFill/>
            <a:ln w="9525">
              <a:noFill/>
              <a:miter lim="800000"/>
              <a:headEnd/>
              <a:tailEnd/>
            </a:ln>
          </p:spPr>
        </p:pic>
      </p:grpSp>
      <p:pic>
        <p:nvPicPr>
          <p:cNvPr id="114" name="Picture 113" descr="mag6611.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gray">
          <a:xfrm>
            <a:off x="6122987" y="4879807"/>
            <a:ext cx="822496" cy="173495"/>
          </a:xfrm>
          <a:prstGeom prst="rect">
            <a:avLst/>
          </a:prstGeom>
        </p:spPr>
      </p:pic>
      <p:pic>
        <p:nvPicPr>
          <p:cNvPr id="119" name="Picture 118" descr="SRX 65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6627729" y="3509477"/>
            <a:ext cx="748832" cy="166407"/>
          </a:xfrm>
          <a:prstGeom prst="rect">
            <a:avLst/>
          </a:prstGeom>
        </p:spPr>
      </p:pic>
      <p:pic>
        <p:nvPicPr>
          <p:cNvPr id="122" name="Picture 121" descr="SRX 650.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gray">
          <a:xfrm>
            <a:off x="6667570" y="3458075"/>
            <a:ext cx="748832" cy="166407"/>
          </a:xfrm>
          <a:prstGeom prst="rect">
            <a:avLst/>
          </a:prstGeom>
        </p:spPr>
      </p:pic>
      <p:pic>
        <p:nvPicPr>
          <p:cNvPr id="77" name="Picture 76" descr="Video.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bwMode="gray">
          <a:xfrm>
            <a:off x="7719641" y="4016321"/>
            <a:ext cx="582425" cy="435218"/>
          </a:xfrm>
          <a:prstGeom prst="rect">
            <a:avLst/>
          </a:prstGeom>
        </p:spPr>
      </p:pic>
      <p:pic>
        <p:nvPicPr>
          <p:cNvPr id="78" name="Picture 77" descr="Apps.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7769881" y="4671190"/>
            <a:ext cx="582425" cy="435218"/>
          </a:xfrm>
          <a:prstGeom prst="rect">
            <a:avLst/>
          </a:prstGeom>
        </p:spPr>
      </p:pic>
      <p:pic>
        <p:nvPicPr>
          <p:cNvPr id="90" name="Picture 89" descr="Apps.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bwMode="gray">
          <a:xfrm>
            <a:off x="7769881" y="3317908"/>
            <a:ext cx="582425" cy="435218"/>
          </a:xfrm>
          <a:prstGeom prst="rect">
            <a:avLst/>
          </a:prstGeom>
          <a:noFill/>
          <a:ln w="28575" algn="ctr">
            <a:noFill/>
            <a:miter lim="800000"/>
            <a:headEnd/>
            <a:tailEnd/>
          </a:ln>
        </p:spPr>
      </p:pic>
      <p:pic>
        <p:nvPicPr>
          <p:cNvPr id="66" name="Picture 65" descr="Network Cloud 2.pn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bwMode="gray">
          <a:xfrm>
            <a:off x="7622074" y="5550838"/>
            <a:ext cx="793634" cy="526956"/>
          </a:xfrm>
          <a:prstGeom prst="rect">
            <a:avLst/>
          </a:prstGeom>
        </p:spPr>
      </p:pic>
      <p:pic>
        <p:nvPicPr>
          <p:cNvPr id="1026" name="Picture 2" descr="http://www.ohgizmo.com/wp-content/uploads/2008/10/netflix-logo.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gray">
          <a:xfrm>
            <a:off x="7764546" y="5501299"/>
            <a:ext cx="492526" cy="218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ibtimes.com/data/blogs_editor/slashgear/hulu_logo.jpg"/>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gray">
          <a:xfrm>
            <a:off x="7835873" y="5716526"/>
            <a:ext cx="349872" cy="167939"/>
          </a:xfrm>
          <a:prstGeom prst="rect">
            <a:avLst/>
          </a:prstGeom>
          <a:noFill/>
          <a:extLst>
            <a:ext uri="{909E8E84-426E-40dd-AFC4-6F175D3DCCD1}">
              <a14:hiddenFill xmlns:a14="http://schemas.microsoft.com/office/drawing/2010/main">
                <a:solidFill>
                  <a:srgbClr val="FFFFFF"/>
                </a:solidFill>
              </a14:hiddenFill>
            </a:ext>
          </a:extLst>
        </p:spPr>
      </p:pic>
      <p:sp>
        <p:nvSpPr>
          <p:cNvPr id="191" name="Oval 190"/>
          <p:cNvSpPr/>
          <p:nvPr/>
        </p:nvSpPr>
        <p:spPr bwMode="gray">
          <a:xfrm>
            <a:off x="8333798" y="5795903"/>
            <a:ext cx="304800" cy="3048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pic>
        <p:nvPicPr>
          <p:cNvPr id="75" name="Picture 74" descr="Data.png"/>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bwMode="gray">
          <a:xfrm>
            <a:off x="7769881" y="2084372"/>
            <a:ext cx="582425" cy="435218"/>
          </a:xfrm>
          <a:prstGeom prst="rect">
            <a:avLst/>
          </a:prstGeom>
        </p:spPr>
      </p:pic>
      <p:pic>
        <p:nvPicPr>
          <p:cNvPr id="76" name="Picture 75" descr="Finance.png"/>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bwMode="gray">
          <a:xfrm>
            <a:off x="7769881" y="2706583"/>
            <a:ext cx="582425" cy="435218"/>
          </a:xfrm>
          <a:prstGeom prst="rect">
            <a:avLst/>
          </a:prstGeom>
        </p:spPr>
      </p:pic>
      <p:pic>
        <p:nvPicPr>
          <p:cNvPr id="95" name="Picture 94" descr="AAA.png"/>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bwMode="gray">
          <a:xfrm>
            <a:off x="7776282" y="1364187"/>
            <a:ext cx="576024" cy="435218"/>
          </a:xfrm>
          <a:prstGeom prst="rect">
            <a:avLst/>
          </a:prstGeom>
        </p:spPr>
      </p:pic>
      <p:sp>
        <p:nvSpPr>
          <p:cNvPr id="112" name="Rectangle 111"/>
          <p:cNvSpPr>
            <a:spLocks noChangeArrowheads="1"/>
          </p:cNvSpPr>
          <p:nvPr/>
        </p:nvSpPr>
        <p:spPr bwMode="gray">
          <a:xfrm>
            <a:off x="3066851" y="3760880"/>
            <a:ext cx="781049" cy="138499"/>
          </a:xfrm>
          <a:prstGeom prst="rect">
            <a:avLst/>
          </a:prstGeom>
          <a:noFill/>
          <a:ln w="28575" algn="ctr">
            <a:noFill/>
            <a:miter lim="800000"/>
            <a:headEnd/>
            <a:tailEnd/>
          </a:ln>
        </p:spPr>
        <p:txBody>
          <a:bodyPr lIns="0" tIns="0" rIns="0" bIns="0" anchor="ctr" anchorCtr="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a:lnSpc>
                <a:spcPct val="90000"/>
              </a:lnSpc>
              <a:spcBef>
                <a:spcPct val="0"/>
              </a:spcBef>
            </a:pPr>
            <a:r>
              <a:rPr lang="en-US" sz="1000" b="1" dirty="0" smtClean="0">
                <a:solidFill>
                  <a:srgbClr val="000000"/>
                </a:solidFill>
              </a:rPr>
              <a:t>EX4200 VC </a:t>
            </a:r>
            <a:endParaRPr lang="en-US" sz="1000" b="1" dirty="0">
              <a:solidFill>
                <a:srgbClr val="000000"/>
              </a:solidFill>
            </a:endParaRPr>
          </a:p>
        </p:txBody>
      </p:sp>
      <p:grpSp>
        <p:nvGrpSpPr>
          <p:cNvPr id="8" name="charts"/>
          <p:cNvGrpSpPr/>
          <p:nvPr/>
        </p:nvGrpSpPr>
        <p:grpSpPr bwMode="gray">
          <a:xfrm>
            <a:off x="6212523" y="1112527"/>
            <a:ext cx="931386" cy="1345437"/>
            <a:chOff x="7298215" y="525519"/>
            <a:chExt cx="931386" cy="1345437"/>
          </a:xfrm>
        </p:grpSpPr>
        <p:pic>
          <p:nvPicPr>
            <p:cNvPr id="86" name="Picture 56" descr="PCI-report"/>
            <p:cNvPicPr>
              <a:picLocks noChangeAspect="1" noChangeArrowheads="1"/>
            </p:cNvPicPr>
            <p:nvPr/>
          </p:nvPicPr>
          <p:blipFill>
            <a:blip r:embed="rId18" cstate="email">
              <a:extLst>
                <a:ext uri="{28A0092B-C50C-407E-A947-70E740481C1C}">
                  <a14:useLocalDpi xmlns:a14="http://schemas.microsoft.com/office/drawing/2010/main"/>
                </a:ext>
              </a:extLst>
            </a:blip>
            <a:stretch>
              <a:fillRect/>
            </a:stretch>
          </p:blipFill>
          <p:spPr bwMode="gray">
            <a:xfrm>
              <a:off x="7298215" y="525519"/>
              <a:ext cx="824385" cy="922281"/>
            </a:xfrm>
            <a:prstGeom prst="rect">
              <a:avLst/>
            </a:prstGeom>
            <a:noFill/>
            <a:ln w="28575">
              <a:solidFill>
                <a:schemeClr val="accent1"/>
              </a:solidFill>
              <a:miter lim="800000"/>
              <a:headEnd/>
              <a:tailEnd/>
            </a:ln>
          </p:spPr>
        </p:pic>
        <p:pic>
          <p:nvPicPr>
            <p:cNvPr id="87" name="Picture 57" descr="PCI-report1"/>
            <p:cNvPicPr preferRelativeResize="0">
              <a:picLocks noChangeAspect="1" noChangeArrowheads="1"/>
            </p:cNvPicPr>
            <p:nvPr/>
          </p:nvPicPr>
          <p:blipFill>
            <a:blip r:embed="rId19" cstate="email">
              <a:extLst>
                <a:ext uri="{28A0092B-C50C-407E-A947-70E740481C1C}">
                  <a14:useLocalDpi xmlns:a14="http://schemas.microsoft.com/office/drawing/2010/main"/>
                </a:ext>
              </a:extLst>
            </a:blip>
            <a:stretch>
              <a:fillRect/>
            </a:stretch>
          </p:blipFill>
          <p:spPr bwMode="gray">
            <a:xfrm>
              <a:off x="7482701" y="1039819"/>
              <a:ext cx="746900" cy="831137"/>
            </a:xfrm>
            <a:prstGeom prst="rect">
              <a:avLst/>
            </a:prstGeom>
            <a:noFill/>
            <a:ln w="28575">
              <a:solidFill>
                <a:schemeClr val="accent1"/>
              </a:solidFill>
              <a:miter lim="800000"/>
              <a:headEnd/>
              <a:tailEnd/>
            </a:ln>
          </p:spPr>
        </p:pic>
        <p:pic>
          <p:nvPicPr>
            <p:cNvPr id="80" name="Picture 58"/>
            <p:cNvPicPr>
              <a:picLocks noChangeAspect="1" noChangeArrowheads="1"/>
            </p:cNvPicPr>
            <p:nvPr/>
          </p:nvPicPr>
          <p:blipFill>
            <a:blip r:embed="rId20" cstate="email">
              <a:extLst>
                <a:ext uri="{28A0092B-C50C-407E-A947-70E740481C1C}">
                  <a14:useLocalDpi xmlns:a14="http://schemas.microsoft.com/office/drawing/2010/main"/>
                </a:ext>
              </a:extLst>
            </a:blip>
            <a:srcRect/>
            <a:stretch>
              <a:fillRect/>
            </a:stretch>
          </p:blipFill>
          <p:spPr bwMode="gray">
            <a:xfrm>
              <a:off x="7915529" y="537852"/>
              <a:ext cx="155907" cy="54029"/>
            </a:xfrm>
            <a:prstGeom prst="rect">
              <a:avLst/>
            </a:prstGeom>
            <a:noFill/>
            <a:ln w="9525">
              <a:noFill/>
              <a:miter lim="800000"/>
              <a:headEnd/>
              <a:tailEnd/>
            </a:ln>
          </p:spPr>
        </p:pic>
        <p:pic>
          <p:nvPicPr>
            <p:cNvPr id="85" name="Picture 59"/>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gray">
            <a:xfrm>
              <a:off x="7927522" y="1054067"/>
              <a:ext cx="222183" cy="76933"/>
            </a:xfrm>
            <a:prstGeom prst="rect">
              <a:avLst/>
            </a:prstGeom>
            <a:noFill/>
            <a:ln w="9525">
              <a:noFill/>
              <a:miter lim="800000"/>
              <a:headEnd/>
              <a:tailEnd/>
            </a:ln>
          </p:spPr>
        </p:pic>
      </p:grpSp>
      <p:sp>
        <p:nvSpPr>
          <p:cNvPr id="104" name="7"/>
          <p:cNvSpPr/>
          <p:nvPr/>
        </p:nvSpPr>
        <p:spPr bwMode="gray">
          <a:xfrm>
            <a:off x="4544008" y="2016616"/>
            <a:ext cx="1828800" cy="1295400"/>
          </a:xfrm>
          <a:prstGeom prst="wedgeRoundRectCallout">
            <a:avLst>
              <a:gd name="adj1" fmla="val 77236"/>
              <a:gd name="adj2" fmla="val -5530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AppTrack feature combined with MAG data collects per user application information providing detailed reports in STRM</a:t>
            </a:r>
          </a:p>
        </p:txBody>
      </p:sp>
      <p:sp>
        <p:nvSpPr>
          <p:cNvPr id="182" name="Oval 181"/>
          <p:cNvSpPr/>
          <p:nvPr/>
        </p:nvSpPr>
        <p:spPr bwMode="gray">
          <a:xfrm>
            <a:off x="7543988" y="5510971"/>
            <a:ext cx="304800" cy="304800"/>
          </a:xfrm>
          <a:prstGeom prst="ellipse">
            <a:avLst/>
          </a:prstGeom>
          <a:solidFill>
            <a:schemeClr val="accent3"/>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9728" rtlCol="0" anchor="ctr"/>
          <a:lstStyle/>
          <a:p>
            <a:pPr algn="ctr"/>
            <a:r>
              <a:rPr lang="en-US" sz="2400" dirty="0" smtClean="0">
                <a:effectLst>
                  <a:outerShdw blurRad="50800" dist="38100" dir="2700000" algn="tl" rotWithShape="0">
                    <a:prstClr val="black">
                      <a:alpha val="40000"/>
                    </a:prstClr>
                  </a:outerShdw>
                </a:effectLst>
                <a:sym typeface="Wingdings 2"/>
              </a:rPr>
              <a:t></a:t>
            </a:r>
            <a:endParaRPr lang="en-US" sz="2400" dirty="0">
              <a:effectLst>
                <a:outerShdw blurRad="50800" dist="38100" dir="2700000" algn="tl" rotWithShape="0">
                  <a:prstClr val="black">
                    <a:alpha val="40000"/>
                  </a:prstClr>
                </a:outerShdw>
              </a:effectLst>
            </a:endParaRPr>
          </a:p>
        </p:txBody>
      </p:sp>
      <p:grpSp>
        <p:nvGrpSpPr>
          <p:cNvPr id="9" name="6"/>
          <p:cNvGrpSpPr/>
          <p:nvPr/>
        </p:nvGrpSpPr>
        <p:grpSpPr bwMode="gray">
          <a:xfrm>
            <a:off x="272901" y="4495800"/>
            <a:ext cx="1527048" cy="1502661"/>
            <a:chOff x="304800" y="1459398"/>
            <a:chExt cx="2036064" cy="751789"/>
          </a:xfrm>
        </p:grpSpPr>
        <p:sp>
          <p:nvSpPr>
            <p:cNvPr id="101" name="Rounded Rectangular Callout 100"/>
            <p:cNvSpPr/>
            <p:nvPr/>
          </p:nvSpPr>
          <p:spPr bwMode="gray">
            <a:xfrm>
              <a:off x="304800" y="1561567"/>
              <a:ext cx="2036064" cy="649620"/>
            </a:xfrm>
            <a:prstGeom prst="wedgeRoundRectCallout">
              <a:avLst>
                <a:gd name="adj1" fmla="val 345676"/>
                <a:gd name="adj2" fmla="val -15494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AppSecure Polices block non-work related applications</a:t>
              </a:r>
            </a:p>
          </p:txBody>
        </p:sp>
        <p:sp>
          <p:nvSpPr>
            <p:cNvPr id="102" name="Oval 101"/>
            <p:cNvSpPr/>
            <p:nvPr/>
          </p:nvSpPr>
          <p:spPr bwMode="gray">
            <a:xfrm>
              <a:off x="319089" y="1459398"/>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6</a:t>
              </a:r>
              <a:endParaRPr lang="en-US" b="1" dirty="0">
                <a:solidFill>
                  <a:schemeClr val="accent1"/>
                </a:solidFill>
              </a:endParaRPr>
            </a:p>
          </p:txBody>
        </p:sp>
      </p:grpSp>
      <p:grpSp>
        <p:nvGrpSpPr>
          <p:cNvPr id="10" name="5"/>
          <p:cNvGrpSpPr/>
          <p:nvPr/>
        </p:nvGrpSpPr>
        <p:grpSpPr bwMode="gray">
          <a:xfrm>
            <a:off x="2057400" y="4495800"/>
            <a:ext cx="1524000" cy="1499616"/>
            <a:chOff x="2032000" y="1384676"/>
            <a:chExt cx="2032000" cy="750265"/>
          </a:xfrm>
        </p:grpSpPr>
        <p:sp>
          <p:nvSpPr>
            <p:cNvPr id="137" name="Rounded Rectangular Callout 136"/>
            <p:cNvSpPr/>
            <p:nvPr/>
          </p:nvSpPr>
          <p:spPr bwMode="gray">
            <a:xfrm>
              <a:off x="2032000" y="1485321"/>
              <a:ext cx="2032000" cy="649620"/>
            </a:xfrm>
            <a:prstGeom prst="wedgeRoundRectCallout">
              <a:avLst>
                <a:gd name="adj1" fmla="val 247849"/>
                <a:gd name="adj2" fmla="val -12737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SRX enforces user policies allowing user basic access to all servers except finance</a:t>
              </a:r>
            </a:p>
          </p:txBody>
        </p:sp>
        <p:sp>
          <p:nvSpPr>
            <p:cNvPr id="141" name="Oval 140"/>
            <p:cNvSpPr/>
            <p:nvPr/>
          </p:nvSpPr>
          <p:spPr bwMode="gray">
            <a:xfrm>
              <a:off x="2052320" y="1384676"/>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5</a:t>
              </a:r>
              <a:endParaRPr lang="en-US" b="1" dirty="0">
                <a:solidFill>
                  <a:schemeClr val="accent1"/>
                </a:solidFill>
              </a:endParaRPr>
            </a:p>
          </p:txBody>
        </p:sp>
      </p:grpSp>
      <p:grpSp>
        <p:nvGrpSpPr>
          <p:cNvPr id="11" name="4"/>
          <p:cNvGrpSpPr/>
          <p:nvPr/>
        </p:nvGrpSpPr>
        <p:grpSpPr bwMode="gray">
          <a:xfrm>
            <a:off x="3810000" y="4552696"/>
            <a:ext cx="1524000" cy="1448817"/>
            <a:chOff x="2032000" y="1410091"/>
            <a:chExt cx="2032000" cy="724850"/>
          </a:xfrm>
        </p:grpSpPr>
        <p:sp>
          <p:nvSpPr>
            <p:cNvPr id="142" name="Rounded Rectangular Callout 141"/>
            <p:cNvSpPr/>
            <p:nvPr/>
          </p:nvSpPr>
          <p:spPr bwMode="gray">
            <a:xfrm>
              <a:off x="2032000" y="1485321"/>
              <a:ext cx="2032000" cy="649620"/>
            </a:xfrm>
            <a:prstGeom prst="wedgeRoundRectCallout">
              <a:avLst>
                <a:gd name="adj1" fmla="val 97224"/>
                <a:gd name="adj2" fmla="val -27610"/>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0" bIns="0" rtlCol="0" anchor="ctr"/>
            <a:lstStyle/>
            <a:p>
              <a:pPr marL="1588" lvl="1" indent="-1588">
                <a:spcBef>
                  <a:spcPts val="0"/>
                </a:spcBef>
              </a:pPr>
              <a:r>
                <a:rPr lang="en-US" sz="1100" b="1" dirty="0" smtClean="0"/>
                <a:t>MAG pushes role based FW policies to EX and SRX</a:t>
              </a:r>
            </a:p>
          </p:txBody>
        </p:sp>
        <p:sp>
          <p:nvSpPr>
            <p:cNvPr id="143" name="Oval 142"/>
            <p:cNvSpPr/>
            <p:nvPr/>
          </p:nvSpPr>
          <p:spPr bwMode="gray">
            <a:xfrm>
              <a:off x="2074899" y="1410091"/>
              <a:ext cx="487680" cy="178417"/>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4</a:t>
              </a:r>
              <a:endParaRPr lang="en-US" b="1" dirty="0">
                <a:solidFill>
                  <a:schemeClr val="accent1"/>
                </a:solidFill>
              </a:endParaRPr>
            </a:p>
          </p:txBody>
        </p:sp>
      </p:grpSp>
      <p:sp>
        <p:nvSpPr>
          <p:cNvPr id="123" name="16-Point Star 122"/>
          <p:cNvSpPr/>
          <p:nvPr/>
        </p:nvSpPr>
        <p:spPr bwMode="gray">
          <a:xfrm>
            <a:off x="872331" y="2753833"/>
            <a:ext cx="1150938" cy="1010808"/>
          </a:xfrm>
          <a:prstGeom prst="star16">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smtClean="0"/>
              <a:t>Virus SW too old</a:t>
            </a:r>
            <a:endParaRPr lang="en-US" sz="1100" b="1" dirty="0"/>
          </a:p>
        </p:txBody>
      </p:sp>
      <p:grpSp>
        <p:nvGrpSpPr>
          <p:cNvPr id="12" name="Group 139"/>
          <p:cNvGrpSpPr/>
          <p:nvPr/>
        </p:nvGrpSpPr>
        <p:grpSpPr bwMode="gray">
          <a:xfrm>
            <a:off x="1541902" y="3546282"/>
            <a:ext cx="6259551" cy="604653"/>
            <a:chOff x="1541902" y="3546282"/>
            <a:chExt cx="6259551" cy="604653"/>
          </a:xfrm>
        </p:grpSpPr>
        <p:cxnSp>
          <p:nvCxnSpPr>
            <p:cNvPr id="144" name="Straight Connector 143"/>
            <p:cNvCxnSpPr/>
            <p:nvPr/>
          </p:nvCxnSpPr>
          <p:spPr bwMode="gray">
            <a:xfrm>
              <a:off x="1541902" y="4129440"/>
              <a:ext cx="5161828"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gray">
            <a:xfrm flipV="1">
              <a:off x="6706001" y="3644812"/>
              <a:ext cx="0" cy="506123"/>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bwMode="gray">
            <a:xfrm>
              <a:off x="7187978" y="4129440"/>
              <a:ext cx="381664"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bwMode="gray">
            <a:xfrm flipV="1">
              <a:off x="7207194" y="3681040"/>
              <a:ext cx="0" cy="44840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bwMode="gray">
            <a:xfrm>
              <a:off x="6684710" y="3667246"/>
              <a:ext cx="547001" cy="2281"/>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bwMode="gray">
            <a:xfrm>
              <a:off x="7543796" y="3560766"/>
              <a:ext cx="257657" cy="0"/>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bwMode="gray">
            <a:xfrm flipV="1">
              <a:off x="7547776" y="3546282"/>
              <a:ext cx="0" cy="596348"/>
            </a:xfrm>
            <a:prstGeom prst="line">
              <a:avLst/>
            </a:prstGeom>
            <a:ln w="44450">
              <a:solidFill>
                <a:schemeClr val="accent3"/>
              </a:solidFill>
            </a:ln>
          </p:spPr>
          <p:style>
            <a:lnRef idx="1">
              <a:schemeClr val="accent1"/>
            </a:lnRef>
            <a:fillRef idx="0">
              <a:schemeClr val="accent1"/>
            </a:fillRef>
            <a:effectRef idx="0">
              <a:schemeClr val="accent1"/>
            </a:effectRef>
            <a:fontRef idx="minor">
              <a:schemeClr val="tx1"/>
            </a:fontRef>
          </p:style>
        </p:cxnSp>
      </p:grpSp>
      <p:grpSp>
        <p:nvGrpSpPr>
          <p:cNvPr id="13" name="Group 154"/>
          <p:cNvGrpSpPr/>
          <p:nvPr/>
        </p:nvGrpSpPr>
        <p:grpSpPr bwMode="gray">
          <a:xfrm>
            <a:off x="624051" y="3623971"/>
            <a:ext cx="941859" cy="769723"/>
            <a:chOff x="624051" y="3623971"/>
            <a:chExt cx="941859" cy="769723"/>
          </a:xfrm>
        </p:grpSpPr>
        <p:cxnSp>
          <p:nvCxnSpPr>
            <p:cNvPr id="156" name="Straight Connector 155"/>
            <p:cNvCxnSpPr/>
            <p:nvPr/>
          </p:nvCxnSpPr>
          <p:spPr bwMode="gray">
            <a:xfrm flipH="1" flipV="1">
              <a:off x="643263" y="3624474"/>
              <a:ext cx="4437" cy="768456"/>
            </a:xfrm>
            <a:prstGeom prst="line">
              <a:avLst/>
            </a:prstGeom>
            <a:ln w="4445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bwMode="gray">
            <a:xfrm flipH="1" flipV="1">
              <a:off x="1542022" y="3623971"/>
              <a:ext cx="6743" cy="769723"/>
            </a:xfrm>
            <a:prstGeom prst="line">
              <a:avLst/>
            </a:prstGeom>
            <a:ln w="4445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bwMode="gray">
            <a:xfrm flipV="1">
              <a:off x="624213" y="3642360"/>
              <a:ext cx="937887" cy="1072"/>
            </a:xfrm>
            <a:prstGeom prst="line">
              <a:avLst/>
            </a:prstGeom>
            <a:ln w="44450">
              <a:solidFill>
                <a:schemeClr val="accent3"/>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bwMode="gray">
            <a:xfrm flipV="1">
              <a:off x="624051" y="4370070"/>
              <a:ext cx="941859" cy="2699"/>
            </a:xfrm>
            <a:prstGeom prst="line">
              <a:avLst/>
            </a:prstGeom>
            <a:ln w="44450">
              <a:solidFill>
                <a:schemeClr val="accent3"/>
              </a:solidFill>
              <a:prstDash val="solid"/>
            </a:ln>
          </p:spPr>
          <p:style>
            <a:lnRef idx="1">
              <a:schemeClr val="accent1"/>
            </a:lnRef>
            <a:fillRef idx="0">
              <a:schemeClr val="accent1"/>
            </a:fillRef>
            <a:effectRef idx="0">
              <a:schemeClr val="accent1"/>
            </a:effectRef>
            <a:fontRef idx="minor">
              <a:schemeClr val="tx1"/>
            </a:fontRef>
          </p:style>
        </p:cxnSp>
      </p:grpSp>
      <p:pic>
        <p:nvPicPr>
          <p:cNvPr id="160" name="Picture 159" descr="Generic Software CD 2.png"/>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bwMode="gray">
          <a:xfrm>
            <a:off x="7757082" y="3338304"/>
            <a:ext cx="535490" cy="535490"/>
          </a:xfrm>
          <a:prstGeom prst="rect">
            <a:avLst/>
          </a:prstGeom>
        </p:spPr>
      </p:pic>
      <p:pic>
        <p:nvPicPr>
          <p:cNvPr id="161" name="Picture 160" descr="Succesfull Software Upgrade.png"/>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bwMode="gray">
          <a:xfrm>
            <a:off x="1006588" y="3723481"/>
            <a:ext cx="535490" cy="535490"/>
          </a:xfrm>
          <a:prstGeom prst="rect">
            <a:avLst/>
          </a:prstGeom>
        </p:spPr>
      </p:pic>
      <p:sp>
        <p:nvSpPr>
          <p:cNvPr id="162" name="Oval 161"/>
          <p:cNvSpPr/>
          <p:nvPr/>
        </p:nvSpPr>
        <p:spPr bwMode="gray">
          <a:xfrm>
            <a:off x="1020363" y="3728824"/>
            <a:ext cx="521208" cy="524804"/>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3200" dirty="0" smtClean="0">
                <a:effectLst>
                  <a:outerShdw blurRad="50800" dist="38100" dir="2700000" algn="tl" rotWithShape="0">
                    <a:prstClr val="black">
                      <a:alpha val="40000"/>
                    </a:prstClr>
                  </a:outerShdw>
                </a:effectLst>
                <a:sym typeface="Wingdings"/>
              </a:rPr>
              <a:t></a:t>
            </a:r>
            <a:endParaRPr lang="en-US" sz="3200" dirty="0">
              <a:effectLst>
                <a:outerShdw blurRad="50800" dist="38100" dir="2700000" algn="tl" rotWithShape="0">
                  <a:prstClr val="black">
                    <a:alpha val="40000"/>
                  </a:prstClr>
                </a:outerShdw>
              </a:effectLst>
            </a:endParaRPr>
          </a:p>
        </p:txBody>
      </p:sp>
      <p:pic>
        <p:nvPicPr>
          <p:cNvPr id="163" name="Picture 162" descr="Endpoint Security.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bwMode="gray">
          <a:xfrm>
            <a:off x="6160745" y="4825216"/>
            <a:ext cx="325794" cy="325794"/>
          </a:xfrm>
          <a:prstGeom prst="rect">
            <a:avLst/>
          </a:prstGeom>
        </p:spPr>
      </p:pic>
      <p:pic>
        <p:nvPicPr>
          <p:cNvPr id="164" name="Picture 163" descr="Endpoint Security.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bwMode="gray">
          <a:xfrm>
            <a:off x="6487134" y="4820286"/>
            <a:ext cx="325794" cy="325794"/>
          </a:xfrm>
          <a:prstGeom prst="rect">
            <a:avLst/>
          </a:prstGeom>
        </p:spPr>
      </p:pic>
      <p:pic>
        <p:nvPicPr>
          <p:cNvPr id="165" name="Picture 164" descr="Endpoint Security.png"/>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bwMode="gray">
          <a:xfrm>
            <a:off x="6823554" y="4814609"/>
            <a:ext cx="325794" cy="325794"/>
          </a:xfrm>
          <a:prstGeom prst="rect">
            <a:avLst/>
          </a:prstGeom>
        </p:spPr>
      </p:pic>
      <p:sp>
        <p:nvSpPr>
          <p:cNvPr id="150" name="TextBox 149"/>
          <p:cNvSpPr txBox="1"/>
          <p:nvPr/>
        </p:nvSpPr>
        <p:spPr>
          <a:xfrm>
            <a:off x="7695941" y="5778410"/>
            <a:ext cx="660758" cy="261610"/>
          </a:xfrm>
          <a:prstGeom prst="rect">
            <a:avLst/>
          </a:prstGeom>
          <a:noFill/>
        </p:spPr>
        <p:txBody>
          <a:bodyPr wrap="none" rtlCol="0">
            <a:spAutoFit/>
          </a:bodyPr>
          <a:lstStyle/>
          <a:p>
            <a:r>
              <a:rPr lang="en-US" sz="1100" dirty="0" smtClean="0"/>
              <a:t>Internet</a:t>
            </a:r>
            <a:endParaRPr lang="en-US" sz="1100" dirty="0"/>
          </a:p>
        </p:txBody>
      </p:sp>
    </p:spTree>
    <p:custDataLst>
      <p:tags r:id="rId1"/>
    </p:custDataLst>
    <p:extLst>
      <p:ext uri="{BB962C8B-B14F-4D97-AF65-F5344CB8AC3E}">
        <p14:creationId xmlns:p14="http://schemas.microsoft.com/office/powerpoint/2010/main" val="1700545613"/>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53"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 calcmode="lin" valueType="num">
                                      <p:cBhvr>
                                        <p:cTn id="10" dur="500" fill="hold"/>
                                        <p:tgtEl>
                                          <p:spTgt spid="62"/>
                                        </p:tgtEl>
                                        <p:attrNameLst>
                                          <p:attrName>ppt_w</p:attrName>
                                        </p:attrNameLst>
                                      </p:cBhvr>
                                      <p:tavLst>
                                        <p:tav tm="0">
                                          <p:val>
                                            <p:fltVal val="0"/>
                                          </p:val>
                                        </p:tav>
                                        <p:tav tm="100000">
                                          <p:val>
                                            <p:strVal val="#ppt_w"/>
                                          </p:val>
                                        </p:tav>
                                      </p:tavLst>
                                    </p:anim>
                                    <p:anim calcmode="lin" valueType="num">
                                      <p:cBhvr>
                                        <p:cTn id="11" dur="500" fill="hold"/>
                                        <p:tgtEl>
                                          <p:spTgt spid="62"/>
                                        </p:tgtEl>
                                        <p:attrNameLst>
                                          <p:attrName>ppt_h</p:attrName>
                                        </p:attrNameLst>
                                      </p:cBhvr>
                                      <p:tavLst>
                                        <p:tav tm="0">
                                          <p:val>
                                            <p:fltVal val="0"/>
                                          </p:val>
                                        </p:tav>
                                        <p:tav tm="100000">
                                          <p:val>
                                            <p:strVal val="#ppt_h"/>
                                          </p:val>
                                        </p:tav>
                                      </p:tavLst>
                                    </p:anim>
                                    <p:animEffect transition="in" filter="fad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146"/>
                                        </p:tgtEl>
                                        <p:attrNameLst>
                                          <p:attrName>style.visibility</p:attrName>
                                        </p:attrNameLst>
                                      </p:cBhvr>
                                      <p:to>
                                        <p:strVal val="visible"/>
                                      </p:to>
                                    </p:set>
                                    <p:animEffect transition="in" filter="wipe(left)">
                                      <p:cBhvr>
                                        <p:cTn id="24" dur="1000"/>
                                        <p:tgtEl>
                                          <p:spTgt spid="146"/>
                                        </p:tgtEl>
                                      </p:cBhvr>
                                    </p:animEffect>
                                  </p:childTnLst>
                                </p:cTn>
                              </p:par>
                            </p:childTnLst>
                          </p:cTn>
                        </p:par>
                        <p:par>
                          <p:cTn id="25" fill="hold">
                            <p:stCondLst>
                              <p:cond delay="2000"/>
                            </p:stCondLst>
                            <p:childTnLst>
                              <p:par>
                                <p:cTn id="26" presetID="22" presetClass="entr" presetSubtype="1" fill="hold" nodeType="afterEffect">
                                  <p:stCondLst>
                                    <p:cond delay="0"/>
                                  </p:stCondLst>
                                  <p:childTnLst>
                                    <p:set>
                                      <p:cBhvr>
                                        <p:cTn id="27" dur="1" fill="hold">
                                          <p:stCondLst>
                                            <p:cond delay="0"/>
                                          </p:stCondLst>
                                        </p:cTn>
                                        <p:tgtEl>
                                          <p:spTgt spid="148"/>
                                        </p:tgtEl>
                                        <p:attrNameLst>
                                          <p:attrName>style.visibility</p:attrName>
                                        </p:attrNameLst>
                                      </p:cBhvr>
                                      <p:to>
                                        <p:strVal val="visible"/>
                                      </p:to>
                                    </p:set>
                                    <p:animEffect transition="in" filter="wipe(up)">
                                      <p:cBhvr>
                                        <p:cTn id="28" dur="1000"/>
                                        <p:tgtEl>
                                          <p:spTgt spid="14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childTnLst>
                                </p:cTn>
                              </p:par>
                              <p:par>
                                <p:cTn id="34" presetID="10" presetClass="exit" presetSubtype="0" fill="hold" nodeType="withEffect">
                                  <p:stCondLst>
                                    <p:cond delay="0"/>
                                  </p:stCondLst>
                                  <p:childTnLst>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23"/>
                                        </p:tgtEl>
                                        <p:attrNameLst>
                                          <p:attrName>style.visibility</p:attrName>
                                        </p:attrNameLst>
                                      </p:cBhvr>
                                      <p:to>
                                        <p:strVal val="visible"/>
                                      </p:to>
                                    </p:set>
                                    <p:animEffect transition="in" filter="fade">
                                      <p:cBhvr>
                                        <p:cTn id="40" dur="500"/>
                                        <p:tgtEl>
                                          <p:spTgt spid="123"/>
                                        </p:tgtEl>
                                      </p:cBhvr>
                                    </p:animEffect>
                                  </p:childTnLst>
                                </p:cTn>
                              </p:par>
                            </p:childTnLst>
                          </p:cTn>
                        </p:par>
                        <p:par>
                          <p:cTn id="41" fill="hold">
                            <p:stCondLst>
                              <p:cond delay="1500"/>
                            </p:stCondLst>
                            <p:childTnLst>
                              <p:par>
                                <p:cTn id="42" presetID="21" presetClass="entr" presetSubtype="1" fill="hold" nodeType="after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heel(1)">
                                      <p:cBhvr>
                                        <p:cTn id="44" dur="2000"/>
                                        <p:tgtEl>
                                          <p:spTgt spid="13"/>
                                        </p:tgtEl>
                                      </p:cBhvr>
                                    </p:animEffect>
                                  </p:childTnLst>
                                </p:cTn>
                              </p:par>
                            </p:childTnLst>
                          </p:cTn>
                        </p:par>
                        <p:par>
                          <p:cTn id="45" fill="hold">
                            <p:stCondLst>
                              <p:cond delay="3500"/>
                            </p:stCondLst>
                            <p:childTnLst>
                              <p:par>
                                <p:cTn id="46" presetID="22"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par>
                          <p:cTn id="49" fill="hold">
                            <p:stCondLst>
                              <p:cond delay="4000"/>
                            </p:stCondLst>
                            <p:childTnLst>
                              <p:par>
                                <p:cTn id="50" presetID="6" presetClass="entr" presetSubtype="16" fill="hold" nodeType="afterEffect">
                                  <p:stCondLst>
                                    <p:cond delay="0"/>
                                  </p:stCondLst>
                                  <p:childTnLst>
                                    <p:set>
                                      <p:cBhvr>
                                        <p:cTn id="51" dur="1" fill="hold">
                                          <p:stCondLst>
                                            <p:cond delay="0"/>
                                          </p:stCondLst>
                                        </p:cTn>
                                        <p:tgtEl>
                                          <p:spTgt spid="160"/>
                                        </p:tgtEl>
                                        <p:attrNameLst>
                                          <p:attrName>style.visibility</p:attrName>
                                        </p:attrNameLst>
                                      </p:cBhvr>
                                      <p:to>
                                        <p:strVal val="visible"/>
                                      </p:to>
                                    </p:set>
                                    <p:animEffect transition="in" filter="circle(in)">
                                      <p:cBhvr>
                                        <p:cTn id="52" dur="2000"/>
                                        <p:tgtEl>
                                          <p:spTgt spid="160"/>
                                        </p:tgtEl>
                                      </p:cBhvr>
                                    </p:animEffect>
                                  </p:childTnLst>
                                </p:cTn>
                              </p:par>
                            </p:childTnLst>
                          </p:cTn>
                        </p:par>
                        <p:par>
                          <p:cTn id="53" fill="hold">
                            <p:stCondLst>
                              <p:cond delay="6000"/>
                            </p:stCondLst>
                            <p:childTnLst>
                              <p:par>
                                <p:cTn id="54" presetID="42" presetClass="path" presetSubtype="0" accel="50000" decel="50000" fill="hold" nodeType="afterEffect">
                                  <p:stCondLst>
                                    <p:cond delay="0"/>
                                  </p:stCondLst>
                                  <p:childTnLst>
                                    <p:animMotion origin="layout" path="M -4.16667E-6 -4.44444E-6 L -0.74062 0.05556 " pathEditMode="relative" rAng="0" ptsTypes="AA">
                                      <p:cBhvr>
                                        <p:cTn id="55" dur="2000" fill="hold"/>
                                        <p:tgtEl>
                                          <p:spTgt spid="160"/>
                                        </p:tgtEl>
                                        <p:attrNameLst>
                                          <p:attrName>ppt_x</p:attrName>
                                          <p:attrName>ppt_y</p:attrName>
                                        </p:attrNameLst>
                                      </p:cBhvr>
                                      <p:rCtr x="-37031" y="2778"/>
                                    </p:animMotion>
                                  </p:childTnLst>
                                </p:cTn>
                              </p:par>
                            </p:childTnLst>
                          </p:cTn>
                        </p:par>
                        <p:par>
                          <p:cTn id="56" fill="hold">
                            <p:stCondLst>
                              <p:cond delay="8000"/>
                            </p:stCondLst>
                            <p:childTnLst>
                              <p:par>
                                <p:cTn id="57" presetID="10" presetClass="exit" presetSubtype="0" fill="hold" nodeType="afterEffect">
                                  <p:stCondLst>
                                    <p:cond delay="0"/>
                                  </p:stCondLst>
                                  <p:childTnLst>
                                    <p:animEffect transition="out" filter="fade">
                                      <p:cBhvr>
                                        <p:cTn id="58" dur="500"/>
                                        <p:tgtEl>
                                          <p:spTgt spid="160"/>
                                        </p:tgtEl>
                                      </p:cBhvr>
                                    </p:animEffect>
                                    <p:set>
                                      <p:cBhvr>
                                        <p:cTn id="59" dur="1" fill="hold">
                                          <p:stCondLst>
                                            <p:cond delay="499"/>
                                          </p:stCondLst>
                                        </p:cTn>
                                        <p:tgtEl>
                                          <p:spTgt spid="160"/>
                                        </p:tgtEl>
                                        <p:attrNameLst>
                                          <p:attrName>style.visibility</p:attrName>
                                        </p:attrNameLst>
                                      </p:cBhvr>
                                      <p:to>
                                        <p:strVal val="hidden"/>
                                      </p:to>
                                    </p:set>
                                  </p:childTnLst>
                                </p:cTn>
                              </p:par>
                              <p:par>
                                <p:cTn id="60" presetID="10" presetClass="entr" presetSubtype="0" fill="hold" nodeType="withEffect">
                                  <p:stCondLst>
                                    <p:cond delay="0"/>
                                  </p:stCondLst>
                                  <p:childTnLst>
                                    <p:set>
                                      <p:cBhvr>
                                        <p:cTn id="61" dur="1" fill="hold">
                                          <p:stCondLst>
                                            <p:cond delay="0"/>
                                          </p:stCondLst>
                                        </p:cTn>
                                        <p:tgtEl>
                                          <p:spTgt spid="161"/>
                                        </p:tgtEl>
                                        <p:attrNameLst>
                                          <p:attrName>style.visibility</p:attrName>
                                        </p:attrNameLst>
                                      </p:cBhvr>
                                      <p:to>
                                        <p:strVal val="visible"/>
                                      </p:to>
                                    </p:set>
                                    <p:animEffect transition="in" filter="fade">
                                      <p:cBhvr>
                                        <p:cTn id="62" dur="500"/>
                                        <p:tgtEl>
                                          <p:spTgt spid="161"/>
                                        </p:tgtEl>
                                      </p:cBhvr>
                                    </p:animEffect>
                                  </p:childTnLst>
                                </p:cTn>
                              </p:par>
                            </p:childTnLst>
                          </p:cTn>
                        </p:par>
                        <p:par>
                          <p:cTn id="63" fill="hold">
                            <p:stCondLst>
                              <p:cond delay="8500"/>
                            </p:stCondLst>
                            <p:childTnLst>
                              <p:par>
                                <p:cTn id="64" presetID="10" presetClass="exit" presetSubtype="0" fill="hold" grpId="1" nodeType="afterEffect">
                                  <p:stCondLst>
                                    <p:cond delay="0"/>
                                  </p:stCondLst>
                                  <p:childTnLst>
                                    <p:animEffect transition="out" filter="fade">
                                      <p:cBhvr>
                                        <p:cTn id="65" dur="500"/>
                                        <p:tgtEl>
                                          <p:spTgt spid="123"/>
                                        </p:tgtEl>
                                      </p:cBhvr>
                                    </p:animEffect>
                                    <p:set>
                                      <p:cBhvr>
                                        <p:cTn id="66" dur="1" fill="hold">
                                          <p:stCondLst>
                                            <p:cond delay="499"/>
                                          </p:stCondLst>
                                        </p:cTn>
                                        <p:tgtEl>
                                          <p:spTgt spid="123"/>
                                        </p:tgtEl>
                                        <p:attrNameLst>
                                          <p:attrName>style.visibility</p:attrName>
                                        </p:attrNameLst>
                                      </p:cBhvr>
                                      <p:to>
                                        <p:strVal val="hidden"/>
                                      </p:to>
                                    </p:set>
                                  </p:childTnLst>
                                </p:cTn>
                              </p:par>
                            </p:childTnLst>
                          </p:cTn>
                        </p:par>
                        <p:par>
                          <p:cTn id="67" fill="hold">
                            <p:stCondLst>
                              <p:cond delay="9000"/>
                            </p:stCondLst>
                            <p:childTnLst>
                              <p:par>
                                <p:cTn id="68" presetID="53" presetClass="entr" presetSubtype="0" fill="hold" grpId="0" nodeType="afterEffect">
                                  <p:stCondLst>
                                    <p:cond delay="0"/>
                                  </p:stCondLst>
                                  <p:childTnLst>
                                    <p:set>
                                      <p:cBhvr>
                                        <p:cTn id="69" dur="1" fill="hold">
                                          <p:stCondLst>
                                            <p:cond delay="0"/>
                                          </p:stCondLst>
                                        </p:cTn>
                                        <p:tgtEl>
                                          <p:spTgt spid="162"/>
                                        </p:tgtEl>
                                        <p:attrNameLst>
                                          <p:attrName>style.visibility</p:attrName>
                                        </p:attrNameLst>
                                      </p:cBhvr>
                                      <p:to>
                                        <p:strVal val="visible"/>
                                      </p:to>
                                    </p:set>
                                    <p:anim calcmode="lin" valueType="num">
                                      <p:cBhvr>
                                        <p:cTn id="70" dur="300" fill="hold"/>
                                        <p:tgtEl>
                                          <p:spTgt spid="162"/>
                                        </p:tgtEl>
                                        <p:attrNameLst>
                                          <p:attrName>ppt_w</p:attrName>
                                        </p:attrNameLst>
                                      </p:cBhvr>
                                      <p:tavLst>
                                        <p:tav tm="0">
                                          <p:val>
                                            <p:fltVal val="0"/>
                                          </p:val>
                                        </p:tav>
                                        <p:tav tm="100000">
                                          <p:val>
                                            <p:strVal val="#ppt_w"/>
                                          </p:val>
                                        </p:tav>
                                      </p:tavLst>
                                    </p:anim>
                                    <p:anim calcmode="lin" valueType="num">
                                      <p:cBhvr>
                                        <p:cTn id="71" dur="300" fill="hold"/>
                                        <p:tgtEl>
                                          <p:spTgt spid="162"/>
                                        </p:tgtEl>
                                        <p:attrNameLst>
                                          <p:attrName>ppt_h</p:attrName>
                                        </p:attrNameLst>
                                      </p:cBhvr>
                                      <p:tavLst>
                                        <p:tav tm="0">
                                          <p:val>
                                            <p:fltVal val="0"/>
                                          </p:val>
                                        </p:tav>
                                        <p:tav tm="100000">
                                          <p:val>
                                            <p:strVal val="#ppt_h"/>
                                          </p:val>
                                        </p:tav>
                                      </p:tavLst>
                                    </p:anim>
                                    <p:animEffect transition="in" filter="fade">
                                      <p:cBhvr>
                                        <p:cTn id="72" dur="300"/>
                                        <p:tgtEl>
                                          <p:spTgt spid="16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fade">
                                      <p:cBhvr>
                                        <p:cTn id="77" dur="1000"/>
                                        <p:tgtEl>
                                          <p:spTgt spid="11"/>
                                        </p:tgtEl>
                                      </p:cBhvr>
                                    </p:animEffect>
                                  </p:childTnLst>
                                </p:cTn>
                              </p:par>
                              <p:par>
                                <p:cTn id="78" presetID="10" presetClass="exit" presetSubtype="0" fill="hold" grpId="1" nodeType="withEffect">
                                  <p:stCondLst>
                                    <p:cond delay="0"/>
                                  </p:stCondLst>
                                  <p:childTnLst>
                                    <p:animEffect transition="out" filter="fade">
                                      <p:cBhvr>
                                        <p:cTn id="79" dur="500"/>
                                        <p:tgtEl>
                                          <p:spTgt spid="162"/>
                                        </p:tgtEl>
                                      </p:cBhvr>
                                    </p:animEffect>
                                    <p:set>
                                      <p:cBhvr>
                                        <p:cTn id="80" dur="1" fill="hold">
                                          <p:stCondLst>
                                            <p:cond delay="499"/>
                                          </p:stCondLst>
                                        </p:cTn>
                                        <p:tgtEl>
                                          <p:spTgt spid="162"/>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13"/>
                                        </p:tgtEl>
                                      </p:cBhvr>
                                    </p:animEffect>
                                    <p:set>
                                      <p:cBhvr>
                                        <p:cTn id="83" dur="1" fill="hold">
                                          <p:stCondLst>
                                            <p:cond delay="499"/>
                                          </p:stCondLst>
                                        </p:cTn>
                                        <p:tgtEl>
                                          <p:spTgt spid="13"/>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61"/>
                                        </p:tgtEl>
                                      </p:cBhvr>
                                    </p:animEffect>
                                    <p:set>
                                      <p:cBhvr>
                                        <p:cTn id="89" dur="1" fill="hold">
                                          <p:stCondLst>
                                            <p:cond delay="499"/>
                                          </p:stCondLst>
                                        </p:cTn>
                                        <p:tgtEl>
                                          <p:spTgt spid="161"/>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1000"/>
                                        <p:tgtEl>
                                          <p:spTgt spid="146"/>
                                        </p:tgtEl>
                                      </p:cBhvr>
                                    </p:animEffect>
                                    <p:set>
                                      <p:cBhvr>
                                        <p:cTn id="95" dur="1" fill="hold">
                                          <p:stCondLst>
                                            <p:cond delay="999"/>
                                          </p:stCondLst>
                                        </p:cTn>
                                        <p:tgtEl>
                                          <p:spTgt spid="146"/>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1000"/>
                                        <p:tgtEl>
                                          <p:spTgt spid="148"/>
                                        </p:tgtEl>
                                      </p:cBhvr>
                                    </p:animEffect>
                                    <p:set>
                                      <p:cBhvr>
                                        <p:cTn id="98" dur="1" fill="hold">
                                          <p:stCondLst>
                                            <p:cond delay="999"/>
                                          </p:stCondLst>
                                        </p:cTn>
                                        <p:tgtEl>
                                          <p:spTgt spid="148"/>
                                        </p:tgtEl>
                                        <p:attrNameLst>
                                          <p:attrName>style.visibility</p:attrName>
                                        </p:attrNameLst>
                                      </p:cBhvr>
                                      <p:to>
                                        <p:strVal val="hidden"/>
                                      </p:to>
                                    </p:set>
                                  </p:childTnLst>
                                </p:cTn>
                              </p:par>
                            </p:childTnLst>
                          </p:cTn>
                        </p:par>
                        <p:par>
                          <p:cTn id="99" fill="hold">
                            <p:stCondLst>
                              <p:cond delay="1000"/>
                            </p:stCondLst>
                            <p:childTnLst>
                              <p:par>
                                <p:cTn id="100" presetID="53" presetClass="entr" presetSubtype="16" fill="hold" nodeType="afterEffect">
                                  <p:stCondLst>
                                    <p:cond delay="0"/>
                                  </p:stCondLst>
                                  <p:childTnLst>
                                    <p:set>
                                      <p:cBhvr>
                                        <p:cTn id="101" dur="1" fill="hold">
                                          <p:stCondLst>
                                            <p:cond delay="0"/>
                                          </p:stCondLst>
                                        </p:cTn>
                                        <p:tgtEl>
                                          <p:spTgt spid="163"/>
                                        </p:tgtEl>
                                        <p:attrNameLst>
                                          <p:attrName>style.visibility</p:attrName>
                                        </p:attrNameLst>
                                      </p:cBhvr>
                                      <p:to>
                                        <p:strVal val="visible"/>
                                      </p:to>
                                    </p:set>
                                    <p:anim calcmode="lin" valueType="num">
                                      <p:cBhvr>
                                        <p:cTn id="102" dur="500" fill="hold"/>
                                        <p:tgtEl>
                                          <p:spTgt spid="163"/>
                                        </p:tgtEl>
                                        <p:attrNameLst>
                                          <p:attrName>ppt_w</p:attrName>
                                        </p:attrNameLst>
                                      </p:cBhvr>
                                      <p:tavLst>
                                        <p:tav tm="0">
                                          <p:val>
                                            <p:fltVal val="0"/>
                                          </p:val>
                                        </p:tav>
                                        <p:tav tm="100000">
                                          <p:val>
                                            <p:strVal val="#ppt_w"/>
                                          </p:val>
                                        </p:tav>
                                      </p:tavLst>
                                    </p:anim>
                                    <p:anim calcmode="lin" valueType="num">
                                      <p:cBhvr>
                                        <p:cTn id="103" dur="500" fill="hold"/>
                                        <p:tgtEl>
                                          <p:spTgt spid="163"/>
                                        </p:tgtEl>
                                        <p:attrNameLst>
                                          <p:attrName>ppt_h</p:attrName>
                                        </p:attrNameLst>
                                      </p:cBhvr>
                                      <p:tavLst>
                                        <p:tav tm="0">
                                          <p:val>
                                            <p:fltVal val="0"/>
                                          </p:val>
                                        </p:tav>
                                        <p:tav tm="100000">
                                          <p:val>
                                            <p:strVal val="#ppt_h"/>
                                          </p:val>
                                        </p:tav>
                                      </p:tavLst>
                                    </p:anim>
                                    <p:animEffect transition="in" filter="fade">
                                      <p:cBhvr>
                                        <p:cTn id="104" dur="500"/>
                                        <p:tgtEl>
                                          <p:spTgt spid="163"/>
                                        </p:tgtEl>
                                      </p:cBhvr>
                                    </p:animEffect>
                                  </p:childTnLst>
                                </p:cTn>
                              </p:par>
                            </p:childTnLst>
                          </p:cTn>
                        </p:par>
                        <p:par>
                          <p:cTn id="105" fill="hold">
                            <p:stCondLst>
                              <p:cond delay="1500"/>
                            </p:stCondLst>
                            <p:childTnLst>
                              <p:par>
                                <p:cTn id="106" presetID="50" presetClass="path" presetSubtype="0" accel="50000" decel="50000" fill="hold" nodeType="afterEffect">
                                  <p:stCondLst>
                                    <p:cond delay="0"/>
                                  </p:stCondLst>
                                  <p:childTnLst>
                                    <p:animMotion origin="layout" path="M -2.22222E-6 1.48148E-6 L -2.22222E-6 -0.06528 C -2.22222E-6 -0.09468 -0.08698 -0.13009 -0.15712 -0.13009 L -0.31389 -0.13009 " pathEditMode="relative" rAng="5400000" ptsTypes="FfFF">
                                      <p:cBhvr>
                                        <p:cTn id="107" dur="2000" fill="hold"/>
                                        <p:tgtEl>
                                          <p:spTgt spid="163"/>
                                        </p:tgtEl>
                                        <p:attrNameLst>
                                          <p:attrName>ppt_x</p:attrName>
                                          <p:attrName>ppt_y</p:attrName>
                                        </p:attrNameLst>
                                      </p:cBhvr>
                                      <p:rCtr x="-15694" y="-6505"/>
                                    </p:animMotion>
                                  </p:childTnLst>
                                </p:cTn>
                              </p:par>
                            </p:childTnLst>
                          </p:cTn>
                        </p:par>
                        <p:par>
                          <p:cTn id="108" fill="hold">
                            <p:stCondLst>
                              <p:cond delay="3500"/>
                            </p:stCondLst>
                            <p:childTnLst>
                              <p:par>
                                <p:cTn id="109" presetID="53" presetClass="exit" presetSubtype="32" fill="hold" nodeType="afterEffect">
                                  <p:stCondLst>
                                    <p:cond delay="0"/>
                                  </p:stCondLst>
                                  <p:childTnLst>
                                    <p:anim calcmode="lin" valueType="num">
                                      <p:cBhvr>
                                        <p:cTn id="110" dur="500"/>
                                        <p:tgtEl>
                                          <p:spTgt spid="163"/>
                                        </p:tgtEl>
                                        <p:attrNameLst>
                                          <p:attrName>ppt_w</p:attrName>
                                        </p:attrNameLst>
                                      </p:cBhvr>
                                      <p:tavLst>
                                        <p:tav tm="0">
                                          <p:val>
                                            <p:strVal val="ppt_w"/>
                                          </p:val>
                                        </p:tav>
                                        <p:tav tm="100000">
                                          <p:val>
                                            <p:fltVal val="0"/>
                                          </p:val>
                                        </p:tav>
                                      </p:tavLst>
                                    </p:anim>
                                    <p:anim calcmode="lin" valueType="num">
                                      <p:cBhvr>
                                        <p:cTn id="111" dur="500"/>
                                        <p:tgtEl>
                                          <p:spTgt spid="163"/>
                                        </p:tgtEl>
                                        <p:attrNameLst>
                                          <p:attrName>ppt_h</p:attrName>
                                        </p:attrNameLst>
                                      </p:cBhvr>
                                      <p:tavLst>
                                        <p:tav tm="0">
                                          <p:val>
                                            <p:strVal val="ppt_h"/>
                                          </p:val>
                                        </p:tav>
                                        <p:tav tm="100000">
                                          <p:val>
                                            <p:fltVal val="0"/>
                                          </p:val>
                                        </p:tav>
                                      </p:tavLst>
                                    </p:anim>
                                    <p:animEffect transition="out" filter="fade">
                                      <p:cBhvr>
                                        <p:cTn id="112" dur="500"/>
                                        <p:tgtEl>
                                          <p:spTgt spid="163"/>
                                        </p:tgtEl>
                                      </p:cBhvr>
                                    </p:animEffect>
                                    <p:set>
                                      <p:cBhvr>
                                        <p:cTn id="113" dur="1" fill="hold">
                                          <p:stCondLst>
                                            <p:cond delay="499"/>
                                          </p:stCondLst>
                                        </p:cTn>
                                        <p:tgtEl>
                                          <p:spTgt spid="163"/>
                                        </p:tgtEl>
                                        <p:attrNameLst>
                                          <p:attrName>style.visibility</p:attrName>
                                        </p:attrNameLst>
                                      </p:cBhvr>
                                      <p:to>
                                        <p:strVal val="hidden"/>
                                      </p:to>
                                    </p:set>
                                  </p:childTnLst>
                                </p:cTn>
                              </p:par>
                              <p:par>
                                <p:cTn id="114" presetID="53" presetClass="entr" presetSubtype="16" fill="hold" nodeType="withEffect">
                                  <p:stCondLst>
                                    <p:cond delay="0"/>
                                  </p:stCondLst>
                                  <p:childTnLst>
                                    <p:set>
                                      <p:cBhvr>
                                        <p:cTn id="115" dur="1" fill="hold">
                                          <p:stCondLst>
                                            <p:cond delay="0"/>
                                          </p:stCondLst>
                                        </p:cTn>
                                        <p:tgtEl>
                                          <p:spTgt spid="164"/>
                                        </p:tgtEl>
                                        <p:attrNameLst>
                                          <p:attrName>style.visibility</p:attrName>
                                        </p:attrNameLst>
                                      </p:cBhvr>
                                      <p:to>
                                        <p:strVal val="visible"/>
                                      </p:to>
                                    </p:set>
                                    <p:anim calcmode="lin" valueType="num">
                                      <p:cBhvr>
                                        <p:cTn id="116" dur="500" fill="hold"/>
                                        <p:tgtEl>
                                          <p:spTgt spid="164"/>
                                        </p:tgtEl>
                                        <p:attrNameLst>
                                          <p:attrName>ppt_w</p:attrName>
                                        </p:attrNameLst>
                                      </p:cBhvr>
                                      <p:tavLst>
                                        <p:tav tm="0">
                                          <p:val>
                                            <p:fltVal val="0"/>
                                          </p:val>
                                        </p:tav>
                                        <p:tav tm="100000">
                                          <p:val>
                                            <p:strVal val="#ppt_w"/>
                                          </p:val>
                                        </p:tav>
                                      </p:tavLst>
                                    </p:anim>
                                    <p:anim calcmode="lin" valueType="num">
                                      <p:cBhvr>
                                        <p:cTn id="117" dur="500" fill="hold"/>
                                        <p:tgtEl>
                                          <p:spTgt spid="164"/>
                                        </p:tgtEl>
                                        <p:attrNameLst>
                                          <p:attrName>ppt_h</p:attrName>
                                        </p:attrNameLst>
                                      </p:cBhvr>
                                      <p:tavLst>
                                        <p:tav tm="0">
                                          <p:val>
                                            <p:fltVal val="0"/>
                                          </p:val>
                                        </p:tav>
                                        <p:tav tm="100000">
                                          <p:val>
                                            <p:strVal val="#ppt_h"/>
                                          </p:val>
                                        </p:tav>
                                      </p:tavLst>
                                    </p:anim>
                                    <p:animEffect transition="in" filter="fade">
                                      <p:cBhvr>
                                        <p:cTn id="118" dur="500"/>
                                        <p:tgtEl>
                                          <p:spTgt spid="164"/>
                                        </p:tgtEl>
                                      </p:cBhvr>
                                    </p:animEffect>
                                  </p:childTnLst>
                                </p:cTn>
                              </p:par>
                            </p:childTnLst>
                          </p:cTn>
                        </p:par>
                        <p:par>
                          <p:cTn id="119" fill="hold">
                            <p:stCondLst>
                              <p:cond delay="4000"/>
                            </p:stCondLst>
                            <p:childTnLst>
                              <p:par>
                                <p:cTn id="120" presetID="42" presetClass="path" presetSubtype="0" accel="50000" decel="50000" fill="hold" nodeType="afterEffect">
                                  <p:stCondLst>
                                    <p:cond delay="0"/>
                                  </p:stCondLst>
                                  <p:childTnLst>
                                    <p:animMotion origin="layout" path="M 5.55556E-7 -3.7037E-6 L -0.00104 -0.12338 " pathEditMode="relative" rAng="0" ptsTypes="AA">
                                      <p:cBhvr>
                                        <p:cTn id="121" dur="2000" fill="hold"/>
                                        <p:tgtEl>
                                          <p:spTgt spid="164"/>
                                        </p:tgtEl>
                                        <p:attrNameLst>
                                          <p:attrName>ppt_x</p:attrName>
                                          <p:attrName>ppt_y</p:attrName>
                                        </p:attrNameLst>
                                      </p:cBhvr>
                                      <p:rCtr x="-52" y="-6181"/>
                                    </p:animMotion>
                                  </p:childTnLst>
                                </p:cTn>
                              </p:par>
                            </p:childTnLst>
                          </p:cTn>
                        </p:par>
                        <p:par>
                          <p:cTn id="122" fill="hold">
                            <p:stCondLst>
                              <p:cond delay="6000"/>
                            </p:stCondLst>
                            <p:childTnLst>
                              <p:par>
                                <p:cTn id="123" presetID="53" presetClass="exit" presetSubtype="32" fill="hold" nodeType="afterEffect">
                                  <p:stCondLst>
                                    <p:cond delay="0"/>
                                  </p:stCondLst>
                                  <p:childTnLst>
                                    <p:anim calcmode="lin" valueType="num">
                                      <p:cBhvr>
                                        <p:cTn id="124" dur="500"/>
                                        <p:tgtEl>
                                          <p:spTgt spid="164"/>
                                        </p:tgtEl>
                                        <p:attrNameLst>
                                          <p:attrName>ppt_w</p:attrName>
                                        </p:attrNameLst>
                                      </p:cBhvr>
                                      <p:tavLst>
                                        <p:tav tm="0">
                                          <p:val>
                                            <p:strVal val="ppt_w"/>
                                          </p:val>
                                        </p:tav>
                                        <p:tav tm="100000">
                                          <p:val>
                                            <p:fltVal val="0"/>
                                          </p:val>
                                        </p:tav>
                                      </p:tavLst>
                                    </p:anim>
                                    <p:anim calcmode="lin" valueType="num">
                                      <p:cBhvr>
                                        <p:cTn id="125" dur="500"/>
                                        <p:tgtEl>
                                          <p:spTgt spid="164"/>
                                        </p:tgtEl>
                                        <p:attrNameLst>
                                          <p:attrName>ppt_h</p:attrName>
                                        </p:attrNameLst>
                                      </p:cBhvr>
                                      <p:tavLst>
                                        <p:tav tm="0">
                                          <p:val>
                                            <p:strVal val="ppt_h"/>
                                          </p:val>
                                        </p:tav>
                                        <p:tav tm="100000">
                                          <p:val>
                                            <p:fltVal val="0"/>
                                          </p:val>
                                        </p:tav>
                                      </p:tavLst>
                                    </p:anim>
                                    <p:animEffect transition="out" filter="fade">
                                      <p:cBhvr>
                                        <p:cTn id="126" dur="500"/>
                                        <p:tgtEl>
                                          <p:spTgt spid="164"/>
                                        </p:tgtEl>
                                      </p:cBhvr>
                                    </p:animEffect>
                                    <p:set>
                                      <p:cBhvr>
                                        <p:cTn id="127" dur="1" fill="hold">
                                          <p:stCondLst>
                                            <p:cond delay="499"/>
                                          </p:stCondLst>
                                        </p:cTn>
                                        <p:tgtEl>
                                          <p:spTgt spid="164"/>
                                        </p:tgtEl>
                                        <p:attrNameLst>
                                          <p:attrName>style.visibility</p:attrName>
                                        </p:attrNameLst>
                                      </p:cBhvr>
                                      <p:to>
                                        <p:strVal val="hidden"/>
                                      </p:to>
                                    </p:set>
                                  </p:childTnLst>
                                </p:cTn>
                              </p:par>
                              <p:par>
                                <p:cTn id="128" presetID="53" presetClass="entr" presetSubtype="16" fill="hold" nodeType="withEffect">
                                  <p:stCondLst>
                                    <p:cond delay="0"/>
                                  </p:stCondLst>
                                  <p:childTnLst>
                                    <p:set>
                                      <p:cBhvr>
                                        <p:cTn id="129" dur="1" fill="hold">
                                          <p:stCondLst>
                                            <p:cond delay="0"/>
                                          </p:stCondLst>
                                        </p:cTn>
                                        <p:tgtEl>
                                          <p:spTgt spid="165"/>
                                        </p:tgtEl>
                                        <p:attrNameLst>
                                          <p:attrName>style.visibility</p:attrName>
                                        </p:attrNameLst>
                                      </p:cBhvr>
                                      <p:to>
                                        <p:strVal val="visible"/>
                                      </p:to>
                                    </p:set>
                                    <p:anim calcmode="lin" valueType="num">
                                      <p:cBhvr>
                                        <p:cTn id="130" dur="500" fill="hold"/>
                                        <p:tgtEl>
                                          <p:spTgt spid="165"/>
                                        </p:tgtEl>
                                        <p:attrNameLst>
                                          <p:attrName>ppt_w</p:attrName>
                                        </p:attrNameLst>
                                      </p:cBhvr>
                                      <p:tavLst>
                                        <p:tav tm="0">
                                          <p:val>
                                            <p:fltVal val="0"/>
                                          </p:val>
                                        </p:tav>
                                        <p:tav tm="100000">
                                          <p:val>
                                            <p:strVal val="#ppt_w"/>
                                          </p:val>
                                        </p:tav>
                                      </p:tavLst>
                                    </p:anim>
                                    <p:anim calcmode="lin" valueType="num">
                                      <p:cBhvr>
                                        <p:cTn id="131" dur="500" fill="hold"/>
                                        <p:tgtEl>
                                          <p:spTgt spid="165"/>
                                        </p:tgtEl>
                                        <p:attrNameLst>
                                          <p:attrName>ppt_h</p:attrName>
                                        </p:attrNameLst>
                                      </p:cBhvr>
                                      <p:tavLst>
                                        <p:tav tm="0">
                                          <p:val>
                                            <p:fltVal val="0"/>
                                          </p:val>
                                        </p:tav>
                                        <p:tav tm="100000">
                                          <p:val>
                                            <p:strVal val="#ppt_h"/>
                                          </p:val>
                                        </p:tav>
                                      </p:tavLst>
                                    </p:anim>
                                    <p:animEffect transition="in" filter="fade">
                                      <p:cBhvr>
                                        <p:cTn id="132" dur="500"/>
                                        <p:tgtEl>
                                          <p:spTgt spid="165"/>
                                        </p:tgtEl>
                                      </p:cBhvr>
                                    </p:animEffect>
                                  </p:childTnLst>
                                </p:cTn>
                              </p:par>
                            </p:childTnLst>
                          </p:cTn>
                        </p:par>
                        <p:par>
                          <p:cTn id="133" fill="hold">
                            <p:stCondLst>
                              <p:cond delay="6500"/>
                            </p:stCondLst>
                            <p:childTnLst>
                              <p:par>
                                <p:cTn id="134" presetID="42" presetClass="path" presetSubtype="0" accel="50000" decel="50000" fill="hold" nodeType="afterEffect">
                                  <p:stCondLst>
                                    <p:cond delay="0"/>
                                  </p:stCondLst>
                                  <p:childTnLst>
                                    <p:animMotion origin="layout" path="M -0.00208 -8.39695E-7 L -0.00208 -0.20194 " pathEditMode="relative" rAng="0" ptsTypes="AA">
                                      <p:cBhvr>
                                        <p:cTn id="135" dur="2000" fill="hold"/>
                                        <p:tgtEl>
                                          <p:spTgt spid="165"/>
                                        </p:tgtEl>
                                        <p:attrNameLst>
                                          <p:attrName>ppt_x</p:attrName>
                                          <p:attrName>ppt_y</p:attrName>
                                        </p:attrNameLst>
                                      </p:cBhvr>
                                      <p:rCtr x="0" y="-101"/>
                                    </p:animMotion>
                                  </p:childTnLst>
                                </p:cTn>
                              </p:par>
                            </p:childTnLst>
                          </p:cTn>
                        </p:par>
                        <p:par>
                          <p:cTn id="136" fill="hold">
                            <p:stCondLst>
                              <p:cond delay="8500"/>
                            </p:stCondLst>
                            <p:childTnLst>
                              <p:par>
                                <p:cTn id="137" presetID="53" presetClass="exit" presetSubtype="32" fill="hold" nodeType="afterEffect">
                                  <p:stCondLst>
                                    <p:cond delay="0"/>
                                  </p:stCondLst>
                                  <p:childTnLst>
                                    <p:anim calcmode="lin" valueType="num">
                                      <p:cBhvr>
                                        <p:cTn id="138" dur="500"/>
                                        <p:tgtEl>
                                          <p:spTgt spid="165"/>
                                        </p:tgtEl>
                                        <p:attrNameLst>
                                          <p:attrName>ppt_w</p:attrName>
                                        </p:attrNameLst>
                                      </p:cBhvr>
                                      <p:tavLst>
                                        <p:tav tm="0">
                                          <p:val>
                                            <p:strVal val="ppt_w"/>
                                          </p:val>
                                        </p:tav>
                                        <p:tav tm="100000">
                                          <p:val>
                                            <p:fltVal val="0"/>
                                          </p:val>
                                        </p:tav>
                                      </p:tavLst>
                                    </p:anim>
                                    <p:anim calcmode="lin" valueType="num">
                                      <p:cBhvr>
                                        <p:cTn id="139" dur="500"/>
                                        <p:tgtEl>
                                          <p:spTgt spid="165"/>
                                        </p:tgtEl>
                                        <p:attrNameLst>
                                          <p:attrName>ppt_h</p:attrName>
                                        </p:attrNameLst>
                                      </p:cBhvr>
                                      <p:tavLst>
                                        <p:tav tm="0">
                                          <p:val>
                                            <p:strVal val="ppt_h"/>
                                          </p:val>
                                        </p:tav>
                                        <p:tav tm="100000">
                                          <p:val>
                                            <p:fltVal val="0"/>
                                          </p:val>
                                        </p:tav>
                                      </p:tavLst>
                                    </p:anim>
                                    <p:animEffect transition="out" filter="fade">
                                      <p:cBhvr>
                                        <p:cTn id="140" dur="500"/>
                                        <p:tgtEl>
                                          <p:spTgt spid="165"/>
                                        </p:tgtEl>
                                      </p:cBhvr>
                                    </p:animEffect>
                                    <p:set>
                                      <p:cBhvr>
                                        <p:cTn id="141" dur="1" fill="hold">
                                          <p:stCondLst>
                                            <p:cond delay="499"/>
                                          </p:stCondLst>
                                        </p:cTn>
                                        <p:tgtEl>
                                          <p:spTgt spid="165"/>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nodeType="click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childTnLst>
                                </p:cTn>
                              </p:par>
                              <p:par>
                                <p:cTn id="147" presetID="10" presetClass="exit" presetSubtype="0" fill="hold" nodeType="withEffect">
                                  <p:stCondLst>
                                    <p:cond delay="0"/>
                                  </p:stCondLst>
                                  <p:childTnLst>
                                    <p:animEffect transition="out" filter="fade">
                                      <p:cBhvr>
                                        <p:cTn id="148" dur="500"/>
                                        <p:tgtEl>
                                          <p:spTgt spid="11"/>
                                        </p:tgtEl>
                                      </p:cBhvr>
                                    </p:animEffect>
                                    <p:set>
                                      <p:cBhvr>
                                        <p:cTn id="149" dur="1" fill="hold">
                                          <p:stCondLst>
                                            <p:cond delay="499"/>
                                          </p:stCondLst>
                                        </p:cTn>
                                        <p:tgtEl>
                                          <p:spTgt spid="11"/>
                                        </p:tgtEl>
                                        <p:attrNameLst>
                                          <p:attrName>style.visibility</p:attrName>
                                        </p:attrNameLst>
                                      </p:cBhvr>
                                      <p:to>
                                        <p:strVal val="hidden"/>
                                      </p:to>
                                    </p:set>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195"/>
                                        </p:tgtEl>
                                        <p:attrNameLst>
                                          <p:attrName>style.visibility</p:attrName>
                                        </p:attrNameLst>
                                      </p:cBhvr>
                                      <p:to>
                                        <p:strVal val="visible"/>
                                      </p:to>
                                    </p:set>
                                    <p:animEffect transition="in" filter="wipe(left)">
                                      <p:cBhvr>
                                        <p:cTn id="153" dur="1000"/>
                                        <p:tgtEl>
                                          <p:spTgt spid="195"/>
                                        </p:tgtEl>
                                      </p:cBhvr>
                                    </p:animEffect>
                                  </p:childTnLst>
                                </p:cTn>
                              </p:par>
                            </p:childTnLst>
                          </p:cTn>
                        </p:par>
                        <p:par>
                          <p:cTn id="154" fill="hold">
                            <p:stCondLst>
                              <p:cond delay="2000"/>
                            </p:stCondLst>
                            <p:childTnLst>
                              <p:par>
                                <p:cTn id="155" presetID="16" presetClass="entr" presetSubtype="37" fill="hold" nodeType="afterEffect">
                                  <p:stCondLst>
                                    <p:cond delay="0"/>
                                  </p:stCondLst>
                                  <p:childTnLst>
                                    <p:set>
                                      <p:cBhvr>
                                        <p:cTn id="156" dur="1" fill="hold">
                                          <p:stCondLst>
                                            <p:cond delay="0"/>
                                          </p:stCondLst>
                                        </p:cTn>
                                        <p:tgtEl>
                                          <p:spTgt spid="197"/>
                                        </p:tgtEl>
                                        <p:attrNameLst>
                                          <p:attrName>style.visibility</p:attrName>
                                        </p:attrNameLst>
                                      </p:cBhvr>
                                      <p:to>
                                        <p:strVal val="visible"/>
                                      </p:to>
                                    </p:set>
                                    <p:animEffect transition="in" filter="barn(outVertical)">
                                      <p:cBhvr>
                                        <p:cTn id="157" dur="500"/>
                                        <p:tgtEl>
                                          <p:spTgt spid="197"/>
                                        </p:tgtEl>
                                      </p:cBhvr>
                                    </p:animEffect>
                                  </p:childTnLst>
                                </p:cTn>
                              </p:par>
                            </p:childTnLst>
                          </p:cTn>
                        </p:par>
                        <p:par>
                          <p:cTn id="158" fill="hold">
                            <p:stCondLst>
                              <p:cond delay="2500"/>
                            </p:stCondLst>
                            <p:childTnLst>
                              <p:par>
                                <p:cTn id="159" presetID="22" presetClass="entr" presetSubtype="8" fill="hold" nodeType="afterEffect">
                                  <p:stCondLst>
                                    <p:cond delay="0"/>
                                  </p:stCondLst>
                                  <p:childTnLst>
                                    <p:set>
                                      <p:cBhvr>
                                        <p:cTn id="160" dur="1" fill="hold">
                                          <p:stCondLst>
                                            <p:cond delay="0"/>
                                          </p:stCondLst>
                                        </p:cTn>
                                        <p:tgtEl>
                                          <p:spTgt spid="6"/>
                                        </p:tgtEl>
                                        <p:attrNameLst>
                                          <p:attrName>style.visibility</p:attrName>
                                        </p:attrNameLst>
                                      </p:cBhvr>
                                      <p:to>
                                        <p:strVal val="visible"/>
                                      </p:to>
                                    </p:set>
                                    <p:animEffect transition="in" filter="wipe(left)">
                                      <p:cBhvr>
                                        <p:cTn id="161" dur="500"/>
                                        <p:tgtEl>
                                          <p:spTgt spid="6"/>
                                        </p:tgtEl>
                                      </p:cBhvr>
                                    </p:animEffect>
                                  </p:childTnLst>
                                </p:cTn>
                              </p:par>
                            </p:childTnLst>
                          </p:cTn>
                        </p:par>
                        <p:par>
                          <p:cTn id="162" fill="hold">
                            <p:stCondLst>
                              <p:cond delay="3000"/>
                            </p:stCondLst>
                            <p:childTnLst>
                              <p:par>
                                <p:cTn id="163" presetID="53" presetClass="entr" presetSubtype="0" fill="hold" grpId="0" nodeType="afterEffect">
                                  <p:stCondLst>
                                    <p:cond delay="0"/>
                                  </p:stCondLst>
                                  <p:childTnLst>
                                    <p:set>
                                      <p:cBhvr>
                                        <p:cTn id="164" dur="1" fill="hold">
                                          <p:stCondLst>
                                            <p:cond delay="0"/>
                                          </p:stCondLst>
                                        </p:cTn>
                                        <p:tgtEl>
                                          <p:spTgt spid="180"/>
                                        </p:tgtEl>
                                        <p:attrNameLst>
                                          <p:attrName>style.visibility</p:attrName>
                                        </p:attrNameLst>
                                      </p:cBhvr>
                                      <p:to>
                                        <p:strVal val="visible"/>
                                      </p:to>
                                    </p:set>
                                    <p:anim calcmode="lin" valueType="num">
                                      <p:cBhvr>
                                        <p:cTn id="165" dur="300" fill="hold"/>
                                        <p:tgtEl>
                                          <p:spTgt spid="180"/>
                                        </p:tgtEl>
                                        <p:attrNameLst>
                                          <p:attrName>ppt_w</p:attrName>
                                        </p:attrNameLst>
                                      </p:cBhvr>
                                      <p:tavLst>
                                        <p:tav tm="0">
                                          <p:val>
                                            <p:fltVal val="0"/>
                                          </p:val>
                                        </p:tav>
                                        <p:tav tm="100000">
                                          <p:val>
                                            <p:strVal val="#ppt_w"/>
                                          </p:val>
                                        </p:tav>
                                      </p:tavLst>
                                    </p:anim>
                                    <p:anim calcmode="lin" valueType="num">
                                      <p:cBhvr>
                                        <p:cTn id="166" dur="300" fill="hold"/>
                                        <p:tgtEl>
                                          <p:spTgt spid="180"/>
                                        </p:tgtEl>
                                        <p:attrNameLst>
                                          <p:attrName>ppt_h</p:attrName>
                                        </p:attrNameLst>
                                      </p:cBhvr>
                                      <p:tavLst>
                                        <p:tav tm="0">
                                          <p:val>
                                            <p:fltVal val="0"/>
                                          </p:val>
                                        </p:tav>
                                        <p:tav tm="100000">
                                          <p:val>
                                            <p:strVal val="#ppt_h"/>
                                          </p:val>
                                        </p:tav>
                                      </p:tavLst>
                                    </p:anim>
                                    <p:animEffect transition="in" filter="fade">
                                      <p:cBhvr>
                                        <p:cTn id="167" dur="300"/>
                                        <p:tgtEl>
                                          <p:spTgt spid="180"/>
                                        </p:tgtEl>
                                      </p:cBhvr>
                                    </p:animEffect>
                                  </p:childTnLst>
                                </p:cTn>
                              </p:par>
                            </p:childTnLst>
                          </p:cTn>
                        </p:par>
                        <p:par>
                          <p:cTn id="168" fill="hold">
                            <p:stCondLst>
                              <p:cond delay="3300"/>
                            </p:stCondLst>
                            <p:childTnLst>
                              <p:par>
                                <p:cTn id="169" presetID="53" presetClass="entr" presetSubtype="0" fill="hold" grpId="0" nodeType="afterEffect">
                                  <p:stCondLst>
                                    <p:cond delay="0"/>
                                  </p:stCondLst>
                                  <p:childTnLst>
                                    <p:set>
                                      <p:cBhvr>
                                        <p:cTn id="170" dur="1" fill="hold">
                                          <p:stCondLst>
                                            <p:cond delay="0"/>
                                          </p:stCondLst>
                                        </p:cTn>
                                        <p:tgtEl>
                                          <p:spTgt spid="183"/>
                                        </p:tgtEl>
                                        <p:attrNameLst>
                                          <p:attrName>style.visibility</p:attrName>
                                        </p:attrNameLst>
                                      </p:cBhvr>
                                      <p:to>
                                        <p:strVal val="visible"/>
                                      </p:to>
                                    </p:set>
                                    <p:anim calcmode="lin" valueType="num">
                                      <p:cBhvr>
                                        <p:cTn id="171" dur="300" fill="hold"/>
                                        <p:tgtEl>
                                          <p:spTgt spid="183"/>
                                        </p:tgtEl>
                                        <p:attrNameLst>
                                          <p:attrName>ppt_w</p:attrName>
                                        </p:attrNameLst>
                                      </p:cBhvr>
                                      <p:tavLst>
                                        <p:tav tm="0">
                                          <p:val>
                                            <p:fltVal val="0"/>
                                          </p:val>
                                        </p:tav>
                                        <p:tav tm="100000">
                                          <p:val>
                                            <p:strVal val="#ppt_w"/>
                                          </p:val>
                                        </p:tav>
                                      </p:tavLst>
                                    </p:anim>
                                    <p:anim calcmode="lin" valueType="num">
                                      <p:cBhvr>
                                        <p:cTn id="172" dur="300" fill="hold"/>
                                        <p:tgtEl>
                                          <p:spTgt spid="183"/>
                                        </p:tgtEl>
                                        <p:attrNameLst>
                                          <p:attrName>ppt_h</p:attrName>
                                        </p:attrNameLst>
                                      </p:cBhvr>
                                      <p:tavLst>
                                        <p:tav tm="0">
                                          <p:val>
                                            <p:fltVal val="0"/>
                                          </p:val>
                                        </p:tav>
                                        <p:tav tm="100000">
                                          <p:val>
                                            <p:strVal val="#ppt_h"/>
                                          </p:val>
                                        </p:tav>
                                      </p:tavLst>
                                    </p:anim>
                                    <p:animEffect transition="in" filter="fade">
                                      <p:cBhvr>
                                        <p:cTn id="173" dur="300"/>
                                        <p:tgtEl>
                                          <p:spTgt spid="183"/>
                                        </p:tgtEl>
                                      </p:cBhvr>
                                    </p:animEffect>
                                  </p:childTnLst>
                                </p:cTn>
                              </p:par>
                            </p:childTnLst>
                          </p:cTn>
                        </p:par>
                        <p:par>
                          <p:cTn id="174" fill="hold">
                            <p:stCondLst>
                              <p:cond delay="3600"/>
                            </p:stCondLst>
                            <p:childTnLst>
                              <p:par>
                                <p:cTn id="175" presetID="53" presetClass="entr" presetSubtype="0" fill="hold" grpId="0" nodeType="afterEffect">
                                  <p:stCondLst>
                                    <p:cond delay="0"/>
                                  </p:stCondLst>
                                  <p:childTnLst>
                                    <p:set>
                                      <p:cBhvr>
                                        <p:cTn id="176" dur="1" fill="hold">
                                          <p:stCondLst>
                                            <p:cond delay="0"/>
                                          </p:stCondLst>
                                        </p:cTn>
                                        <p:tgtEl>
                                          <p:spTgt spid="184"/>
                                        </p:tgtEl>
                                        <p:attrNameLst>
                                          <p:attrName>style.visibility</p:attrName>
                                        </p:attrNameLst>
                                      </p:cBhvr>
                                      <p:to>
                                        <p:strVal val="visible"/>
                                      </p:to>
                                    </p:set>
                                    <p:anim calcmode="lin" valueType="num">
                                      <p:cBhvr>
                                        <p:cTn id="177" dur="300" fill="hold"/>
                                        <p:tgtEl>
                                          <p:spTgt spid="184"/>
                                        </p:tgtEl>
                                        <p:attrNameLst>
                                          <p:attrName>ppt_w</p:attrName>
                                        </p:attrNameLst>
                                      </p:cBhvr>
                                      <p:tavLst>
                                        <p:tav tm="0">
                                          <p:val>
                                            <p:fltVal val="0"/>
                                          </p:val>
                                        </p:tav>
                                        <p:tav tm="100000">
                                          <p:val>
                                            <p:strVal val="#ppt_w"/>
                                          </p:val>
                                        </p:tav>
                                      </p:tavLst>
                                    </p:anim>
                                    <p:anim calcmode="lin" valueType="num">
                                      <p:cBhvr>
                                        <p:cTn id="178" dur="300" fill="hold"/>
                                        <p:tgtEl>
                                          <p:spTgt spid="184"/>
                                        </p:tgtEl>
                                        <p:attrNameLst>
                                          <p:attrName>ppt_h</p:attrName>
                                        </p:attrNameLst>
                                      </p:cBhvr>
                                      <p:tavLst>
                                        <p:tav tm="0">
                                          <p:val>
                                            <p:fltVal val="0"/>
                                          </p:val>
                                        </p:tav>
                                        <p:tav tm="100000">
                                          <p:val>
                                            <p:strVal val="#ppt_h"/>
                                          </p:val>
                                        </p:tav>
                                      </p:tavLst>
                                    </p:anim>
                                    <p:animEffect transition="in" filter="fade">
                                      <p:cBhvr>
                                        <p:cTn id="179" dur="300"/>
                                        <p:tgtEl>
                                          <p:spTgt spid="184"/>
                                        </p:tgtEl>
                                      </p:cBhvr>
                                    </p:animEffect>
                                  </p:childTnLst>
                                </p:cTn>
                              </p:par>
                            </p:childTnLst>
                          </p:cTn>
                        </p:par>
                        <p:par>
                          <p:cTn id="180" fill="hold">
                            <p:stCondLst>
                              <p:cond delay="3900"/>
                            </p:stCondLst>
                            <p:childTnLst>
                              <p:par>
                                <p:cTn id="181" presetID="53" presetClass="entr" presetSubtype="0" fill="hold" grpId="0" nodeType="afterEffect">
                                  <p:stCondLst>
                                    <p:cond delay="0"/>
                                  </p:stCondLst>
                                  <p:childTnLst>
                                    <p:set>
                                      <p:cBhvr>
                                        <p:cTn id="182" dur="1" fill="hold">
                                          <p:stCondLst>
                                            <p:cond delay="0"/>
                                          </p:stCondLst>
                                        </p:cTn>
                                        <p:tgtEl>
                                          <p:spTgt spid="186"/>
                                        </p:tgtEl>
                                        <p:attrNameLst>
                                          <p:attrName>style.visibility</p:attrName>
                                        </p:attrNameLst>
                                      </p:cBhvr>
                                      <p:to>
                                        <p:strVal val="visible"/>
                                      </p:to>
                                    </p:set>
                                    <p:anim calcmode="lin" valueType="num">
                                      <p:cBhvr>
                                        <p:cTn id="183" dur="300" fill="hold"/>
                                        <p:tgtEl>
                                          <p:spTgt spid="186"/>
                                        </p:tgtEl>
                                        <p:attrNameLst>
                                          <p:attrName>ppt_w</p:attrName>
                                        </p:attrNameLst>
                                      </p:cBhvr>
                                      <p:tavLst>
                                        <p:tav tm="0">
                                          <p:val>
                                            <p:fltVal val="0"/>
                                          </p:val>
                                        </p:tav>
                                        <p:tav tm="100000">
                                          <p:val>
                                            <p:strVal val="#ppt_w"/>
                                          </p:val>
                                        </p:tav>
                                      </p:tavLst>
                                    </p:anim>
                                    <p:anim calcmode="lin" valueType="num">
                                      <p:cBhvr>
                                        <p:cTn id="184" dur="300" fill="hold"/>
                                        <p:tgtEl>
                                          <p:spTgt spid="186"/>
                                        </p:tgtEl>
                                        <p:attrNameLst>
                                          <p:attrName>ppt_h</p:attrName>
                                        </p:attrNameLst>
                                      </p:cBhvr>
                                      <p:tavLst>
                                        <p:tav tm="0">
                                          <p:val>
                                            <p:fltVal val="0"/>
                                          </p:val>
                                        </p:tav>
                                        <p:tav tm="100000">
                                          <p:val>
                                            <p:strVal val="#ppt_h"/>
                                          </p:val>
                                        </p:tav>
                                      </p:tavLst>
                                    </p:anim>
                                    <p:animEffect transition="in" filter="fade">
                                      <p:cBhvr>
                                        <p:cTn id="185" dur="300"/>
                                        <p:tgtEl>
                                          <p:spTgt spid="186"/>
                                        </p:tgtEl>
                                      </p:cBhvr>
                                    </p:animEffect>
                                  </p:childTnLst>
                                </p:cTn>
                              </p:par>
                            </p:childTnLst>
                          </p:cTn>
                        </p:par>
                        <p:par>
                          <p:cTn id="186" fill="hold">
                            <p:stCondLst>
                              <p:cond delay="4200"/>
                            </p:stCondLst>
                            <p:childTnLst>
                              <p:par>
                                <p:cTn id="187" presetID="53" presetClass="entr" presetSubtype="0" fill="hold" grpId="0" nodeType="afterEffect">
                                  <p:stCondLst>
                                    <p:cond delay="0"/>
                                  </p:stCondLst>
                                  <p:childTnLst>
                                    <p:set>
                                      <p:cBhvr>
                                        <p:cTn id="188" dur="1" fill="hold">
                                          <p:stCondLst>
                                            <p:cond delay="0"/>
                                          </p:stCondLst>
                                        </p:cTn>
                                        <p:tgtEl>
                                          <p:spTgt spid="181"/>
                                        </p:tgtEl>
                                        <p:attrNameLst>
                                          <p:attrName>style.visibility</p:attrName>
                                        </p:attrNameLst>
                                      </p:cBhvr>
                                      <p:to>
                                        <p:strVal val="visible"/>
                                      </p:to>
                                    </p:set>
                                    <p:anim calcmode="lin" valueType="num">
                                      <p:cBhvr>
                                        <p:cTn id="189" dur="300" fill="hold"/>
                                        <p:tgtEl>
                                          <p:spTgt spid="181"/>
                                        </p:tgtEl>
                                        <p:attrNameLst>
                                          <p:attrName>ppt_w</p:attrName>
                                        </p:attrNameLst>
                                      </p:cBhvr>
                                      <p:tavLst>
                                        <p:tav tm="0">
                                          <p:val>
                                            <p:fltVal val="0"/>
                                          </p:val>
                                        </p:tav>
                                        <p:tav tm="100000">
                                          <p:val>
                                            <p:strVal val="#ppt_w"/>
                                          </p:val>
                                        </p:tav>
                                      </p:tavLst>
                                    </p:anim>
                                    <p:anim calcmode="lin" valueType="num">
                                      <p:cBhvr>
                                        <p:cTn id="190" dur="300" fill="hold"/>
                                        <p:tgtEl>
                                          <p:spTgt spid="181"/>
                                        </p:tgtEl>
                                        <p:attrNameLst>
                                          <p:attrName>ppt_h</p:attrName>
                                        </p:attrNameLst>
                                      </p:cBhvr>
                                      <p:tavLst>
                                        <p:tav tm="0">
                                          <p:val>
                                            <p:fltVal val="0"/>
                                          </p:val>
                                        </p:tav>
                                        <p:tav tm="100000">
                                          <p:val>
                                            <p:strVal val="#ppt_h"/>
                                          </p:val>
                                        </p:tav>
                                      </p:tavLst>
                                    </p:anim>
                                    <p:animEffect transition="in" filter="fade">
                                      <p:cBhvr>
                                        <p:cTn id="191" dur="300"/>
                                        <p:tgtEl>
                                          <p:spTgt spid="181"/>
                                        </p:tgtEl>
                                      </p:cBhvr>
                                    </p:animEffect>
                                  </p:childTnLst>
                                </p:cTn>
                              </p:par>
                            </p:childTnLst>
                          </p:cTn>
                        </p:par>
                        <p:par>
                          <p:cTn id="192" fill="hold">
                            <p:stCondLst>
                              <p:cond delay="4500"/>
                            </p:stCondLst>
                            <p:childTnLst>
                              <p:par>
                                <p:cTn id="193" presetID="53" presetClass="entr" presetSubtype="0" fill="hold" nodeType="afterEffect">
                                  <p:stCondLst>
                                    <p:cond delay="0"/>
                                  </p:stCondLst>
                                  <p:childTnLst>
                                    <p:set>
                                      <p:cBhvr>
                                        <p:cTn id="194" dur="1" fill="hold">
                                          <p:stCondLst>
                                            <p:cond delay="0"/>
                                          </p:stCondLst>
                                        </p:cTn>
                                        <p:tgtEl>
                                          <p:spTgt spid="185"/>
                                        </p:tgtEl>
                                        <p:attrNameLst>
                                          <p:attrName>style.visibility</p:attrName>
                                        </p:attrNameLst>
                                      </p:cBhvr>
                                      <p:to>
                                        <p:strVal val="visible"/>
                                      </p:to>
                                    </p:set>
                                    <p:anim calcmode="lin" valueType="num">
                                      <p:cBhvr>
                                        <p:cTn id="195" dur="300" fill="hold"/>
                                        <p:tgtEl>
                                          <p:spTgt spid="185"/>
                                        </p:tgtEl>
                                        <p:attrNameLst>
                                          <p:attrName>ppt_w</p:attrName>
                                        </p:attrNameLst>
                                      </p:cBhvr>
                                      <p:tavLst>
                                        <p:tav tm="0">
                                          <p:val>
                                            <p:fltVal val="0"/>
                                          </p:val>
                                        </p:tav>
                                        <p:tav tm="100000">
                                          <p:val>
                                            <p:strVal val="#ppt_w"/>
                                          </p:val>
                                        </p:tav>
                                      </p:tavLst>
                                    </p:anim>
                                    <p:anim calcmode="lin" valueType="num">
                                      <p:cBhvr>
                                        <p:cTn id="196" dur="300" fill="hold"/>
                                        <p:tgtEl>
                                          <p:spTgt spid="185"/>
                                        </p:tgtEl>
                                        <p:attrNameLst>
                                          <p:attrName>ppt_h</p:attrName>
                                        </p:attrNameLst>
                                      </p:cBhvr>
                                      <p:tavLst>
                                        <p:tav tm="0">
                                          <p:val>
                                            <p:fltVal val="0"/>
                                          </p:val>
                                        </p:tav>
                                        <p:tav tm="100000">
                                          <p:val>
                                            <p:strVal val="#ppt_h"/>
                                          </p:val>
                                        </p:tav>
                                      </p:tavLst>
                                    </p:anim>
                                    <p:animEffect transition="in" filter="fade">
                                      <p:cBhvr>
                                        <p:cTn id="197" dur="300"/>
                                        <p:tgtEl>
                                          <p:spTgt spid="185"/>
                                        </p:tgtEl>
                                      </p:cBhvr>
                                    </p:animEffect>
                                  </p:childTnLst>
                                </p:cTn>
                              </p:par>
                            </p:childTnLst>
                          </p:cTn>
                        </p:par>
                        <p:par>
                          <p:cTn id="198" fill="hold">
                            <p:stCondLst>
                              <p:cond delay="4800"/>
                            </p:stCondLst>
                            <p:childTnLst>
                              <p:par>
                                <p:cTn id="199" presetID="53" presetClass="entr" presetSubtype="0" fill="hold" nodeType="afterEffect">
                                  <p:stCondLst>
                                    <p:cond delay="0"/>
                                  </p:stCondLst>
                                  <p:childTnLst>
                                    <p:set>
                                      <p:cBhvr>
                                        <p:cTn id="200" dur="1" fill="hold">
                                          <p:stCondLst>
                                            <p:cond delay="0"/>
                                          </p:stCondLst>
                                        </p:cTn>
                                        <p:tgtEl>
                                          <p:spTgt spid="191"/>
                                        </p:tgtEl>
                                        <p:attrNameLst>
                                          <p:attrName>style.visibility</p:attrName>
                                        </p:attrNameLst>
                                      </p:cBhvr>
                                      <p:to>
                                        <p:strVal val="visible"/>
                                      </p:to>
                                    </p:set>
                                    <p:anim calcmode="lin" valueType="num">
                                      <p:cBhvr>
                                        <p:cTn id="201" dur="300" fill="hold"/>
                                        <p:tgtEl>
                                          <p:spTgt spid="191"/>
                                        </p:tgtEl>
                                        <p:attrNameLst>
                                          <p:attrName>ppt_w</p:attrName>
                                        </p:attrNameLst>
                                      </p:cBhvr>
                                      <p:tavLst>
                                        <p:tav tm="0">
                                          <p:val>
                                            <p:fltVal val="0"/>
                                          </p:val>
                                        </p:tav>
                                        <p:tav tm="100000">
                                          <p:val>
                                            <p:strVal val="#ppt_w"/>
                                          </p:val>
                                        </p:tav>
                                      </p:tavLst>
                                    </p:anim>
                                    <p:anim calcmode="lin" valueType="num">
                                      <p:cBhvr>
                                        <p:cTn id="202" dur="300" fill="hold"/>
                                        <p:tgtEl>
                                          <p:spTgt spid="191"/>
                                        </p:tgtEl>
                                        <p:attrNameLst>
                                          <p:attrName>ppt_h</p:attrName>
                                        </p:attrNameLst>
                                      </p:cBhvr>
                                      <p:tavLst>
                                        <p:tav tm="0">
                                          <p:val>
                                            <p:fltVal val="0"/>
                                          </p:val>
                                        </p:tav>
                                        <p:tav tm="100000">
                                          <p:val>
                                            <p:strVal val="#ppt_h"/>
                                          </p:val>
                                        </p:tav>
                                      </p:tavLst>
                                    </p:anim>
                                    <p:animEffect transition="in" filter="fade">
                                      <p:cBhvr>
                                        <p:cTn id="203" dur="300"/>
                                        <p:tgtEl>
                                          <p:spTgt spid="191"/>
                                        </p:tgtEl>
                                      </p:cBhvr>
                                    </p:animEffect>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nodeType="clickEffect">
                                  <p:stCondLst>
                                    <p:cond delay="0"/>
                                  </p:stCondLst>
                                  <p:childTnLst>
                                    <p:set>
                                      <p:cBhvr>
                                        <p:cTn id="207" dur="1" fill="hold">
                                          <p:stCondLst>
                                            <p:cond delay="0"/>
                                          </p:stCondLst>
                                        </p:cTn>
                                        <p:tgtEl>
                                          <p:spTgt spid="9"/>
                                        </p:tgtEl>
                                        <p:attrNameLst>
                                          <p:attrName>style.visibility</p:attrName>
                                        </p:attrNameLst>
                                      </p:cBhvr>
                                      <p:to>
                                        <p:strVal val="visible"/>
                                      </p:to>
                                    </p:set>
                                    <p:animEffect transition="in" filter="fade">
                                      <p:cBhvr>
                                        <p:cTn id="208" dur="1000"/>
                                        <p:tgtEl>
                                          <p:spTgt spid="9"/>
                                        </p:tgtEl>
                                      </p:cBhvr>
                                    </p:animEffect>
                                  </p:childTnLst>
                                </p:cTn>
                              </p:par>
                              <p:par>
                                <p:cTn id="209" presetID="10" presetClass="exit" presetSubtype="0" fill="hold" nodeType="withEffect">
                                  <p:stCondLst>
                                    <p:cond delay="0"/>
                                  </p:stCondLst>
                                  <p:childTnLst>
                                    <p:animEffect transition="out" filter="fade">
                                      <p:cBhvr>
                                        <p:cTn id="210" dur="500"/>
                                        <p:tgtEl>
                                          <p:spTgt spid="10"/>
                                        </p:tgtEl>
                                      </p:cBhvr>
                                    </p:animEffect>
                                    <p:set>
                                      <p:cBhvr>
                                        <p:cTn id="211" dur="1" fill="hold">
                                          <p:stCondLst>
                                            <p:cond delay="499"/>
                                          </p:stCondLst>
                                        </p:cTn>
                                        <p:tgtEl>
                                          <p:spTgt spid="10"/>
                                        </p:tgtEl>
                                        <p:attrNameLst>
                                          <p:attrName>style.visibility</p:attrName>
                                        </p:attrNameLst>
                                      </p:cBhvr>
                                      <p:to>
                                        <p:strVal val="hidden"/>
                                      </p:to>
                                    </p:set>
                                  </p:childTnLst>
                                </p:cTn>
                              </p:par>
                            </p:childTnLst>
                          </p:cTn>
                        </p:par>
                        <p:par>
                          <p:cTn id="212" fill="hold">
                            <p:stCondLst>
                              <p:cond delay="1000"/>
                            </p:stCondLst>
                            <p:childTnLst>
                              <p:par>
                                <p:cTn id="213" presetID="53" presetClass="entr" presetSubtype="0" fill="hold" grpId="0" nodeType="afterEffect">
                                  <p:stCondLst>
                                    <p:cond delay="0"/>
                                  </p:stCondLst>
                                  <p:childTnLst>
                                    <p:set>
                                      <p:cBhvr>
                                        <p:cTn id="214" dur="1" fill="hold">
                                          <p:stCondLst>
                                            <p:cond delay="0"/>
                                          </p:stCondLst>
                                        </p:cTn>
                                        <p:tgtEl>
                                          <p:spTgt spid="182"/>
                                        </p:tgtEl>
                                        <p:attrNameLst>
                                          <p:attrName>style.visibility</p:attrName>
                                        </p:attrNameLst>
                                      </p:cBhvr>
                                      <p:to>
                                        <p:strVal val="visible"/>
                                      </p:to>
                                    </p:set>
                                    <p:anim calcmode="lin" valueType="num">
                                      <p:cBhvr>
                                        <p:cTn id="215" dur="500" fill="hold"/>
                                        <p:tgtEl>
                                          <p:spTgt spid="182"/>
                                        </p:tgtEl>
                                        <p:attrNameLst>
                                          <p:attrName>ppt_w</p:attrName>
                                        </p:attrNameLst>
                                      </p:cBhvr>
                                      <p:tavLst>
                                        <p:tav tm="0">
                                          <p:val>
                                            <p:fltVal val="0"/>
                                          </p:val>
                                        </p:tav>
                                        <p:tav tm="100000">
                                          <p:val>
                                            <p:strVal val="#ppt_w"/>
                                          </p:val>
                                        </p:tav>
                                      </p:tavLst>
                                    </p:anim>
                                    <p:anim calcmode="lin" valueType="num">
                                      <p:cBhvr>
                                        <p:cTn id="216" dur="500" fill="hold"/>
                                        <p:tgtEl>
                                          <p:spTgt spid="182"/>
                                        </p:tgtEl>
                                        <p:attrNameLst>
                                          <p:attrName>ppt_h</p:attrName>
                                        </p:attrNameLst>
                                      </p:cBhvr>
                                      <p:tavLst>
                                        <p:tav tm="0">
                                          <p:val>
                                            <p:fltVal val="0"/>
                                          </p:val>
                                        </p:tav>
                                        <p:tav tm="100000">
                                          <p:val>
                                            <p:strVal val="#ppt_h"/>
                                          </p:val>
                                        </p:tav>
                                      </p:tavLst>
                                    </p:anim>
                                    <p:animEffect transition="in" filter="fade">
                                      <p:cBhvr>
                                        <p:cTn id="217" dur="500"/>
                                        <p:tgtEl>
                                          <p:spTgt spid="182"/>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ntr" presetSubtype="0" fill="hold" grpId="0" nodeType="clickEffect">
                                  <p:stCondLst>
                                    <p:cond delay="0"/>
                                  </p:stCondLst>
                                  <p:childTnLst>
                                    <p:set>
                                      <p:cBhvr>
                                        <p:cTn id="221" dur="1" fill="hold">
                                          <p:stCondLst>
                                            <p:cond delay="0"/>
                                          </p:stCondLst>
                                        </p:cTn>
                                        <p:tgtEl>
                                          <p:spTgt spid="104"/>
                                        </p:tgtEl>
                                        <p:attrNameLst>
                                          <p:attrName>style.visibility</p:attrName>
                                        </p:attrNameLst>
                                      </p:cBhvr>
                                      <p:to>
                                        <p:strVal val="visible"/>
                                      </p:to>
                                    </p:set>
                                    <p:animEffect transition="in" filter="fade">
                                      <p:cBhvr>
                                        <p:cTn id="222" dur="1000"/>
                                        <p:tgtEl>
                                          <p:spTgt spid="104"/>
                                        </p:tgtEl>
                                      </p:cBhvr>
                                    </p:animEffect>
                                  </p:childTnLst>
                                </p:cTn>
                              </p:par>
                              <p:par>
                                <p:cTn id="223" presetID="53" presetClass="entr" presetSubtype="0" fill="hold" nodeType="withEffect">
                                  <p:stCondLst>
                                    <p:cond delay="0"/>
                                  </p:stCondLst>
                                  <p:childTnLst>
                                    <p:set>
                                      <p:cBhvr>
                                        <p:cTn id="224" dur="1" fill="hold">
                                          <p:stCondLst>
                                            <p:cond delay="0"/>
                                          </p:stCondLst>
                                        </p:cTn>
                                        <p:tgtEl>
                                          <p:spTgt spid="8"/>
                                        </p:tgtEl>
                                        <p:attrNameLst>
                                          <p:attrName>style.visibility</p:attrName>
                                        </p:attrNameLst>
                                      </p:cBhvr>
                                      <p:to>
                                        <p:strVal val="visible"/>
                                      </p:to>
                                    </p:set>
                                    <p:anim calcmode="lin" valueType="num">
                                      <p:cBhvr>
                                        <p:cTn id="225" dur="1000" fill="hold"/>
                                        <p:tgtEl>
                                          <p:spTgt spid="8"/>
                                        </p:tgtEl>
                                        <p:attrNameLst>
                                          <p:attrName>ppt_w</p:attrName>
                                        </p:attrNameLst>
                                      </p:cBhvr>
                                      <p:tavLst>
                                        <p:tav tm="0">
                                          <p:val>
                                            <p:fltVal val="0"/>
                                          </p:val>
                                        </p:tav>
                                        <p:tav tm="100000">
                                          <p:val>
                                            <p:strVal val="#ppt_w"/>
                                          </p:val>
                                        </p:tav>
                                      </p:tavLst>
                                    </p:anim>
                                    <p:anim calcmode="lin" valueType="num">
                                      <p:cBhvr>
                                        <p:cTn id="226" dur="1000" fill="hold"/>
                                        <p:tgtEl>
                                          <p:spTgt spid="8"/>
                                        </p:tgtEl>
                                        <p:attrNameLst>
                                          <p:attrName>ppt_h</p:attrName>
                                        </p:attrNameLst>
                                      </p:cBhvr>
                                      <p:tavLst>
                                        <p:tav tm="0">
                                          <p:val>
                                            <p:fltVal val="0"/>
                                          </p:val>
                                        </p:tav>
                                        <p:tav tm="100000">
                                          <p:val>
                                            <p:strVal val="#ppt_h"/>
                                          </p:val>
                                        </p:tav>
                                      </p:tavLst>
                                    </p:anim>
                                    <p:animEffect transition="in" filter="fade">
                                      <p:cBhvr>
                                        <p:cTn id="227" dur="1000"/>
                                        <p:tgtEl>
                                          <p:spTgt spid="8"/>
                                        </p:tgtEl>
                                      </p:cBhvr>
                                    </p:animEffect>
                                  </p:childTnLst>
                                </p:cTn>
                              </p:par>
                              <p:par>
                                <p:cTn id="228" presetID="10" presetClass="exit" presetSubtype="0" fill="hold" nodeType="withEffect">
                                  <p:stCondLst>
                                    <p:cond delay="0"/>
                                  </p:stCondLst>
                                  <p:childTnLst>
                                    <p:animEffect transition="out" filter="fade">
                                      <p:cBhvr>
                                        <p:cTn id="229" dur="500"/>
                                        <p:tgtEl>
                                          <p:spTgt spid="9"/>
                                        </p:tgtEl>
                                      </p:cBhvr>
                                    </p:animEffect>
                                    <p:set>
                                      <p:cBhvr>
                                        <p:cTn id="230" dur="1" fill="hold">
                                          <p:stCondLst>
                                            <p:cond delay="499"/>
                                          </p:stCondLst>
                                        </p:cTn>
                                        <p:tgtEl>
                                          <p:spTgt spid="9"/>
                                        </p:tgtEl>
                                        <p:attrNameLst>
                                          <p:attrName>style.visibility</p:attrName>
                                        </p:attrNameLst>
                                      </p:cBhvr>
                                      <p:to>
                                        <p:strVal val="hidden"/>
                                      </p:to>
                                    </p:set>
                                  </p:childTnLst>
                                </p:cTn>
                              </p:par>
                              <p:par>
                                <p:cTn id="231" presetID="10" presetClass="exit" presetSubtype="0" fill="hold" nodeType="withEffect">
                                  <p:stCondLst>
                                    <p:cond delay="0"/>
                                  </p:stCondLst>
                                  <p:childTnLst>
                                    <p:animEffect transition="out" filter="fade">
                                      <p:cBhvr>
                                        <p:cTn id="232" dur="1000"/>
                                        <p:tgtEl>
                                          <p:spTgt spid="195"/>
                                        </p:tgtEl>
                                      </p:cBhvr>
                                    </p:animEffect>
                                    <p:set>
                                      <p:cBhvr>
                                        <p:cTn id="233" dur="1" fill="hold">
                                          <p:stCondLst>
                                            <p:cond delay="999"/>
                                          </p:stCondLst>
                                        </p:cTn>
                                        <p:tgtEl>
                                          <p:spTgt spid="195"/>
                                        </p:tgtEl>
                                        <p:attrNameLst>
                                          <p:attrName>style.visibility</p:attrName>
                                        </p:attrNameLst>
                                      </p:cBhvr>
                                      <p:to>
                                        <p:strVal val="hidden"/>
                                      </p:to>
                                    </p:set>
                                  </p:childTnLst>
                                </p:cTn>
                              </p:par>
                              <p:par>
                                <p:cTn id="234" presetID="10" presetClass="exit" presetSubtype="0" fill="hold" nodeType="withEffect">
                                  <p:stCondLst>
                                    <p:cond delay="0"/>
                                  </p:stCondLst>
                                  <p:childTnLst>
                                    <p:animEffect transition="out" filter="fade">
                                      <p:cBhvr>
                                        <p:cTn id="235" dur="1000"/>
                                        <p:tgtEl>
                                          <p:spTgt spid="197"/>
                                        </p:tgtEl>
                                      </p:cBhvr>
                                    </p:animEffect>
                                    <p:set>
                                      <p:cBhvr>
                                        <p:cTn id="236" dur="1" fill="hold">
                                          <p:stCondLst>
                                            <p:cond delay="999"/>
                                          </p:stCondLst>
                                        </p:cTn>
                                        <p:tgtEl>
                                          <p:spTgt spid="19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 grpId="0" animBg="1"/>
      <p:bldP spid="181" grpId="0" animBg="1"/>
      <p:bldP spid="183" grpId="0" animBg="1"/>
      <p:bldP spid="184" grpId="0" animBg="1"/>
      <p:bldP spid="186" grpId="0" animBg="1"/>
      <p:bldP spid="104" grpId="0" animBg="1"/>
      <p:bldP spid="182" grpId="0" animBg="1"/>
      <p:bldP spid="123" grpId="0" animBg="1"/>
      <p:bldP spid="123" grpId="1" animBg="1"/>
      <p:bldP spid="162" grpId="0" animBg="1"/>
      <p:bldP spid="16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399" y="2414591"/>
            <a:ext cx="7979230" cy="963137"/>
          </a:xfrm>
        </p:spPr>
        <p:txBody>
          <a:bodyPr/>
          <a:lstStyle/>
          <a:p>
            <a:r>
              <a:rPr lang="en-US" dirty="0" smtClean="0"/>
              <a:t>SIMPLY CONNECTED</a:t>
            </a:r>
            <a:br>
              <a:rPr lang="en-US" dirty="0" smtClean="0"/>
            </a:br>
            <a:r>
              <a:rPr lang="en-US" sz="2400" b="0" dirty="0" smtClean="0"/>
              <a:t>Juniper Wireless solution</a:t>
            </a:r>
            <a:endParaRPr lang="en-US" sz="2000" b="0" dirty="0"/>
          </a:p>
        </p:txBody>
      </p:sp>
      <p:sp>
        <p:nvSpPr>
          <p:cNvPr id="6" name="Subtitle 5"/>
          <p:cNvSpPr>
            <a:spLocks noGrp="1"/>
          </p:cNvSpPr>
          <p:nvPr>
            <p:ph type="subTitle" idx="1"/>
          </p:nvPr>
        </p:nvSpPr>
        <p:spPr/>
        <p:txBody>
          <a:bodyPr/>
          <a:lstStyle/>
          <a:p>
            <a:endParaRPr lang="en-US" dirty="0" smtClean="0"/>
          </a:p>
          <a:p>
            <a:r>
              <a:rPr lang="en-US" dirty="0" smtClean="0"/>
              <a:t>March 20, 2012</a:t>
            </a:r>
            <a:endParaRPr lang="en-US" dirty="0"/>
          </a:p>
        </p:txBody>
      </p:sp>
    </p:spTree>
    <p:custDataLst>
      <p:tags r:id="rId1"/>
    </p:custDataLst>
    <p:extLst>
      <p:ext uri="{BB962C8B-B14F-4D97-AF65-F5344CB8AC3E}">
        <p14:creationId xmlns:p14="http://schemas.microsoft.com/office/powerpoint/2010/main" val="1304544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Rounded Rectangle 55"/>
          <p:cNvSpPr/>
          <p:nvPr/>
        </p:nvSpPr>
        <p:spPr bwMode="gray">
          <a:xfrm>
            <a:off x="450937" y="1102290"/>
            <a:ext cx="8292230" cy="5010411"/>
          </a:xfrm>
          <a:prstGeom prst="roundRect">
            <a:avLst>
              <a:gd name="adj" fmla="val 2183"/>
            </a:avLst>
          </a:prstGeom>
          <a:gradFill flip="none" rotWithShape="1">
            <a:gsLst>
              <a:gs pos="50000">
                <a:schemeClr val="bg1">
                  <a:lumMod val="95000"/>
                </a:schemeClr>
              </a:gs>
              <a:gs pos="100000">
                <a:schemeClr val="bg1">
                  <a:lumMod val="85000"/>
                </a:schemeClr>
              </a:gs>
            </a:gsLst>
            <a:path path="circle">
              <a:fillToRect l="50000" t="50000" r="50000" b="50000"/>
            </a:path>
            <a:tileRect/>
          </a:gradFill>
          <a:ln w="19050" cap="rnd">
            <a:solidFill>
              <a:schemeClr val="bg1"/>
            </a:solidFill>
            <a:prstDash val="solid"/>
          </a:ln>
          <a:effectLst>
            <a:outerShdw blurRad="889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4"/>
          <p:cNvSpPr>
            <a:spLocks noChangeArrowheads="1"/>
          </p:cNvSpPr>
          <p:nvPr/>
        </p:nvSpPr>
        <p:spPr bwMode="gray">
          <a:xfrm>
            <a:off x="7337120" y="3181610"/>
            <a:ext cx="1343416" cy="1352811"/>
          </a:xfrm>
          <a:prstGeom prst="rect">
            <a:avLst/>
          </a:prstGeom>
          <a:solidFill>
            <a:schemeClr val="bg1"/>
          </a:solidFill>
          <a:ln w="28575" algn="ctr">
            <a:solidFill>
              <a:srgbClr val="B2B2B2"/>
            </a:solidFill>
            <a:prstDash val="sysDash"/>
            <a:miter lim="800000"/>
            <a:headEnd/>
            <a:tailEnd/>
          </a:ln>
          <a:effectLst/>
        </p:spPr>
        <p:txBody>
          <a:bodyPr wrap="none" anchor="ctr"/>
          <a:lstStyle/>
          <a:p>
            <a:pPr algn="l">
              <a:lnSpc>
                <a:spcPct val="100000"/>
              </a:lnSpc>
              <a:spcBef>
                <a:spcPct val="0"/>
              </a:spcBef>
            </a:pPr>
            <a:endParaRPr lang="en-US" sz="1800" b="0" dirty="0">
              <a:solidFill>
                <a:srgbClr val="000000"/>
              </a:solidFill>
            </a:endParaRPr>
          </a:p>
        </p:txBody>
      </p:sp>
      <p:sp>
        <p:nvSpPr>
          <p:cNvPr id="72" name="Line 63"/>
          <p:cNvSpPr>
            <a:spLocks noChangeShapeType="1"/>
          </p:cNvSpPr>
          <p:nvPr/>
        </p:nvSpPr>
        <p:spPr bwMode="gray">
          <a:xfrm flipH="1" flipV="1">
            <a:off x="7450573" y="3825955"/>
            <a:ext cx="413716" cy="445663"/>
          </a:xfrm>
          <a:prstGeom prst="line">
            <a:avLst/>
          </a:prstGeom>
          <a:noFill/>
          <a:ln w="28575">
            <a:solidFill>
              <a:srgbClr val="B2B2B2"/>
            </a:solidFill>
            <a:round/>
            <a:headEnd/>
            <a:tailEnd/>
          </a:ln>
        </p:spPr>
        <p:txBody>
          <a:bodyPr/>
          <a:lstStyle/>
          <a:p>
            <a:endParaRPr lang="en-US" dirty="0"/>
          </a:p>
        </p:txBody>
      </p:sp>
      <p:sp>
        <p:nvSpPr>
          <p:cNvPr id="73" name="Line 63"/>
          <p:cNvSpPr>
            <a:spLocks noChangeShapeType="1"/>
          </p:cNvSpPr>
          <p:nvPr/>
        </p:nvSpPr>
        <p:spPr bwMode="gray">
          <a:xfrm flipH="1">
            <a:off x="7528393" y="3476302"/>
            <a:ext cx="400041" cy="361875"/>
          </a:xfrm>
          <a:prstGeom prst="line">
            <a:avLst/>
          </a:prstGeom>
          <a:noFill/>
          <a:ln w="28575">
            <a:solidFill>
              <a:srgbClr val="B2B2B2"/>
            </a:solidFill>
            <a:round/>
            <a:headEnd/>
            <a:tailEnd/>
          </a:ln>
        </p:spPr>
        <p:txBody>
          <a:bodyPr/>
          <a:lstStyle/>
          <a:p>
            <a:endParaRPr lang="en-US" dirty="0"/>
          </a:p>
        </p:txBody>
      </p:sp>
      <p:sp>
        <p:nvSpPr>
          <p:cNvPr id="91" name="Line 63"/>
          <p:cNvSpPr>
            <a:spLocks noChangeShapeType="1"/>
          </p:cNvSpPr>
          <p:nvPr/>
        </p:nvSpPr>
        <p:spPr bwMode="gray">
          <a:xfrm flipH="1">
            <a:off x="7928434" y="4464033"/>
            <a:ext cx="320729" cy="295036"/>
          </a:xfrm>
          <a:prstGeom prst="line">
            <a:avLst/>
          </a:prstGeom>
          <a:noFill/>
          <a:ln w="41275" cap="rnd">
            <a:solidFill>
              <a:schemeClr val="accent3"/>
            </a:solidFill>
            <a:prstDash val="sysDot"/>
            <a:round/>
            <a:headEnd/>
            <a:tailEnd/>
          </a:ln>
        </p:spPr>
        <p:txBody>
          <a:bodyPr/>
          <a:lstStyle/>
          <a:p>
            <a:endParaRPr lang="en-US" dirty="0"/>
          </a:p>
        </p:txBody>
      </p:sp>
      <p:sp>
        <p:nvSpPr>
          <p:cNvPr id="90" name="Line 63"/>
          <p:cNvSpPr>
            <a:spLocks noChangeShapeType="1"/>
          </p:cNvSpPr>
          <p:nvPr/>
        </p:nvSpPr>
        <p:spPr bwMode="gray">
          <a:xfrm flipH="1" flipV="1">
            <a:off x="7556388" y="3938099"/>
            <a:ext cx="359217" cy="384830"/>
          </a:xfrm>
          <a:prstGeom prst="line">
            <a:avLst/>
          </a:prstGeom>
          <a:noFill/>
          <a:ln w="41275" cap="rnd">
            <a:solidFill>
              <a:schemeClr val="accent3"/>
            </a:solidFill>
            <a:prstDash val="sysDot"/>
            <a:round/>
            <a:headEnd/>
            <a:tailEnd/>
          </a:ln>
        </p:spPr>
        <p:txBody>
          <a:bodyPr/>
          <a:lstStyle/>
          <a:p>
            <a:endParaRPr lang="en-US" dirty="0"/>
          </a:p>
        </p:txBody>
      </p:sp>
      <p:sp>
        <p:nvSpPr>
          <p:cNvPr id="88" name="Line 63"/>
          <p:cNvSpPr>
            <a:spLocks noChangeShapeType="1"/>
          </p:cNvSpPr>
          <p:nvPr/>
        </p:nvSpPr>
        <p:spPr bwMode="gray">
          <a:xfrm flipH="1">
            <a:off x="7466584" y="3501957"/>
            <a:ext cx="449022" cy="333520"/>
          </a:xfrm>
          <a:prstGeom prst="line">
            <a:avLst/>
          </a:prstGeom>
          <a:noFill/>
          <a:ln w="41275" cap="rnd">
            <a:solidFill>
              <a:schemeClr val="accent3"/>
            </a:solidFill>
            <a:prstDash val="sysDot"/>
            <a:round/>
            <a:headEnd/>
            <a:tailEnd/>
          </a:ln>
        </p:spPr>
        <p:txBody>
          <a:bodyPr/>
          <a:lstStyle/>
          <a:p>
            <a:endParaRPr lang="en-US" dirty="0"/>
          </a:p>
        </p:txBody>
      </p:sp>
      <p:sp>
        <p:nvSpPr>
          <p:cNvPr id="107" name="Line 63"/>
          <p:cNvSpPr>
            <a:spLocks noChangeShapeType="1"/>
          </p:cNvSpPr>
          <p:nvPr/>
        </p:nvSpPr>
        <p:spPr bwMode="gray">
          <a:xfrm>
            <a:off x="7080159" y="4052016"/>
            <a:ext cx="17589" cy="1014529"/>
          </a:xfrm>
          <a:prstGeom prst="line">
            <a:avLst/>
          </a:prstGeom>
          <a:noFill/>
          <a:ln w="41275" cap="rnd">
            <a:solidFill>
              <a:schemeClr val="accent3"/>
            </a:solidFill>
            <a:prstDash val="sysDot"/>
            <a:round/>
            <a:headEnd/>
            <a:tailEnd/>
          </a:ln>
        </p:spPr>
        <p:txBody>
          <a:bodyPr/>
          <a:lstStyle/>
          <a:p>
            <a:endParaRPr lang="en-US" dirty="0"/>
          </a:p>
        </p:txBody>
      </p:sp>
      <p:sp>
        <p:nvSpPr>
          <p:cNvPr id="106" name="Line 63"/>
          <p:cNvSpPr>
            <a:spLocks noChangeShapeType="1"/>
          </p:cNvSpPr>
          <p:nvPr/>
        </p:nvSpPr>
        <p:spPr bwMode="gray">
          <a:xfrm>
            <a:off x="6953417" y="2886229"/>
            <a:ext cx="17589" cy="1014529"/>
          </a:xfrm>
          <a:prstGeom prst="line">
            <a:avLst/>
          </a:prstGeom>
          <a:noFill/>
          <a:ln w="41275" cap="rnd">
            <a:solidFill>
              <a:schemeClr val="accent3"/>
            </a:solidFill>
            <a:prstDash val="sysDot"/>
            <a:round/>
            <a:headEnd/>
            <a:tailEnd/>
          </a:ln>
        </p:spPr>
        <p:txBody>
          <a:bodyPr/>
          <a:lstStyle/>
          <a:p>
            <a:endParaRPr lang="en-US" dirty="0"/>
          </a:p>
        </p:txBody>
      </p:sp>
      <p:sp>
        <p:nvSpPr>
          <p:cNvPr id="37" name="Line 63"/>
          <p:cNvSpPr>
            <a:spLocks noChangeShapeType="1"/>
          </p:cNvSpPr>
          <p:nvPr/>
        </p:nvSpPr>
        <p:spPr bwMode="gray">
          <a:xfrm flipH="1">
            <a:off x="2543664" y="3876674"/>
            <a:ext cx="602456" cy="0"/>
          </a:xfrm>
          <a:prstGeom prst="line">
            <a:avLst/>
          </a:prstGeom>
          <a:noFill/>
          <a:ln w="28575">
            <a:solidFill>
              <a:srgbClr val="B2B2B2"/>
            </a:solidFill>
            <a:round/>
            <a:headEnd/>
            <a:tailEnd/>
          </a:ln>
        </p:spPr>
        <p:txBody>
          <a:bodyPr/>
          <a:lstStyle/>
          <a:p>
            <a:endParaRPr lang="en-US" dirty="0"/>
          </a:p>
        </p:txBody>
      </p:sp>
      <p:sp>
        <p:nvSpPr>
          <p:cNvPr id="128" name="Line 63"/>
          <p:cNvSpPr>
            <a:spLocks noChangeShapeType="1"/>
          </p:cNvSpPr>
          <p:nvPr/>
        </p:nvSpPr>
        <p:spPr bwMode="gray">
          <a:xfrm flipH="1">
            <a:off x="1241120" y="3876674"/>
            <a:ext cx="1219200" cy="0"/>
          </a:xfrm>
          <a:prstGeom prst="line">
            <a:avLst/>
          </a:prstGeom>
          <a:noFill/>
          <a:ln w="28575">
            <a:solidFill>
              <a:srgbClr val="B2B2B2"/>
            </a:solidFill>
            <a:round/>
            <a:headEnd/>
            <a:tailEnd/>
          </a:ln>
        </p:spPr>
        <p:txBody>
          <a:bodyPr/>
          <a:lstStyle/>
          <a:p>
            <a:endParaRPr lang="en-US" dirty="0"/>
          </a:p>
        </p:txBody>
      </p:sp>
      <p:sp>
        <p:nvSpPr>
          <p:cNvPr id="116" name="Line 63"/>
          <p:cNvSpPr>
            <a:spLocks noChangeShapeType="1"/>
          </p:cNvSpPr>
          <p:nvPr/>
        </p:nvSpPr>
        <p:spPr bwMode="gray">
          <a:xfrm flipH="1">
            <a:off x="7035324" y="2845278"/>
            <a:ext cx="0" cy="935206"/>
          </a:xfrm>
          <a:prstGeom prst="line">
            <a:avLst/>
          </a:prstGeom>
          <a:noFill/>
          <a:ln w="28575">
            <a:solidFill>
              <a:srgbClr val="B2B2B2"/>
            </a:solidFill>
            <a:round/>
            <a:headEnd/>
            <a:tailEnd/>
          </a:ln>
        </p:spPr>
        <p:txBody>
          <a:bodyPr/>
          <a:lstStyle/>
          <a:p>
            <a:endParaRPr lang="en-US" dirty="0"/>
          </a:p>
        </p:txBody>
      </p:sp>
      <p:sp>
        <p:nvSpPr>
          <p:cNvPr id="132" name="Ap-WLC"/>
          <p:cNvSpPr/>
          <p:nvPr/>
        </p:nvSpPr>
        <p:spPr bwMode="gray">
          <a:xfrm>
            <a:off x="2553772" y="3923633"/>
            <a:ext cx="4415527" cy="0"/>
          </a:xfrm>
          <a:custGeom>
            <a:avLst/>
            <a:gdLst>
              <a:gd name="connsiteX0" fmla="*/ 0 w 4442604"/>
              <a:gd name="connsiteY0" fmla="*/ 983412 h 983412"/>
              <a:gd name="connsiteX1" fmla="*/ 4433977 w 4442604"/>
              <a:gd name="connsiteY1" fmla="*/ 983412 h 983412"/>
              <a:gd name="connsiteX2" fmla="*/ 4442604 w 4442604"/>
              <a:gd name="connsiteY2" fmla="*/ 0 h 983412"/>
              <a:gd name="connsiteX0" fmla="*/ 0 w 4433977"/>
              <a:gd name="connsiteY0" fmla="*/ 0 h 0"/>
              <a:gd name="connsiteX1" fmla="*/ 4433977 w 4433977"/>
              <a:gd name="connsiteY1" fmla="*/ 0 h 0"/>
            </a:gdLst>
            <a:ahLst/>
            <a:cxnLst>
              <a:cxn ang="0">
                <a:pos x="connsiteX0" y="connsiteY0"/>
              </a:cxn>
              <a:cxn ang="0">
                <a:pos x="connsiteX1" y="connsiteY1"/>
              </a:cxn>
            </a:cxnLst>
            <a:rect l="l" t="t" r="r" b="b"/>
            <a:pathLst>
              <a:path w="4433977">
                <a:moveTo>
                  <a:pt x="0" y="0"/>
                </a:moveTo>
                <a:lnTo>
                  <a:pt x="4433977" y="0"/>
                </a:lnTo>
              </a:path>
            </a:pathLst>
          </a:custGeom>
          <a:noFill/>
          <a:ln w="41275" cap="rnd">
            <a:solidFill>
              <a:schemeClr val="accent3"/>
            </a:solidFill>
            <a:prstDash val="sysDot"/>
            <a:round/>
            <a:headEnd/>
            <a:tailEnd/>
          </a:ln>
        </p:spPr>
        <p:txBody>
          <a:bodyPr/>
          <a:lstStyle/>
          <a:p>
            <a:endParaRPr lang="en-US" dirty="0">
              <a:latin typeface="Arial" charset="0"/>
              <a:cs typeface="Arial" charset="0"/>
            </a:endParaRPr>
          </a:p>
        </p:txBody>
      </p:sp>
      <p:sp>
        <p:nvSpPr>
          <p:cNvPr id="130" name="Line 63"/>
          <p:cNvSpPr>
            <a:spLocks noChangeShapeType="1"/>
          </p:cNvSpPr>
          <p:nvPr/>
        </p:nvSpPr>
        <p:spPr bwMode="gray">
          <a:xfrm flipH="1">
            <a:off x="1199424" y="3927944"/>
            <a:ext cx="1302267" cy="0"/>
          </a:xfrm>
          <a:prstGeom prst="line">
            <a:avLst/>
          </a:prstGeom>
          <a:noFill/>
          <a:ln w="41275" cap="rnd">
            <a:solidFill>
              <a:schemeClr val="accent3"/>
            </a:solidFill>
            <a:prstDash val="sysDot"/>
            <a:round/>
            <a:headEnd/>
            <a:tailEnd/>
          </a:ln>
        </p:spPr>
        <p:txBody>
          <a:bodyPr/>
          <a:lstStyle/>
          <a:p>
            <a:endParaRPr lang="en-US" dirty="0"/>
          </a:p>
        </p:txBody>
      </p:sp>
      <p:sp>
        <p:nvSpPr>
          <p:cNvPr id="117" name="Rectangle 5"/>
          <p:cNvSpPr>
            <a:spLocks noChangeArrowheads="1"/>
          </p:cNvSpPr>
          <p:nvPr/>
        </p:nvSpPr>
        <p:spPr bwMode="gray">
          <a:xfrm>
            <a:off x="6270320" y="3014930"/>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WLC</a:t>
            </a:r>
            <a:endParaRPr lang="en-US" sz="1000" b="1" dirty="0">
              <a:solidFill>
                <a:srgbClr val="000000"/>
              </a:solidFill>
            </a:endParaRPr>
          </a:p>
        </p:txBody>
      </p:sp>
      <p:pic>
        <p:nvPicPr>
          <p:cNvPr id="118" name="Picture 117" descr="wlc800.png"/>
          <p:cNvPicPr>
            <a:picLocks noChangeAspect="1"/>
          </p:cNvPicPr>
          <p:nvPr/>
        </p:nvPicPr>
        <p:blipFill>
          <a:blip r:embed="rId4" cstate="print"/>
          <a:stretch>
            <a:fillRect/>
          </a:stretch>
        </p:blipFill>
        <p:spPr bwMode="gray">
          <a:xfrm>
            <a:off x="6270320" y="2819400"/>
            <a:ext cx="1009807" cy="142561"/>
          </a:xfrm>
          <a:prstGeom prst="rect">
            <a:avLst/>
          </a:prstGeom>
        </p:spPr>
      </p:pic>
      <p:sp>
        <p:nvSpPr>
          <p:cNvPr id="31" name="Rectangle 423"/>
          <p:cNvSpPr>
            <a:spLocks noChangeArrowheads="1"/>
          </p:cNvSpPr>
          <p:nvPr/>
        </p:nvSpPr>
        <p:spPr bwMode="gray">
          <a:xfrm>
            <a:off x="631520" y="4114800"/>
            <a:ext cx="1219200"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Wireless User</a:t>
            </a:r>
          </a:p>
          <a:p>
            <a:pPr algn="ctr">
              <a:lnSpc>
                <a:spcPct val="100000"/>
              </a:lnSpc>
              <a:spcBef>
                <a:spcPct val="0"/>
              </a:spcBef>
            </a:pPr>
            <a:r>
              <a:rPr lang="en-US" sz="1000" b="1" dirty="0" smtClean="0">
                <a:solidFill>
                  <a:srgbClr val="000000"/>
                </a:solidFill>
              </a:rPr>
              <a:t>Tablet/smartphone</a:t>
            </a:r>
            <a:endParaRPr lang="en-US" sz="1000" b="1" dirty="0">
              <a:solidFill>
                <a:srgbClr val="000000"/>
              </a:solidFill>
            </a:endParaRPr>
          </a:p>
        </p:txBody>
      </p:sp>
      <p:sp>
        <p:nvSpPr>
          <p:cNvPr id="34" name="Rectangle 11"/>
          <p:cNvSpPr>
            <a:spLocks noChangeArrowheads="1"/>
          </p:cNvSpPr>
          <p:nvPr/>
        </p:nvSpPr>
        <p:spPr bwMode="gray">
          <a:xfrm>
            <a:off x="8024470" y="4530266"/>
            <a:ext cx="673100" cy="4572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Corporate Data Center</a:t>
            </a:r>
          </a:p>
        </p:txBody>
      </p:sp>
      <p:sp>
        <p:nvSpPr>
          <p:cNvPr id="44" name="Line 63"/>
          <p:cNvSpPr>
            <a:spLocks noChangeShapeType="1"/>
          </p:cNvSpPr>
          <p:nvPr/>
        </p:nvSpPr>
        <p:spPr bwMode="gray">
          <a:xfrm flipH="1" flipV="1">
            <a:off x="3986702" y="3876674"/>
            <a:ext cx="1767470" cy="0"/>
          </a:xfrm>
          <a:prstGeom prst="line">
            <a:avLst/>
          </a:prstGeom>
          <a:noFill/>
          <a:ln w="28575">
            <a:solidFill>
              <a:srgbClr val="B2B2B2"/>
            </a:solidFill>
            <a:round/>
            <a:headEnd/>
            <a:tailEnd/>
          </a:ln>
        </p:spPr>
        <p:txBody>
          <a:bodyPr/>
          <a:lstStyle/>
          <a:p>
            <a:endParaRPr lang="en-US" dirty="0"/>
          </a:p>
        </p:txBody>
      </p:sp>
      <p:sp>
        <p:nvSpPr>
          <p:cNvPr id="46" name="Line 63"/>
          <p:cNvSpPr>
            <a:spLocks noChangeShapeType="1"/>
          </p:cNvSpPr>
          <p:nvPr/>
        </p:nvSpPr>
        <p:spPr bwMode="gray">
          <a:xfrm flipH="1" flipV="1">
            <a:off x="5754172" y="3876674"/>
            <a:ext cx="1371600" cy="0"/>
          </a:xfrm>
          <a:prstGeom prst="line">
            <a:avLst/>
          </a:prstGeom>
          <a:noFill/>
          <a:ln w="28575">
            <a:solidFill>
              <a:srgbClr val="B2B2B2"/>
            </a:solidFill>
            <a:round/>
            <a:headEnd/>
            <a:tailEnd/>
          </a:ln>
        </p:spPr>
        <p:txBody>
          <a:bodyPr/>
          <a:lstStyle/>
          <a:p>
            <a:endParaRPr lang="en-US" dirty="0"/>
          </a:p>
        </p:txBody>
      </p:sp>
      <p:pic>
        <p:nvPicPr>
          <p:cNvPr id="51" name="Picture 50" descr="wla422-432-522.png"/>
          <p:cNvPicPr>
            <a:picLocks noChangeAspect="1"/>
          </p:cNvPicPr>
          <p:nvPr/>
        </p:nvPicPr>
        <p:blipFill>
          <a:blip r:embed="rId5" cstate="print"/>
          <a:stretch>
            <a:fillRect/>
          </a:stretch>
        </p:blipFill>
        <p:spPr bwMode="gray">
          <a:xfrm>
            <a:off x="2307920" y="3668201"/>
            <a:ext cx="402431" cy="420721"/>
          </a:xfrm>
          <a:prstGeom prst="rect">
            <a:avLst/>
          </a:prstGeom>
        </p:spPr>
      </p:pic>
      <p:sp>
        <p:nvSpPr>
          <p:cNvPr id="53" name="Rectangle 6"/>
          <p:cNvSpPr>
            <a:spLocks noChangeArrowheads="1"/>
          </p:cNvSpPr>
          <p:nvPr/>
        </p:nvSpPr>
        <p:spPr bwMode="gray">
          <a:xfrm>
            <a:off x="6909085" y="5117517"/>
            <a:ext cx="1143000" cy="59893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Mobile Security Suite</a:t>
            </a:r>
            <a:endParaRPr lang="en-US" sz="1000" b="1" dirty="0">
              <a:solidFill>
                <a:srgbClr val="000000"/>
              </a:solidFill>
            </a:endParaRPr>
          </a:p>
        </p:txBody>
      </p:sp>
      <p:grpSp>
        <p:nvGrpSpPr>
          <p:cNvPr id="2" name="Group 1"/>
          <p:cNvGrpSpPr/>
          <p:nvPr/>
        </p:nvGrpSpPr>
        <p:grpSpPr bwMode="gray">
          <a:xfrm>
            <a:off x="555320" y="1561381"/>
            <a:ext cx="1828800" cy="1181819"/>
            <a:chOff x="304800" y="1256581"/>
            <a:chExt cx="1828800" cy="1181819"/>
          </a:xfrm>
        </p:grpSpPr>
        <p:sp>
          <p:nvSpPr>
            <p:cNvPr id="92" name="Rounded Rectangular Callout 91"/>
            <p:cNvSpPr/>
            <p:nvPr/>
          </p:nvSpPr>
          <p:spPr bwMode="gray">
            <a:xfrm>
              <a:off x="304800" y="1447800"/>
              <a:ext cx="1828800" cy="990600"/>
            </a:xfrm>
            <a:prstGeom prst="wedgeRoundRectCallout">
              <a:avLst>
                <a:gd name="adj1" fmla="val -20379"/>
                <a:gd name="adj2" fmla="val 8514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Unknown </a:t>
              </a:r>
              <a:r>
                <a:rPr lang="en-US" sz="1100" b="1" dirty="0" err="1" smtClean="0"/>
                <a:t>iOS</a:t>
              </a:r>
              <a:r>
                <a:rPr lang="en-US" sz="1100" b="1" dirty="0" smtClean="0"/>
                <a:t> device connects to open captive portal SSID</a:t>
              </a:r>
            </a:p>
          </p:txBody>
        </p:sp>
        <p:sp>
          <p:nvSpPr>
            <p:cNvPr id="58" name="Oval 57"/>
            <p:cNvSpPr/>
            <p:nvPr/>
          </p:nvSpPr>
          <p:spPr bwMode="gray">
            <a:xfrm>
              <a:off x="319089" y="125658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1</a:t>
              </a:r>
              <a:endParaRPr lang="en-US" b="1" dirty="0">
                <a:solidFill>
                  <a:schemeClr val="accent1"/>
                </a:solidFill>
              </a:endParaRPr>
            </a:p>
          </p:txBody>
        </p:sp>
      </p:grpSp>
      <p:grpSp>
        <p:nvGrpSpPr>
          <p:cNvPr id="3" name="Group 2"/>
          <p:cNvGrpSpPr/>
          <p:nvPr/>
        </p:nvGrpSpPr>
        <p:grpSpPr bwMode="gray">
          <a:xfrm>
            <a:off x="4156097" y="2570506"/>
            <a:ext cx="1905000" cy="1143000"/>
            <a:chOff x="1981200" y="2057400"/>
            <a:chExt cx="1905000" cy="1143000"/>
          </a:xfrm>
        </p:grpSpPr>
        <p:sp>
          <p:nvSpPr>
            <p:cNvPr id="94" name="Rounded Rectangular Callout 93"/>
            <p:cNvSpPr/>
            <p:nvPr/>
          </p:nvSpPr>
          <p:spPr bwMode="gray">
            <a:xfrm>
              <a:off x="1981200" y="2209800"/>
              <a:ext cx="1905000" cy="990600"/>
            </a:xfrm>
            <a:prstGeom prst="wedgeRoundRectCallout">
              <a:avLst>
                <a:gd name="adj1" fmla="val 61456"/>
                <a:gd name="adj2" fmla="val -42164"/>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User session is captured and redirected to </a:t>
              </a:r>
              <a:r>
                <a:rPr lang="en-US" sz="1100" b="1" dirty="0" err="1" smtClean="0"/>
                <a:t>SmartPass</a:t>
              </a:r>
              <a:endParaRPr lang="en-US" sz="1100" b="1" dirty="0" smtClean="0"/>
            </a:p>
          </p:txBody>
        </p:sp>
        <p:sp>
          <p:nvSpPr>
            <p:cNvPr id="95" name="Oval 94"/>
            <p:cNvSpPr/>
            <p:nvPr/>
          </p:nvSpPr>
          <p:spPr bwMode="gray">
            <a:xfrm>
              <a:off x="2133600" y="2057400"/>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2</a:t>
              </a:r>
              <a:endParaRPr lang="en-US" b="1" dirty="0">
                <a:solidFill>
                  <a:schemeClr val="accent1"/>
                </a:solidFill>
              </a:endParaRPr>
            </a:p>
          </p:txBody>
        </p:sp>
      </p:grpSp>
      <p:grpSp>
        <p:nvGrpSpPr>
          <p:cNvPr id="4" name="Group 3"/>
          <p:cNvGrpSpPr/>
          <p:nvPr/>
        </p:nvGrpSpPr>
        <p:grpSpPr bwMode="gray">
          <a:xfrm>
            <a:off x="6651320" y="1241341"/>
            <a:ext cx="1905000" cy="1197059"/>
            <a:chOff x="6400800" y="1241341"/>
            <a:chExt cx="1905000" cy="1197059"/>
          </a:xfrm>
        </p:grpSpPr>
        <p:sp>
          <p:nvSpPr>
            <p:cNvPr id="96" name="Rounded Rectangular Callout 95"/>
            <p:cNvSpPr/>
            <p:nvPr/>
          </p:nvSpPr>
          <p:spPr bwMode="gray">
            <a:xfrm>
              <a:off x="6400800" y="1447800"/>
              <a:ext cx="1905000" cy="990600"/>
            </a:xfrm>
            <a:prstGeom prst="wedgeRoundRectCallout">
              <a:avLst>
                <a:gd name="adj1" fmla="val 24056"/>
                <a:gd name="adj2" fmla="val 121332"/>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err="1" smtClean="0"/>
                <a:t>SmartPass</a:t>
              </a:r>
              <a:r>
                <a:rPr lang="en-US" sz="1100" b="1" dirty="0" smtClean="0"/>
                <a:t> web portal authenticates corporate user against internal identity store (not shown)</a:t>
              </a:r>
            </a:p>
          </p:txBody>
        </p:sp>
        <p:sp>
          <p:nvSpPr>
            <p:cNvPr id="97" name="Oval 96"/>
            <p:cNvSpPr/>
            <p:nvPr/>
          </p:nvSpPr>
          <p:spPr bwMode="gray">
            <a:xfrm>
              <a:off x="6477000" y="1241341"/>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3</a:t>
              </a:r>
              <a:endParaRPr lang="en-US" b="1" dirty="0">
                <a:solidFill>
                  <a:schemeClr val="accent1"/>
                </a:solidFill>
              </a:endParaRPr>
            </a:p>
          </p:txBody>
        </p:sp>
      </p:grpSp>
      <p:grpSp>
        <p:nvGrpSpPr>
          <p:cNvPr id="5" name="Group 5"/>
          <p:cNvGrpSpPr/>
          <p:nvPr/>
        </p:nvGrpSpPr>
        <p:grpSpPr bwMode="gray">
          <a:xfrm>
            <a:off x="4483991" y="4120631"/>
            <a:ext cx="2120663" cy="1185220"/>
            <a:chOff x="3822937" y="1561717"/>
            <a:chExt cx="2120663" cy="1185220"/>
          </a:xfrm>
        </p:grpSpPr>
        <p:sp>
          <p:nvSpPr>
            <p:cNvPr id="98" name="Rounded Rectangular Callout 97"/>
            <p:cNvSpPr/>
            <p:nvPr/>
          </p:nvSpPr>
          <p:spPr bwMode="gray">
            <a:xfrm>
              <a:off x="4038600" y="1756337"/>
              <a:ext cx="1905000" cy="990600"/>
            </a:xfrm>
            <a:prstGeom prst="wedgeRoundRectCallout">
              <a:avLst>
                <a:gd name="adj1" fmla="val 112370"/>
                <a:gd name="adj2" fmla="val -47305"/>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Device Identity Server learns device info from Pulse agent and automatically registers device with MSS </a:t>
              </a:r>
            </a:p>
          </p:txBody>
        </p:sp>
        <p:sp>
          <p:nvSpPr>
            <p:cNvPr id="99" name="Oval 98"/>
            <p:cNvSpPr/>
            <p:nvPr/>
          </p:nvSpPr>
          <p:spPr bwMode="gray">
            <a:xfrm>
              <a:off x="3822937" y="1561717"/>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5</a:t>
              </a:r>
              <a:endParaRPr lang="en-US" b="1" dirty="0">
                <a:solidFill>
                  <a:schemeClr val="accent1"/>
                </a:solidFill>
              </a:endParaRPr>
            </a:p>
          </p:txBody>
        </p:sp>
      </p:grpSp>
      <p:grpSp>
        <p:nvGrpSpPr>
          <p:cNvPr id="6" name="Group 4"/>
          <p:cNvGrpSpPr/>
          <p:nvPr/>
        </p:nvGrpSpPr>
        <p:grpSpPr bwMode="gray">
          <a:xfrm>
            <a:off x="4812044" y="1141163"/>
            <a:ext cx="1788543" cy="1381760"/>
            <a:chOff x="6172200" y="4507972"/>
            <a:chExt cx="1788543" cy="1381760"/>
          </a:xfrm>
        </p:grpSpPr>
        <p:sp>
          <p:nvSpPr>
            <p:cNvPr id="100" name="Rounded Rectangular Callout 99"/>
            <p:cNvSpPr/>
            <p:nvPr/>
          </p:nvSpPr>
          <p:spPr bwMode="gray">
            <a:xfrm>
              <a:off x="6172200" y="4800600"/>
              <a:ext cx="1788543" cy="1089132"/>
            </a:xfrm>
            <a:prstGeom prst="wedgeRoundRectCallout">
              <a:avLst>
                <a:gd name="adj1" fmla="val 123617"/>
                <a:gd name="adj2" fmla="val 107574"/>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Post-</a:t>
              </a:r>
              <a:r>
                <a:rPr lang="en-US" sz="1100" b="1" dirty="0" err="1" smtClean="0"/>
                <a:t>auth</a:t>
              </a:r>
              <a:r>
                <a:rPr lang="en-US" sz="1100" b="1" dirty="0" smtClean="0"/>
                <a:t>, </a:t>
              </a:r>
              <a:r>
                <a:rPr lang="en-US" sz="1100" b="1" dirty="0" err="1" smtClean="0"/>
                <a:t>SmartPass</a:t>
              </a:r>
              <a:r>
                <a:rPr lang="en-US" sz="1100" b="1" dirty="0" smtClean="0"/>
                <a:t> redirects Pulse Agent on </a:t>
              </a:r>
              <a:r>
                <a:rPr lang="en-US" sz="1100" b="1" dirty="0" err="1" smtClean="0"/>
                <a:t>iOS</a:t>
              </a:r>
              <a:r>
                <a:rPr lang="en-US" sz="1100" b="1" dirty="0" smtClean="0"/>
                <a:t> device to Device Identity Server</a:t>
              </a:r>
            </a:p>
          </p:txBody>
        </p:sp>
        <p:sp>
          <p:nvSpPr>
            <p:cNvPr id="101" name="Oval 100"/>
            <p:cNvSpPr/>
            <p:nvPr/>
          </p:nvSpPr>
          <p:spPr bwMode="gray">
            <a:xfrm>
              <a:off x="6281370" y="4507972"/>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4</a:t>
              </a:r>
              <a:endParaRPr lang="en-US" b="1" dirty="0">
                <a:solidFill>
                  <a:schemeClr val="accent1"/>
                </a:solidFill>
              </a:endParaRPr>
            </a:p>
          </p:txBody>
        </p:sp>
      </p:grpSp>
      <p:grpSp>
        <p:nvGrpSpPr>
          <p:cNvPr id="7" name="Group 6"/>
          <p:cNvGrpSpPr/>
          <p:nvPr/>
        </p:nvGrpSpPr>
        <p:grpSpPr bwMode="gray">
          <a:xfrm>
            <a:off x="598539" y="4523754"/>
            <a:ext cx="1752600" cy="1219200"/>
            <a:chOff x="2362200" y="4267200"/>
            <a:chExt cx="1752600" cy="1219200"/>
          </a:xfrm>
        </p:grpSpPr>
        <p:sp>
          <p:nvSpPr>
            <p:cNvPr id="102" name="Rounded Rectangular Callout 101"/>
            <p:cNvSpPr/>
            <p:nvPr/>
          </p:nvSpPr>
          <p:spPr bwMode="gray">
            <a:xfrm>
              <a:off x="2362200" y="4495800"/>
              <a:ext cx="1752600" cy="990600"/>
            </a:xfrm>
            <a:prstGeom prst="wedgeRoundRectCallout">
              <a:avLst>
                <a:gd name="adj1" fmla="val -19772"/>
                <a:gd name="adj2" fmla="val -77726"/>
                <a:gd name="adj3" fmla="val 16667"/>
              </a:avLst>
            </a:prstGeom>
            <a:gradFill>
              <a:gsLst>
                <a:gs pos="50000">
                  <a:srgbClr val="5D87A1">
                    <a:alpha val="90000"/>
                  </a:srgbClr>
                </a:gs>
                <a:gs pos="100000">
                  <a:srgbClr val="2F5376"/>
                </a:gs>
              </a:gsLst>
              <a:lin ang="5400000" scaled="0"/>
            </a:gra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82296" tIns="0" rIns="82296" bIns="0" rtlCol="0" anchor="ctr"/>
            <a:lstStyle/>
            <a:p>
              <a:pPr marL="1588" lvl="1" indent="-1588">
                <a:spcBef>
                  <a:spcPts val="0"/>
                </a:spcBef>
              </a:pPr>
              <a:r>
                <a:rPr lang="en-US" sz="1100" b="1" dirty="0" smtClean="0"/>
                <a:t>Pulse agent is redirected to MSS system and completes registration</a:t>
              </a:r>
            </a:p>
          </p:txBody>
        </p:sp>
        <p:sp>
          <p:nvSpPr>
            <p:cNvPr id="103" name="Oval 102"/>
            <p:cNvSpPr/>
            <p:nvPr/>
          </p:nvSpPr>
          <p:spPr bwMode="gray">
            <a:xfrm>
              <a:off x="3590026" y="4267200"/>
              <a:ext cx="363130" cy="358859"/>
            </a:xfrm>
            <a:prstGeom prst="ellipse">
              <a:avLst/>
            </a:prstGeom>
            <a:solidFill>
              <a:schemeClr val="bg1"/>
            </a:solidFill>
            <a:ln>
              <a:solidFill>
                <a:schemeClr val="bg1">
                  <a:lumMod val="75000"/>
                </a:schemeClr>
              </a:solid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accent1"/>
                  </a:solidFill>
                </a:rPr>
                <a:t>6</a:t>
              </a:r>
              <a:endParaRPr lang="en-US" b="1" dirty="0">
                <a:solidFill>
                  <a:schemeClr val="accent1"/>
                </a:solidFill>
              </a:endParaRPr>
            </a:p>
          </p:txBody>
        </p:sp>
      </p:grpSp>
      <p:pic>
        <p:nvPicPr>
          <p:cNvPr id="112" name="Picture 111" descr="Smartphone.jpg"/>
          <p:cNvPicPr>
            <a:picLocks noChangeAspect="1"/>
          </p:cNvPicPr>
          <p:nvPr/>
        </p:nvPicPr>
        <p:blipFill>
          <a:blip r:embed="rId6" cstate="print"/>
          <a:stretch>
            <a:fillRect/>
          </a:stretch>
        </p:blipFill>
        <p:spPr bwMode="gray">
          <a:xfrm>
            <a:off x="783920" y="3327173"/>
            <a:ext cx="614314" cy="761749"/>
          </a:xfrm>
          <a:prstGeom prst="rect">
            <a:avLst/>
          </a:prstGeom>
        </p:spPr>
      </p:pic>
      <p:sp>
        <p:nvSpPr>
          <p:cNvPr id="114" name="Rectangle 6"/>
          <p:cNvSpPr>
            <a:spLocks noChangeArrowheads="1"/>
          </p:cNvSpPr>
          <p:nvPr/>
        </p:nvSpPr>
        <p:spPr bwMode="gray">
          <a:xfrm>
            <a:off x="7720563" y="3211529"/>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err="1" smtClean="0">
                <a:solidFill>
                  <a:srgbClr val="000000"/>
                </a:solidFill>
              </a:rPr>
              <a:t>SmartPass</a:t>
            </a:r>
            <a:endParaRPr lang="en-US" sz="1000" b="1" dirty="0">
              <a:solidFill>
                <a:srgbClr val="000000"/>
              </a:solidFill>
            </a:endParaRPr>
          </a:p>
        </p:txBody>
      </p:sp>
      <p:sp>
        <p:nvSpPr>
          <p:cNvPr id="119" name="Rectangle 5"/>
          <p:cNvSpPr>
            <a:spLocks noChangeArrowheads="1"/>
          </p:cNvSpPr>
          <p:nvPr/>
        </p:nvSpPr>
        <p:spPr bwMode="gray">
          <a:xfrm>
            <a:off x="3242523" y="4073104"/>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
        <p:nvSpPr>
          <p:cNvPr id="120" name="Rectangle 5"/>
          <p:cNvSpPr>
            <a:spLocks noChangeArrowheads="1"/>
          </p:cNvSpPr>
          <p:nvPr/>
        </p:nvSpPr>
        <p:spPr bwMode="gray">
          <a:xfrm>
            <a:off x="2186792" y="4114800"/>
            <a:ext cx="628650" cy="161925"/>
          </a:xfrm>
          <a:prstGeom prst="rect">
            <a:avLst/>
          </a:prstGeom>
          <a:noFill/>
          <a:ln w="28575" algn="ctr">
            <a:noFill/>
            <a:miter lim="800000"/>
            <a:headEnd/>
            <a:tailEnd/>
          </a:ln>
        </p:spPr>
        <p:txBody>
          <a:bodyPr lIns="0" tIns="0" rIns="0" bIns="0"/>
          <a:lstStyle/>
          <a:p>
            <a:pPr algn="ctr"/>
            <a:r>
              <a:rPr lang="en-US" sz="1000" b="1" dirty="0" smtClean="0">
                <a:solidFill>
                  <a:srgbClr val="000000"/>
                </a:solidFill>
              </a:rPr>
              <a:t>AP</a:t>
            </a:r>
          </a:p>
        </p:txBody>
      </p:sp>
      <p:sp>
        <p:nvSpPr>
          <p:cNvPr id="84" name="Oval 83"/>
          <p:cNvSpPr/>
          <p:nvPr/>
        </p:nvSpPr>
        <p:spPr bwMode="gray">
          <a:xfrm>
            <a:off x="1317320" y="3200400"/>
            <a:ext cx="457200" cy="457200"/>
          </a:xfrm>
          <a:prstGeom prst="ellipse">
            <a:avLst/>
          </a:prstGeom>
          <a:solidFill>
            <a:schemeClr val="bg2"/>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ctr"/>
            <a:r>
              <a:rPr lang="en-US" sz="4800" dirty="0" smtClean="0">
                <a:effectLst>
                  <a:outerShdw blurRad="50800" dist="38100" dir="2700000" algn="tl" rotWithShape="0">
                    <a:prstClr val="black">
                      <a:alpha val="40000"/>
                    </a:prstClr>
                  </a:outerShdw>
                </a:effectLst>
                <a:sym typeface="Wingdings"/>
              </a:rPr>
              <a:t></a:t>
            </a:r>
            <a:endParaRPr lang="en-US" sz="4800" dirty="0">
              <a:effectLst>
                <a:outerShdw blurRad="50800" dist="38100" dir="2700000" algn="tl" rotWithShape="0">
                  <a:prstClr val="black">
                    <a:alpha val="40000"/>
                  </a:prstClr>
                </a:outerShdw>
              </a:effectLst>
            </a:endParaRPr>
          </a:p>
        </p:txBody>
      </p:sp>
      <p:grpSp>
        <p:nvGrpSpPr>
          <p:cNvPr id="9" name="Group 58"/>
          <p:cNvGrpSpPr/>
          <p:nvPr/>
        </p:nvGrpSpPr>
        <p:grpSpPr>
          <a:xfrm>
            <a:off x="3245719" y="3727887"/>
            <a:ext cx="685835" cy="301266"/>
            <a:chOff x="2862262" y="3723095"/>
            <a:chExt cx="995400" cy="504825"/>
          </a:xfrm>
        </p:grpSpPr>
        <p:sp>
          <p:nvSpPr>
            <p:cNvPr id="60" name="Rectangle 59"/>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1" name="Picture 60" descr="EX 3200_24.png"/>
            <p:cNvPicPr>
              <a:picLocks noChangeAspect="1"/>
            </p:cNvPicPr>
            <p:nvPr/>
          </p:nvPicPr>
          <p:blipFill>
            <a:blip r:embed="rId7" cstate="print"/>
            <a:srcRect/>
            <a:stretch>
              <a:fillRect/>
            </a:stretch>
          </p:blipFill>
          <p:spPr bwMode="auto">
            <a:xfrm>
              <a:off x="2862263" y="3991439"/>
              <a:ext cx="988779" cy="191624"/>
            </a:xfrm>
            <a:prstGeom prst="rect">
              <a:avLst/>
            </a:prstGeom>
            <a:noFill/>
            <a:ln w="9525">
              <a:noFill/>
              <a:miter lim="800000"/>
              <a:headEnd/>
              <a:tailEnd/>
            </a:ln>
          </p:spPr>
        </p:pic>
        <p:pic>
          <p:nvPicPr>
            <p:cNvPr id="62" name="Picture 61" descr="EX 3200_24.png"/>
            <p:cNvPicPr>
              <a:picLocks noChangeAspect="1"/>
            </p:cNvPicPr>
            <p:nvPr/>
          </p:nvPicPr>
          <p:blipFill>
            <a:blip r:embed="rId7" cstate="print"/>
            <a:srcRect/>
            <a:stretch>
              <a:fillRect/>
            </a:stretch>
          </p:blipFill>
          <p:spPr bwMode="auto">
            <a:xfrm>
              <a:off x="2868883" y="3756489"/>
              <a:ext cx="988779" cy="191624"/>
            </a:xfrm>
            <a:prstGeom prst="rect">
              <a:avLst/>
            </a:prstGeom>
            <a:noFill/>
            <a:ln w="9525">
              <a:noFill/>
              <a:miter lim="800000"/>
              <a:headEnd/>
              <a:tailEnd/>
            </a:ln>
          </p:spPr>
        </p:pic>
      </p:grpSp>
      <p:sp>
        <p:nvSpPr>
          <p:cNvPr id="71" name="Line 63"/>
          <p:cNvSpPr>
            <a:spLocks noChangeShapeType="1"/>
          </p:cNvSpPr>
          <p:nvPr/>
        </p:nvSpPr>
        <p:spPr bwMode="gray">
          <a:xfrm flipH="1">
            <a:off x="7090650" y="2830687"/>
            <a:ext cx="0" cy="935206"/>
          </a:xfrm>
          <a:prstGeom prst="line">
            <a:avLst/>
          </a:prstGeom>
          <a:noFill/>
          <a:ln w="28575">
            <a:solidFill>
              <a:srgbClr val="B2B2B2"/>
            </a:solidFill>
            <a:round/>
            <a:headEnd/>
            <a:tailEnd/>
          </a:ln>
        </p:spPr>
        <p:txBody>
          <a:bodyPr/>
          <a:lstStyle/>
          <a:p>
            <a:endParaRPr lang="en-US" dirty="0"/>
          </a:p>
        </p:txBody>
      </p:sp>
      <p:pic>
        <p:nvPicPr>
          <p:cNvPr id="63" name="Picture 62" descr="wlc800.png"/>
          <p:cNvPicPr>
            <a:picLocks noChangeAspect="1"/>
          </p:cNvPicPr>
          <p:nvPr/>
        </p:nvPicPr>
        <p:blipFill>
          <a:blip r:embed="rId4" cstate="print"/>
          <a:stretch>
            <a:fillRect/>
          </a:stretch>
        </p:blipFill>
        <p:spPr bwMode="gray">
          <a:xfrm>
            <a:off x="6358555" y="2722620"/>
            <a:ext cx="1009807" cy="142561"/>
          </a:xfrm>
          <a:prstGeom prst="rect">
            <a:avLst/>
          </a:prstGeom>
        </p:spPr>
      </p:pic>
      <p:grpSp>
        <p:nvGrpSpPr>
          <p:cNvPr id="10" name="Group 8"/>
          <p:cNvGrpSpPr/>
          <p:nvPr/>
        </p:nvGrpSpPr>
        <p:grpSpPr>
          <a:xfrm>
            <a:off x="7861684" y="3430412"/>
            <a:ext cx="788673" cy="217809"/>
            <a:chOff x="5151235" y="2890680"/>
            <a:chExt cx="788673" cy="217809"/>
          </a:xfrm>
        </p:grpSpPr>
        <p:pic>
          <p:nvPicPr>
            <p:cNvPr id="69" name="Picture 68"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70" name="Picture 69"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74" name="Line 63"/>
          <p:cNvSpPr>
            <a:spLocks noChangeShapeType="1"/>
          </p:cNvSpPr>
          <p:nvPr/>
        </p:nvSpPr>
        <p:spPr bwMode="gray">
          <a:xfrm flipH="1">
            <a:off x="7125772" y="3977873"/>
            <a:ext cx="0" cy="849756"/>
          </a:xfrm>
          <a:prstGeom prst="line">
            <a:avLst/>
          </a:prstGeom>
          <a:noFill/>
          <a:ln w="28575">
            <a:solidFill>
              <a:srgbClr val="B2B2B2"/>
            </a:solidFill>
            <a:round/>
            <a:headEnd/>
            <a:tailEnd/>
          </a:ln>
        </p:spPr>
        <p:txBody>
          <a:bodyPr/>
          <a:lstStyle/>
          <a:p>
            <a:endParaRPr lang="en-US" dirty="0"/>
          </a:p>
        </p:txBody>
      </p:sp>
      <p:sp>
        <p:nvSpPr>
          <p:cNvPr id="75" name="Line 63"/>
          <p:cNvSpPr>
            <a:spLocks noChangeShapeType="1"/>
          </p:cNvSpPr>
          <p:nvPr/>
        </p:nvSpPr>
        <p:spPr bwMode="gray">
          <a:xfrm flipH="1">
            <a:off x="7181739" y="3977873"/>
            <a:ext cx="0" cy="849756"/>
          </a:xfrm>
          <a:prstGeom prst="line">
            <a:avLst/>
          </a:prstGeom>
          <a:noFill/>
          <a:ln w="28575">
            <a:solidFill>
              <a:srgbClr val="B2B2B2"/>
            </a:solidFill>
            <a:round/>
            <a:headEnd/>
            <a:tailEnd/>
          </a:ln>
        </p:spPr>
        <p:txBody>
          <a:bodyPr/>
          <a:lstStyle/>
          <a:p>
            <a:endParaRPr lang="en-US" dirty="0"/>
          </a:p>
        </p:txBody>
      </p:sp>
      <p:grpSp>
        <p:nvGrpSpPr>
          <p:cNvPr id="11" name="Group 9"/>
          <p:cNvGrpSpPr/>
          <p:nvPr/>
        </p:nvGrpSpPr>
        <p:grpSpPr>
          <a:xfrm>
            <a:off x="6765620" y="4800600"/>
            <a:ext cx="1143000" cy="331268"/>
            <a:chOff x="4898720" y="4618160"/>
            <a:chExt cx="1143000" cy="331268"/>
          </a:xfrm>
        </p:grpSpPr>
        <p:pic>
          <p:nvPicPr>
            <p:cNvPr id="52" name="Picture 51" descr="mag6611.png"/>
            <p:cNvPicPr>
              <a:picLocks noChangeAspect="1"/>
            </p:cNvPicPr>
            <p:nvPr/>
          </p:nvPicPr>
          <p:blipFill>
            <a:blip r:embed="rId9" cstate="print"/>
            <a:stretch>
              <a:fillRect/>
            </a:stretch>
          </p:blipFill>
          <p:spPr bwMode="gray">
            <a:xfrm>
              <a:off x="4898720" y="4724400"/>
              <a:ext cx="1066800" cy="225028"/>
            </a:xfrm>
            <a:prstGeom prst="rect">
              <a:avLst/>
            </a:prstGeom>
          </p:spPr>
        </p:pic>
        <p:pic>
          <p:nvPicPr>
            <p:cNvPr id="68" name="Picture 67" descr="mag6611.png"/>
            <p:cNvPicPr>
              <a:picLocks noChangeAspect="1"/>
            </p:cNvPicPr>
            <p:nvPr/>
          </p:nvPicPr>
          <p:blipFill>
            <a:blip r:embed="rId9" cstate="print"/>
            <a:stretch>
              <a:fillRect/>
            </a:stretch>
          </p:blipFill>
          <p:spPr bwMode="gray">
            <a:xfrm>
              <a:off x="4974920" y="4618160"/>
              <a:ext cx="1066800" cy="225028"/>
            </a:xfrm>
            <a:prstGeom prst="rect">
              <a:avLst/>
            </a:prstGeom>
          </p:spPr>
        </p:pic>
      </p:grpSp>
      <p:grpSp>
        <p:nvGrpSpPr>
          <p:cNvPr id="12" name="Group 63"/>
          <p:cNvGrpSpPr/>
          <p:nvPr/>
        </p:nvGrpSpPr>
        <p:grpSpPr>
          <a:xfrm>
            <a:off x="6977891" y="3703377"/>
            <a:ext cx="685835" cy="301266"/>
            <a:chOff x="2862262" y="3723095"/>
            <a:chExt cx="995400" cy="504825"/>
          </a:xfrm>
        </p:grpSpPr>
        <p:sp>
          <p:nvSpPr>
            <p:cNvPr id="65" name="Rectangle 64"/>
            <p:cNvSpPr/>
            <p:nvPr/>
          </p:nvSpPr>
          <p:spPr>
            <a:xfrm>
              <a:off x="2862262" y="3723095"/>
              <a:ext cx="988780" cy="504825"/>
            </a:xfrm>
            <a:prstGeom prst="rect">
              <a:avLst/>
            </a:prstGeom>
            <a:solidFill>
              <a:srgbClr val="8FABDC"/>
            </a:solidFill>
            <a:ln>
              <a:noFill/>
            </a:ln>
            <a:effectLst>
              <a:glow rad="228600">
                <a:srgbClr val="6D95ED">
                  <a:alpha val="8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a:p>
          </p:txBody>
        </p:sp>
        <p:pic>
          <p:nvPicPr>
            <p:cNvPr id="66" name="Picture 65" descr="EX 3200_24.png"/>
            <p:cNvPicPr>
              <a:picLocks noChangeAspect="1"/>
            </p:cNvPicPr>
            <p:nvPr/>
          </p:nvPicPr>
          <p:blipFill>
            <a:blip r:embed="rId7" cstate="print"/>
            <a:srcRect/>
            <a:stretch>
              <a:fillRect/>
            </a:stretch>
          </p:blipFill>
          <p:spPr bwMode="auto">
            <a:xfrm>
              <a:off x="2862263" y="3991439"/>
              <a:ext cx="988779" cy="191624"/>
            </a:xfrm>
            <a:prstGeom prst="rect">
              <a:avLst/>
            </a:prstGeom>
            <a:noFill/>
            <a:ln w="9525">
              <a:noFill/>
              <a:miter lim="800000"/>
              <a:headEnd/>
              <a:tailEnd/>
            </a:ln>
          </p:spPr>
        </p:pic>
        <p:pic>
          <p:nvPicPr>
            <p:cNvPr id="67" name="Picture 66" descr="EX 3200_24.png"/>
            <p:cNvPicPr>
              <a:picLocks noChangeAspect="1"/>
            </p:cNvPicPr>
            <p:nvPr/>
          </p:nvPicPr>
          <p:blipFill>
            <a:blip r:embed="rId7" cstate="print"/>
            <a:srcRect/>
            <a:stretch>
              <a:fillRect/>
            </a:stretch>
          </p:blipFill>
          <p:spPr bwMode="auto">
            <a:xfrm>
              <a:off x="2868883" y="3756489"/>
              <a:ext cx="988779" cy="191624"/>
            </a:xfrm>
            <a:prstGeom prst="rect">
              <a:avLst/>
            </a:prstGeom>
            <a:noFill/>
            <a:ln w="9525">
              <a:noFill/>
              <a:miter lim="800000"/>
              <a:headEnd/>
              <a:tailEnd/>
            </a:ln>
          </p:spPr>
        </p:pic>
      </p:grpSp>
      <p:sp>
        <p:nvSpPr>
          <p:cNvPr id="76" name="Rectangle 5"/>
          <p:cNvSpPr>
            <a:spLocks noChangeArrowheads="1"/>
          </p:cNvSpPr>
          <p:nvPr/>
        </p:nvSpPr>
        <p:spPr bwMode="gray">
          <a:xfrm>
            <a:off x="7146428" y="4012838"/>
            <a:ext cx="628650" cy="161925"/>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a:solidFill>
                  <a:srgbClr val="000000"/>
                </a:solidFill>
              </a:rPr>
              <a:t>EX Series</a:t>
            </a:r>
          </a:p>
        </p:txBody>
      </p:sp>
      <p:sp>
        <p:nvSpPr>
          <p:cNvPr id="83" name="Rectangle 6"/>
          <p:cNvSpPr>
            <a:spLocks noChangeArrowheads="1"/>
          </p:cNvSpPr>
          <p:nvPr/>
        </p:nvSpPr>
        <p:spPr bwMode="gray">
          <a:xfrm>
            <a:off x="7719014" y="3851379"/>
            <a:ext cx="1100136" cy="381000"/>
          </a:xfrm>
          <a:prstGeom prst="rect">
            <a:avLst/>
          </a:prstGeom>
          <a:noFill/>
          <a:ln w="28575" algn="ctr">
            <a:noFill/>
            <a:miter lim="800000"/>
            <a:headEnd/>
            <a:tailEnd/>
          </a:ln>
        </p:spPr>
        <p:txBody>
          <a:bodyPr lIns="0" tIns="0" rIns="0" bIns="0"/>
          <a:lstStyle/>
          <a:p>
            <a:pPr algn="ctr">
              <a:lnSpc>
                <a:spcPct val="100000"/>
              </a:lnSpc>
              <a:spcBef>
                <a:spcPct val="0"/>
              </a:spcBef>
            </a:pPr>
            <a:r>
              <a:rPr lang="en-US" sz="1000" b="1" dirty="0" smtClean="0">
                <a:solidFill>
                  <a:srgbClr val="000000"/>
                </a:solidFill>
              </a:rPr>
              <a:t>Device Identity Server*</a:t>
            </a:r>
            <a:endParaRPr lang="en-US" sz="1000" b="1" dirty="0">
              <a:solidFill>
                <a:srgbClr val="000000"/>
              </a:solidFill>
            </a:endParaRPr>
          </a:p>
        </p:txBody>
      </p:sp>
      <p:grpSp>
        <p:nvGrpSpPr>
          <p:cNvPr id="13" name="Group 8"/>
          <p:cNvGrpSpPr/>
          <p:nvPr/>
        </p:nvGrpSpPr>
        <p:grpSpPr>
          <a:xfrm>
            <a:off x="7860135" y="4185714"/>
            <a:ext cx="788673" cy="217809"/>
            <a:chOff x="5151235" y="2890680"/>
            <a:chExt cx="788673" cy="217809"/>
          </a:xfrm>
        </p:grpSpPr>
        <p:pic>
          <p:nvPicPr>
            <p:cNvPr id="86" name="Picture 85" descr="SRX 650.png"/>
            <p:cNvPicPr>
              <a:picLocks noChangeAspect="1"/>
            </p:cNvPicPr>
            <p:nvPr/>
          </p:nvPicPr>
          <p:blipFill>
            <a:blip r:embed="rId8" cstate="print"/>
            <a:stretch>
              <a:fillRect/>
            </a:stretch>
          </p:blipFill>
          <p:spPr>
            <a:xfrm>
              <a:off x="5151235" y="2942082"/>
              <a:ext cx="748832" cy="166407"/>
            </a:xfrm>
            <a:prstGeom prst="rect">
              <a:avLst/>
            </a:prstGeom>
          </p:spPr>
        </p:pic>
        <p:pic>
          <p:nvPicPr>
            <p:cNvPr id="87" name="Picture 86" descr="SRX 650.png"/>
            <p:cNvPicPr>
              <a:picLocks noChangeAspect="1"/>
            </p:cNvPicPr>
            <p:nvPr/>
          </p:nvPicPr>
          <p:blipFill>
            <a:blip r:embed="rId8" cstate="print"/>
            <a:stretch>
              <a:fillRect/>
            </a:stretch>
          </p:blipFill>
          <p:spPr>
            <a:xfrm>
              <a:off x="5191076" y="2890680"/>
              <a:ext cx="748832" cy="166407"/>
            </a:xfrm>
            <a:prstGeom prst="rect">
              <a:avLst/>
            </a:prstGeom>
          </p:spPr>
        </p:pic>
      </p:grpSp>
      <p:sp>
        <p:nvSpPr>
          <p:cNvPr id="108" name="Title 107"/>
          <p:cNvSpPr>
            <a:spLocks noGrp="1"/>
          </p:cNvSpPr>
          <p:nvPr>
            <p:ph type="title"/>
          </p:nvPr>
        </p:nvSpPr>
        <p:spPr/>
        <p:txBody>
          <a:bodyPr/>
          <a:lstStyle/>
          <a:p>
            <a:r>
              <a:rPr lang="en-US" dirty="0"/>
              <a:t/>
            </a:r>
            <a:br>
              <a:rPr lang="en-US" dirty="0"/>
            </a:br>
            <a:r>
              <a:rPr lang="en-US" dirty="0" smtClean="0"/>
              <a:t>Pulse MSS Device Registration</a:t>
            </a:r>
            <a:endParaRPr lang="en-US" dirty="0"/>
          </a:p>
        </p:txBody>
      </p:sp>
      <p:pic>
        <p:nvPicPr>
          <p:cNvPr id="57" name="Rectangle 84"/>
          <p:cNvPicPr>
            <a:picLocks noChangeArrowheads="1"/>
          </p:cNvPicPr>
          <p:nvPr/>
        </p:nvPicPr>
        <p:blipFill>
          <a:blip r:embed="rId10" cstate="print"/>
          <a:srcRect/>
          <a:stretch>
            <a:fillRect/>
          </a:stretch>
        </p:blipFill>
        <p:spPr bwMode="invGray">
          <a:xfrm>
            <a:off x="9339775" y="1093166"/>
            <a:ext cx="9156700" cy="5235817"/>
          </a:xfrm>
          <a:prstGeom prst="rect">
            <a:avLst/>
          </a:prstGeom>
          <a:noFill/>
        </p:spPr>
      </p:pic>
      <p:sp>
        <p:nvSpPr>
          <p:cNvPr id="8" name="TextBox 7"/>
          <p:cNvSpPr txBox="1"/>
          <p:nvPr/>
        </p:nvSpPr>
        <p:spPr>
          <a:xfrm>
            <a:off x="3040519" y="5721151"/>
            <a:ext cx="6145179" cy="307777"/>
          </a:xfrm>
          <a:prstGeom prst="rect">
            <a:avLst/>
          </a:prstGeom>
          <a:noFill/>
        </p:spPr>
        <p:txBody>
          <a:bodyPr wrap="square" rtlCol="0">
            <a:spAutoFit/>
          </a:bodyPr>
          <a:lstStyle/>
          <a:p>
            <a:r>
              <a:rPr lang="en-US" sz="1400" dirty="0" smtClean="0"/>
              <a:t>*Note: Device Identity Server is logical, not necessarily a separate box</a:t>
            </a:r>
            <a:endParaRPr lang="en-US" sz="1400" dirty="0"/>
          </a:p>
        </p:txBody>
      </p:sp>
    </p:spTree>
    <p:custDataLst>
      <p:tags r:id="rId1"/>
    </p:custDataLst>
    <p:extLst>
      <p:ext uri="{BB962C8B-B14F-4D97-AF65-F5344CB8AC3E}">
        <p14:creationId xmlns:p14="http://schemas.microsoft.com/office/powerpoint/2010/main" val="970702357"/>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left)">
                                      <p:cBhvr>
                                        <p:cTn id="11" dur="1000"/>
                                        <p:tgtEl>
                                          <p:spTgt spid="130"/>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32"/>
                                        </p:tgtEl>
                                        <p:attrNameLst>
                                          <p:attrName>style.visibility</p:attrName>
                                        </p:attrNameLst>
                                      </p:cBhvr>
                                      <p:to>
                                        <p:strVal val="visible"/>
                                      </p:to>
                                    </p:set>
                                    <p:animEffect transition="in" filter="wipe(left)">
                                      <p:cBhvr>
                                        <p:cTn id="15" dur="1000"/>
                                        <p:tgtEl>
                                          <p:spTgt spid="132"/>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wipe(down)">
                                      <p:cBhvr>
                                        <p:cTn id="19" dur="1000"/>
                                        <p:tgtEl>
                                          <p:spTgt spid="10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par>
                                <p:cTn id="25" presetID="10" presetClass="exit" presetSubtype="0" fill="hold" nodeType="withEffect">
                                  <p:stCondLst>
                                    <p:cond delay="0"/>
                                  </p:stCondLst>
                                  <p:childTnLst>
                                    <p:animEffect transition="out" filter="fade">
                                      <p:cBhvr>
                                        <p:cTn id="26" dur="500"/>
                                        <p:tgtEl>
                                          <p:spTgt spid="2"/>
                                        </p:tgtEl>
                                      </p:cBhvr>
                                    </p:animEffect>
                                    <p:set>
                                      <p:cBhvr>
                                        <p:cTn id="27" dur="1" fill="hold">
                                          <p:stCondLst>
                                            <p:cond delay="499"/>
                                          </p:stCondLst>
                                        </p:cTn>
                                        <p:tgtEl>
                                          <p:spTgt spid="2"/>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1000"/>
                                        <p:tgtEl>
                                          <p:spTgt spid="106"/>
                                        </p:tgtEl>
                                      </p:cBhvr>
                                    </p:animEffect>
                                    <p:set>
                                      <p:cBhvr>
                                        <p:cTn id="30" dur="1" fill="hold">
                                          <p:stCondLst>
                                            <p:cond delay="999"/>
                                          </p:stCondLst>
                                        </p:cTn>
                                        <p:tgtEl>
                                          <p:spTgt spid="106"/>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1000"/>
                                        <p:tgtEl>
                                          <p:spTgt spid="132"/>
                                        </p:tgtEl>
                                      </p:cBhvr>
                                    </p:animEffect>
                                    <p:set>
                                      <p:cBhvr>
                                        <p:cTn id="33" dur="1" fill="hold">
                                          <p:stCondLst>
                                            <p:cond delay="999"/>
                                          </p:stCondLst>
                                        </p:cTn>
                                        <p:tgtEl>
                                          <p:spTgt spid="132"/>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1000"/>
                                        <p:tgtEl>
                                          <p:spTgt spid="130"/>
                                        </p:tgtEl>
                                      </p:cBhvr>
                                    </p:animEffect>
                                    <p:set>
                                      <p:cBhvr>
                                        <p:cTn id="36" dur="1" fill="hold">
                                          <p:stCondLst>
                                            <p:cond delay="999"/>
                                          </p:stCondLst>
                                        </p:cTn>
                                        <p:tgtEl>
                                          <p:spTgt spid="130"/>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grpId="4" nodeType="afterEffect">
                                  <p:stCondLst>
                                    <p:cond delay="0"/>
                                  </p:stCondLst>
                                  <p:childTnLst>
                                    <p:set>
                                      <p:cBhvr>
                                        <p:cTn id="39" dur="1" fill="hold">
                                          <p:stCondLst>
                                            <p:cond delay="0"/>
                                          </p:stCondLst>
                                        </p:cTn>
                                        <p:tgtEl>
                                          <p:spTgt spid="130"/>
                                        </p:tgtEl>
                                        <p:attrNameLst>
                                          <p:attrName>style.visibility</p:attrName>
                                        </p:attrNameLst>
                                      </p:cBhvr>
                                      <p:to>
                                        <p:strVal val="visible"/>
                                      </p:to>
                                    </p:set>
                                    <p:animEffect transition="in" filter="fade">
                                      <p:cBhvr>
                                        <p:cTn id="40" dur="1000"/>
                                        <p:tgtEl>
                                          <p:spTgt spid="130"/>
                                        </p:tgtEl>
                                      </p:cBhvr>
                                    </p:animEffect>
                                  </p:childTnLst>
                                </p:cTn>
                              </p:par>
                            </p:childTnLst>
                          </p:cTn>
                        </p:par>
                        <p:par>
                          <p:cTn id="41" fill="hold">
                            <p:stCondLst>
                              <p:cond delay="2000"/>
                            </p:stCondLst>
                            <p:childTnLst>
                              <p:par>
                                <p:cTn id="42" presetID="10" presetClass="entr" presetSubtype="0" fill="hold" grpId="4" nodeType="afterEffect">
                                  <p:stCondLst>
                                    <p:cond delay="0"/>
                                  </p:stCondLst>
                                  <p:childTnLst>
                                    <p:set>
                                      <p:cBhvr>
                                        <p:cTn id="43" dur="1" fill="hold">
                                          <p:stCondLst>
                                            <p:cond delay="0"/>
                                          </p:stCondLst>
                                        </p:cTn>
                                        <p:tgtEl>
                                          <p:spTgt spid="132"/>
                                        </p:tgtEl>
                                        <p:attrNameLst>
                                          <p:attrName>style.visibility</p:attrName>
                                        </p:attrNameLst>
                                      </p:cBhvr>
                                      <p:to>
                                        <p:strVal val="visible"/>
                                      </p:to>
                                    </p:set>
                                    <p:animEffect transition="in" filter="fade">
                                      <p:cBhvr>
                                        <p:cTn id="44" dur="1000"/>
                                        <p:tgtEl>
                                          <p:spTgt spid="132"/>
                                        </p:tgtEl>
                                      </p:cBhvr>
                                    </p:animEffect>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8"/>
                                        </p:tgtEl>
                                        <p:attrNameLst>
                                          <p:attrName>style.visibility</p:attrName>
                                        </p:attrNameLst>
                                      </p:cBhvr>
                                      <p:to>
                                        <p:strVal val="visible"/>
                                      </p:to>
                                    </p:set>
                                    <p:animEffect transition="in" filter="wipe(left)">
                                      <p:cBhvr>
                                        <p:cTn id="48" dur="1000"/>
                                        <p:tgtEl>
                                          <p:spTgt spid="8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1000"/>
                                        <p:tgtEl>
                                          <p:spTgt spid="4"/>
                                        </p:tgtEl>
                                      </p:cBhvr>
                                    </p:animEffect>
                                  </p:childTnLst>
                                </p:cTn>
                              </p:par>
                              <p:par>
                                <p:cTn id="54" presetID="10" presetClass="exit" presetSubtype="0" fill="hold" nodeType="withEffect">
                                  <p:stCondLst>
                                    <p:cond delay="0"/>
                                  </p:stCondLst>
                                  <p:childTnLst>
                                    <p:animEffect transition="out" filter="fade">
                                      <p:cBhvr>
                                        <p:cTn id="55" dur="500"/>
                                        <p:tgtEl>
                                          <p:spTgt spid="3"/>
                                        </p:tgtEl>
                                      </p:cBhvr>
                                    </p:animEffect>
                                    <p:set>
                                      <p:cBhvr>
                                        <p:cTn id="56" dur="1" fill="hold">
                                          <p:stCondLst>
                                            <p:cond delay="499"/>
                                          </p:stCondLst>
                                        </p:cTn>
                                        <p:tgtEl>
                                          <p:spTgt spid="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childTnLst>
                                </p:cTn>
                              </p:par>
                              <p:par>
                                <p:cTn id="62" presetID="10" presetClass="exit" presetSubtype="0" fill="hold" nodeType="withEffect">
                                  <p:stCondLst>
                                    <p:cond delay="0"/>
                                  </p:stCondLst>
                                  <p:childTnLst>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88"/>
                                        </p:tgtEl>
                                      </p:cBhvr>
                                    </p:animEffect>
                                    <p:set>
                                      <p:cBhvr>
                                        <p:cTn id="67" dur="1" fill="hold">
                                          <p:stCondLst>
                                            <p:cond delay="999"/>
                                          </p:stCondLst>
                                        </p:cTn>
                                        <p:tgtEl>
                                          <p:spTgt spid="88"/>
                                        </p:tgtEl>
                                        <p:attrNameLst>
                                          <p:attrName>style.visibility</p:attrName>
                                        </p:attrNameLst>
                                      </p:cBhvr>
                                      <p:to>
                                        <p:strVal val="hidden"/>
                                      </p:to>
                                    </p:set>
                                  </p:childTnLst>
                                </p:cTn>
                              </p:par>
                              <p:par>
                                <p:cTn id="68" presetID="10" presetClass="exit" presetSubtype="0" fill="hold" grpId="5" nodeType="withEffect">
                                  <p:stCondLst>
                                    <p:cond delay="0"/>
                                  </p:stCondLst>
                                  <p:childTnLst>
                                    <p:animEffect transition="out" filter="fade">
                                      <p:cBhvr>
                                        <p:cTn id="69" dur="500"/>
                                        <p:tgtEl>
                                          <p:spTgt spid="132"/>
                                        </p:tgtEl>
                                      </p:cBhvr>
                                    </p:animEffect>
                                    <p:set>
                                      <p:cBhvr>
                                        <p:cTn id="70" dur="1" fill="hold">
                                          <p:stCondLst>
                                            <p:cond delay="499"/>
                                          </p:stCondLst>
                                        </p:cTn>
                                        <p:tgtEl>
                                          <p:spTgt spid="132"/>
                                        </p:tgtEl>
                                        <p:attrNameLst>
                                          <p:attrName>style.visibility</p:attrName>
                                        </p:attrNameLst>
                                      </p:cBhvr>
                                      <p:to>
                                        <p:strVal val="hidden"/>
                                      </p:to>
                                    </p:set>
                                  </p:childTnLst>
                                </p:cTn>
                              </p:par>
                              <p:par>
                                <p:cTn id="71" presetID="10" presetClass="exit" presetSubtype="0" fill="hold" grpId="5" nodeType="withEffect">
                                  <p:stCondLst>
                                    <p:cond delay="0"/>
                                  </p:stCondLst>
                                  <p:childTnLst>
                                    <p:animEffect transition="out" filter="fade">
                                      <p:cBhvr>
                                        <p:cTn id="72" dur="500"/>
                                        <p:tgtEl>
                                          <p:spTgt spid="130"/>
                                        </p:tgtEl>
                                      </p:cBhvr>
                                    </p:animEffect>
                                    <p:set>
                                      <p:cBhvr>
                                        <p:cTn id="73" dur="1" fill="hold">
                                          <p:stCondLst>
                                            <p:cond delay="499"/>
                                          </p:stCondLst>
                                        </p:cTn>
                                        <p:tgtEl>
                                          <p:spTgt spid="130"/>
                                        </p:tgtEl>
                                        <p:attrNameLst>
                                          <p:attrName>style.visibility</p:attrName>
                                        </p:attrNameLst>
                                      </p:cBhvr>
                                      <p:to>
                                        <p:strVal val="hidden"/>
                                      </p:to>
                                    </p:set>
                                  </p:childTnLst>
                                </p:cTn>
                              </p:par>
                            </p:childTnLst>
                          </p:cTn>
                        </p:par>
                        <p:par>
                          <p:cTn id="74" fill="hold">
                            <p:stCondLst>
                              <p:cond delay="1000"/>
                            </p:stCondLst>
                            <p:childTnLst>
                              <p:par>
                                <p:cTn id="75" presetID="10" presetClass="entr" presetSubtype="0" fill="hold" grpId="6" nodeType="afterEffect">
                                  <p:stCondLst>
                                    <p:cond delay="0"/>
                                  </p:stCondLst>
                                  <p:childTnLst>
                                    <p:set>
                                      <p:cBhvr>
                                        <p:cTn id="76" dur="1" fill="hold">
                                          <p:stCondLst>
                                            <p:cond delay="0"/>
                                          </p:stCondLst>
                                        </p:cTn>
                                        <p:tgtEl>
                                          <p:spTgt spid="130"/>
                                        </p:tgtEl>
                                        <p:attrNameLst>
                                          <p:attrName>style.visibility</p:attrName>
                                        </p:attrNameLst>
                                      </p:cBhvr>
                                      <p:to>
                                        <p:strVal val="visible"/>
                                      </p:to>
                                    </p:set>
                                    <p:animEffect transition="in" filter="fade">
                                      <p:cBhvr>
                                        <p:cTn id="77" dur="1000"/>
                                        <p:tgtEl>
                                          <p:spTgt spid="130"/>
                                        </p:tgtEl>
                                      </p:cBhvr>
                                    </p:animEffect>
                                  </p:childTnLst>
                                </p:cTn>
                              </p:par>
                            </p:childTnLst>
                          </p:cTn>
                        </p:par>
                        <p:par>
                          <p:cTn id="78" fill="hold">
                            <p:stCondLst>
                              <p:cond delay="2000"/>
                            </p:stCondLst>
                            <p:childTnLst>
                              <p:par>
                                <p:cTn id="79" presetID="10" presetClass="entr" presetSubtype="0" fill="hold" grpId="6" nodeType="afterEffect">
                                  <p:stCondLst>
                                    <p:cond delay="0"/>
                                  </p:stCondLst>
                                  <p:childTnLst>
                                    <p:set>
                                      <p:cBhvr>
                                        <p:cTn id="80" dur="1" fill="hold">
                                          <p:stCondLst>
                                            <p:cond delay="0"/>
                                          </p:stCondLst>
                                        </p:cTn>
                                        <p:tgtEl>
                                          <p:spTgt spid="132"/>
                                        </p:tgtEl>
                                        <p:attrNameLst>
                                          <p:attrName>style.visibility</p:attrName>
                                        </p:attrNameLst>
                                      </p:cBhvr>
                                      <p:to>
                                        <p:strVal val="visible"/>
                                      </p:to>
                                    </p:set>
                                    <p:animEffect transition="in" filter="fade">
                                      <p:cBhvr>
                                        <p:cTn id="81" dur="1000"/>
                                        <p:tgtEl>
                                          <p:spTgt spid="132"/>
                                        </p:tgtEl>
                                      </p:cBhvr>
                                    </p:animEffect>
                                  </p:childTnLst>
                                </p:cTn>
                              </p:par>
                            </p:childTnLst>
                          </p:cTn>
                        </p:par>
                        <p:par>
                          <p:cTn id="82" fill="hold">
                            <p:stCondLst>
                              <p:cond delay="3000"/>
                            </p:stCondLst>
                            <p:childTnLst>
                              <p:par>
                                <p:cTn id="83" presetID="22" presetClass="entr" presetSubtype="8" fill="hold" grpId="0" nodeType="afterEffect">
                                  <p:stCondLst>
                                    <p:cond delay="0"/>
                                  </p:stCondLst>
                                  <p:childTnLst>
                                    <p:set>
                                      <p:cBhvr>
                                        <p:cTn id="84" dur="1" fill="hold">
                                          <p:stCondLst>
                                            <p:cond delay="0"/>
                                          </p:stCondLst>
                                        </p:cTn>
                                        <p:tgtEl>
                                          <p:spTgt spid="90"/>
                                        </p:tgtEl>
                                        <p:attrNameLst>
                                          <p:attrName>style.visibility</p:attrName>
                                        </p:attrNameLst>
                                      </p:cBhvr>
                                      <p:to>
                                        <p:strVal val="visible"/>
                                      </p:to>
                                    </p:set>
                                    <p:animEffect transition="in" filter="wipe(left)">
                                      <p:cBhvr>
                                        <p:cTn id="85" dur="1000"/>
                                        <p:tgtEl>
                                          <p:spTgt spid="9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1000"/>
                                        <p:tgtEl>
                                          <p:spTgt spid="5"/>
                                        </p:tgtEl>
                                      </p:cBhvr>
                                    </p:animEffect>
                                  </p:childTnLst>
                                </p:cTn>
                              </p:par>
                              <p:par>
                                <p:cTn id="91" presetID="10" presetClass="exit" presetSubtype="0" fill="hold" nodeType="withEffect">
                                  <p:stCondLst>
                                    <p:cond delay="0"/>
                                  </p:stCondLst>
                                  <p:childTnLst>
                                    <p:animEffect transition="out" filter="fade">
                                      <p:cBhvr>
                                        <p:cTn id="92" dur="500"/>
                                        <p:tgtEl>
                                          <p:spTgt spid="6"/>
                                        </p:tgtEl>
                                      </p:cBhvr>
                                    </p:animEffect>
                                    <p:set>
                                      <p:cBhvr>
                                        <p:cTn id="93" dur="1" fill="hold">
                                          <p:stCondLst>
                                            <p:cond delay="499"/>
                                          </p:stCondLst>
                                        </p:cTn>
                                        <p:tgtEl>
                                          <p:spTgt spid="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90"/>
                                        </p:tgtEl>
                                      </p:cBhvr>
                                    </p:animEffect>
                                    <p:set>
                                      <p:cBhvr>
                                        <p:cTn id="96" dur="1" fill="hold">
                                          <p:stCondLst>
                                            <p:cond delay="999"/>
                                          </p:stCondLst>
                                        </p:cTn>
                                        <p:tgtEl>
                                          <p:spTgt spid="90"/>
                                        </p:tgtEl>
                                        <p:attrNameLst>
                                          <p:attrName>style.visibility</p:attrName>
                                        </p:attrNameLst>
                                      </p:cBhvr>
                                      <p:to>
                                        <p:strVal val="hidden"/>
                                      </p:to>
                                    </p:set>
                                  </p:childTnLst>
                                </p:cTn>
                              </p:par>
                              <p:par>
                                <p:cTn id="97" presetID="10" presetClass="exit" presetSubtype="0" fill="hold" grpId="3" nodeType="withEffect">
                                  <p:stCondLst>
                                    <p:cond delay="0"/>
                                  </p:stCondLst>
                                  <p:childTnLst>
                                    <p:animEffect transition="out" filter="fade">
                                      <p:cBhvr>
                                        <p:cTn id="98" dur="1000"/>
                                        <p:tgtEl>
                                          <p:spTgt spid="132"/>
                                        </p:tgtEl>
                                      </p:cBhvr>
                                    </p:animEffect>
                                    <p:set>
                                      <p:cBhvr>
                                        <p:cTn id="99" dur="1" fill="hold">
                                          <p:stCondLst>
                                            <p:cond delay="999"/>
                                          </p:stCondLst>
                                        </p:cTn>
                                        <p:tgtEl>
                                          <p:spTgt spid="132"/>
                                        </p:tgtEl>
                                        <p:attrNameLst>
                                          <p:attrName>style.visibility</p:attrName>
                                        </p:attrNameLst>
                                      </p:cBhvr>
                                      <p:to>
                                        <p:strVal val="hidden"/>
                                      </p:to>
                                    </p:set>
                                  </p:childTnLst>
                                </p:cTn>
                              </p:par>
                              <p:par>
                                <p:cTn id="100" presetID="10" presetClass="exit" presetSubtype="0" fill="hold" grpId="3" nodeType="withEffect">
                                  <p:stCondLst>
                                    <p:cond delay="0"/>
                                  </p:stCondLst>
                                  <p:childTnLst>
                                    <p:animEffect transition="out" filter="fade">
                                      <p:cBhvr>
                                        <p:cTn id="101" dur="1000"/>
                                        <p:tgtEl>
                                          <p:spTgt spid="130"/>
                                        </p:tgtEl>
                                      </p:cBhvr>
                                    </p:animEffect>
                                    <p:set>
                                      <p:cBhvr>
                                        <p:cTn id="102" dur="1" fill="hold">
                                          <p:stCondLst>
                                            <p:cond delay="999"/>
                                          </p:stCondLst>
                                        </p:cTn>
                                        <p:tgtEl>
                                          <p:spTgt spid="130"/>
                                        </p:tgtEl>
                                        <p:attrNameLst>
                                          <p:attrName>style.visibility</p:attrName>
                                        </p:attrNameLst>
                                      </p:cBhvr>
                                      <p:to>
                                        <p:strVal val="hidden"/>
                                      </p:to>
                                    </p:set>
                                  </p:childTnLst>
                                </p:cTn>
                              </p:par>
                            </p:childTnLst>
                          </p:cTn>
                        </p:par>
                        <p:par>
                          <p:cTn id="103" fill="hold">
                            <p:stCondLst>
                              <p:cond delay="1000"/>
                            </p:stCondLst>
                            <p:childTnLst>
                              <p:par>
                                <p:cTn id="104" presetID="22" presetClass="entr" presetSubtype="2" fill="hold" grpId="0" nodeType="afterEffect">
                                  <p:stCondLst>
                                    <p:cond delay="0"/>
                                  </p:stCondLst>
                                  <p:childTnLst>
                                    <p:set>
                                      <p:cBhvr>
                                        <p:cTn id="105" dur="1" fill="hold">
                                          <p:stCondLst>
                                            <p:cond delay="0"/>
                                          </p:stCondLst>
                                        </p:cTn>
                                        <p:tgtEl>
                                          <p:spTgt spid="91"/>
                                        </p:tgtEl>
                                        <p:attrNameLst>
                                          <p:attrName>style.visibility</p:attrName>
                                        </p:attrNameLst>
                                      </p:cBhvr>
                                      <p:to>
                                        <p:strVal val="visible"/>
                                      </p:to>
                                    </p:set>
                                    <p:animEffect transition="in" filter="wipe(right)">
                                      <p:cBhvr>
                                        <p:cTn id="106" dur="1000"/>
                                        <p:tgtEl>
                                          <p:spTgt spid="9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7"/>
                                        </p:tgtEl>
                                        <p:attrNameLst>
                                          <p:attrName>style.visibility</p:attrName>
                                        </p:attrNameLst>
                                      </p:cBhvr>
                                      <p:to>
                                        <p:strVal val="visible"/>
                                      </p:to>
                                    </p:set>
                                    <p:animEffect transition="in" filter="fade">
                                      <p:cBhvr>
                                        <p:cTn id="111" dur="1000"/>
                                        <p:tgtEl>
                                          <p:spTgt spid="7"/>
                                        </p:tgtEl>
                                      </p:cBhvr>
                                    </p:animEffect>
                                  </p:childTnLst>
                                </p:cTn>
                              </p:par>
                              <p:par>
                                <p:cTn id="112" presetID="10" presetClass="exit" presetSubtype="0" fill="hold" nodeType="withEffect">
                                  <p:stCondLst>
                                    <p:cond delay="0"/>
                                  </p:stCondLst>
                                  <p:childTnLst>
                                    <p:animEffect transition="out" filter="fade">
                                      <p:cBhvr>
                                        <p:cTn id="113" dur="500"/>
                                        <p:tgtEl>
                                          <p:spTgt spid="5"/>
                                        </p:tgtEl>
                                      </p:cBhvr>
                                    </p:animEffect>
                                    <p:set>
                                      <p:cBhvr>
                                        <p:cTn id="114" dur="1" fill="hold">
                                          <p:stCondLst>
                                            <p:cond delay="499"/>
                                          </p:stCondLst>
                                        </p:cTn>
                                        <p:tgtEl>
                                          <p:spTgt spid="5"/>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91"/>
                                        </p:tgtEl>
                                      </p:cBhvr>
                                    </p:animEffect>
                                    <p:set>
                                      <p:cBhvr>
                                        <p:cTn id="117" dur="1" fill="hold">
                                          <p:stCondLst>
                                            <p:cond delay="999"/>
                                          </p:stCondLst>
                                        </p:cTn>
                                        <p:tgtEl>
                                          <p:spTgt spid="91"/>
                                        </p:tgtEl>
                                        <p:attrNameLst>
                                          <p:attrName>style.visibility</p:attrName>
                                        </p:attrNameLst>
                                      </p:cBhvr>
                                      <p:to>
                                        <p:strVal val="hidden"/>
                                      </p:to>
                                    </p:set>
                                  </p:childTnLst>
                                </p:cTn>
                              </p:par>
                              <p:par>
                                <p:cTn id="118" presetID="22" presetClass="entr" presetSubtype="8" fill="hold" grpId="2" nodeType="withEffect">
                                  <p:stCondLst>
                                    <p:cond delay="0"/>
                                  </p:stCondLst>
                                  <p:childTnLst>
                                    <p:set>
                                      <p:cBhvr>
                                        <p:cTn id="119" dur="1" fill="hold">
                                          <p:stCondLst>
                                            <p:cond delay="0"/>
                                          </p:stCondLst>
                                        </p:cTn>
                                        <p:tgtEl>
                                          <p:spTgt spid="130"/>
                                        </p:tgtEl>
                                        <p:attrNameLst>
                                          <p:attrName>style.visibility</p:attrName>
                                        </p:attrNameLst>
                                      </p:cBhvr>
                                      <p:to>
                                        <p:strVal val="visible"/>
                                      </p:to>
                                    </p:set>
                                    <p:animEffect transition="in" filter="wipe(left)">
                                      <p:cBhvr>
                                        <p:cTn id="120" dur="1000"/>
                                        <p:tgtEl>
                                          <p:spTgt spid="130"/>
                                        </p:tgtEl>
                                      </p:cBhvr>
                                    </p:animEffect>
                                  </p:childTnLst>
                                </p:cTn>
                              </p:par>
                            </p:childTnLst>
                          </p:cTn>
                        </p:par>
                        <p:par>
                          <p:cTn id="121" fill="hold">
                            <p:stCondLst>
                              <p:cond delay="1000"/>
                            </p:stCondLst>
                            <p:childTnLst>
                              <p:par>
                                <p:cTn id="122" presetID="22" presetClass="entr" presetSubtype="8" fill="hold" grpId="2" nodeType="afterEffect">
                                  <p:stCondLst>
                                    <p:cond delay="0"/>
                                  </p:stCondLst>
                                  <p:childTnLst>
                                    <p:set>
                                      <p:cBhvr>
                                        <p:cTn id="123" dur="1" fill="hold">
                                          <p:stCondLst>
                                            <p:cond delay="0"/>
                                          </p:stCondLst>
                                        </p:cTn>
                                        <p:tgtEl>
                                          <p:spTgt spid="132"/>
                                        </p:tgtEl>
                                        <p:attrNameLst>
                                          <p:attrName>style.visibility</p:attrName>
                                        </p:attrNameLst>
                                      </p:cBhvr>
                                      <p:to>
                                        <p:strVal val="visible"/>
                                      </p:to>
                                    </p:set>
                                    <p:animEffect transition="in" filter="wipe(left)">
                                      <p:cBhvr>
                                        <p:cTn id="124" dur="1000"/>
                                        <p:tgtEl>
                                          <p:spTgt spid="132"/>
                                        </p:tgtEl>
                                      </p:cBhvr>
                                    </p:animEffect>
                                  </p:childTnLst>
                                </p:cTn>
                              </p:par>
                            </p:childTnLst>
                          </p:cTn>
                        </p:par>
                        <p:par>
                          <p:cTn id="125" fill="hold">
                            <p:stCondLst>
                              <p:cond delay="2000"/>
                            </p:stCondLst>
                            <p:childTnLst>
                              <p:par>
                                <p:cTn id="126" presetID="22" presetClass="entr" presetSubtype="1" fill="hold" grpId="0" nodeType="afterEffect">
                                  <p:stCondLst>
                                    <p:cond delay="0"/>
                                  </p:stCondLst>
                                  <p:childTnLst>
                                    <p:set>
                                      <p:cBhvr>
                                        <p:cTn id="127" dur="1" fill="hold">
                                          <p:stCondLst>
                                            <p:cond delay="0"/>
                                          </p:stCondLst>
                                        </p:cTn>
                                        <p:tgtEl>
                                          <p:spTgt spid="107"/>
                                        </p:tgtEl>
                                        <p:attrNameLst>
                                          <p:attrName>style.visibility</p:attrName>
                                        </p:attrNameLst>
                                      </p:cBhvr>
                                      <p:to>
                                        <p:strVal val="visible"/>
                                      </p:to>
                                    </p:set>
                                    <p:animEffect transition="in" filter="wipe(up)">
                                      <p:cBhvr>
                                        <p:cTn id="128" dur="1000"/>
                                        <p:tgtEl>
                                          <p:spTgt spid="107"/>
                                        </p:tgtEl>
                                      </p:cBhvr>
                                    </p:animEffect>
                                  </p:childTnLst>
                                </p:cTn>
                              </p:par>
                            </p:childTnLst>
                          </p:cTn>
                        </p:par>
                        <p:par>
                          <p:cTn id="129" fill="hold">
                            <p:stCondLst>
                              <p:cond delay="3000"/>
                            </p:stCondLst>
                            <p:childTnLst>
                              <p:par>
                                <p:cTn id="130" presetID="53" presetClass="entr" presetSubtype="0" fill="hold" grpId="0" nodeType="afterEffect">
                                  <p:stCondLst>
                                    <p:cond delay="0"/>
                                  </p:stCondLst>
                                  <p:childTnLst>
                                    <p:set>
                                      <p:cBhvr>
                                        <p:cTn id="131" dur="1" fill="hold">
                                          <p:stCondLst>
                                            <p:cond delay="0"/>
                                          </p:stCondLst>
                                        </p:cTn>
                                        <p:tgtEl>
                                          <p:spTgt spid="84"/>
                                        </p:tgtEl>
                                        <p:attrNameLst>
                                          <p:attrName>style.visibility</p:attrName>
                                        </p:attrNameLst>
                                      </p:cBhvr>
                                      <p:to>
                                        <p:strVal val="visible"/>
                                      </p:to>
                                    </p:set>
                                    <p:anim calcmode="lin" valueType="num">
                                      <p:cBhvr>
                                        <p:cTn id="132" dur="1000" fill="hold"/>
                                        <p:tgtEl>
                                          <p:spTgt spid="84"/>
                                        </p:tgtEl>
                                        <p:attrNameLst>
                                          <p:attrName>ppt_w</p:attrName>
                                        </p:attrNameLst>
                                      </p:cBhvr>
                                      <p:tavLst>
                                        <p:tav tm="0">
                                          <p:val>
                                            <p:fltVal val="0"/>
                                          </p:val>
                                        </p:tav>
                                        <p:tav tm="100000">
                                          <p:val>
                                            <p:strVal val="#ppt_w"/>
                                          </p:val>
                                        </p:tav>
                                      </p:tavLst>
                                    </p:anim>
                                    <p:anim calcmode="lin" valueType="num">
                                      <p:cBhvr>
                                        <p:cTn id="133" dur="1000" fill="hold"/>
                                        <p:tgtEl>
                                          <p:spTgt spid="84"/>
                                        </p:tgtEl>
                                        <p:attrNameLst>
                                          <p:attrName>ppt_h</p:attrName>
                                        </p:attrNameLst>
                                      </p:cBhvr>
                                      <p:tavLst>
                                        <p:tav tm="0">
                                          <p:val>
                                            <p:fltVal val="0"/>
                                          </p:val>
                                        </p:tav>
                                        <p:tav tm="100000">
                                          <p:val>
                                            <p:strVal val="#ppt_h"/>
                                          </p:val>
                                        </p:tav>
                                      </p:tavLst>
                                    </p:anim>
                                    <p:animEffect transition="in" filter="fade">
                                      <p:cBhvr>
                                        <p:cTn id="134" dur="10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1" grpId="1" animBg="1"/>
      <p:bldP spid="90" grpId="0" animBg="1"/>
      <p:bldP spid="90" grpId="1" animBg="1"/>
      <p:bldP spid="88" grpId="0" animBg="1"/>
      <p:bldP spid="88" grpId="1" animBg="1"/>
      <p:bldP spid="107" grpId="0" animBg="1"/>
      <p:bldP spid="106" grpId="0" animBg="1"/>
      <p:bldP spid="106" grpId="1" animBg="1"/>
      <p:bldP spid="132" grpId="0" animBg="1"/>
      <p:bldP spid="132" grpId="1" animBg="1"/>
      <p:bldP spid="132" grpId="2" animBg="1"/>
      <p:bldP spid="132" grpId="3" animBg="1"/>
      <p:bldP spid="132" grpId="4" animBg="1"/>
      <p:bldP spid="132" grpId="5" animBg="1"/>
      <p:bldP spid="132" grpId="6" animBg="1"/>
      <p:bldP spid="130" grpId="0" animBg="1"/>
      <p:bldP spid="130" grpId="1" animBg="1"/>
      <p:bldP spid="130" grpId="2" animBg="1"/>
      <p:bldP spid="130" grpId="3" animBg="1"/>
      <p:bldP spid="130" grpId="4" animBg="1"/>
      <p:bldP spid="130" grpId="5" animBg="1"/>
      <p:bldP spid="130" grpId="6" animBg="1"/>
      <p:bldP spid="84"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custDataLst>
      <p:tags r:id="rId1"/>
    </p:custData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a:spLocks noChangeArrowheads="1"/>
          </p:cNvSpPr>
          <p:nvPr/>
        </p:nvSpPr>
        <p:spPr>
          <a:xfrm>
            <a:off x="462309" y="5555412"/>
            <a:ext cx="8241743" cy="576934"/>
          </a:xfrm>
          <a:prstGeom prst="rect">
            <a:avLst/>
          </a:prstGeom>
          <a:gradFill flip="none" rotWithShape="1">
            <a:gsLst>
              <a:gs pos="0">
                <a:schemeClr val="accent5">
                  <a:lumMod val="50000"/>
                  <a:shade val="30000"/>
                  <a:satMod val="115000"/>
                </a:schemeClr>
              </a:gs>
              <a:gs pos="50000">
                <a:schemeClr val="accent5">
                  <a:lumMod val="50000"/>
                  <a:shade val="67500"/>
                  <a:satMod val="115000"/>
                </a:schemeClr>
              </a:gs>
              <a:gs pos="100000">
                <a:schemeClr val="accent5">
                  <a:lumMod val="50000"/>
                  <a:shade val="100000"/>
                  <a:satMod val="115000"/>
                </a:scheme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346075" lvl="1" indent="-342900" algn="ctr" eaLnBrk="0" fontAlgn="base" hangingPunct="0">
              <a:spcBef>
                <a:spcPct val="0"/>
              </a:spcBef>
              <a:spcAft>
                <a:spcPts val="500"/>
              </a:spcAft>
              <a:buClr>
                <a:schemeClr val="bg1"/>
              </a:buClr>
              <a:buSzPct val="90000"/>
              <a:defRPr/>
            </a:pPr>
            <a:r>
              <a:rPr lang="en-US" sz="2400" b="1" dirty="0" smtClean="0">
                <a:latin typeface="Arial" pitchFamily="34" charset="0"/>
              </a:rPr>
              <a:t>Operational Simplicity</a:t>
            </a:r>
          </a:p>
        </p:txBody>
      </p:sp>
      <p:grpSp>
        <p:nvGrpSpPr>
          <p:cNvPr id="3" name="Group 39"/>
          <p:cNvGrpSpPr/>
          <p:nvPr/>
        </p:nvGrpSpPr>
        <p:grpSpPr>
          <a:xfrm>
            <a:off x="462310" y="3867130"/>
            <a:ext cx="4709160" cy="1843545"/>
            <a:chOff x="462310" y="1092312"/>
            <a:chExt cx="4709160" cy="1843545"/>
          </a:xfrm>
        </p:grpSpPr>
        <p:sp>
          <p:nvSpPr>
            <p:cNvPr id="41" name="TextBox 40"/>
            <p:cNvSpPr txBox="1"/>
            <p:nvPr/>
          </p:nvSpPr>
          <p:spPr>
            <a:xfrm>
              <a:off x="462310" y="1545396"/>
              <a:ext cx="4709160" cy="1390461"/>
            </a:xfrm>
            <a:prstGeom prst="round2SameRect">
              <a:avLst>
                <a:gd name="adj1" fmla="val 0"/>
                <a:gd name="adj2" fmla="val 0"/>
              </a:avLst>
            </a:prstGeom>
            <a:gradFill>
              <a:gsLst>
                <a:gs pos="0">
                  <a:schemeClr val="bg1">
                    <a:lumMod val="85000"/>
                    <a:alpha val="53000"/>
                  </a:schemeClr>
                </a:gs>
                <a:gs pos="100000">
                  <a:schemeClr val="bg1">
                    <a:alpha val="0"/>
                  </a:schemeClr>
                </a:gs>
              </a:gsLst>
              <a:lin ang="5400000" scaled="1"/>
            </a:gradFill>
          </p:spPr>
          <p:txBody>
            <a:bodyPr vert="horz" lIns="137160" tIns="182880" rIns="0" bIns="91440" rtlCol="0" anchor="t" anchorCtr="0">
              <a:noAutofit/>
            </a:bodyPr>
            <a:lstStyle>
              <a:defPPr>
                <a:defRPr lang="en-US"/>
              </a:defPPr>
              <a:lvl2pPr marL="0" lvl="1"/>
            </a:lstStyle>
            <a:p>
              <a:pPr marL="231775" indent="-231775">
                <a:lnSpc>
                  <a:spcPct val="90000"/>
                </a:lnSpc>
                <a:spcBef>
                  <a:spcPts val="400"/>
                </a:spcBef>
                <a:buClr>
                  <a:srgbClr val="5D87A1"/>
                </a:buClr>
                <a:buFont typeface="Wingdings" pitchFamily="2" charset="2"/>
                <a:buChar char="§"/>
              </a:pPr>
              <a:r>
                <a:rPr lang="en-US" sz="1600" dirty="0" smtClean="0"/>
                <a:t>High performance and reliability</a:t>
              </a:r>
            </a:p>
            <a:p>
              <a:pPr marL="231775" indent="-231775">
                <a:lnSpc>
                  <a:spcPct val="90000"/>
                </a:lnSpc>
                <a:spcBef>
                  <a:spcPts val="400"/>
                </a:spcBef>
                <a:buClr>
                  <a:srgbClr val="5D87A1"/>
                </a:buClr>
                <a:buFont typeface="Wingdings" pitchFamily="2" charset="2"/>
                <a:buChar char="§"/>
              </a:pPr>
              <a:r>
                <a:rPr lang="en-US" sz="1600" dirty="0" smtClean="0"/>
                <a:t>Easy life cycle management</a:t>
              </a:r>
            </a:p>
            <a:p>
              <a:pPr marL="231775" indent="-231775">
                <a:lnSpc>
                  <a:spcPct val="90000"/>
                </a:lnSpc>
                <a:spcBef>
                  <a:spcPts val="400"/>
                </a:spcBef>
                <a:buClr>
                  <a:srgbClr val="5D87A1"/>
                </a:buClr>
                <a:buFont typeface="Wingdings" pitchFamily="2" charset="2"/>
                <a:buChar char="§"/>
              </a:pPr>
              <a:r>
                <a:rPr lang="en-US" sz="1600" dirty="0" smtClean="0"/>
                <a:t>Simplified, robust security</a:t>
              </a:r>
            </a:p>
          </p:txBody>
        </p:sp>
        <p:sp>
          <p:nvSpPr>
            <p:cNvPr id="42" name="Rounded Rectangle 41"/>
            <p:cNvSpPr/>
            <p:nvPr/>
          </p:nvSpPr>
          <p:spPr bwMode="gray">
            <a:xfrm>
              <a:off x="462310" y="1092312"/>
              <a:ext cx="4708765" cy="466897"/>
            </a:xfrm>
            <a:prstGeom prst="roundRect">
              <a:avLst>
                <a:gd name="adj" fmla="val 0"/>
              </a:avLst>
            </a:prstGeom>
            <a:gradFill flip="none" rotWithShape="1">
              <a:gsLst>
                <a:gs pos="0">
                  <a:srgbClr val="5D87A1">
                    <a:shade val="30000"/>
                    <a:satMod val="115000"/>
                  </a:srgbClr>
                </a:gs>
                <a:gs pos="50000">
                  <a:srgbClr val="5D87A1">
                    <a:shade val="67500"/>
                    <a:satMod val="115000"/>
                  </a:srgbClr>
                </a:gs>
                <a:gs pos="100000">
                  <a:srgbClr val="5D87A1">
                    <a:shade val="100000"/>
                    <a:satMod val="115000"/>
                  </a:srgbClr>
                </a:gs>
              </a:gsLst>
              <a:lin ang="16200000" scaled="1"/>
              <a:tileRect/>
            </a:gradFill>
            <a:ln w="285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bg1"/>
                  </a:solidFill>
                </a:rPr>
                <a:t>Why We Win</a:t>
              </a:r>
            </a:p>
          </p:txBody>
        </p:sp>
      </p:grpSp>
      <p:grpSp>
        <p:nvGrpSpPr>
          <p:cNvPr id="4" name="Group 38"/>
          <p:cNvGrpSpPr/>
          <p:nvPr/>
        </p:nvGrpSpPr>
        <p:grpSpPr>
          <a:xfrm>
            <a:off x="462310" y="1178572"/>
            <a:ext cx="4709160" cy="2031888"/>
            <a:chOff x="462310" y="1092312"/>
            <a:chExt cx="4709160" cy="2031888"/>
          </a:xfrm>
        </p:grpSpPr>
        <p:sp>
          <p:nvSpPr>
            <p:cNvPr id="34" name="TextBox 33"/>
            <p:cNvSpPr txBox="1"/>
            <p:nvPr/>
          </p:nvSpPr>
          <p:spPr>
            <a:xfrm>
              <a:off x="462310" y="1545396"/>
              <a:ext cx="4709160" cy="1578804"/>
            </a:xfrm>
            <a:prstGeom prst="round2SameRect">
              <a:avLst>
                <a:gd name="adj1" fmla="val 0"/>
                <a:gd name="adj2" fmla="val 0"/>
              </a:avLst>
            </a:prstGeom>
            <a:gradFill>
              <a:gsLst>
                <a:gs pos="0">
                  <a:schemeClr val="bg1">
                    <a:lumMod val="85000"/>
                    <a:alpha val="53000"/>
                  </a:schemeClr>
                </a:gs>
                <a:gs pos="100000">
                  <a:schemeClr val="bg1">
                    <a:alpha val="0"/>
                  </a:schemeClr>
                </a:gs>
              </a:gsLst>
              <a:lin ang="5400000" scaled="1"/>
            </a:gradFill>
          </p:spPr>
          <p:txBody>
            <a:bodyPr vert="horz" lIns="137160" tIns="91440" rIns="0" bIns="91440" rtlCol="0" anchor="t" anchorCtr="0">
              <a:noAutofit/>
            </a:bodyPr>
            <a:lstStyle>
              <a:defPPr>
                <a:defRPr lang="en-US"/>
              </a:defPPr>
              <a:lvl2pPr marL="0" lvl="1"/>
            </a:lstStyle>
            <a:p>
              <a:pPr marL="231775" indent="-231775">
                <a:lnSpc>
                  <a:spcPct val="90000"/>
                </a:lnSpc>
                <a:spcBef>
                  <a:spcPts val="400"/>
                </a:spcBef>
                <a:buClr>
                  <a:srgbClr val="5D87A1"/>
                </a:buClr>
                <a:buFont typeface="Wingdings" pitchFamily="2" charset="2"/>
                <a:buChar char="§"/>
              </a:pPr>
              <a:r>
                <a:rPr lang="en-US" sz="1600" dirty="0" smtClean="0"/>
                <a:t>Over 6,000 customers, 1M+ access points</a:t>
              </a:r>
            </a:p>
            <a:p>
              <a:pPr marL="231775" indent="-231775">
                <a:lnSpc>
                  <a:spcPct val="90000"/>
                </a:lnSpc>
                <a:spcBef>
                  <a:spcPts val="400"/>
                </a:spcBef>
                <a:buClr>
                  <a:srgbClr val="5D87A1"/>
                </a:buClr>
                <a:buFont typeface="Wingdings" pitchFamily="2" charset="2"/>
                <a:buChar char="§"/>
              </a:pPr>
              <a:r>
                <a:rPr lang="en-US" sz="1600" dirty="0" smtClean="0"/>
                <a:t>Campus, branch</a:t>
              </a:r>
            </a:p>
            <a:p>
              <a:pPr marL="231775" indent="-231775">
                <a:lnSpc>
                  <a:spcPct val="90000"/>
                </a:lnSpc>
                <a:spcBef>
                  <a:spcPts val="400"/>
                </a:spcBef>
                <a:buClr>
                  <a:srgbClr val="5D87A1"/>
                </a:buClr>
                <a:buFont typeface="Wingdings" pitchFamily="2" charset="2"/>
                <a:buChar char="§"/>
              </a:pPr>
              <a:r>
                <a:rPr lang="en-US" sz="1600" dirty="0" smtClean="0"/>
                <a:t>Healthcare, Education, Hospitality</a:t>
              </a:r>
            </a:p>
            <a:p>
              <a:pPr marL="231775" indent="-231775">
                <a:lnSpc>
                  <a:spcPct val="90000"/>
                </a:lnSpc>
                <a:spcBef>
                  <a:spcPts val="400"/>
                </a:spcBef>
                <a:buClr>
                  <a:srgbClr val="5D87A1"/>
                </a:buClr>
                <a:buFont typeface="Wingdings" pitchFamily="2" charset="2"/>
                <a:buChar char="§"/>
              </a:pPr>
              <a:r>
                <a:rPr lang="en-US" sz="1600" dirty="0" smtClean="0"/>
                <a:t>Fortune 500</a:t>
              </a:r>
            </a:p>
          </p:txBody>
        </p:sp>
        <p:sp>
          <p:nvSpPr>
            <p:cNvPr id="28" name="Rounded Rectangle 27"/>
            <p:cNvSpPr/>
            <p:nvPr/>
          </p:nvSpPr>
          <p:spPr bwMode="gray">
            <a:xfrm>
              <a:off x="462310" y="1092312"/>
              <a:ext cx="4708765" cy="466897"/>
            </a:xfrm>
            <a:prstGeom prst="roundRect">
              <a:avLst>
                <a:gd name="adj" fmla="val 0"/>
              </a:avLst>
            </a:prstGeom>
            <a:gradFill flip="none" rotWithShape="1">
              <a:gsLst>
                <a:gs pos="0">
                  <a:srgbClr val="5D87A1">
                    <a:shade val="30000"/>
                    <a:satMod val="115000"/>
                  </a:srgbClr>
                </a:gs>
                <a:gs pos="50000">
                  <a:srgbClr val="5D87A1">
                    <a:shade val="67500"/>
                    <a:satMod val="115000"/>
                  </a:srgbClr>
                </a:gs>
                <a:gs pos="100000">
                  <a:srgbClr val="5D87A1">
                    <a:shade val="100000"/>
                    <a:satMod val="115000"/>
                  </a:srgbClr>
                </a:gs>
              </a:gsLst>
              <a:lin ang="16200000" scaled="1"/>
              <a:tileRect/>
            </a:gradFill>
            <a:ln w="28575">
              <a:noFill/>
            </a:ln>
            <a:effectLst>
              <a:outerShdw blurRad="508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smtClean="0">
                  <a:solidFill>
                    <a:schemeClr val="bg1"/>
                  </a:solidFill>
                </a:rPr>
                <a:t>Deployed Extensively</a:t>
              </a:r>
              <a:endParaRPr lang="en-US" dirty="0">
                <a:solidFill>
                  <a:schemeClr val="bg1"/>
                </a:solidFill>
              </a:endParaRPr>
            </a:p>
          </p:txBody>
        </p:sp>
      </p:grpSp>
      <p:sp>
        <p:nvSpPr>
          <p:cNvPr id="2" name="Title 1"/>
          <p:cNvSpPr>
            <a:spLocks noGrp="1"/>
          </p:cNvSpPr>
          <p:nvPr>
            <p:ph type="title"/>
          </p:nvPr>
        </p:nvSpPr>
        <p:spPr/>
        <p:txBody>
          <a:bodyPr/>
          <a:lstStyle/>
          <a:p>
            <a:r>
              <a:rPr lang="en-US" dirty="0" smtClean="0"/>
              <a:t>Juniper WL series – WLAN Products </a:t>
            </a:r>
            <a:endParaRPr lang="en-US" dirty="0"/>
          </a:p>
        </p:txBody>
      </p:sp>
      <p:pic>
        <p:nvPicPr>
          <p:cNvPr id="61" name="Picture 2" descr="C:\Documents and Settings\tfornoles\My Documents\TRPZ DOCS 021411\Data\JNPR internal docs\Juniper Wireless Product Photos Low Res\Juniper Wireless Product Photos Low Res\Family Shots\WLC_family_lef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50780" y="3589500"/>
            <a:ext cx="3167010" cy="1710446"/>
          </a:xfrm>
          <a:prstGeom prst="rect">
            <a:avLst/>
          </a:prstGeom>
          <a:noFill/>
        </p:spPr>
      </p:pic>
      <p:pic>
        <p:nvPicPr>
          <p:cNvPr id="64" name="Picture 63" descr="WLA532_Left.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10231" y="1058416"/>
            <a:ext cx="819497" cy="847754"/>
          </a:xfrm>
          <a:prstGeom prst="rect">
            <a:avLst/>
          </a:prstGeom>
        </p:spPr>
      </p:pic>
      <p:grpSp>
        <p:nvGrpSpPr>
          <p:cNvPr id="5" name="Group 64"/>
          <p:cNvGrpSpPr/>
          <p:nvPr/>
        </p:nvGrpSpPr>
        <p:grpSpPr>
          <a:xfrm>
            <a:off x="5393045" y="2059915"/>
            <a:ext cx="2303907" cy="1325721"/>
            <a:chOff x="669903" y="1609724"/>
            <a:chExt cx="2303907" cy="1325721"/>
          </a:xfrm>
        </p:grpSpPr>
        <p:pic>
          <p:nvPicPr>
            <p:cNvPr id="66" name="Picture 4"/>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69903" y="1704974"/>
              <a:ext cx="1128713" cy="752475"/>
            </a:xfrm>
            <a:prstGeom prst="rect">
              <a:avLst/>
            </a:prstGeom>
            <a:noFill/>
            <a:ln w="19050">
              <a:solidFill>
                <a:srgbClr val="5D87A1"/>
              </a:solidFill>
              <a:miter lim="800000"/>
              <a:headEnd/>
              <a:tailEnd/>
            </a:ln>
            <a:effectLst>
              <a:outerShdw blurRad="50800" dist="38100" dir="5400000" algn="t" rotWithShape="0">
                <a:prstClr val="black">
                  <a:alpha val="40000"/>
                </a:prstClr>
              </a:outerShdw>
            </a:effectLst>
          </p:spPr>
        </p:pic>
        <p:pic>
          <p:nvPicPr>
            <p:cNvPr id="6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900676" y="1609724"/>
              <a:ext cx="1073134" cy="752475"/>
            </a:xfrm>
            <a:prstGeom prst="rect">
              <a:avLst/>
            </a:prstGeom>
            <a:noFill/>
            <a:ln w="19050">
              <a:solidFill>
                <a:srgbClr val="5D87A1"/>
              </a:solidFill>
              <a:miter lim="800000"/>
              <a:headEnd/>
              <a:tailEnd/>
            </a:ln>
            <a:effectLst>
              <a:outerShdw blurRad="50800" dist="38100" dir="5400000" algn="t" rotWithShape="0">
                <a:prstClr val="black">
                  <a:alpha val="40000"/>
                </a:prstClr>
              </a:outerShdw>
            </a:effectLst>
          </p:spPr>
        </p:pic>
        <p:pic>
          <p:nvPicPr>
            <p:cNvPr id="68" name="Picture 7"/>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15497" y="2182970"/>
              <a:ext cx="1128713" cy="752475"/>
            </a:xfrm>
            <a:prstGeom prst="rect">
              <a:avLst/>
            </a:prstGeom>
            <a:noFill/>
            <a:ln w="19050">
              <a:solidFill>
                <a:srgbClr val="5D87A1"/>
              </a:solidFill>
              <a:miter lim="800000"/>
              <a:headEnd/>
              <a:tailEnd/>
            </a:ln>
            <a:effectLst>
              <a:outerShdw blurRad="50800" dist="38100" dir="5400000" algn="t" rotWithShape="0">
                <a:prstClr val="black">
                  <a:alpha val="40000"/>
                </a:prstClr>
              </a:outerShdw>
            </a:effectLst>
          </p:spPr>
        </p:pic>
      </p:grpSp>
      <p:grpSp>
        <p:nvGrpSpPr>
          <p:cNvPr id="6" name="Group 54"/>
          <p:cNvGrpSpPr/>
          <p:nvPr/>
        </p:nvGrpSpPr>
        <p:grpSpPr>
          <a:xfrm>
            <a:off x="511795" y="2805959"/>
            <a:ext cx="4496096" cy="889742"/>
            <a:chOff x="492745" y="2872633"/>
            <a:chExt cx="4657724" cy="921727"/>
          </a:xfrm>
        </p:grpSpPr>
        <p:pic>
          <p:nvPicPr>
            <p:cNvPr id="35" name="Picture 34" descr="Wheaton Franciscan Services, Inc.">
              <a:hlinkClick r:id="rId8"/>
            </p:cNvPr>
            <p:cNvPicPr>
              <a:picLocks noChangeAspect="1" noChangeArrowheads="1"/>
            </p:cNvPicPr>
            <p:nvPr/>
          </p:nvPicPr>
          <p:blipFill>
            <a:blip r:embed="rId9" cstate="email">
              <a:extLst>
                <a:ext uri="{28A0092B-C50C-407E-A947-70E740481C1C}">
                  <a14:useLocalDpi xmlns:a14="http://schemas.microsoft.com/office/drawing/2010/main"/>
                </a:ext>
              </a:extLst>
            </a:blip>
            <a:srcRect t="21033" r="45760"/>
            <a:stretch>
              <a:fillRect/>
            </a:stretch>
          </p:blipFill>
          <p:spPr bwMode="auto">
            <a:xfrm>
              <a:off x="3053135" y="3484797"/>
              <a:ext cx="2082801" cy="309563"/>
            </a:xfrm>
            <a:prstGeom prst="rect">
              <a:avLst/>
            </a:prstGeom>
            <a:noFill/>
            <a:ln w="9525">
              <a:noFill/>
              <a:miter lim="800000"/>
              <a:headEnd/>
              <a:tailEnd/>
            </a:ln>
          </p:spPr>
        </p:pic>
        <p:pic>
          <p:nvPicPr>
            <p:cNvPr id="43" name="Picture 42" descr="hartford.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273794" y="3348883"/>
              <a:ext cx="714375" cy="423641"/>
            </a:xfrm>
            <a:prstGeom prst="rect">
              <a:avLst/>
            </a:prstGeom>
          </p:spPr>
        </p:pic>
        <p:pic>
          <p:nvPicPr>
            <p:cNvPr id="45" name="Picture 44" descr="airport.pn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2745" y="3067896"/>
              <a:ext cx="681036" cy="597333"/>
            </a:xfrm>
            <a:prstGeom prst="rect">
              <a:avLst/>
            </a:prstGeom>
          </p:spPr>
        </p:pic>
        <p:pic>
          <p:nvPicPr>
            <p:cNvPr id="46" name="Picture 45" descr="ConcordHospital22.gif"/>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767660" y="2963121"/>
              <a:ext cx="882497" cy="385762"/>
            </a:xfrm>
            <a:prstGeom prst="rect">
              <a:avLst/>
            </a:prstGeom>
          </p:spPr>
        </p:pic>
        <p:pic>
          <p:nvPicPr>
            <p:cNvPr id="47" name="Picture 46" descr="logo-logitech.png"/>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81638" y="2996458"/>
              <a:ext cx="468406" cy="419100"/>
            </a:xfrm>
            <a:prstGeom prst="rect">
              <a:avLst/>
            </a:prstGeom>
          </p:spPr>
        </p:pic>
        <p:pic>
          <p:nvPicPr>
            <p:cNvPr id="48" name="Picture 47" descr="wpi.gif"/>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382408" y="3320308"/>
              <a:ext cx="715674" cy="276225"/>
            </a:xfrm>
            <a:prstGeom prst="rect">
              <a:avLst/>
            </a:prstGeom>
          </p:spPr>
        </p:pic>
        <p:pic>
          <p:nvPicPr>
            <p:cNvPr id="49" name="Picture 48" descr="kean.gif"/>
            <p:cNvPicPr>
              <a:picLocks noChangeAspect="1"/>
            </p:cNvPicPr>
            <p:nvPr/>
          </p:nvPicPr>
          <p:blipFill>
            <a:blip r:embed="rId15" cstate="email">
              <a:extLst>
                <a:ext uri="{28A0092B-C50C-407E-A947-70E740481C1C}">
                  <a14:useLocalDpi xmlns:a14="http://schemas.microsoft.com/office/drawing/2010/main"/>
                </a:ext>
              </a:extLst>
            </a:blip>
            <a:srcRect l="292" t="19697" r="57212" b="12626"/>
            <a:stretch>
              <a:fillRect/>
            </a:stretch>
          </p:blipFill>
          <p:spPr>
            <a:xfrm>
              <a:off x="2082284" y="3463184"/>
              <a:ext cx="991734" cy="304799"/>
            </a:xfrm>
            <a:prstGeom prst="rect">
              <a:avLst/>
            </a:prstGeom>
          </p:spPr>
        </p:pic>
        <p:pic>
          <p:nvPicPr>
            <p:cNvPr id="50" name="Picture 49" descr="alstom.gif"/>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721595" y="3010746"/>
              <a:ext cx="771524" cy="157162"/>
            </a:xfrm>
            <a:prstGeom prst="rect">
              <a:avLst/>
            </a:prstGeom>
          </p:spPr>
        </p:pic>
        <p:pic>
          <p:nvPicPr>
            <p:cNvPr id="51" name="Picture 50" descr="ohlone.gif"/>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4489672" y="2872633"/>
              <a:ext cx="660797" cy="352425"/>
            </a:xfrm>
            <a:prstGeom prst="rect">
              <a:avLst/>
            </a:prstGeom>
          </p:spPr>
        </p:pic>
        <p:pic>
          <p:nvPicPr>
            <p:cNvPr id="52" name="Picture 51" descr="logo_dp.png"/>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626469" y="3105995"/>
              <a:ext cx="614363" cy="614363"/>
            </a:xfrm>
            <a:prstGeom prst="rect">
              <a:avLst/>
            </a:prstGeom>
          </p:spPr>
        </p:pic>
        <p:pic>
          <p:nvPicPr>
            <p:cNvPr id="53" name="Picture 52" descr="splash-candy.jp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2569195" y="3240934"/>
              <a:ext cx="962026" cy="241778"/>
            </a:xfrm>
            <a:prstGeom prst="rect">
              <a:avLst/>
            </a:prstGeom>
          </p:spPr>
        </p:pic>
        <p:pic>
          <p:nvPicPr>
            <p:cNvPr id="54" name="Picture 53" descr="logo_rossmann_02.gif"/>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3626469" y="3010746"/>
              <a:ext cx="962025" cy="234494"/>
            </a:xfrm>
            <a:prstGeom prst="rect">
              <a:avLst/>
            </a:prstGeom>
          </p:spPr>
        </p:pic>
      </p:grpSp>
      <p:pic>
        <p:nvPicPr>
          <p:cNvPr id="25602" name="Picture 2"/>
          <p:cNvPicPr>
            <a:picLocks noChangeAspect="1" noChangeArrowheads="1"/>
          </p:cNvPicPr>
          <p:nvPr/>
        </p:nvPicPr>
        <p:blipFill>
          <a:blip r:embed="rId21" cstate="email">
            <a:extLst>
              <a:ext uri="{28A0092B-C50C-407E-A947-70E740481C1C}">
                <a14:useLocalDpi xmlns:a14="http://schemas.microsoft.com/office/drawing/2010/main"/>
              </a:ext>
            </a:extLst>
          </a:blip>
          <a:srcRect/>
          <a:stretch>
            <a:fillRect/>
          </a:stretch>
        </p:blipFill>
        <p:spPr bwMode="auto">
          <a:xfrm>
            <a:off x="7624221" y="1407454"/>
            <a:ext cx="896937" cy="920750"/>
          </a:xfrm>
          <a:prstGeom prst="rect">
            <a:avLst/>
          </a:prstGeom>
          <a:noFill/>
          <a:ln w="9525">
            <a:noFill/>
            <a:miter lim="800000"/>
            <a:headEnd/>
            <a:tailEnd/>
          </a:ln>
          <a:effectLst/>
        </p:spPr>
      </p:pic>
      <p:pic>
        <p:nvPicPr>
          <p:cNvPr id="25603" name="Picture 3"/>
          <p:cNvPicPr>
            <a:picLocks noChangeAspect="1"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7197764" y="2651900"/>
            <a:ext cx="1169987" cy="1085850"/>
          </a:xfrm>
          <a:prstGeom prst="rect">
            <a:avLst/>
          </a:prstGeom>
          <a:noFill/>
          <a:ln w="9525">
            <a:noFill/>
            <a:miter lim="800000"/>
            <a:headEnd/>
            <a:tailEnd/>
          </a:ln>
          <a:effectLst/>
        </p:spPr>
      </p:pic>
    </p:spTree>
    <p:extLst>
      <p:ext uri="{BB962C8B-B14F-4D97-AF65-F5344CB8AC3E}">
        <p14:creationId xmlns:p14="http://schemas.microsoft.com/office/powerpoint/2010/main" val="4055481715"/>
      </p:ext>
    </p:extLst>
  </p:cSld>
  <p:clrMapOvr>
    <a:masterClrMapping/>
  </p:clrMapOvr>
  <p:transition xmlns:p14="http://schemas.microsoft.com/office/powerpoint/2010/main">
    <p:wipe dir="r"/>
  </p:transition>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1"/>
  <p:tag name="VIDEO_FILES_RECORD" val="&lt;Videos&gt;&lt;Video Name=&quot;VIN0089_303_1_19739.flv&quot; Position=&quot;1&quot; SlideID=&quot;303&quot;/&gt;&lt;/Videos&gt;&#10;"/>
  <p:tag name="MMPROD_11436PHOTO" val=""/>
  <p:tag name="MMPROD_11436LOGO" val=""/>
  <p:tag name="MMPROD_UIDATA" val="&lt;database version=&quot;7.0&quot;&gt;&lt;object type=&quot;1&quot; unique_id=&quot;10001&quot;&gt;&lt;property id=&quot;20141&quot; value=&quot;Simply Connected Customer Presentation&quot;/&gt;&lt;property id=&quot;20142&quot; value=&quot;Recorded January 2012&quot;/&gt;&lt;property id=&quot;20144&quot; value=&quot;1&quot;/&gt;&lt;property id=&quot;20146&quot; value=&quot;0&quot;/&gt;&lt;property id=&quot;20147&quot; value=&quot;0&quot;/&gt;&lt;property id=&quot;20148&quot; value=&quot;5&quot;/&gt;&lt;property id=&quot;20180&quot; value=&quot;0&quot;/&gt;&lt;property id=&quot;20181&quot; value=&quot;1&quot;/&gt;&lt;property id=&quot;20182&quot; value=&quot;0&quot;/&gt;&lt;property id=&quot;20183&quot; value=&quot;1&quot;/&gt;&lt;property id=&quot;20184&quot; value=&quot;7&quot;/&gt;&lt;property id=&quot;20224&quot; value=&quot;C:\Documents and Settings\nweintraub\My Documents&quot;/&gt;&lt;property id=&quot;20226&quot; value=&quot;C:\Documents and Settings\nweintraub\My Documents\Campus Campaign\Simply Connected 2012\Customer Preso 2012\sc_customer_preso_recorded.pptx&quot;/&gt;&lt;property id=&quot;20250&quot; value=&quot;0&quot;/&gt;&lt;property id=&quot;20251&quot; value=&quot;1&quot;/&gt;&lt;property id=&quot;20259&quot; value=&quot;0&quot;/&gt;&lt;object type=&quot;2&quot; unique_id=&quot;10918&quot;&gt;&lt;object type=&quot;3&quot; unique_id=&quot;10919&quot;&gt;&lt;property id=&quot;20148&quot; value=&quot;5&quot;/&gt;&lt;property id=&quot;20300&quot; value=&quot;Slide 1 - &amp;quot;SIMPLY CONNECTED&amp;#x0D;&amp;#x0A;the new network means business&amp;quot;&quot;/&gt;&lt;property id=&quot;20302&quot; value=&quot;0&quot;/&gt;&lt;property id=&quot;20303&quot; value=&quot;-1&quot;/&gt;&lt;property id=&quot;20307&quot; value=&quot;264&quot;/&gt;&lt;property id=&quot;20309&quot; value=&quot;-1&quot;/&gt;&lt;property id=&quot;20312&quot; value=&quot;0&quot;/&gt;&lt;/object&gt;&lt;object type=&quot;3&quot; unique_id=&quot;10920&quot;&gt;&lt;property id=&quot;20148&quot; value=&quot;5&quot;/&gt;&lt;property id=&quot;20300&quot; value=&quot;Slide 2 - &amp;quot;Major market trends…&amp;#x0D;&amp;#x0A;Data mobility and scale at an all time high and growing&amp;quot;&quot;/&gt;&lt;property id=&quot;20302&quot; value=&quot;0&quot;/&gt;&lt;property id=&quot;20303&quot; value=&quot;-1&quot;/&gt;&lt;property id=&quot;20307&quot; value=&quot;265&quot;/&gt;&lt;property id=&quot;20309&quot; value=&quot;-1&quot;/&gt;&lt;property id=&quot;20312&quot; value=&quot;0&quot;/&gt;&lt;/object&gt;&lt;object type=&quot;3&quot; unique_id=&quot;10921&quot;&gt;&lt;property id=&quot;20148&quot; value=&quot;5&quot;/&gt;&lt;property id=&quot;20300&quot; value=&quot;Slide 3 - &amp;quot;The world is on the move &amp;#x0D;&amp;#x0A;the network can’t stand still&amp;quot;&quot;/&gt;&lt;property id=&quot;20302&quot; value=&quot;0&quot;/&gt;&lt;property id=&quot;20303&quot; value=&quot;-1&quot;/&gt;&lt;property id=&quot;20307&quot; value=&quot;283&quot;/&gt;&lt;property id=&quot;20309&quot; value=&quot;-1&quot;/&gt;&lt;property id=&quot;20312&quot; value=&quot;0&quot;/&gt;&lt;/object&gt;&lt;object type=&quot;3&quot; unique_id=&quot;10922&quot;&gt;&lt;property id=&quot;20148&quot; value=&quot;5&quot;/&gt;&lt;property id=&quot;20300&quot; value=&quot;Slide 4 - &amp;quot;&amp;#x0D;&amp;#x0A;mobility Redefines Business Practices&amp;#x0D;&amp;#x0A;An Opportunity, Not a Problem&amp;quot;&quot;/&gt;&lt;property id=&quot;20302&quot; value=&quot;0&quot;/&gt;&lt;property id=&quot;20303&quot; value=&quot;-1&quot;/&gt;&lt;property id=&quot;20307&quot; value=&quot;267&quot;/&gt;&lt;property id=&quot;20309&quot; value=&quot;-1&quot;/&gt;&lt;property id=&quot;20312&quot; value=&quot;0&quot;/&gt;&lt;/object&gt;&lt;object type=&quot;3&quot; unique_id=&quot;10923&quot;&gt;&lt;property id=&quot;20148&quot; value=&quot;5&quot;/&gt;&lt;property id=&quot;20300&quot; value=&quot;Slide 5 - &amp;quot;Increased expectations for networks &amp;quot;&quot;/&gt;&lt;property id=&quot;20302&quot; value=&quot;0&quot;/&gt;&lt;property id=&quot;20303&quot; value=&quot;-1&quot;/&gt;&lt;property id=&quot;20307&quot; value=&quot;296&quot;/&gt;&lt;property id=&quot;20309&quot; value=&quot;-1&quot;/&gt;&lt;property id=&quot;20312&quot; value=&quot;0&quot;/&gt;&lt;/object&gt;&lt;object type=&quot;3&quot; unique_id=&quot;10924&quot;&gt;&lt;property id=&quot;20148&quot; value=&quot;5&quot;/&gt;&lt;property id=&quot;20300&quot; value=&quot;Slide 6 - &amp;quot;The solution is to be SIMPLY Connected&amp;quot;&quot;/&gt;&lt;property id=&quot;20302&quot; value=&quot;0&quot;/&gt;&lt;property id=&quot;20303&quot; value=&quot;-1&quot;/&gt;&lt;property id=&quot;20307&quot; value=&quot;284&quot;/&gt;&lt;property id=&quot;20309&quot; value=&quot;-1&quot;/&gt;&lt;property id=&quot;20312&quot; value=&quot;0&quot;/&gt;&lt;/object&gt;&lt;object type=&quot;3&quot; unique_id=&quot;10925&quot;&gt;&lt;property id=&quot;20148&quot; value=&quot;5&quot;/&gt;&lt;property id=&quot;20300&quot; value=&quot;Slide 7 - &amp;quot;1. Consistent Security &amp;quot;&quot;/&gt;&lt;property id=&quot;20302&quot; value=&quot;0&quot;/&gt;&lt;property id=&quot;20303&quot; value=&quot;-1&quot;/&gt;&lt;property id=&quot;20307&quot; value=&quot;269&quot;/&gt;&lt;property id=&quot;20309&quot; value=&quot;-1&quot;/&gt;&lt;property id=&quot;20312&quot; value=&quot;0&quot;/&gt;&lt;/object&gt;&lt;object type=&quot;3&quot; unique_id=&quot;10926&quot;&gt;&lt;property id=&quot;20148&quot; value=&quot;5&quot;/&gt;&lt;property id=&quot;20300&quot; value=&quot;Slide 8 - &amp;quot;Consistent security&amp;#x0D;&amp;#x0A;bringing control back to IT &amp;quot;&quot;/&gt;&lt;property id=&quot;20302&quot; value=&quot;0&quot;/&gt;&lt;property id=&quot;20303&quot; value=&quot;-1&quot;/&gt;&lt;property id=&quot;20307&quot; value=&quot;270&quot;/&gt;&lt;property id=&quot;20309&quot; value=&quot;-1&quot;/&gt;&lt;property id=&quot;20312&quot; value=&quot;0&quot;/&gt;&lt;/object&gt;&lt;object type=&quot;3&quot; unique_id=&quot;10927&quot;&gt;&lt;property id=&quot;20148&quot; value=&quot;5&quot;/&gt;&lt;property id=&quot;20300&quot; value=&quot;Slide 9 - &amp;quot;2. Performance at scale&amp;quot;&quot;/&gt;&lt;property id=&quot;20302&quot; value=&quot;0&quot;/&gt;&lt;property id=&quot;20303&quot; value=&quot;-1&quot;/&gt;&lt;property id=&quot;20307&quot; value=&quot;285&quot;/&gt;&lt;property id=&quot;20309&quot; value=&quot;-1&quot;/&gt;&lt;property id=&quot;20312&quot; value=&quot;0&quot;/&gt;&lt;/object&gt;&lt;object type=&quot;3&quot; unique_id=&quot;10928&quot;&gt;&lt;property id=&quot;20148&quot; value=&quot;5&quot;/&gt;&lt;property id=&quot;20300&quot; value=&quot;Slide 10 - &amp;quot;Performance &amp;#x0D;&amp;#x0A;simple &amp;amp; cost-Effective scaling &amp;quot;&quot;/&gt;&lt;property id=&quot;20302&quot; value=&quot;0&quot;/&gt;&lt;property id=&quot;20303&quot; value=&quot;-1&quot;/&gt;&lt;property id=&quot;20307&quot; value=&quot;272&quot;/&gt;&lt;property id=&quot;20309&quot; value=&quot;-1&quot;/&gt;&lt;property id=&quot;20312&quot; value=&quot;0&quot;/&gt;&lt;/object&gt;&lt;object type=&quot;3&quot; unique_id=&quot;10929&quot;&gt;&lt;property id=&quot;20148&quot; value=&quot;5&quot;/&gt;&lt;property id=&quot;20300&quot; value=&quot;Slide 11 - &amp;quot;3. Highly resilient&amp;quot;&quot;/&gt;&lt;property id=&quot;20302&quot; value=&quot;0&quot;/&gt;&lt;property id=&quot;20303&quot; value=&quot;-1&quot;/&gt;&lt;property id=&quot;20307&quot; value=&quot;286&quot;/&gt;&lt;property id=&quot;20309&quot; value=&quot;-1&quot;/&gt;&lt;property id=&quot;20312&quot; value=&quot;0&quot;/&gt;&lt;/object&gt;&lt;object type=&quot;3&quot; unique_id=&quot;10930&quot;&gt;&lt;property id=&quot;20148&quot; value=&quot;5&quot;/&gt;&lt;property id=&quot;20300&quot; value=&quot;Slide 12 - &amp;quot;Highly resilient&amp;#x0D;&amp;#x0A;FOR Non-stop productivity &amp;quot;&quot;/&gt;&lt;property id=&quot;20302&quot; value=&quot;0&quot;/&gt;&lt;property id=&quot;20303&quot; value=&quot;-1&quot;/&gt;&lt;property id=&quot;20307&quot; value=&quot;274&quot;/&gt;&lt;property id=&quot;20309&quot; value=&quot;-1&quot;/&gt;&lt;property id=&quot;20312&quot; value=&quot;0&quot;/&gt;&lt;/object&gt;&lt;object type=&quot;3&quot; unique_id=&quot;10931&quot;&gt;&lt;property id=&quot;20148&quot; value=&quot;5&quot;/&gt;&lt;property id=&quot;20300&quot; value=&quot;Slide 13 - &amp;quot;Simply Connected &amp;quot;&quot;/&gt;&lt;property id=&quot;20302&quot; value=&quot;0&quot;/&gt;&lt;property id=&quot;20303&quot; value=&quot;-1&quot;/&gt;&lt;property id=&quot;20307&quot; value=&quot;275&quot;/&gt;&lt;property id=&quot;20309&quot; value=&quot;-1&quot;/&gt;&lt;property id=&quot;20312&quot; value=&quot;0&quot;/&gt;&lt;/object&gt;&lt;object type=&quot;3&quot; unique_id=&quot;10932&quot;&gt;&lt;property id=&quot;20148&quot; value=&quot;5&quot;/&gt;&lt;property id=&quot;20300&quot; value=&quot;Slide 14 - &amp;quot;Use case: Bring your Own Device (BYOD) &amp;#x0D;&amp;#x0A;empower the business &amp;quot;&quot;/&gt;&lt;property id=&quot;20302&quot; value=&quot;0&quot;/&gt;&lt;property id=&quot;20303&quot; value=&quot;-1&quot;/&gt;&lt;property id=&quot;20307&quot; value=&quot;287&quot;/&gt;&lt;property id=&quot;20309&quot; value=&quot;-1&quot;/&gt;&lt;property id=&quot;20312&quot; value=&quot;0&quot;/&gt;&lt;/object&gt;&lt;object type=&quot;3&quot; unique_id=&quot;10933&quot;&gt;&lt;property id=&quot;20148&quot; value=&quot;5&quot;/&gt;&lt;property id=&quot;20300&quot; value=&quot;Slide 15 - &amp;quot;Use case: Bring your Own Device (BYOD) &amp;#x0D;&amp;#x0A;empower the business &amp;quot;&quot;/&gt;&lt;property id=&quot;20302&quot; value=&quot;0&quot;/&gt;&lt;property id=&quot;20303&quot; value=&quot;-1&quot;/&gt;&lt;property id=&quot;20307&quot; value=&quot;301&quot;/&gt;&lt;property id=&quot;20309&quot; value=&quot;-1&quot;/&gt;&lt;property id=&quot;20312&quot; value=&quot;0&quot;/&gt;&lt;/object&gt;&lt;object type=&quot;3&quot; unique_id=&quot;10934&quot;&gt;&lt;property id=&quot;20148&quot; value=&quot;5&quot;/&gt;&lt;property id=&quot;20300&quot; value=&quot;Slide 16 - &amp;quot;Use case: Rich Media applications &amp;#x0D;&amp;#x0A;empower the business &amp;quot;&quot;/&gt;&lt;property id=&quot;20302&quot; value=&quot;0&quot;/&gt;&lt;property id=&quot;20303&quot; value=&quot;-1&quot;/&gt;&lt;property id=&quot;20307&quot; value=&quot;289&quot;/&gt;&lt;property id=&quot;20309&quot; value=&quot;-1&quot;/&gt;&lt;property id=&quot;20312&quot; value=&quot;0&quot;/&gt;&lt;/object&gt;&lt;object type=&quot;3&quot; unique_id=&quot;10935&quot;&gt;&lt;property id=&quot;20148&quot; value=&quot;5&quot;/&gt;&lt;property id=&quot;20300&quot; value=&quot;Slide 17 - &amp;quot;Use case: Continuity of business critical apps&amp;#x0D;&amp;#x0A;empower the business &amp;quot;&quot;/&gt;&lt;property id=&quot;20302&quot; value=&quot;0&quot;/&gt;&lt;property id=&quot;20303&quot; value=&quot;-1&quot;/&gt;&lt;property id=&quot;20307&quot; value=&quot;297&quot;/&gt;&lt;property id=&quot;20309&quot; value=&quot;-1&quot;/&gt;&lt;property id=&quot;20312&quot; value=&quot;0&quot;/&gt;&lt;/object&gt;&lt;object type=&quot;3&quot; unique_id=&quot;10936&quot;&gt;&lt;property id=&quot;20148&quot; value=&quot;5&quot;/&gt;&lt;property id=&quot;20300&quot; value=&quot;Slide 18&quot;/&gt;&lt;property id=&quot;20302&quot; value=&quot;0&quot;/&gt;&lt;property id=&quot;20303&quot; value=&quot;-1&quot;/&gt;&lt;property id=&quot;20307&quot; value=&quot;302&quot;/&gt;&lt;property id=&quot;20309&quot; value=&quot;-1&quot;/&gt;&lt;property id=&quot;20312&quot; value=&quot;0&quot;/&gt;&lt;/object&gt;&lt;object type=&quot;3&quot; unique_id=&quot;10937&quot;&gt;&lt;property id=&quot;20148&quot; value=&quot;5&quot;/&gt;&lt;property id=&quot;20300&quot; value=&quot;Slide 19 - &amp;quot;The new campus &amp;amp; branch  &amp;quot;&quot;/&gt;&lt;property id=&quot;20302&quot; value=&quot;0&quot;/&gt;&lt;property id=&quot;20303&quot; value=&quot;-1&quot;/&gt;&lt;property id=&quot;20307&quot; value=&quot;298&quot;/&gt;&lt;property id=&quot;20309&quot; value=&quot;-1&quot;/&gt;&lt;property id=&quot;20312&quot; value=&quot;0&quot;/&gt;&lt;/object&gt;&lt;object type=&quot;3&quot; unique_id=&quot;10938&quot;&gt;&lt;property id=&quot;20148&quot; value=&quot;5&quot;/&gt;&lt;property id=&quot;20300&quot; value=&quot;Slide 20 - &amp;quot;The Steps to simply connected&amp;quot;&quot;/&gt;&lt;property id=&quot;20302&quot; value=&quot;0&quot;/&gt;&lt;property id=&quot;20303&quot; value=&quot;-1&quot;/&gt;&lt;property id=&quot;20307&quot; value=&quot;299&quot;/&gt;&lt;property id=&quot;20309&quot; value=&quot;-1&quot;/&gt;&lt;property id=&quot;20312&quot; value=&quot;0&quot;/&gt;&lt;/object&gt;&lt;object type=&quot;3&quot; unique_id=&quot;10939&quot;&gt;&lt;property id=&quot;20148&quot; value=&quot;5&quot;/&gt;&lt;property id=&quot;20300&quot; value=&quot;Slide 21 - &amp;quot;Simply connected&amp;quot;&quot;/&gt;&lt;property id=&quot;20302&quot; value=&quot;0&quot;/&gt;&lt;property id=&quot;20303&quot; value=&quot;-1&quot;/&gt;&lt;property id=&quot;20307&quot; value=&quot;300&quot;/&gt;&lt;property id=&quot;20309&quot; value=&quot;-1&quot;/&gt;&lt;property id=&quot;20312&quot; value=&quot;0&quot;/&gt;&lt;/object&gt;&lt;object type=&quot;3&quot; unique_id=&quot;10940&quot;&gt;&lt;property id=&quot;20148&quot; value=&quot;5&quot;/&gt;&lt;property id=&quot;20300&quot; value=&quot;Slide 22&quot;/&gt;&lt;property id=&quot;20302&quot; value=&quot;0&quot;/&gt;&lt;property id=&quot;20303&quot; value=&quot;-1&quot;/&gt;&lt;property id=&quot;20307&quot; value=&quot;295&quot;/&gt;&lt;property id=&quot;20309&quot; value=&quot;-1&quot;/&gt;&lt;property id=&quot;20312&quot; value=&quot;0&quot;/&gt;&lt;/object&gt;&lt;/object&gt;&lt;object type=&quot;8&quot; unique_id=&quot;10964&quot;&gt;&lt;/object&gt;&lt;object type=&quot;10&quot; unique_id=&quot;11263&quot;&gt;&lt;object type=&quot;11&quot; unique_id=&quot;11264&quot;&gt;&lt;property id=&quot;20180&quot; value=&quot;0&quot;/&gt;&lt;property id=&quot;20181&quot; value=&quot;1&quot;/&gt;&lt;property id=&quot;20182&quot; value=&quot;0&quot;/&gt;&lt;property id=&quot;20183&quot; value=&quot;1&quot;/&gt;&lt;/object&gt;&lt;object type=&quot;12&quot; unique_id=&quot;11266&quot;&gt;&lt;/object&gt;&lt;/object&gt;&lt;object type=&quot;4&quot; unique_id=&quot;11265&quot;&gt;&lt;object type=&quot;5&quot; unique_id=&quot;11436&quot;&gt;&lt;property id=&quot;20149&quot; value=&quot;Nancy Weintraub&quot;/&gt;&lt;property id=&quot;20150&quot; value=&quot;Director of Marketing&quot;/&gt;&lt;property id=&quot;20153&quot; value=&quot;nweintraub@juniper.net&quot;/&gt;&lt;/object&gt;&lt;/object&gt;&lt;/object&gt;&lt;/database&gt;"/>
  <p:tag name="MMPROD_THEME_BG_IMAGE" val=""/>
  <p:tag name="MMPROD_TAG_VCONFIG" val="PD94bWwgdmVyc2lvbj0iMS4wIiBlbmNvZGluZz0iVVRG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zNUQzMzQ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NCgkJPHVpc2hvdyBuYW1lPSJwcmVzZW50ZXJwaG90byIgdmFsdWU9ImZhbHNlIi8+DQoJCTx1aXNob3cgbmFtZT0icHJlc2VudGVybmFtZSIgdmFsdWU9ImZhbHNlIi8+DQoJCTx1aXNob3cgbmFtZT0icHJlc2VudGVydGl0bGUiIHZhbHVlPSJmYWxzZSIvPg0KCQk8dWlzaG93IG5hbWU9InByZXNlbnRlcmVtYWlsIiB2YWx1ZT0iZmFsc2UiLz4NCgkJPHVpc2hvdyBuYW1lPSJwcmVzZW50ZXJiaW8iIHZhbHVlPSJmYWxzZSIvPg0KCQk8dWlzaG93IG5hbWU9ImNvbXBhbnlsb2dvIiB2YWx1ZT0iZmFsc2UiLz4NCgkJPHVpc2hvdyBuYW1lPSJzaWRlYmFyIiB2YWx1ZT0idHJ1ZSIvPg0KCQk8dWlzaG93IG5hbWU9Im91dGxpbmUiIHZhbHVlPSJ0cnVlIi8+DQoJCTx1aXNob3cgbmFtZT0idGh1bWJuYWlsIiB2YWx1ZT0idHJ1ZSIvPg0KCQk8dWlzaG93IG5hbWU9Im5vdGVzIiB2YWx1ZT0idHJ1ZSIvPg0KCQk8dWlzaG93IG5hbWU9InNlYXJjaCIgdmFsdWU9InRydWUiLz4NCgkJPHVpc2hvdyBuYW1lPSJxdWl6IiB2YWx1ZT0idHJ1ZSIvPg0KCQk8dWlzaG93IG5hbWU9ImF0dGFjaG1lbnRzIiB2YWx1ZT0idHJ1ZSIvPg0KCQk8dWlzaG93IG5hbWU9InV0aWxzIiB2YWx1ZT0idHJ1ZSIvPg0KCQk8dWlzaG93IG5hbWU9InZvbHVtZSIgdmFsdWU9InRydWUiLz4NCgkJPHVpc2hvdyBuYW1lPSJwbGF5YmFyIiB2YWx1ZT0idHJ1ZSIvPg0KCQk8dWlzaG93IG5hbWU9InRhbGtpbmdoZWFkIiB2YWx1ZT0idHJ1ZSIvPg0KCQk8dWlzaG93IG5hbWU9InNpZGViYXJvbnJpZ2h0IiB2YWx1ZT0idHJ1ZSIvPg0KCQk8dWlzaG93IG5hbWU9InZpZXdjaGFuZ2UiIHZhbHVlPSJ0cnVlIi8+DQoJCTx1aXNob3cgbmFtZT0iYWx3YXlzU2NydW5jaCIgdmFsdWU9ImZhbHNlIi8+DQoJCTx1aXNob3cgbmFtZT0iaW5pdGlhbGRpc3BsYXltb2RlaXNub3JtYWwiIHZhbHVlPSJ0cnVlIi8+DQoJCTx1aXJlcGxhY2UgbmFtZT0ibG9nbyIgdmFsdWU9IiIvPg0KCQk8dWlyZXBsYWNlIG5hbWU9ImJnaW1hZ2UiIHZhbHVlPSIiLz4NCgkJPHVpcmVwbGFjZSBuYW1lPSJpbml0aWFsdGFiIiB2YWx1ZT0ib3V0bGlu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JiN4QTsmI3hBO0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JiN4QTsmI3hBOy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mI3hBOyYjeEE7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JiN4QTsmI3hBO0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JiN4QTsmI3hBO+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DQoJCTx1aXRleHQgbmFtZT0iTVVURSIgdmFsdWU9IlNlc3NpeiIvPg0KCQk8dWl0ZXh0IG5hbWU9IkRPQ1dSQVBfVElUTEUiIHZhbHVlPSJQcmVzZW50ZXIgRG9zeWEgRWtpIi8+DQoJCTx1aXRleHQgbmFtZT0iRE9DV1JBUF9NU0ciIHZhbHVlPSJCaWxnaXNheWFyxLFtYSBLYXlkZXQiLz4NCgkJPHVpdGV4dCBuYW1lPSJET0NXUkFQX1BST01QVCIgdmFsdWU9IsSwbmRpcm1layBpw6dpbiBUxLFrbGF0xLFuIi8+DQoJPC9sYW5ndWFnZT4NCgk8bGFuZ3VhZ2UgaWQ9InJ1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Ii8+DQoJCTx1aXRleHQgbmFtZT0iU0NSVUJCQVJTVEFUVVNfUExBWUlORyIgdmFsdWU9ItCS0L7RgdC/0YDQvtC40LfQstC10LTQtdC90LjQtSIvPg0KCQk8dWl0ZXh0IG5hbWU9IlNDUlVCQkFSU1RBVFVTX05PQVVESU8iIHZhbHVlPSLQndC10YIg0LDRg9C00LjQviIvPg0KCQk8dWl0ZXh0IG5hbWU9IlNDUlVCQkFSU1RBVFVTX1ZJRFBMQVlJTkciIHZhbHVlPSLQktC+0YHQv9GA0L7QuNC30LLQtdC00LXQvdC40LUg0LLQuNC00LXQviIvPg0KCQk8dWl0ZXh0IG5hbWU9IlNDUlVCQkFSU1RBVFVTX0xPQURJTkciIHZhbHVlPSLQl9Cw0LPRgNGD0LfQutCwIi8+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0L/RgNC+0YHQsCIvPg0KCQk8IS0tIHN1YnN0aXR1dGlvbjogJW0gPT0gbWludXRlcyByZW1haW5pbmcgLS0+DQoJCTwhLS0gc3Vic3RpdHV0aW9uOiAlcyA9PSBzZWNvbmRzIHJlbWFpbmluZyAtLT4NCgkJPHVpdGV4dCBuYW1lPSJFTEFQU0VEIiB2YWx1ZT0i0J7RgdGC0LDQu9C+0YHRjCAlbSDQvNC40L0uICVzINGBIi8+DQoJCTx1aXRleHQgbmFtZT0iTk9URk9VTkQiIHZhbHVlPSLQndC40YfQtdCz0L4g0L3QtSDQvdCw0LnQtNC10L3QviIvPg0KCQk8dWl0ZXh0IG5hbWU9IkFUVEFDSE1FTlRTIiB2YWx1ZT0i0JLQu9C+0LbQtdC90LjRjyIvPg0KCQk8IS0tIHN1YnN0aXR1dGlvbjogJXAgPT0gY3VycmVudCBzcGVha2VyJ3MgdGl0bGUgLS0+DQoJCTx1aXRleHQgbmFtZT0iQklPV0lOX1RJVExFIiB2YWx1ZT0i0JHQuNC+0LPRgNCw0YTQuNGPOiAlcCIvPg0KCQk8dWl0ZXh0IG5hbWU9IkJJT0JUTl9USVRMRSIgdmFsdWU9ItCR0LjQvtCz0YDQsNGE0LjRjyIvPg0KCQk8dWl0ZXh0IG5hbWU9IkRJVklERVJCVE5fVElUTEUiIHZhbHVlPSJ8Ii8+DQoJCTx1aXRleHQgbmFtZT0iQ09OVEFDVEJUTl9USVRMRSIgdmFsdWU9ItCa0L7QvdGC0LDQutGCIi8+DQoJCTx1aXRleHQgbmFtZT0iVEFCX1FVSVoiIHZhbHVlPSLQntC/0YDQvtGBIi8+DQoJCTx1aXRleHQgbmFtZT0iVEFCX09VVExJTkUiIHZhbHVlPSLQodGF0LXQvNCwIi8+DQoJCTx1aXRleHQgbmFtZT0iVEFCX1RIVU1CIiB2YWx1ZT0i0JHQtdCz0YPQvdC+0LoiLz4NCgkJPHVpdGV4dCBuYW1lPSJUQUJfTk9URVMiIHZhbHVlPSLQl9Cw0LzQtdGC0LrQuCIvPg0KCQk8dWl0ZXh0IG5hbWU9IlRBQl9TRUFSQ0giIHZhbHVlPSLQn9C+0LjRgdC6Ii8+DQoJCTx1aXRleHQgbmFtZT0iU0xJREVfSEVBRElORyIgdmFsdWU9ItCX0LDQs9C+0LvQvtCy0L7QuiDRgdC70LDQudC00LAiLz4NCgkJPHVpdGV4dCBuYW1lPSJEVVJBVElPTl9IRUFESU5HIiB2YWx1ZT0i0JTQu9C40YIt0YHRgtGMIi8+DQoJCTx1aXRleHQgbmFtZT0iU0VBUkNIX0hFQURJTkciIHZhbHVlPSLQn9C+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DQoJCTwhLS1xdWl6IHBvZCBhbmQgbWVzc2FnZSBib3ggdGV4dHMtLT4NCgkJPHVpdGV4dCBuYW1lPSJRVUlaUE9EX1FVSVpfQVRURU1QVCIgdmFsdWU9ItCf0L7Qv9GL0YLQutCwINC/0YDQvtC50YLQuCDQvtC/0YDQvtGBOiIvPg0KCQk8dWl0ZXh0IG5hbWU9IlFVSVpQT0RfUVVJWl9BVFRFTVBUX1ZBTFVFIiB2YWx1ZT0iJW4g0LjQtyAldCIvPg0KCQk8dWl0ZXh0IG5hbWU9IlFVSVpQT0RfUVVJWl9TQ09SRSIgdmFsdWU9ItCd0LDQsdGA0LDQvdC+INCx0LDQu9C70L7QsjoiLz4NCgkJPHVpdGV4dCBuYW1lPSJRVUlaUE9EX1FVSVpfUEFTU1NDT1JFIiB2YWx1ZT0i0J/RgNC+0YXQvtC00L3QvtC5INGA0LXQt9GD0LvRjNGC0LDRgjoiLz4NCgkJPHVpdGV4dCBuYW1lPSJRVUlaUE9EX1FVSVpfTUFYU0NPUkUiIHZhbHVlPSLQnNCw0LrRgdC40LzQsNC70YzQvdGL0Lkg0YDQtdC30YPQu9GM0YLQsNGCOiIvPg0KCQk8dWl0ZXh0IG5hbWU9IlFVSVpQT0RfUVVFU0FUTVBUX1NUUiIgdmFsdWU9ItCf0L7Qv9GL0YLQutCwOiAlbiDQuNC3ICV0Ii8+DQoJCTx1aXRleHQgbmFtZT0iUVVJWlBPRF9RVUVTVFlQRV9TVFIiIHZhbHVlPSLQotC40L86ICVzIi8+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0LvRjNGI0L7QtSDRh9C40YHQu9C+Ii8+DQoJCTx1aXRleHQgbmFtZT0iV0FSTklOR01TR19ZRVNTVFJJTkciIHZhbHVlPSLQlNCwIi8+DQoJCTx1aXRleHQgbmFtZT0iV0FSTklOR01TR19OT1NUUklORyIgdmFsdWU9ItCd0LXRgiIvPg0KCQk8dWl0ZXh0IG5hbWU9IldBUk5JTkdNU0dfVElUTEVTVFJJTkciIHZhbHVlPSLQn9GA0LXQtNGD0L/RgNC10LbQtNC10L3QuNC1INC+INC90LDQstC40LPQsNGG0LjQuCDQsiDQvtC/0YDQvtGB0LUiLz4NCgkJPHVpdGV4dCBuYW1lPSJXQVJOSU5HTVNHX01TR1NUUklORyIgdmFsdWU9ItCSINC+0L/RgNC+0YHQtSDQvtGB0YLQsNC70LjRgdGMINC90LXQvtGC0LLQtdGH0LXQvdC90YvQtSDQstC+0L/RgNC+0YHRiy7QndCw0LbQsNGC0LjQtSDQutC90L7Qv9C60LggJnF1b3Q70JTQsCZxdW90OyDQv9GA0LjQstC10LTQtdGCINC6INC30LDQutGA0YvRgtC40Y4g0L7Qv9GA0L7RgdCwLiDQndCw0LbQsNGC0LjQtSDQutC90L7Qv9C60LggJnF1b3Q70J3QtdGCJnF1b3Q7INC/0YDQvtC00L7Qu9C20LjRgiDQvtC/0YDQvtGBLiIvPg0KCQk8dWl0ZXh0IG5hbWU9IklORk9STUFUSU9OX0gyNjRfRkxBU0hQTEFZRVIiIHZhbHVlPSLQotC10LrRg9GJ0LDRjyDQstC10YDRgdC40Y8g0L/RgNC+0LjQs9GA0YvQstCw0YLQtdC70Y8gRmxhc2ggUGxheWVyLCDRg9GB0YLQsNC90L7QstC70LXQvdC90LDRjyDQvdCwINGN0YLQvtC8INC60L7QvNC/0YzRjtGC0LXRgNC1LCDQvdC1INC/0L7QtNC00LXRgNC20LjQstCw0LXRgiDRjdGC0L4g0LLQuNC00LXQvi4g0KnQtdC70LrQvdC40YLQtSDQsiDQvtCx0LvQsNGB0YLQuCDQstC40LTQtdC+LCDRh9GC0L7QsdGLINC30LDQs9GA0YPQt9C40YLRjCDQv9C+0YHQu9C10LTQvdGO0Y4g0LLQtdGA0YHQuNGOINC/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QvtC60LDQt9GL0LLQsNGC0Ywg0LLRgNC10LfQutGDINGD0YfQsNGB0YLQvdC40LrQsNC8Ii8+DQoJCTx1aXRleHQgbmFtZT0iTVVURSIgdmFsdWU9ItCe0YLQutC70Y7Rh9C40YLRjCDQt9Cy0YPQuiIvPg0KCQk8dWl0ZXh0IG5hbWU9IkRPQ1dSQVBfVElUTEUiIHZhbHVlPSLQktC70L7QttC10L3QuNC1INCyINGE0LDQudC7IEFkb2JlIFByZXNlbnRlciIvPg0KCQk8dWl0ZXh0IG5hbWU9IkRPQ1dSQVBfTVNHIiB2YWx1ZT0i0KHQvtGF0YDQsNC90LjRgtGMINCyINC/0LDQv9C60YMgJnF1b3Q70JzQvtC5INC60L7QvNC/0YzRjtGC0LXRgCZxdW90OyIvPg0KCQk8dWl0ZXh0IG5hbWU9IkRPQ1dSQVBfUFJPTVBUIiB2YWx1ZT0i0KnQtdC70LrQvdGD0YLRjCDQtNC70Y8g0LfQsNCz0YDRg9C30LrQuCIvPg0KCTwvbGFuZ3VhZ2U+DQo8L2NvbmZpZ3VyYXRpb24+DQo="/>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709E89DE-43BF-4C0D-A688-ED7B9340A62B}&quot;/&gt;&lt;isInvalidForFieldText val=&quot;0&quot;/&gt;&lt;Image&gt;&lt;filename val=&quot;C:\DOCUME~1\NWEINT~1\LOCALS~1\Temp\PR\data\asimages\{709E89DE-43BF-4C0D-A688-ED7B9340A62B}_3.png&quot;/&gt;&lt;left val=&quot;503&quot;/&gt;&lt;top val=&quot;234&quot;/&gt;&lt;width val=&quot;190&quot;/&gt;&lt;height val=&quot;12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815BFEA-DD3B-48E8-B849-F8B406D6FC6A}&quot;/&gt;&lt;isInvalidForFieldText val=&quot;0&quot;/&gt;&lt;Image&gt;&lt;filename val=&quot;C:\DOCUME~1\NWEINT~1\LOCALS~1\Temp\PR\data\asimages\{1815BFEA-DD3B-48E8-B849-F8B406D6FC6A}_3.png&quot;/&gt;&lt;left val=&quot;503&quot;/&gt;&lt;top val=&quot;356&quot;/&gt;&lt;width val=&quot;190&quot;/&gt;&lt;height val=&quot;120&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761E54E9-21D1-4335-A6BB-6929DE8D5492}&quot;/&gt;&lt;isInvalidForFieldText val=&quot;0&quot;/&gt;&lt;Image&gt;&lt;filename val=&quot;C:\DOCUME~1\NWEINT~1\LOCALS~1\Temp\PR\data\asimages\{761E54E9-21D1-4335-A6BB-6929DE8D5492}_3.png&quot;/&gt;&lt;left val=&quot;495&quot;/&gt;&lt;top val=&quot;400&quot;/&gt;&lt;width val=&quot;25&quot;/&gt;&lt;height val=&quot;24&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E4913C-A23C-4E55-B315-082A3D73C011}&quot;/&gt;&lt;isInvalidForFieldText val=&quot;0&quot;/&gt;&lt;Image&gt;&lt;filename val=&quot;C:\DOCUME~1\NWEINT~1\LOCALS~1\Temp\PR\data\asimages\{B4E4913C-A23C-4E55-B315-082A3D73C011}_3.png&quot;/&gt;&lt;left val=&quot;435&quot;/&gt;&lt;top val=&quot;213&quot;/&gt;&lt;width val=&quot;31&quot;/&gt;&lt;height val=&quot;29&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A5B97-5AFF-459B-B559-ECB06A255F14}&quot;/&gt;&lt;isInvalidForFieldText val=&quot;0&quot;/&gt;&lt;Image&gt;&lt;filename val=&quot;C:\DOCUME~1\NWEINT~1\LOCALS~1\Temp\PR\data\asimages\{F72A5B97-5AFF-459B-B559-ECB06A255F14}_3.png&quot;/&gt;&lt;left val=&quot;466&quot;/&gt;&lt;top val=&quot;266&quot;/&gt;&lt;width val=&quot;53&quot;/&gt;&lt;height val=&quot;52&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751481-C5E6-4BD4-A4A4-9029CD9B7926}&quot;/&gt;&lt;isInvalidForFieldText val=&quot;0&quot;/&gt;&lt;Image&gt;&lt;filename val=&quot;C:\DOCUME~1\NWEINT~1\LOCALS~1\Temp\PR\data\asimages\{9B751481-C5E6-4BD4-A4A4-9029CD9B7926}_3.png&quot;/&gt;&lt;left val=&quot;495&quot;/&gt;&lt;top val=&quot;161&quot;/&gt;&lt;width val=&quot;25&quot;/&gt;&lt;height val=&quot;24&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114E64-6920-4FD9-B287-3FDF3AB39F3F}&quot;/&gt;&lt;isInvalidForFieldText val=&quot;0&quot;/&gt;&lt;Image&gt;&lt;filename val=&quot;C:\DOCUME~1\NWEINT~1\LOCALS~1\Temp\PR\data\asimages\{DD114E64-6920-4FD9-B287-3FDF3AB39F3F}_3.png&quot;/&gt;&lt;left val=&quot;450&quot;/&gt;&lt;top val=&quot;304&quot;/&gt;&lt;width val=&quot;31&quot;/&gt;&lt;height val=&quot;29&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DB292D-3A16-4B5D-871F-EB846090A7CB}&quot;/&gt;&lt;isInvalidForFieldText val=&quot;0&quot;/&gt;&lt;Image&gt;&lt;filename val=&quot;C:\DOCUME~1\NWEINT~1\LOCALS~1\Temp\PR\data\asimages\{73DB292D-3A16-4B5D-871F-EB846090A7CB}_3.png&quot;/&gt;&lt;left val=&quot;449&quot;/&gt;&lt;top val=&quot;253&quot;/&gt;&lt;width val=&quot;31&quot;/&gt;&lt;height val=&quot;30&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INFO" val="&lt;ThreeDShapeInfo&gt;&lt;uuid val=&quot;{49D55EB0-1324-4AB9-BF3E-F66DF288A2FA}&quot;/&gt;&lt;isInvalidForFieldText val=&quot;0&quot;/&gt;&lt;Image&gt;&lt;filename val=&quot;C:\DOCUME~1\NWEINT~1\LOCALS~1\Temp\PR\data\asimages\{49D55EB0-1324-4AB9-BF3E-F66DF288A2FA}_3.png&quot;/&gt;&lt;left val=&quot;204&quot;/&gt;&lt;top val=&quot;420&quot;/&gt;&lt;width val=&quot;302&quot;/&gt;&lt;height val=&quot;54&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4x1ee.mp3"/>
  <p:tag name="PPSNARRATION" val="4,808311590,C:\Documents and Settings\nweintraub\My Documents\Campus Campaign\Simply Connected 2012\Customer Preso 2012\sc_customer_preso_recorded_pptx\Media.ppcx"/>
</p:tagLst>
</file>

<file path=ppt/tags/tag2.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1x1.mp3"/>
  <p:tag name="PPSNARRATION" val="1,808311590,C:\Documents and Settings\nweintraub\My Documents\Campus Campaign\Simply Connected 2012\Customer Preso 2012\sc_customer_preso_recorded_pptx\Media.ppcx"/>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BB04259C-A0DD-4412-A6B7-4601BA7481DC}&quot;/&gt;&lt;isInvalidForFieldText val=&quot;0&quot;/&gt;&lt;Image&gt;&lt;filename val=&quot;C:\DOCUME~1\NWEINT~1\LOCALS~1\Temp\PR\data\asimages\{BB04259C-A0DD-4412-A6B7-4601BA7481DC}_4.png&quot;/&gt;&lt;left val=&quot;535&quot;/&gt;&lt;top val=&quot;252&quot;/&gt;&lt;width val=&quot;46&quot;/&gt;&lt;height val=&quot;46&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A31CF764-8F99-40A2-A94F-AD01CE385F27}&quot;/&gt;&lt;isInvalidForFieldText val=&quot;0&quot;/&gt;&lt;Image&gt;&lt;filename val=&quot;C:\DOCUME~1\NWEINT~1\LOCALS~1\Temp\PR\data\asimages\{A31CF764-8F99-40A2-A94F-AD01CE385F27}_4.png&quot;/&gt;&lt;left val=&quot;302&quot;/&gt;&lt;top val=&quot;205&quot;/&gt;&lt;width val=&quot;45&quot;/&gt;&lt;height val=&quot;43&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09A69EC-C859-4338-B63E-F6245CD00DE6}&quot;/&gt;&lt;isInvalidForFieldText val=&quot;0&quot;/&gt;&lt;Image&gt;&lt;filename val=&quot;C:\DOCUME~1\NWEINT~1\LOCALS~1\Temp\PR\data\asimages\{D09A69EC-C859-4338-B63E-F6245CD00DE6}_4.png&quot;/&gt;&lt;left val=&quot;52&quot;/&gt;&lt;top val=&quot;412&quot;/&gt;&lt;width val=&quot;364&quot;/&gt;&lt;height val=&quot;61&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INFO" val="&lt;ThreeDShapeInfo&gt;&lt;uuid val=&quot;{C76FBE06-080E-4374-BEF2-2DF8A74FF5B7}&quot;/&gt;&lt;isInvalidForFieldText val=&quot;0&quot;/&gt;&lt;Image&gt;&lt;filename val=&quot;C:\DOCUME~1\NWEINT~1\LOCALS~1\Temp\PR\data\asimages\{C76FBE06-080E-4374-BEF2-2DF8A74FF5B7}_4.png&quot;/&gt;&lt;left val=&quot;433&quot;/&gt;&lt;top val=&quot;218&quot;/&gt;&lt;width val=&quot;47&quot;/&gt;&lt;height val=&quot;4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4021E2F-4BD8-4ADC-A3A5-0BF2FA4B050E}&quot;/&gt;&lt;isInvalidForFieldText val=&quot;0&quot;/&gt;&lt;Image&gt;&lt;filename val=&quot;C:\DOCUME~1\NWEINT~1\LOCALS~1\Temp\PR\data\asimages\{94021E2F-4BD8-4ADC-A3A5-0BF2FA4B050E}_4.png&quot;/&gt;&lt;left val=&quot;553&quot;/&gt;&lt;top val=&quot;295&quot;/&gt;&lt;width val=&quot;44&quot;/&gt;&lt;height val=&quot;42&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B8917ACB-B971-4487-B714-AA900AB06819}&quot;/&gt;&lt;isInvalidForFieldText val=&quot;0&quot;/&gt;&lt;Image&gt;&lt;filename val=&quot;C:\DOCUME~1\NWEINT~1\LOCALS~1\Temp\PR\data\asimages\{B8917ACB-B971-4487-B714-AA900AB06819}_4.png&quot;/&gt;&lt;left val=&quot;267&quot;/&gt;&lt;top val=&quot;130&quot;/&gt;&lt;width val=&quot;48&quot;/&gt;&lt;height val=&quot;48&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B4BBB10-38BB-418C-996C-D3325D5EC8A0}&quot;/&gt;&lt;isInvalidForFieldText val=&quot;0&quot;/&gt;&lt;Image&gt;&lt;filename val=&quot;C:\DOCUME~1\NWEINT~1\LOCALS~1\Temp\PR\data\asimages\{2B4BBB10-38BB-418C-996C-D3325D5EC8A0}_4.png&quot;/&gt;&lt;left val=&quot;189&quot;/&gt;&lt;top val=&quot;126&quot;/&gt;&lt;width val=&quot;48&quot;/&gt;&lt;height val=&quot;48&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INFO" val="&lt;ThreeDShapeInfo&gt;&lt;uuid val=&quot;{80C89397-D306-4E6A-959D-5D2A0591F052}&quot;/&gt;&lt;isInvalidForFieldText val=&quot;0&quot;/&gt;&lt;Image&gt;&lt;filename val=&quot;C:\DOCUME~1\NWEINT~1\LOCALS~1\Temp\PR\data\asimages\{80C89397-D306-4E6A-959D-5D2A0591F052}_4.png&quot;/&gt;&lt;left val=&quot;91&quot;/&gt;&lt;top val=&quot;273&quot;/&gt;&lt;width val=&quot;44&quot;/&gt;&lt;height val=&quot;44&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FAB0CDE4-9935-49CD-AC95-232DAF624238}&quot;/&gt;&lt;isInvalidForFieldText val=&quot;0&quot;/&gt;&lt;Image&gt;&lt;filename val=&quot;C:\DOCUME~1\NWEINT~1\LOCALS~1\Temp\PR\data\asimages\{FAB0CDE4-9935-49CD-AC95-232DAF624238}_4.png&quot;/&gt;&lt;left val=&quot;354&quot;/&gt;&lt;top val=&quot;131&quot;/&gt;&lt;width val=&quot;46&quot;/&gt;&lt;height val=&quot;46&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9E0666C5-9943-4AF0-9D47-89FC944B447A}&quot;/&gt;&lt;isInvalidForFieldText val=&quot;0&quot;/&gt;&lt;Image&gt;&lt;filename val=&quot;C:\DOCUME~1\NWEINT~1\LOCALS~1\Temp\PR\data\asimages\{9E0666C5-9943-4AF0-9D47-89FC944B447A}_4.png&quot;/&gt;&lt;left val=&quot;178&quot;/&gt;&lt;top val=&quot;228&quot;/&gt;&lt;width val=&quot;50&quot;/&gt;&lt;height val=&quot;51&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2x1.mp3"/>
  <p:tag name="PPSNARRATION" val="2,808311590,C:\Documents and Settings\nweintraub\My Documents\Campus Campaign\Simply Connected 2012\Customer Preso 2012\sc_customer_preso_recorded_pptx\Media.ppcx"/>
</p:tagLst>
</file>

<file path=ppt/tags/tag3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72EF8E1-7DD4-4F45-9849-2F24ACEDE857}&quot;/&gt;&lt;isInvalidForFieldText val=&quot;0&quot;/&gt;&lt;Image&gt;&lt;filename val=&quot;C:\DOCUME~1\NWEINT~1\LOCALS~1\Temp\PR\data\asimages\{F72EF8E1-7DD4-4F45-9849-2F24ACEDE857}_4.png&quot;/&gt;&lt;left val=&quot;607&quot;/&gt;&lt;top val=&quot;305&quot;/&gt;&lt;width val=&quot;43&quot;/&gt;&lt;height val=&quot;42&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EDFC145-2534-4FF2-A89C-29C2F64EFCBF}&quot;/&gt;&lt;isInvalidForFieldText val=&quot;0&quot;/&gt;&lt;Image&gt;&lt;filename val=&quot;C:\DOCUME~1\NWEINT~1\LOCALS~1\Temp\PR\data\asimages\{FEDFC145-2534-4FF2-A89C-29C2F64EFCBF}_4.png&quot;/&gt;&lt;left val=&quot;588&quot;/&gt;&lt;top val=&quot;275&quot;/&gt;&lt;width val=&quot;39&quot;/&gt;&lt;height val=&quot;39&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04BE31E-BC72-4CFD-9144-BBE1DC680306}&quot;/&gt;&lt;isInvalidForFieldText val=&quot;0&quot;/&gt;&lt;Image&gt;&lt;filename val=&quot;C:\DOCUME~1\NWEINT~1\LOCALS~1\Temp\PR\data\asimages\{104BE31E-BC72-4CFD-9144-BBE1DC680306}_4.png&quot;/&gt;&lt;left val=&quot;453&quot;/&gt;&lt;top val=&quot;260&quot;/&gt;&lt;width val=&quot;42&quot;/&gt;&lt;height val=&quot;42&quot;/&gt;&lt;hasText val=&quot;1&quot;/&gt;&lt;/Image&gt;&lt;/ThreeDShapeInfo&gt;"/>
</p:tagLst>
</file>

<file path=ppt/tags/tag33.xml><?xml version="1.0" encoding="utf-8"?>
<p:tagLst xmlns:a="http://schemas.openxmlformats.org/drawingml/2006/main" xmlns:r="http://schemas.openxmlformats.org/officeDocument/2006/relationships" xmlns:p="http://schemas.openxmlformats.org/presentationml/2006/main">
  <p:tag name="PRESENTER_SHAPEINFO" val="&lt;ThreeDShapeInfo&gt;&lt;uuid val=&quot;{39C6BB2D-7CEE-4656-BE29-ED26F173C1D8}&quot;/&gt;&lt;isInvalidForFieldText val=&quot;0&quot;/&gt;&lt;Image&gt;&lt;filename val=&quot;C:\DOCUME~1\NWEINT~1\LOCALS~1\Temp\PR\data\asimages\{39C6BB2D-7CEE-4656-BE29-ED26F173C1D8}_4.png&quot;/&gt;&lt;left val=&quot;267&quot;/&gt;&lt;top val=&quot;337&quot;/&gt;&lt;width val=&quot;45&quot;/&gt;&lt;height val=&quot;45&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INFO" val="&lt;ThreeDShapeInfo&gt;&lt;uuid val=&quot;{4B1C9815-9243-4C3D-925F-B7693D3BA6E1}&quot;/&gt;&lt;isInvalidForFieldText val=&quot;0&quot;/&gt;&lt;Image&gt;&lt;filename val=&quot;C:\DOCUME~1\NWEINT~1\LOCALS~1\Temp\PR\data\asimages\{4B1C9815-9243-4C3D-925F-B7693D3BA6E1}_4.png&quot;/&gt;&lt;left val=&quot;37&quot;/&gt;&lt;top val=&quot;165&quot;/&gt;&lt;width val=&quot;46&quot;/&gt;&lt;height val=&quot;48&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RESENTER_SHAPEINFO" val="&lt;ThreeDShapeInfo&gt;&lt;uuid val=&quot;{E2AADE86-5E37-48B1-A15A-C861D40EF864}&quot;/&gt;&lt;isInvalidForFieldText val=&quot;0&quot;/&gt;&lt;Image&gt;&lt;filename val=&quot;C:\DOCUME~1\NWEINT~1\LOCALS~1\Temp\PR\data\asimages\{E2AADE86-5E37-48B1-A15A-C861D40EF864}_4.png&quot;/&gt;&lt;left val=&quot;45&quot;/&gt;&lt;top val=&quot;243&quot;/&gt;&lt;width val=&quot;45&quot;/&gt;&lt;height val=&quot;48&quot;/&gt;&lt;hasText val=&quot;1&quot;/&gt;&lt;/Image&gt;&lt;/ThreeDShapeInfo&gt;"/>
</p:tagLst>
</file>

<file path=ppt/tags/tag36.xml><?xml version="1.0" encoding="utf-8"?>
<p:tagLst xmlns:a="http://schemas.openxmlformats.org/drawingml/2006/main" xmlns:r="http://schemas.openxmlformats.org/officeDocument/2006/relationships" xmlns:p="http://schemas.openxmlformats.org/presentationml/2006/main">
  <p:tag name="PRESENTER_SHAPEINFO" val="&lt;ThreeDShapeInfo&gt;&lt;uuid val=&quot;{E07B1755-9C36-43B1-8BAD-E6DA609CA289}&quot;/&gt;&lt;isInvalidForFieldText val=&quot;0&quot;/&gt;&lt;Image&gt;&lt;filename val=&quot;C:\DOCUME~1\NWEINT~1\LOCALS~1\Temp\PR\data\asimages\{E07B1755-9C36-43B1-8BAD-E6DA609CA289}_4.png&quot;/&gt;&lt;left val=&quot;389&quot;/&gt;&lt;top val=&quot;252&quot;/&gt;&lt;width val=&quot;48&quot;/&gt;&lt;height val=&quot;48&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INFO" val="&lt;ThreeDShapeInfo&gt;&lt;uuid val=&quot;{1F00CA93-1AA7-4591-BB48-4228F1A53F7C}&quot;/&gt;&lt;isInvalidForFieldText val=&quot;0&quot;/&gt;&lt;Image&gt;&lt;filename val=&quot;C:\DOCUME~1\NWEINT~1\LOCALS~1\Temp\PR\data\asimages\{1F00CA93-1AA7-4591-BB48-4228F1A53F7C}_4.png&quot;/&gt;&lt;left val=&quot;361&quot;/&gt;&lt;top val=&quot;324&quot;/&gt;&lt;width val=&quot;49&quot;/&gt;&lt;height val=&quot;48&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FCD0A9F-3C3F-40EA-A811-837FC645323A}&quot;/&gt;&lt;isInvalidForFieldText val=&quot;0&quot;/&gt;&lt;Image&gt;&lt;filename val=&quot;C:\DOCUME~1\NWEINT~1\LOCALS~1\Temp\PR\data\asimages\{7FCD0A9F-3C3F-40EA-A811-837FC645323A}_4.png&quot;/&gt;&lt;left val=&quot;292&quot;/&gt;&lt;top val=&quot;262&quot;/&gt;&lt;width val=&quot;47&quot;/&gt;&lt;height val=&quot;48&quot;/&gt;&lt;hasText val=&quot;1&quot;/&gt;&lt;/Image&gt;&lt;/ThreeDShapeInfo&gt;"/>
</p:tagLst>
</file>

<file path=ppt/tags/tag3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9195540-7C44-49E5-A3FA-BC604D05922C}&quot;/&gt;&lt;isInvalidForFieldText val=&quot;0&quot;/&gt;&lt;Image&gt;&lt;filename val=&quot;C:\DOCUME~1\NWEINT~1\LOCALS~1\Temp\PR\data\asimages\{59195540-7C44-49E5-A3FA-BC604D05922C}_4.png&quot;/&gt;&lt;left val=&quot;163&quot;/&gt;&lt;top val=&quot;170&quot;/&gt;&lt;width val=&quot;58&quot;/&gt;&lt;height val=&quot;57&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5CB51C-7C0F-4844-AB5C-B05C75C58821}&quot;/&gt;&lt;isInvalidForFieldText val=&quot;1&quot;/&gt;&lt;Image&gt;&lt;filename val=&quot;C:\DOCUME~1\NWEINT~1\LOCALS~1\Temp\PR\data\asimages\{615CB51C-7C0F-4844-AB5C-B05C75C58821}_2.png&quot;/&gt;&lt;left val=&quot;252&quot;/&gt;&lt;top val=&quot;105&quot;/&gt;&lt;width val=&quot;214&quot;/&gt;&lt;height val=&quot;369&quot;/&gt;&lt;hasText val=&quot;1&quot;/&gt;&lt;/Image&gt;&lt;/ThreeDShapeInfo&gt;"/>
</p:tagLst>
</file>

<file path=ppt/tags/tag40.xml><?xml version="1.0" encoding="utf-8"?>
<p:tagLst xmlns:a="http://schemas.openxmlformats.org/drawingml/2006/main" xmlns:r="http://schemas.openxmlformats.org/officeDocument/2006/relationships" xmlns:p="http://schemas.openxmlformats.org/presentationml/2006/main">
  <p:tag name="PRESENTER_SHAPEINFO" val="&lt;ThreeDShapeInfo&gt;&lt;uuid val=&quot;{A1CB842C-F59F-4B72-97C5-490210DB69FB}&quot;/&gt;&lt;isInvalidForFieldText val=&quot;0&quot;/&gt;&lt;Image&gt;&lt;filename val=&quot;C:\DOCUME~1\NWEINT~1\LOCALS~1\Temp\PR\data\asimages\{A1CB842C-F59F-4B72-97C5-490210DB69FB}_4.png&quot;/&gt;&lt;left val=&quot;111&quot;/&gt;&lt;top val=&quot;219&quot;/&gt;&lt;width val=&quot;47&quot;/&gt;&lt;height val=&quot;39&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6320876-006E-4343-9592-C39BC35ACC67}&quot;/&gt;&lt;isInvalidForFieldText val=&quot;0&quot;/&gt;&lt;Image&gt;&lt;filename val=&quot;C:\DOCUME~1\NWEINT~1\LOCALS~1\Temp\PR\data\asimages\{B6320876-006E-4343-9592-C39BC35ACC67}_4.png&quot;/&gt;&lt;left val=&quot;61&quot;/&gt;&lt;top val=&quot;204&quot;/&gt;&lt;width val=&quot;47&quot;/&gt;&lt;height val=&quot;47&quot;/&gt;&lt;hasText val=&quot;1&quot;/&gt;&lt;/Image&gt;&lt;/ThreeDShapeInfo&gt;"/>
</p:tagLst>
</file>

<file path=ppt/tags/tag42.xml><?xml version="1.0" encoding="utf-8"?>
<p:tagLst xmlns:a="http://schemas.openxmlformats.org/drawingml/2006/main" xmlns:r="http://schemas.openxmlformats.org/officeDocument/2006/relationships" xmlns:p="http://schemas.openxmlformats.org/presentationml/2006/main">
  <p:tag name="PRESENTER_SHAPEINFO" val="&lt;ThreeDShapeInfo&gt;&lt;uuid val=&quot;{EF87EB33-FEE8-4C7A-B485-9145DE317951}&quot;/&gt;&lt;isInvalidForFieldText val=&quot;0&quot;/&gt;&lt;Image&gt;&lt;filename val=&quot;C:\DOCUME~1\NWEINT~1\LOCALS~1\Temp\PR\data\asimages\{EF87EB33-FEE8-4C7A-B485-9145DE317951}_4.png&quot;/&gt;&lt;left val=&quot;387&quot;/&gt;&lt;top val=&quot;211&quot;/&gt;&lt;width val=&quot;46&quot;/&gt;&lt;height val=&quot;46&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INFO" val="&lt;ThreeDShapeInfo&gt;&lt;uuid val=&quot;{B2882BCB-7A68-4F71-9753-29457200FAFD}&quot;/&gt;&lt;isInvalidForFieldText val=&quot;0&quot;/&gt;&lt;Image&gt;&lt;filename val=&quot;C:\DOCUME~1\NWEINT~1\LOCALS~1\Temp\PR\data\asimages\{B2882BCB-7A68-4F71-9753-29457200FAFD}_4.png&quot;/&gt;&lt;left val=&quot;618&quot;/&gt;&lt;top val=&quot;240&quot;/&gt;&lt;width val=&quot;40&quot;/&gt;&lt;height val=&quot;39&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RESENTER_SHAPEINFO" val="&lt;ThreeDShapeInfo&gt;&lt;uuid val=&quot;{515A3C41-4167-41D9-8DAB-DB58BBD579EF}&quot;/&gt;&lt;isInvalidForFieldText val=&quot;0&quot;/&gt;&lt;Image&gt;&lt;filename val=&quot;C:\DOCUME~1\NWEINT~1\LOCALS~1\Temp\PR\data\asimages\{515A3C41-4167-41D9-8DAB-DB58BBD579EF}_4.png&quot;/&gt;&lt;left val=&quot;579&quot;/&gt;&lt;top val=&quot;235&quot;/&gt;&lt;width val=&quot;42&quot;/&gt;&lt;height val=&quot;42&quot;/&gt;&lt;hasText val=&quot;1&quot;/&gt;&lt;/Image&gt;&lt;/ThreeDShapeInfo&gt;"/>
</p:tagLst>
</file>

<file path=ppt/tags/tag4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6B213B6-A5A8-4466-8632-9632372F7830}&quot;/&gt;&lt;isInvalidForFieldText val=&quot;0&quot;/&gt;&lt;Image&gt;&lt;filename val=&quot;C:\DOCUME~1\NWEINT~1\LOCALS~1\Temp\PR\data\asimages\{46B213B6-A5A8-4466-8632-9632372F7830}_4.png&quot;/&gt;&lt;left val=&quot;478&quot;/&gt;&lt;top val=&quot;168&quot;/&gt;&lt;width val=&quot;41&quot;/&gt;&lt;height val=&quot;40&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INFO" val="&lt;ThreeDShapeInfo&gt;&lt;uuid val=&quot;{35AC55DC-2CE1-46E6-9284-8E2405327C17}&quot;/&gt;&lt;isInvalidForFieldText val=&quot;0&quot;/&gt;&lt;Image&gt;&lt;filename val=&quot;C:\DOCUME~1\NWEINT~1\LOCALS~1\Temp\PR\data\asimages\{35AC55DC-2CE1-46E6-9284-8E2405327C17}_4.png&quot;/&gt;&lt;left val=&quot;471&quot;/&gt;&lt;top val=&quot;207&quot;/&gt;&lt;width val=&quot;45&quot;/&gt;&lt;height val=&quot;45&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RESENTER_SHAPEINFO" val="&lt;ThreeDShapeInfo&gt;&lt;uuid val=&quot;{B4694576-93ED-4EFC-ADD7-EC360CDEE2AB}&quot;/&gt;&lt;isInvalidForFieldText val=&quot;0&quot;/&gt;&lt;Image&gt;&lt;filename val=&quot;C:\DOCUME~1\NWEINT~1\LOCALS~1\Temp\PR\data\asimages\{B4694576-93ED-4EFC-ADD7-EC360CDEE2AB}_4.png&quot;/&gt;&lt;left val=&quot;495&quot;/&gt;&lt;top val=&quot;257&quot;/&gt;&lt;width val=&quot;45&quot;/&gt;&lt;height val=&quot;45&quot;/&gt;&lt;hasText val=&quot;1&quot;/&gt;&lt;/Image&gt;&lt;/ThreeDShapeInfo&gt;"/>
</p:tagLst>
</file>

<file path=ppt/tags/tag4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A093D43-FF73-4B78-9D31-486EC52E5C19}&quot;/&gt;&lt;isInvalidForFieldText val=&quot;0&quot;/&gt;&lt;Image&gt;&lt;filename val=&quot;C:\DOCUME~1\NWEINT~1\LOCALS~1\Temp\PR\data\asimages\{9A093D43-FF73-4B78-9D31-486EC52E5C19}_4.png&quot;/&gt;&lt;left val=&quot;623&quot;/&gt;&lt;top val=&quot;275&quot;/&gt;&lt;width val=&quot;39&quot;/&gt;&lt;height val=&quot;40&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INFO" val="&lt;ThreeDShapeInfo&gt;&lt;uuid val=&quot;{5E6656FF-34D0-435C-A8D7-E94A9C70E693}&quot;/&gt;&lt;isInvalidForFieldText val=&quot;0&quot;/&gt;&lt;Image&gt;&lt;filename val=&quot;C:\DOCUME~1\NWEINT~1\LOCALS~1\Temp\PR\data\asimages\{5E6656FF-34D0-435C-A8D7-E94A9C70E693}_4.png&quot;/&gt;&lt;left val=&quot;45&quot;/&gt;&lt;top val=&quot;293&quot;/&gt;&lt;width val=&quot;49&quot;/&gt;&lt;height val=&quot;4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8DBC8824-B876-44A5-B770-01B377963BAB}&quot;/&gt;&lt;isInvalidForFieldText val=&quot;1&quot;/&gt;&lt;Image&gt;&lt;filename val=&quot;C:\DOCUME~1\NWEINT~1\LOCALS~1\Temp\PR\data\asimages\{8DBC8824-B876-44A5-B770-01B377963BAB}_2.png&quot;/&gt;&lt;left val=&quot;466&quot;/&gt;&lt;top val=&quot;108&quot;/&gt;&lt;width val=&quot;218&quot;/&gt;&lt;height val=&quot;367&quot;/&gt;&lt;hasText val=&quot;1&quot;/&gt;&lt;/Image&gt;&lt;/ThreeDShapeInfo&gt;"/>
</p:tagLst>
</file>

<file path=ppt/tags/tag50.xml><?xml version="1.0" encoding="utf-8"?>
<p:tagLst xmlns:a="http://schemas.openxmlformats.org/drawingml/2006/main" xmlns:r="http://schemas.openxmlformats.org/officeDocument/2006/relationships" xmlns:p="http://schemas.openxmlformats.org/presentationml/2006/main">
  <p:tag name="PRESENTER_SHAPEINFO" val="&lt;ThreeDShapeInfo&gt;&lt;uuid val=&quot;{F5DD8219-EA0D-4CA0-A9D0-B54B3ADE3D14}&quot;/&gt;&lt;isInvalidForFieldText val=&quot;0&quot;/&gt;&lt;Image&gt;&lt;filename val=&quot;C:\DOCUME~1\NWEINT~1\LOCALS~1\Temp\PR\data\asimages\{F5DD8219-EA0D-4CA0-A9D0-B54B3ADE3D14}_4.png&quot;/&gt;&lt;left val=&quot;387&quot;/&gt;&lt;top val=&quot;165&quot;/&gt;&lt;width val=&quot;42&quot;/&gt;&lt;height val=&quot;42&quot;/&gt;&lt;hasText val=&quot;1&quot;/&gt;&lt;/Image&gt;&lt;/ThreeDShapeInfo&gt;"/>
</p:tagLst>
</file>

<file path=ppt/tags/tag51.xml><?xml version="1.0" encoding="utf-8"?>
<p:tagLst xmlns:a="http://schemas.openxmlformats.org/drawingml/2006/main" xmlns:r="http://schemas.openxmlformats.org/officeDocument/2006/relationships" xmlns:p="http://schemas.openxmlformats.org/presentationml/2006/main">
  <p:tag name="PRESENTER_SHAPEINFO" val="&lt;ThreeDShapeInfo&gt;&lt;uuid val=&quot;{FEE4ECA0-D5D7-43A1-8DBE-8ACAFD830858}&quot;/&gt;&lt;isInvalidForFieldText val=&quot;0&quot;/&gt;&lt;Image&gt;&lt;filename val=&quot;C:\DOCUME~1\NWEINT~1\LOCALS~1\Temp\PR\data\asimages\{FEE4ECA0-D5D7-43A1-8DBE-8ACAFD830858}_4.png&quot;/&gt;&lt;left val=&quot;234&quot;/&gt;&lt;top val=&quot;246&quot;/&gt;&lt;width val=&quot;45&quot;/&gt;&lt;height val=&quot;44&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INFO" val="&lt;ThreeDShapeInfo&gt;&lt;uuid val=&quot;{1F16A2FE-3E69-4B34-BB8D-DF6E28345CA2}&quot;/&gt;&lt;isInvalidForFieldText val=&quot;0&quot;/&gt;&lt;Image&gt;&lt;filename val=&quot;C:\DOCUME~1\NWEINT~1\LOCALS~1\Temp\PR\data\asimages\{1F16A2FE-3E69-4B34-BB8D-DF6E28345CA2}_4.png&quot;/&gt;&lt;left val=&quot;318&quot;/&gt;&lt;top val=&quot;337&quot;/&gt;&lt;width val=&quot;42&quot;/&gt;&lt;height val=&quot;42&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5x1.mp3"/>
  <p:tag name="PPSNARRATION" val="5,808311590,C:\Documents and Settings\nweintraub\My Documents\Campus Campaign\Simply Connected 2012\Customer Preso 2012\sc_customer_preso_recorded_pptx\Media.ppcx"/>
</p:tagLst>
</file>

<file path=ppt/tags/tag54.xml><?xml version="1.0" encoding="utf-8"?>
<p:tagLst xmlns:a="http://schemas.openxmlformats.org/drawingml/2006/main" xmlns:r="http://schemas.openxmlformats.org/officeDocument/2006/relationships" xmlns:p="http://schemas.openxmlformats.org/presentationml/2006/main">
  <p:tag name="PRESENTER_SHAPEINFO" val="&lt;ThreeDShapeInfo&gt;&lt;uuid val=&quot;{F22FC2E2-F128-4D0C-ADF1-3DD92DEDF31D}&quot;/&gt;&lt;isInvalidForFieldText val=&quot;0&quot;/&gt;&lt;Image&gt;&lt;filename val=&quot;C:\DOCUME~1\NWEINT~1\LOCALS~1\Temp\PR\data\asimages\{F22FC2E2-F128-4D0C-ADF1-3DD92DEDF31D}_5.png&quot;/&gt;&lt;left val=&quot;36&quot;/&gt;&lt;top val=&quot;159&quot;/&gt;&lt;width val=&quot;649&quot;/&gt;&lt;height val=&quot;278&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6x1.mp3"/>
  <p:tag name="PPSNARRATION" val="6,808311590,C:\Documents and Settings\nweintraub\My Documents\Campus Campaign\Simply Connected 2012\Customer Preso 2012\sc_customer_preso_recorded_pptx\Media.ppcx"/>
</p:tagLst>
</file>

<file path=ppt/tags/tag56.xml><?xml version="1.0" encoding="utf-8"?>
<p:tagLst xmlns:a="http://schemas.openxmlformats.org/drawingml/2006/main" xmlns:r="http://schemas.openxmlformats.org/officeDocument/2006/relationships" xmlns:p="http://schemas.openxmlformats.org/presentationml/2006/main">
  <p:tag name="PRESENTER_SHAPEINFO" val="&lt;ThreeDShapeInfo&gt;&lt;uuid val=&quot;{9A789414-2E87-4E0B-956A-D335A99C34AB}&quot;/&gt;&lt;isInvalidForFieldText val=&quot;0&quot;/&gt;&lt;Image&gt;&lt;filename val=&quot;C:\DOCUME~1\NWEINT~1\LOCALS~1\Temp\PR\data\asimages\{9A789414-2E87-4E0B-956A-D335A99C34AB}_6.png&quot;/&gt;&lt;left val=&quot;30&quot;/&gt;&lt;top val=&quot;135&quot;/&gt;&lt;width val=&quot;668&quot;/&gt;&lt;height val=&quot;158&quot;/&gt;&lt;hasText val=&quot;1&quot;/&gt;&lt;/Image&gt;&lt;/ThreeDShapeInfo&gt;"/>
</p:tagLst>
</file>

<file path=ppt/tags/tag57.xml><?xml version="1.0" encoding="utf-8"?>
<p:tagLst xmlns:a="http://schemas.openxmlformats.org/drawingml/2006/main" xmlns:r="http://schemas.openxmlformats.org/officeDocument/2006/relationships" xmlns:p="http://schemas.openxmlformats.org/presentationml/2006/main">
  <p:tag name="PRESENTER_SHAPEINFO" val="&lt;ThreeDShapeInfo&gt;&lt;uuid val=&quot;{D6B724C0-B573-48DA-9516-D1DEC778C144}&quot;/&gt;&lt;isInvalidForFieldText val=&quot;0&quot;/&gt;&lt;Image&gt;&lt;filename val=&quot;C:\DOCUME~1\NWEINT~1\LOCALS~1\Temp\PR\data\asimages\{D6B724C0-B573-48DA-9516-D1DEC778C144}_6.png&quot;/&gt;&lt;left val=&quot;33&quot;/&gt;&lt;top val=&quot;300&quot;/&gt;&lt;width val=&quot;222&quot;/&gt;&lt;height val=&quot;121&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INFO" val="&lt;ThreeDShapeInfo&gt;&lt;uuid val=&quot;{9337C535-32D6-49DD-8D8A-DE657A97C270}&quot;/&gt;&lt;isInvalidForFieldText val=&quot;0&quot;/&gt;&lt;Image&gt;&lt;filename val=&quot;C:\DOCUME~1\NWEINT~1\LOCALS~1\Temp\PR\data\asimages\{9337C535-32D6-49DD-8D8A-DE657A97C270}_6.png&quot;/&gt;&lt;left val=&quot;253&quot;/&gt;&lt;top val=&quot;300&quot;/&gt;&lt;width val=&quot;223&quot;/&gt;&lt;height val=&quot;121&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E45A3B8-191E-46AA-889E-1F22A9C8A6BF}&quot;/&gt;&lt;isInvalidForFieldText val=&quot;0&quot;/&gt;&lt;Image&gt;&lt;filename val=&quot;C:\DOCUME~1\NWEINT~1\LOCALS~1\Temp\PR\data\asimages\{BE45A3B8-191E-46AA-889E-1F22A9C8A6BF}_6.png&quot;/&gt;&lt;left val=&quot;471&quot;/&gt;&lt;top val=&quot;300&quot;/&gt;&lt;width val=&quot;214&quot;/&gt;&lt;height val=&quot;121&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72B55B-AA0C-4043-A084-B3E6A63D0DD7}&quot;/&gt;&lt;isInvalidForFieldText val=&quot;0&quot;/&gt;&lt;Image&gt;&lt;filename val=&quot;C:\DOCUME~1\NWEINT~1\LOCALS~1\Temp\PR\data\asimages\{2072B55B-AA0C-4043-A084-B3E6A63D0DD7}_2.png&quot;/&gt;&lt;left val=&quot;29&quot;/&gt;&lt;top val=&quot;111&quot;/&gt;&lt;width val=&quot;220&quot;/&gt;&lt;height val=&quot;364&quot;/&gt;&lt;hasText val=&quot;1&quot;/&gt;&lt;/Image&gt;&lt;/ThreeDShapeInfo&gt;"/>
</p:tagLst>
</file>

<file path=ppt/tags/tag60.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1x1.mp3"/>
  <p:tag name="PPSNARRATION" val="1,808311590,C:\Documents and Settings\nweintraub\My Documents\Campus Campaign\Simply Connected 2012\Customer Preso 2012\sc_customer_preso_recorded_pptx\Media.ppcx"/>
</p:tagLst>
</file>

<file path=ppt/tags/tag61.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1x1.mp3"/>
  <p:tag name="PPSNARRATION" val="1,808311590,C:\Documents and Settings\nweintraub\My Documents\Campus Campaign\Simply Connected 2012\Customer Preso 2012\sc_customer_preso_recorded_pptx\Media.ppcx"/>
</p:tagLst>
</file>

<file path=ppt/tags/tag62.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8x5eeee.mp3"/>
  <p:tag name="PPSNARRATION" val="8,808311590,C:\Documents and Settings\nweintraub\My Documents\Campus Campaign\Simply Connected 2012\Customer Preso 2012\sc_customer_preso_recorded_pptx\Media.ppcx"/>
</p:tagLst>
</file>

<file path=ppt/tags/tag63.xml><?xml version="1.0" encoding="utf-8"?>
<p:tagLst xmlns:a="http://schemas.openxmlformats.org/drawingml/2006/main" xmlns:r="http://schemas.openxmlformats.org/officeDocument/2006/relationships" xmlns:p="http://schemas.openxmlformats.org/presentationml/2006/main">
  <p:tag name="PRESENTER_SHAPEINFO" val="&lt;ThreeDShapeInfo&gt;&lt;uuid val=&quot;{A175E558-C42B-47A8-B6D4-79BA4FA35C6A}&quot;/&gt;&lt;isInvalidForFieldText val=&quot;0&quot;/&gt;&lt;Image&gt;&lt;filename val=&quot;C:\DOCUME~1\NWEINT~1\LOCALS~1\Temp\PR\data\asimages\{A175E558-C42B-47A8-B6D4-79BA4FA35C6A}_8.png&quot;/&gt;&lt;left val=&quot;200&quot;/&gt;&lt;top val=&quot;377&quot;/&gt;&lt;width val=&quot;78&quot;/&gt;&lt;height val=&quot;47&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INFO" val="&lt;ThreeDShapeInfo&gt;&lt;uuid val=&quot;{C5E07E8B-7A61-4EDE-A00E-112AED02190D}&quot;/&gt;&lt;isInvalidForFieldText val=&quot;0&quot;/&gt;&lt;Image&gt;&lt;filename val=&quot;C:\DOCUME~1\NWEINT~1\LOCALS~1\Temp\PR\data\asimages\{C5E07E8B-7A61-4EDE-A00E-112AED02190D}_8.png&quot;/&gt;&lt;left val=&quot;118&quot;/&gt;&lt;top val=&quot;377&quot;/&gt;&lt;width val=&quot;79&quot;/&gt;&lt;height val=&quot;47&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RESENTER_SHAPEINFO" val="&lt;ThreeDShapeInfo&gt;&lt;uuid val=&quot;{458DAC2E-FE0C-4925-949A-E2868C33C06F}&quot;/&gt;&lt;isInvalidForFieldText val=&quot;0&quot;/&gt;&lt;Image&gt;&lt;filename val=&quot;C:\DOCUME~1\NWEINT~1\LOCALS~1\Temp\PR\data\asimages\{458DAC2E-FE0C-4925-949A-E2868C33C06F}_8.png&quot;/&gt;&lt;left val=&quot;35&quot;/&gt;&lt;top val=&quot;377&quot;/&gt;&lt;width val=&quot;79&quot;/&gt;&lt;height val=&quot;47&quot;/&gt;&lt;hasText val=&quot;1&quot;/&gt;&lt;/Image&gt;&lt;/ThreeDShapeInfo&gt;"/>
</p:tagLst>
</file>

<file path=ppt/tags/tag66.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10xeeee.mp3"/>
  <p:tag name="PPSNARRATION" val="10,808311590,C:\Documents and Settings\nweintraub\My Documents\Campus Campaign\Simply Connected 2012\Customer Preso 2012\sc_customer_preso_recorded_pptx\Media.ppcx"/>
</p:tagLst>
</file>

<file path=ppt/tags/tag67.xml><?xml version="1.0" encoding="utf-8"?>
<p:tagLst xmlns:a="http://schemas.openxmlformats.org/drawingml/2006/main" xmlns:r="http://schemas.openxmlformats.org/officeDocument/2006/relationships" xmlns:p="http://schemas.openxmlformats.org/presentationml/2006/main">
  <p:tag name="PRESENTER_SHAPEINFO" val="&lt;ThreeDShapeInfo&gt;&lt;uuid val=&quot;{08D8401A-EE80-4930-942E-0C248ECC0E1A}&quot;/&gt;&lt;isInvalidForFieldText val=&quot;0&quot;/&gt;&lt;Image&gt;&lt;filename val=&quot;C:\DOCUME~1\NWEINT~1\LOCALS~1\Temp\PR\data\asimages\{08D8401A-EE80-4930-942E-0C248ECC0E1A}_10.png&quot;/&gt;&lt;left val=&quot;200&quot;/&gt;&lt;top val=&quot;370&quot;/&gt;&lt;width val=&quot;78&quot;/&gt;&lt;height val=&quot;55&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RESENTER_SHAPEINFO" val="&lt;ThreeDShapeInfo&gt;&lt;uuid val=&quot;{82360E2F-FD8F-473D-9BC2-CF652C857972}&quot;/&gt;&lt;isInvalidForFieldText val=&quot;0&quot;/&gt;&lt;Image&gt;&lt;filename val=&quot;C:\DOCUME~1\NWEINT~1\LOCALS~1\Temp\PR\data\asimages\{82360E2F-FD8F-473D-9BC2-CF652C857972}_10.png&quot;/&gt;&lt;left val=&quot;115&quot;/&gt;&lt;top val=&quot;372&quot;/&gt;&lt;width val=&quot;86&quot;/&gt;&lt;height val=&quot;52&quot;/&gt;&lt;hasText val=&quot;1&quot;/&gt;&lt;/Image&gt;&lt;/ThreeDShapeInfo&gt;"/>
</p:tagLst>
</file>

<file path=ppt/tags/tag69.xml><?xml version="1.0" encoding="utf-8"?>
<p:tagLst xmlns:a="http://schemas.openxmlformats.org/drawingml/2006/main" xmlns:r="http://schemas.openxmlformats.org/officeDocument/2006/relationships" xmlns:p="http://schemas.openxmlformats.org/presentationml/2006/main">
  <p:tag name="PRESENTER_SHAPEINFO" val="&lt;ThreeDShapeInfo&gt;&lt;uuid val=&quot;{20ADF8FF-CA11-469D-A562-21C1C50B96B3}&quot;/&gt;&lt;isInvalidForFieldText val=&quot;0&quot;/&gt;&lt;Image&gt;&lt;filename val=&quot;C:\DOCUME~1\NWEINT~1\LOCALS~1\Temp\PR\data\asimages\{20ADF8FF-CA11-469D-A562-21C1C50B96B3}_10.png&quot;/&gt;&lt;left val=&quot;35&quot;/&gt;&lt;top val=&quot;372&quot;/&gt;&lt;width val=&quot;80&quot;/&gt;&lt;height val=&quot;5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3x1.mp3"/>
  <p:tag name="PPSNARRATION" val="3,808311590,C:\Documents and Settings\nweintraub\My Documents\Campus Campaign\Simply Connected 2012\Customer Preso 2012\sc_customer_preso_recorded_pptx\Media.ppcx"/>
</p:tagLst>
</file>

<file path=ppt/tags/tag70.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12xeee.mp3"/>
  <p:tag name="PPSNARRATION" val="12,808311590,C:\Documents and Settings\nweintraub\My Documents\Campus Campaign\Simply Connected 2012\Customer Preso 2012\sc_customer_preso_recorded_pptx\Media.ppcx"/>
</p:tagLst>
</file>

<file path=ppt/tags/tag71.xml><?xml version="1.0" encoding="utf-8"?>
<p:tagLst xmlns:a="http://schemas.openxmlformats.org/drawingml/2006/main" xmlns:r="http://schemas.openxmlformats.org/officeDocument/2006/relationships" xmlns:p="http://schemas.openxmlformats.org/presentationml/2006/main">
  <p:tag name="PRESENTER_SHAPEINFO" val="&lt;ThreeDShapeInfo&gt;&lt;uuid val=&quot;{B07FCE66-621C-4625-A5E1-82F24DF25566}&quot;/&gt;&lt;isInvalidForFieldText val=&quot;0&quot;/&gt;&lt;Image&gt;&lt;filename val=&quot;C:\DOCUME~1\NWEINT~1\LOCALS~1\Temp\PR\data\asimages\{B07FCE66-621C-4625-A5E1-82F24DF25566}_12.png&quot;/&gt;&lt;left val=&quot;200&quot;/&gt;&lt;top val=&quot;381&quot;/&gt;&lt;width val=&quot;78&quot;/&gt;&lt;height val=&quot;48&quot;/&gt;&lt;hasText val=&quot;1&quot;/&gt;&lt;/Image&gt;&lt;/ThreeDShapeInfo&gt;"/>
</p:tagLst>
</file>

<file path=ppt/tags/tag72.xml><?xml version="1.0" encoding="utf-8"?>
<p:tagLst xmlns:a="http://schemas.openxmlformats.org/drawingml/2006/main" xmlns:r="http://schemas.openxmlformats.org/officeDocument/2006/relationships" xmlns:p="http://schemas.openxmlformats.org/presentationml/2006/main">
  <p:tag name="PRESENTER_SHAPEINFO" val="&lt;ThreeDShapeInfo&gt;&lt;uuid val=&quot;{2EC6E707-5F5B-4D71-8A85-B8CFBD451415}&quot;/&gt;&lt;isInvalidForFieldText val=&quot;0&quot;/&gt;&lt;Image&gt;&lt;filename val=&quot;C:\DOCUME~1\NWEINT~1\LOCALS~1\Temp\PR\data\asimages\{2EC6E707-5F5B-4D71-8A85-B8CFBD451415}_12.png&quot;/&gt;&lt;left val=&quot;116&quot;/&gt;&lt;top val=&quot;381&quot;/&gt;&lt;width val=&quot;84&quot;/&gt;&lt;height val=&quot;48&quot;/&gt;&lt;hasText val=&quot;1&quot;/&gt;&lt;/Image&gt;&lt;/ThreeDShapeInfo&gt;"/>
</p:tagLst>
</file>

<file path=ppt/tags/tag73.xml><?xml version="1.0" encoding="utf-8"?>
<p:tagLst xmlns:a="http://schemas.openxmlformats.org/drawingml/2006/main" xmlns:r="http://schemas.openxmlformats.org/officeDocument/2006/relationships" xmlns:p="http://schemas.openxmlformats.org/presentationml/2006/main">
  <p:tag name="PRESENTER_SHAPEINFO" val="&lt;ThreeDShapeInfo&gt;&lt;uuid val=&quot;{EB0D119D-0C51-4466-A7DA-AE5EDF8E1D74}&quot;/&gt;&lt;isInvalidForFieldText val=&quot;0&quot;/&gt;&lt;Image&gt;&lt;filename val=&quot;C:\DOCUME~1\NWEINT~1\LOCALS~1\Temp\PR\data\asimages\{EB0D119D-0C51-4466-A7DA-AE5EDF8E1D74}_12.png&quot;/&gt;&lt;left val=&quot;35&quot;/&gt;&lt;top val=&quot;381&quot;/&gt;&lt;width val=&quot;78&quot;/&gt;&lt;height val=&quot;48&quot;/&gt;&lt;hasText val=&quot;1&quot;/&gt;&lt;/Image&gt;&lt;/ThreeDShapeInfo&gt;"/>
</p:tagLst>
</file>

<file path=ppt/tags/tag74.xml><?xml version="1.0" encoding="utf-8"?>
<p:tagLst xmlns:a="http://schemas.openxmlformats.org/drawingml/2006/main" xmlns:r="http://schemas.openxmlformats.org/officeDocument/2006/relationships" xmlns:p="http://schemas.openxmlformats.org/presentationml/2006/main">
  <p:tag name="PRESENTER_SHAPEINFO" val="&lt;ThreeDShapeInfo&gt;&lt;uuid val=&quot;{9417DF6D-669D-4DEF-B5A2-44F49AF1CD57}&quot;/&gt;&lt;isInvalidForFieldText val=&quot;0&quot;/&gt;&lt;Image&gt;&lt;filename val=&quot;C:\DOCUME~1\NWEINT~1\LOCALS~1\Temp\PR\data\asimages\{9417DF6D-669D-4DEF-B5A2-44F49AF1CD57}_12.png&quot;/&gt;&lt;left val=&quot;487&quot;/&gt;&lt;top val=&quot;347&quot;/&gt;&lt;width val=&quot;81&quot;/&gt;&lt;height val=&quot;78&quot;/&gt;&lt;hasText val=&quot;1&quot;/&gt;&lt;/Image&gt;&lt;/ThreeDShapeInfo&gt;"/>
</p:tagLst>
</file>

<file path=ppt/tags/tag75.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1x1.mp3"/>
  <p:tag name="PPSNARRATION" val="1,808311590,C:\Documents and Settings\nweintraub\My Documents\Campus Campaign\Simply Connected 2012\Customer Preso 2012\sc_customer_preso_recorded_pptx\Media.ppcx"/>
</p:tagLst>
</file>

<file path=ppt/tags/tag76.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77.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78.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79.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1x1.mp3"/>
  <p:tag name="PPSNARRATION" val="1,808311590,C:\Documents and Settings\nweintraub\My Documents\Campus Campaign\Simply Connected 2012\Customer Preso 2012\sc_customer_preso_recorded_pptx\Media.ppcx"/>
</p:tagLst>
</file>

<file path=ppt/tags/tag8.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18C389-FAB6-4A4F-8608-54772BE94E52}&quot;/&gt;&lt;isInvalidForFieldText val=&quot;0&quot;/&gt;&lt;Image&gt;&lt;filename val=&quot;C:\DOCUME~1\NWEINT~1\LOCALS~1\Temp\PR\data\asimages\{B518C389-FAB6-4A4F-8608-54772BE94E52}_3.png&quot;/&gt;&lt;left val=&quot;228&quot;/&gt;&lt;top val=&quot;169&quot;/&gt;&lt;width val=&quot;241&quot;/&gt;&lt;height val=&quot;246&quot;/&gt;&lt;hasText val=&quot;1&quot;/&gt;&lt;/Image&gt;&lt;/ThreeDShapeInfo&gt;"/>
</p:tagLst>
</file>

<file path=ppt/tags/tag80.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1x1.mp3"/>
  <p:tag name="PPSNARRATION" val="1,808311590,C:\Documents and Settings\nweintraub\My Documents\Campus Campaign\Simply Connected 2012\Customer Preso 2012\sc_customer_preso_recorded_pptx\Media.ppcx"/>
</p:tagLst>
</file>

<file path=ppt/tags/tag81.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82.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83.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84.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85.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86.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87.xml><?xml version="1.0" encoding="utf-8"?>
<p:tagLst xmlns:a="http://schemas.openxmlformats.org/drawingml/2006/main" xmlns:r="http://schemas.openxmlformats.org/officeDocument/2006/relationships" xmlns:p="http://schemas.openxmlformats.org/presentationml/2006/main">
  <p:tag name="TIMING" val="|3.1|2.5|4|10.2|4.2|4.1|3.9|3|4.7"/>
</p:tagLst>
</file>

<file path=ppt/tags/tag88.xml><?xml version="1.0" encoding="utf-8"?>
<p:tagLst xmlns:a="http://schemas.openxmlformats.org/drawingml/2006/main" xmlns:r="http://schemas.openxmlformats.org/officeDocument/2006/relationships" xmlns:p="http://schemas.openxmlformats.org/presentationml/2006/main">
  <p:tag name="PPSNARRATIONPROPS" val="\\butter\sales\VSKO_2010\NWeintraub\Simply Connected Cust Jan 24 2012 final v1\data\a24x22x1.mp3"/>
  <p:tag name="PPSNARRATION" val="21,808311590,C:\Documents and Settings\nweintraub\My Documents\Campus Campaign\Simply Connected 2012\Customer Preso 2012\sc_customer_preso_recorded_pptx\Media.ppcx"/>
</p:tagLst>
</file>

<file path=ppt/tags/tag9.xml><?xml version="1.0" encoding="utf-8"?>
<p:tagLst xmlns:a="http://schemas.openxmlformats.org/drawingml/2006/main" xmlns:r="http://schemas.openxmlformats.org/officeDocument/2006/relationships" xmlns:p="http://schemas.openxmlformats.org/presentationml/2006/main">
  <p:tag name="PRESENTER_SHAPEINFO" val="&lt;ThreeDShapeInfo&gt;&lt;uuid val=&quot;{B5D13F1F-4E2D-468C-B875-47C3FDAFC296}&quot;/&gt;&lt;isInvalidForFieldText val=&quot;0&quot;/&gt;&lt;Image&gt;&lt;filename val=&quot;C:\DOCUME~1\NWEINT~1\LOCALS~1\Temp\PR\data\asimages\{B5D13F1F-4E2D-468C-B875-47C3FDAFC296}_3.png&quot;/&gt;&lt;left val=&quot;521&quot;/&gt;&lt;top val=&quot;134&quot;/&gt;&lt;width val=&quot;82&quot;/&gt;&lt;height val=&quot;80&quot;/&gt;&lt;hasText val=&quot;1&quot;/&gt;&lt;/Image&gt;&lt;/ThreeDShapeInfo&gt;"/>
</p:tagLst>
</file>

<file path=ppt/theme/theme1.xml><?xml version="1.0" encoding="utf-8"?>
<a:theme xmlns:a="http://schemas.openxmlformats.org/drawingml/2006/main" name="2007-template-PP-420001_012010">
  <a:themeElements>
    <a:clrScheme name="Juniper themes">
      <a:dk1>
        <a:srgbClr val="333333"/>
      </a:dk1>
      <a:lt1>
        <a:srgbClr val="FFFFFF"/>
      </a:lt1>
      <a:dk2>
        <a:srgbClr val="93220B"/>
      </a:dk2>
      <a:lt2>
        <a:srgbClr val="5C852D"/>
      </a:lt2>
      <a:accent1>
        <a:srgbClr val="0067AC"/>
      </a:accent1>
      <a:accent2>
        <a:srgbClr val="BFC16B"/>
      </a:accent2>
      <a:accent3>
        <a:srgbClr val="F26649"/>
      </a:accent3>
      <a:accent4>
        <a:srgbClr val="2F8D7D"/>
      </a:accent4>
      <a:accent5>
        <a:srgbClr val="7EB0CC"/>
      </a:accent5>
      <a:accent6>
        <a:srgbClr val="807F83"/>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2.xml><?xml version="1.0" encoding="utf-8"?>
<a:theme xmlns:a="http://schemas.openxmlformats.org/drawingml/2006/main" name="EP_JRSC">
  <a:themeElements>
    <a:clrScheme name="Custom 28">
      <a:dk1>
        <a:srgbClr val="292929"/>
      </a:dk1>
      <a:lt1>
        <a:srgbClr val="FFFFFF"/>
      </a:lt1>
      <a:dk2>
        <a:srgbClr val="000000"/>
      </a:dk2>
      <a:lt2>
        <a:srgbClr val="FFFFFF"/>
      </a:lt2>
      <a:accent1>
        <a:srgbClr val="1D3645"/>
      </a:accent1>
      <a:accent2>
        <a:srgbClr val="2F5376"/>
      </a:accent2>
      <a:accent3>
        <a:srgbClr val="5D87A1"/>
      </a:accent3>
      <a:accent4>
        <a:srgbClr val="80A1B6"/>
      </a:accent4>
      <a:accent5>
        <a:srgbClr val="A0B9C8"/>
      </a:accent5>
      <a:accent6>
        <a:srgbClr val="FF9539"/>
      </a:accent6>
      <a:hlink>
        <a:srgbClr val="5D87A1"/>
      </a:hlink>
      <a:folHlink>
        <a:srgbClr val="F79646"/>
      </a:folHlink>
    </a:clrScheme>
    <a:fontScheme name="JuniperTemplate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180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presenter title">
      <a:srgbClr val="4D4D4D"/>
    </a:custClr>
    <a:custClr name="text title">
      <a:srgbClr val="292929"/>
    </a:custClr>
    <a:custClr name="subtitle blue">
      <a:srgbClr val="5D87A1"/>
    </a:custClr>
    <a:custClr name="axis">
      <a:srgbClr val="807F83"/>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2741</TotalTime>
  <Words>11314</Words>
  <Application>Microsoft Macintosh PowerPoint</Application>
  <PresentationFormat>On-screen Show (4:3)</PresentationFormat>
  <Paragraphs>1945</Paragraphs>
  <Slides>81</Slides>
  <Notes>78</Notes>
  <HiddenSlides>25</HiddenSlides>
  <MMClips>0</MMClips>
  <ScaleCrop>false</ScaleCrop>
  <HeadingPairs>
    <vt:vector size="4" baseType="variant">
      <vt:variant>
        <vt:lpstr>Theme</vt:lpstr>
      </vt:variant>
      <vt:variant>
        <vt:i4>2</vt:i4>
      </vt:variant>
      <vt:variant>
        <vt:lpstr>Slide Titles</vt:lpstr>
      </vt:variant>
      <vt:variant>
        <vt:i4>81</vt:i4>
      </vt:variant>
    </vt:vector>
  </HeadingPairs>
  <TitlesOfParts>
    <vt:vector size="83" baseType="lpstr">
      <vt:lpstr>2007-template-PP-420001_012010</vt:lpstr>
      <vt:lpstr>EP_JRSC</vt:lpstr>
      <vt:lpstr>SIMPLY CONNECTED the new network means business</vt:lpstr>
      <vt:lpstr>Major market trends… Data mobility and scale at an all time high and growing</vt:lpstr>
      <vt:lpstr>The world is on the move  the network can’t stand still</vt:lpstr>
      <vt:lpstr> mobility Redefines Business Practices An Opportunity, Not a Problem</vt:lpstr>
      <vt:lpstr>Increased expectations for networks </vt:lpstr>
      <vt:lpstr>The solution is to be SIMPLY Connected</vt:lpstr>
      <vt:lpstr>Simply connected  addresses major market needs</vt:lpstr>
      <vt:lpstr>SIMPLY CONNECTED Juniper Wireless solution</vt:lpstr>
      <vt:lpstr>Juniper WL series – WLAN Products </vt:lpstr>
      <vt:lpstr>WLA532 Indoor 802.11n AP</vt:lpstr>
      <vt:lpstr>Juniper WLC Series controller family</vt:lpstr>
      <vt:lpstr>Juniper WLA Series Access Point Family 2Q2012</vt:lpstr>
      <vt:lpstr>Juniper WLM Series Life Cycle Management</vt:lpstr>
      <vt:lpstr>PowerPoint Presentation</vt:lpstr>
      <vt:lpstr>SINGLE POINT OF MANAGEMENT  FOR ALL CONTROLLERS</vt:lpstr>
      <vt:lpstr>Automatic Client Load Balancing</vt:lpstr>
      <vt:lpstr>SMART MOBILE ARCHITECTURE  (CENTRALIZED &amp; DISTRIBUTED)</vt:lpstr>
      <vt:lpstr>Active-active controllers</vt:lpstr>
      <vt:lpstr>SELF-REPAIRING CONTROL ARCHITECTURE</vt:lpstr>
      <vt:lpstr>Nonstop operation</vt:lpstr>
      <vt:lpstr>SmartPass – Access Control</vt:lpstr>
      <vt:lpstr>SIMPLY CONNECTED Elements of a Simply connected Campus</vt:lpstr>
      <vt:lpstr>Simply connected  addresses major market needs</vt:lpstr>
      <vt:lpstr>1.Consistent security bringing control back to IT </vt:lpstr>
      <vt:lpstr>2. Performance and scale simple &amp; cost-Effective scaling </vt:lpstr>
      <vt:lpstr>3. Highly resilient FOR Non-stop productivity </vt:lpstr>
      <vt:lpstr>SIMPLY CONNECTED A day in the life of a simply connected user</vt:lpstr>
      <vt:lpstr>The goal is to be SIMPLY Connected</vt:lpstr>
      <vt:lpstr>THE SIMPLY CONNECTED story</vt:lpstr>
      <vt:lpstr>PowerPoint Presentation</vt:lpstr>
      <vt:lpstr>Overview – Coordinated threat control</vt:lpstr>
      <vt:lpstr>PowerPoint Presentation</vt:lpstr>
      <vt:lpstr>COMPONENTS OF A Wireless LAN (WLAN)</vt:lpstr>
      <vt:lpstr>Single point of management for all controllers</vt:lpstr>
      <vt:lpstr>How the cluster adds a new controller</vt:lpstr>
      <vt:lpstr>How the cluster adds a new Ap</vt:lpstr>
      <vt:lpstr>How clients are assigned primary and secondary controllers</vt:lpstr>
      <vt:lpstr>PowerPoint Presentation</vt:lpstr>
      <vt:lpstr>WiFi Multimedia Access Categories</vt:lpstr>
      <vt:lpstr>Dynamic Call Admission Control</vt:lpstr>
      <vt:lpstr>Automatic Client Load Balancing</vt:lpstr>
      <vt:lpstr>PowerPoint Presentation</vt:lpstr>
      <vt:lpstr>Virtual Chassis Simplifying the network</vt:lpstr>
      <vt:lpstr>PowerPoint Presentation</vt:lpstr>
      <vt:lpstr>Active-active controllers</vt:lpstr>
      <vt:lpstr>Self-repairing control architecture</vt:lpstr>
      <vt:lpstr>Nonstop operation</vt:lpstr>
      <vt:lpstr>PowerPoint Presentation</vt:lpstr>
      <vt:lpstr>PowerPoint Presentation</vt:lpstr>
      <vt:lpstr>APPSECURE Next Generation Firewall overview</vt:lpstr>
      <vt:lpstr>SECURITY THREAT RESPONSE MANAGER (STRM)</vt:lpstr>
      <vt:lpstr> Enforcing network Access policies</vt:lpstr>
      <vt:lpstr>PowerPoint Presentation</vt:lpstr>
      <vt:lpstr>PowerPoint Presentation</vt:lpstr>
      <vt:lpstr>Mobile device remote network access  policy and Access Control</vt:lpstr>
      <vt:lpstr>Campus branch Solution - Evolution</vt:lpstr>
      <vt:lpstr>SIMPLY CONNECTED Juniper Switching</vt:lpstr>
      <vt:lpstr>EX series switches</vt:lpstr>
      <vt:lpstr>EX Series: Campus Products</vt:lpstr>
      <vt:lpstr>Ex series fixed Platforms</vt:lpstr>
      <vt:lpstr>Ex series Modular Platforms</vt:lpstr>
      <vt:lpstr>SIMPLY CONNECTED Juniper Switching – Virtual Chassis</vt:lpstr>
      <vt:lpstr>Traditional campus network</vt:lpstr>
      <vt:lpstr>Juniper Virtual Chassis Technology provides redundancy and simplifies the network</vt:lpstr>
      <vt:lpstr>Ex4500/EX4200 Virtual Chassis  compared to traditional modular chassis </vt:lpstr>
      <vt:lpstr>EX4200 Extended Virtual Chassis</vt:lpstr>
      <vt:lpstr>EX4200 &amp; EX4500 VIRTUAL CHASSIS</vt:lpstr>
      <vt:lpstr>EX8200 VIRTUAL CHASSIS TECHNOLOGY</vt:lpstr>
      <vt:lpstr>distributed switching </vt:lpstr>
      <vt:lpstr>Fewer managed devices</vt:lpstr>
      <vt:lpstr>EX Virtual chassis compatibility and features matrix</vt:lpstr>
      <vt:lpstr>Juniper virtual chassis differentiators</vt:lpstr>
      <vt:lpstr>Simply Connected Demo</vt:lpstr>
      <vt:lpstr>Onboarding guest users</vt:lpstr>
      <vt:lpstr> Onboarding employee owned mobile devices</vt:lpstr>
      <vt:lpstr>Provisioning corporate owned mobile devices</vt:lpstr>
      <vt:lpstr>Enforcing a “no BYOD” policy with device profiling</vt:lpstr>
      <vt:lpstr>Network Segregation and Application filtering for BYOD devices</vt:lpstr>
      <vt:lpstr> Enforcing network Access policies</vt:lpstr>
      <vt:lpstr> Pulse MSS Device Registration</vt:lpstr>
      <vt:lpstr>PowerPoint Presentation</vt:lpstr>
    </vt:vector>
  </TitlesOfParts>
  <Company>Juniper Networks,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here</dc:title>
  <dc:creator>lnoonan</dc:creator>
  <cp:lastModifiedBy>Merle Min</cp:lastModifiedBy>
  <cp:revision>69</cp:revision>
  <dcterms:created xsi:type="dcterms:W3CDTF">2011-01-14T17:47:25Z</dcterms:created>
  <dcterms:modified xsi:type="dcterms:W3CDTF">2013-03-08T13:54:17Z</dcterms:modified>
</cp:coreProperties>
</file>